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 McLarnon" initials="CM" lastIdx="3" clrIdx="0">
    <p:extLst>
      <p:ext uri="{19B8F6BF-5375-455C-9EA6-DF929625EA0E}">
        <p15:presenceInfo xmlns:p15="http://schemas.microsoft.com/office/powerpoint/2012/main" userId="0f356453f113a9b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7279" autoAdjust="0"/>
    <p:restoredTop sz="94434" autoAdjust="0"/>
  </p:normalViewPr>
  <p:slideViewPr>
    <p:cSldViewPr snapToGrid="0">
      <p:cViewPr>
        <p:scale>
          <a:sx n="28" d="100"/>
          <a:sy n="28" d="100"/>
        </p:scale>
        <p:origin x="16" y="14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Users\chiteaindraythant\Library\Application%20Support\Box\Box%20Edit\Documents\444366972000\Rotation%204%20(2).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chiteaindraythant\Library\Application%20Support\Box\Box%20Edit\Documents\444366972000\Rotation%204%20(2).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file:////C:\Users\asus\AppData\Local\Box\Box%20Edit\Documents\ibiNWohr40u6gNWQK6RYNg==\Rotation%204%20(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830286358307481"/>
          <c:y val="0.10783602979159464"/>
          <c:w val="0.84118603499238442"/>
          <c:h val="0.65740775117985217"/>
        </c:manualLayout>
      </c:layout>
      <c:scatterChart>
        <c:scatterStyle val="lineMarker"/>
        <c:varyColors val="0"/>
        <c:ser>
          <c:idx val="0"/>
          <c:order val="0"/>
          <c:tx>
            <c:v>Heat Exchanger 1</c:v>
          </c:tx>
          <c:spPr>
            <a:ln w="25400" cap="rnd">
              <a:noFill/>
              <a:round/>
            </a:ln>
            <a:effectLst/>
          </c:spPr>
          <c:marker>
            <c:symbol val="circle"/>
            <c:size val="16"/>
            <c:spPr>
              <a:solidFill>
                <a:srgbClr val="00B0F0"/>
              </a:solidFill>
              <a:ln w="9525">
                <a:noFill/>
              </a:ln>
              <a:effectLst/>
            </c:spPr>
          </c:marker>
          <c:trendline>
            <c:spPr>
              <a:ln w="19050" cap="rnd">
                <a:solidFill>
                  <a:srgbClr val="00B0F0"/>
                </a:solidFill>
                <a:prstDash val="sysDot"/>
              </a:ln>
              <a:effectLst/>
            </c:spPr>
            <c:trendlineType val="linear"/>
            <c:dispRSqr val="1"/>
            <c:dispEq val="1"/>
            <c:trendlineLbl>
              <c:layout>
                <c:manualLayout>
                  <c:x val="-0.10426735483206662"/>
                  <c:y val="-1.1107586397686603E-2"/>
                </c:manualLayout>
              </c:layout>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baseline="0">
                        <a:solidFill>
                          <a:srgbClr val="00B0F0"/>
                        </a:solidFill>
                      </a:rPr>
                      <a:t>y = 0.0161x + 0.5775</a:t>
                    </a:r>
                    <a:br>
                      <a:rPr lang="en-US" sz="2400" baseline="0">
                        <a:solidFill>
                          <a:srgbClr val="00B0F0"/>
                        </a:solidFill>
                      </a:rPr>
                    </a:br>
                    <a:r>
                      <a:rPr lang="en-US" sz="2400" baseline="0">
                        <a:solidFill>
                          <a:srgbClr val="00B0F0"/>
                        </a:solidFill>
                      </a:rPr>
                      <a:t>R² = 0.9899</a:t>
                    </a:r>
                    <a:endParaRPr lang="en-US" sz="2400">
                      <a:solidFill>
                        <a:srgbClr val="00B0F0"/>
                      </a:solidFill>
                    </a:endParaRPr>
                  </a:p>
                </c:rich>
              </c:tx>
              <c:numFmt formatCode="General" sourceLinked="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rendlineLbl>
          </c:trendline>
          <c:xVal>
            <c:numRef>
              <c:f>Sheet11!$B$3:$B$7</c:f>
              <c:numCache>
                <c:formatCode>General</c:formatCode>
                <c:ptCount val="5"/>
                <c:pt idx="0">
                  <c:v>1.0515033E-2</c:v>
                </c:pt>
                <c:pt idx="1">
                  <c:v>1.57725495E-2</c:v>
                </c:pt>
                <c:pt idx="2">
                  <c:v>2.1030066E-2</c:v>
                </c:pt>
                <c:pt idx="3">
                  <c:v>2.62875825E-2</c:v>
                </c:pt>
                <c:pt idx="4">
                  <c:v>3.1545099E-2</c:v>
                </c:pt>
              </c:numCache>
            </c:numRef>
          </c:xVal>
          <c:yVal>
            <c:numRef>
              <c:f>Sheet11!$C$3:$C$7</c:f>
              <c:numCache>
                <c:formatCode>General</c:formatCode>
                <c:ptCount val="5"/>
                <c:pt idx="0">
                  <c:v>2.4622519478314815</c:v>
                </c:pt>
                <c:pt idx="1">
                  <c:v>2.8205290815904087</c:v>
                </c:pt>
                <c:pt idx="2">
                  <c:v>3.103854133012133</c:v>
                </c:pt>
                <c:pt idx="3">
                  <c:v>3.3528617129534881</c:v>
                </c:pt>
                <c:pt idx="4">
                  <c:v>3.5668010389139209</c:v>
                </c:pt>
              </c:numCache>
            </c:numRef>
          </c:yVal>
          <c:smooth val="0"/>
          <c:extLst>
            <c:ext xmlns:c16="http://schemas.microsoft.com/office/drawing/2014/chart" uri="{C3380CC4-5D6E-409C-BE32-E72D297353CC}">
              <c16:uniqueId val="{00000001-355C-F748-BE12-6EF218C8CF42}"/>
            </c:ext>
          </c:extLst>
        </c:ser>
        <c:ser>
          <c:idx val="1"/>
          <c:order val="1"/>
          <c:tx>
            <c:v>Heat Exchanger 2</c:v>
          </c:tx>
          <c:spPr>
            <a:ln w="25400" cap="rnd">
              <a:noFill/>
              <a:round/>
            </a:ln>
            <a:effectLst/>
          </c:spPr>
          <c:marker>
            <c:symbol val="triangle"/>
            <c:size val="16"/>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1"/>
            <c:dispEq val="1"/>
            <c:trendlineLbl>
              <c:layout>
                <c:manualLayout>
                  <c:x val="9.9223619294422125E-2"/>
                  <c:y val="0.15806176704075312"/>
                </c:manualLayout>
              </c:layout>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baseline="0" dirty="0">
                        <a:solidFill>
                          <a:schemeClr val="accent2"/>
                        </a:solidFill>
                      </a:rPr>
                      <a:t>y = 0.014x + 0.5094</a:t>
                    </a:r>
                    <a:br>
                      <a:rPr lang="en-US" sz="2400" baseline="0" dirty="0">
                        <a:solidFill>
                          <a:schemeClr val="accent2"/>
                        </a:solidFill>
                      </a:rPr>
                    </a:br>
                    <a:r>
                      <a:rPr lang="en-US" sz="2400" baseline="0" dirty="0">
                        <a:solidFill>
                          <a:schemeClr val="accent2"/>
                        </a:solidFill>
                      </a:rPr>
                      <a:t>R² = 0.9906</a:t>
                    </a:r>
                    <a:endParaRPr lang="en-US" sz="2400" dirty="0">
                      <a:solidFill>
                        <a:schemeClr val="accent2"/>
                      </a:solidFill>
                    </a:endParaRPr>
                  </a:p>
                </c:rich>
              </c:tx>
              <c:numFmt formatCode="General" sourceLinked="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rendlineLbl>
          </c:trendline>
          <c:xVal>
            <c:numRef>
              <c:f>Sheet11!$B$21:$B$25</c:f>
              <c:numCache>
                <c:formatCode>General</c:formatCode>
                <c:ptCount val="5"/>
                <c:pt idx="0">
                  <c:v>1.0515033E-2</c:v>
                </c:pt>
                <c:pt idx="1">
                  <c:v>1.57725495E-2</c:v>
                </c:pt>
                <c:pt idx="2">
                  <c:v>2.1030066E-2</c:v>
                </c:pt>
                <c:pt idx="3">
                  <c:v>2.62875825E-2</c:v>
                </c:pt>
                <c:pt idx="4">
                  <c:v>3.1545099E-2</c:v>
                </c:pt>
              </c:numCache>
            </c:numRef>
          </c:xVal>
          <c:yVal>
            <c:numRef>
              <c:f>Sheet11!$C$21:$C$25</c:f>
              <c:numCache>
                <c:formatCode>General</c:formatCode>
                <c:ptCount val="5"/>
                <c:pt idx="0">
                  <c:v>2.1652674971581596</c:v>
                </c:pt>
                <c:pt idx="1">
                  <c:v>2.4792439223296756</c:v>
                </c:pt>
                <c:pt idx="2">
                  <c:v>2.7213592978397405</c:v>
                </c:pt>
                <c:pt idx="3">
                  <c:v>2.9332407060113113</c:v>
                </c:pt>
                <c:pt idx="4">
                  <c:v>3.1290026591349789</c:v>
                </c:pt>
              </c:numCache>
            </c:numRef>
          </c:yVal>
          <c:smooth val="0"/>
          <c:extLst>
            <c:ext xmlns:c16="http://schemas.microsoft.com/office/drawing/2014/chart" uri="{C3380CC4-5D6E-409C-BE32-E72D297353CC}">
              <c16:uniqueId val="{00000003-355C-F748-BE12-6EF218C8CF42}"/>
            </c:ext>
          </c:extLst>
        </c:ser>
        <c:dLbls>
          <c:showLegendKey val="0"/>
          <c:showVal val="0"/>
          <c:showCatName val="0"/>
          <c:showSerName val="0"/>
          <c:showPercent val="0"/>
          <c:showBubbleSize val="0"/>
        </c:dLbls>
        <c:axId val="816739184"/>
        <c:axId val="855939856"/>
      </c:scatterChart>
      <c:valAx>
        <c:axId val="816739184"/>
        <c:scaling>
          <c:orientation val="minMax"/>
          <c:min val="5.000000000000001E-3"/>
        </c:scaling>
        <c:delete val="0"/>
        <c:axPos val="b"/>
        <c:majorGridlines>
          <c:spPr>
            <a:ln w="9525" cap="flat" cmpd="sng" algn="ctr">
              <a:solidFill>
                <a:schemeClr val="bg1">
                  <a:lumMod val="75000"/>
                </a:schemeClr>
              </a:solidFill>
              <a:round/>
            </a:ln>
            <a:effectLst/>
          </c:spPr>
        </c:majorGridlines>
        <c:title>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dirty="0">
                    <a:solidFill>
                      <a:schemeClr val="tx1"/>
                    </a:solidFill>
                  </a:rPr>
                  <a:t>Cooling water flowrate (L/s)</a:t>
                </a:r>
              </a:p>
            </c:rich>
          </c:tx>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in"/>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855939856"/>
        <c:crosses val="autoZero"/>
        <c:crossBetween val="midCat"/>
      </c:valAx>
      <c:valAx>
        <c:axId val="855939856"/>
        <c:scaling>
          <c:orientation val="minMax"/>
          <c:min val="1.9"/>
        </c:scaling>
        <c:delete val="0"/>
        <c:axPos val="l"/>
        <c:majorGridlines>
          <c:spPr>
            <a:ln w="9525" cap="flat" cmpd="sng" algn="ctr">
              <a:solidFill>
                <a:schemeClr val="bg1">
                  <a:lumMod val="75000"/>
                </a:schemeClr>
              </a:solidFill>
              <a:round/>
            </a:ln>
            <a:effectLst/>
          </c:spPr>
        </c:majorGridlines>
        <c:title>
          <c:tx>
            <c:rich>
              <a:bodyPr rot="-5400000" spcFirstLastPara="1" vertOverflow="ellipsis" vert="horz" wrap="square" anchor="ctr" anchorCtr="1"/>
              <a:lstStyle/>
              <a:p>
                <a:pPr>
                  <a:defRPr sz="2400" b="0" i="0" u="none" strike="noStrike" kern="1200" baseline="0">
                    <a:solidFill>
                      <a:schemeClr val="tx1"/>
                    </a:solidFill>
                    <a:latin typeface="+mn-lt"/>
                    <a:ea typeface="+mn-ea"/>
                    <a:cs typeface="+mn-cs"/>
                  </a:defRPr>
                </a:pPr>
                <a:r>
                  <a:rPr lang="en-US" sz="2400">
                    <a:solidFill>
                      <a:schemeClr val="tx1"/>
                    </a:solidFill>
                  </a:rPr>
                  <a:t>h,</a:t>
                </a:r>
                <a:r>
                  <a:rPr lang="en-US" sz="2400" baseline="0">
                    <a:solidFill>
                      <a:schemeClr val="tx1"/>
                    </a:solidFill>
                  </a:rPr>
                  <a:t> cold (W/m</a:t>
                </a:r>
                <a:r>
                  <a:rPr lang="en-US" sz="2400" baseline="30000">
                    <a:solidFill>
                      <a:schemeClr val="tx1"/>
                    </a:solidFill>
                  </a:rPr>
                  <a:t>2</a:t>
                </a:r>
                <a:r>
                  <a:rPr lang="en-US" sz="2400" baseline="0">
                    <a:solidFill>
                      <a:schemeClr val="tx1"/>
                    </a:solidFill>
                  </a:rPr>
                  <a:t>.K)</a:t>
                </a:r>
                <a:endParaRPr lang="en-US" sz="2400">
                  <a:solidFill>
                    <a:schemeClr val="tx1"/>
                  </a:solidFill>
                </a:endParaRPr>
              </a:p>
            </c:rich>
          </c:tx>
          <c:overlay val="0"/>
          <c:spPr>
            <a:noFill/>
            <a:ln>
              <a:noFill/>
            </a:ln>
            <a:effectLst/>
          </c:spPr>
          <c:txPr>
            <a:bodyPr rot="-54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title>
        <c:numFmt formatCode="General" sourceLinked="1"/>
        <c:majorTickMark val="in"/>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crossAx val="816739184"/>
        <c:crosses val="autoZero"/>
        <c:crossBetween val="midCat"/>
      </c:valAx>
      <c:spPr>
        <a:noFill/>
        <a:ln>
          <a:solidFill>
            <a:schemeClr val="tx1"/>
          </a:solidFill>
        </a:ln>
        <a:effectLst/>
      </c:spPr>
    </c:plotArea>
    <c:legend>
      <c:legendPos val="b"/>
      <c:legendEntry>
        <c:idx val="2"/>
        <c:delete val="1"/>
      </c:legendEntry>
      <c:legendEntry>
        <c:idx val="3"/>
        <c:delete val="1"/>
      </c:legendEntry>
      <c:overlay val="0"/>
      <c:spPr>
        <a:noFill/>
        <a:ln>
          <a:noFill/>
        </a:ln>
        <a:effectLst/>
      </c:spPr>
      <c:txPr>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116422984159452"/>
          <c:y val="0.1242096220653289"/>
          <c:w val="0.81839133456007562"/>
          <c:h val="0.64591278633847538"/>
        </c:manualLayout>
      </c:layout>
      <c:scatterChart>
        <c:scatterStyle val="lineMarker"/>
        <c:varyColors val="0"/>
        <c:ser>
          <c:idx val="0"/>
          <c:order val="0"/>
          <c:tx>
            <c:v>Heat Exchanger 1</c:v>
          </c:tx>
          <c:spPr>
            <a:ln w="25400" cap="rnd">
              <a:noFill/>
              <a:round/>
            </a:ln>
            <a:effectLst/>
          </c:spPr>
          <c:marker>
            <c:symbol val="circle"/>
            <c:size val="16"/>
            <c:spPr>
              <a:solidFill>
                <a:srgbClr val="00B0F0"/>
              </a:solidFill>
              <a:ln w="9525">
                <a:noFill/>
              </a:ln>
              <a:effectLst/>
            </c:spPr>
          </c:marker>
          <c:trendline>
            <c:spPr>
              <a:ln w="19050" cap="rnd">
                <a:solidFill>
                  <a:srgbClr val="00B0F0"/>
                </a:solidFill>
                <a:prstDash val="sysDot"/>
              </a:ln>
              <a:effectLst/>
            </c:spPr>
            <c:trendlineType val="linear"/>
            <c:dispRSqr val="1"/>
            <c:dispEq val="1"/>
            <c:trendlineLbl>
              <c:layout>
                <c:manualLayout>
                  <c:x val="1.7229286229469194E-2"/>
                  <c:y val="-0.11766554020619716"/>
                </c:manualLayout>
              </c:layout>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baseline="0">
                        <a:solidFill>
                          <a:srgbClr val="00B0F0"/>
                        </a:solidFill>
                      </a:rPr>
                      <a:t>y = -0.0701x + 5.3791</a:t>
                    </a:r>
                    <a:br>
                      <a:rPr lang="en-US" sz="2400" baseline="0">
                        <a:solidFill>
                          <a:srgbClr val="00B0F0"/>
                        </a:solidFill>
                      </a:rPr>
                    </a:br>
                    <a:r>
                      <a:rPr lang="en-US" sz="2400" baseline="0">
                        <a:solidFill>
                          <a:srgbClr val="00B0F0"/>
                        </a:solidFill>
                      </a:rPr>
                      <a:t>R² = 0.9711</a:t>
                    </a:r>
                    <a:endParaRPr lang="en-US" sz="2400">
                      <a:solidFill>
                        <a:srgbClr val="00B0F0"/>
                      </a:solidFill>
                    </a:endParaRPr>
                  </a:p>
                </c:rich>
              </c:tx>
              <c:numFmt formatCode="General" sourceLinked="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rendlineLbl>
          </c:trendline>
          <c:xVal>
            <c:numRef>
              <c:f>Sheet11!$L$3:$L$7</c:f>
              <c:numCache>
                <c:formatCode>General</c:formatCode>
                <c:ptCount val="5"/>
                <c:pt idx="0">
                  <c:v>1.0515033E-2</c:v>
                </c:pt>
                <c:pt idx="1">
                  <c:v>1.57725495E-2</c:v>
                </c:pt>
                <c:pt idx="2">
                  <c:v>2.1030066E-2</c:v>
                </c:pt>
                <c:pt idx="3">
                  <c:v>2.62875825E-2</c:v>
                </c:pt>
                <c:pt idx="4">
                  <c:v>3.1545099E-2</c:v>
                </c:pt>
              </c:numCache>
            </c:numRef>
          </c:xVal>
          <c:yVal>
            <c:numRef>
              <c:f>Sheet11!$M$3:$M$7</c:f>
              <c:numCache>
                <c:formatCode>General</c:formatCode>
                <c:ptCount val="5"/>
                <c:pt idx="0">
                  <c:v>1.4082035303605178</c:v>
                </c:pt>
                <c:pt idx="1">
                  <c:v>1.2551349109361984</c:v>
                </c:pt>
                <c:pt idx="2">
                  <c:v>1.1406606592632864</c:v>
                </c:pt>
                <c:pt idx="3">
                  <c:v>1.0560255898837034</c:v>
                </c:pt>
                <c:pt idx="4">
                  <c:v>0.99274786974337403</c:v>
                </c:pt>
              </c:numCache>
            </c:numRef>
          </c:yVal>
          <c:smooth val="0"/>
          <c:extLst>
            <c:ext xmlns:c16="http://schemas.microsoft.com/office/drawing/2014/chart" uri="{C3380CC4-5D6E-409C-BE32-E72D297353CC}">
              <c16:uniqueId val="{00000001-4699-8548-A665-0B40FF63E86B}"/>
            </c:ext>
          </c:extLst>
        </c:ser>
        <c:ser>
          <c:idx val="1"/>
          <c:order val="1"/>
          <c:tx>
            <c:v>Heat exchanger 2</c:v>
          </c:tx>
          <c:spPr>
            <a:ln w="25400" cap="rnd">
              <a:noFill/>
              <a:round/>
            </a:ln>
            <a:effectLst/>
          </c:spPr>
          <c:marker>
            <c:symbol val="triangle"/>
            <c:size val="16"/>
            <c:spPr>
              <a:solidFill>
                <a:schemeClr val="accent2"/>
              </a:solidFill>
              <a:ln w="9525">
                <a:solidFill>
                  <a:schemeClr val="accent2"/>
                </a:solidFill>
              </a:ln>
              <a:effectLst/>
            </c:spPr>
          </c:marker>
          <c:trendline>
            <c:spPr>
              <a:ln w="19050" cap="rnd">
                <a:solidFill>
                  <a:schemeClr val="accent2"/>
                </a:solidFill>
                <a:prstDash val="sysDot"/>
              </a:ln>
              <a:effectLst/>
            </c:spPr>
            <c:trendlineType val="linear"/>
            <c:dispRSqr val="1"/>
            <c:dispEq val="1"/>
            <c:trendlineLbl>
              <c:layout>
                <c:manualLayout>
                  <c:x val="7.9738311580269759E-3"/>
                  <c:y val="8.366313477924972E-2"/>
                </c:manualLayout>
              </c:layout>
              <c:numFmt formatCode="General" sourceLinked="0"/>
              <c:spPr>
                <a:noFill/>
                <a:ln>
                  <a:noFill/>
                </a:ln>
                <a:effectLst/>
              </c:spPr>
              <c:txPr>
                <a:bodyPr rot="0" spcFirstLastPara="1" vertOverflow="ellipsis" vert="horz" wrap="square" anchor="ctr" anchorCtr="1"/>
                <a:lstStyle/>
                <a:p>
                  <a:pPr>
                    <a:defRPr sz="2800" b="0" i="0" u="none" strike="noStrike" kern="1200" baseline="0">
                      <a:solidFill>
                        <a:schemeClr val="accent2"/>
                      </a:solidFill>
                      <a:latin typeface="+mn-lt"/>
                      <a:ea typeface="+mn-ea"/>
                      <a:cs typeface="+mn-cs"/>
                    </a:defRPr>
                  </a:pPr>
                  <a:endParaRPr lang="en-US"/>
                </a:p>
              </c:txPr>
            </c:trendlineLbl>
          </c:trendline>
          <c:xVal>
            <c:numRef>
              <c:f>Sheet11!$L$21:$L$25</c:f>
              <c:numCache>
                <c:formatCode>General</c:formatCode>
                <c:ptCount val="5"/>
                <c:pt idx="0">
                  <c:v>1.0515033E-2</c:v>
                </c:pt>
                <c:pt idx="1">
                  <c:v>1.57725495E-2</c:v>
                </c:pt>
                <c:pt idx="2">
                  <c:v>2.1030066E-2</c:v>
                </c:pt>
                <c:pt idx="3">
                  <c:v>2.62875825E-2</c:v>
                </c:pt>
                <c:pt idx="4">
                  <c:v>3.1545099E-2</c:v>
                </c:pt>
              </c:numCache>
            </c:numRef>
          </c:xVal>
          <c:yVal>
            <c:numRef>
              <c:f>Sheet11!$M$21:$M$25</c:f>
              <c:numCache>
                <c:formatCode>General</c:formatCode>
                <c:ptCount val="5"/>
                <c:pt idx="0">
                  <c:v>0.78791194567710998</c:v>
                </c:pt>
                <c:pt idx="1">
                  <c:v>0.68819369782000273</c:v>
                </c:pt>
                <c:pt idx="2">
                  <c:v>0.62701141622728973</c:v>
                </c:pt>
                <c:pt idx="3">
                  <c:v>0.58175630489316654</c:v>
                </c:pt>
                <c:pt idx="4">
                  <c:v>0.54539134740854556</c:v>
                </c:pt>
              </c:numCache>
            </c:numRef>
          </c:yVal>
          <c:smooth val="0"/>
          <c:extLst>
            <c:ext xmlns:c16="http://schemas.microsoft.com/office/drawing/2014/chart" uri="{C3380CC4-5D6E-409C-BE32-E72D297353CC}">
              <c16:uniqueId val="{00000003-4699-8548-A665-0B40FF63E86B}"/>
            </c:ext>
          </c:extLst>
        </c:ser>
        <c:dLbls>
          <c:showLegendKey val="0"/>
          <c:showVal val="0"/>
          <c:showCatName val="0"/>
          <c:showSerName val="0"/>
          <c:showPercent val="0"/>
          <c:showBubbleSize val="0"/>
        </c:dLbls>
        <c:axId val="820461008"/>
        <c:axId val="767965360"/>
      </c:scatterChart>
      <c:valAx>
        <c:axId val="820461008"/>
        <c:scaling>
          <c:orientation val="minMax"/>
          <c:min val="5.000000000000001E-3"/>
        </c:scaling>
        <c:delete val="0"/>
        <c:axPos val="b"/>
        <c:majorGridlines>
          <c:spPr>
            <a:ln w="9525" cap="flat" cmpd="sng" algn="ctr">
              <a:solidFill>
                <a:schemeClr val="bg1">
                  <a:lumMod val="75000"/>
                </a:schemeClr>
              </a:solidFill>
              <a:round/>
            </a:ln>
            <a:effectLst/>
          </c:spPr>
        </c:majorGridlines>
        <c:title>
          <c:tx>
            <c:rich>
              <a:bodyPr rot="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2400" b="0" i="0" u="none" strike="noStrike" kern="1200" baseline="0">
                    <a:solidFill>
                      <a:schemeClr val="tx1"/>
                    </a:solidFill>
                    <a:latin typeface="+mn-lt"/>
                    <a:ea typeface="+mn-ea"/>
                    <a:cs typeface="+mn-cs"/>
                  </a:defRPr>
                </a:pPr>
                <a:r>
                  <a:rPr lang="en-US" sz="2400" dirty="0">
                    <a:solidFill>
                      <a:schemeClr val="tx1"/>
                    </a:solidFill>
                  </a:rPr>
                  <a:t>Cooling water flowrate (L/s)</a:t>
                </a:r>
              </a:p>
            </c:rich>
          </c:tx>
          <c:overlay val="0"/>
          <c:spPr>
            <a:noFill/>
            <a:ln>
              <a:noFill/>
            </a:ln>
            <a:effectLst/>
          </c:spPr>
          <c:txPr>
            <a:bodyPr rot="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2400" b="0" i="0" u="none" strike="noStrike" kern="1200" baseline="0">
                  <a:solidFill>
                    <a:schemeClr val="tx1"/>
                  </a:solidFill>
                  <a:latin typeface="+mn-lt"/>
                  <a:ea typeface="+mn-ea"/>
                  <a:cs typeface="+mn-cs"/>
                </a:defRPr>
              </a:pPr>
              <a:endParaRPr lang="en-US"/>
            </a:p>
          </c:txPr>
        </c:title>
        <c:numFmt formatCode="General" sourceLinked="1"/>
        <c:majorTickMark val="in"/>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767965360"/>
        <c:crosses val="autoZero"/>
        <c:crossBetween val="midCat"/>
      </c:valAx>
      <c:valAx>
        <c:axId val="767965360"/>
        <c:scaling>
          <c:orientation val="minMax"/>
        </c:scaling>
        <c:delete val="0"/>
        <c:axPos val="l"/>
        <c:majorGridlines>
          <c:spPr>
            <a:ln w="9525" cap="flat" cmpd="sng" algn="ctr">
              <a:solidFill>
                <a:schemeClr val="bg1">
                  <a:lumMod val="75000"/>
                </a:schemeClr>
              </a:solidFill>
              <a:round/>
            </a:ln>
            <a:effectLst/>
          </c:spPr>
        </c:majorGridlines>
        <c:title>
          <c:tx>
            <c:rich>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400" b="0" i="0" u="none" strike="noStrike" kern="1200" baseline="0">
                    <a:solidFill>
                      <a:sysClr val="windowText" lastClr="000000">
                        <a:lumMod val="65000"/>
                        <a:lumOff val="35000"/>
                      </a:sysClr>
                    </a:solidFill>
                    <a:latin typeface="+mn-lt"/>
                    <a:ea typeface="+mn-ea"/>
                    <a:cs typeface="+mn-cs"/>
                  </a:defRPr>
                </a:pPr>
                <a:r>
                  <a:rPr lang="en-US" sz="2400" dirty="0">
                    <a:solidFill>
                      <a:schemeClr val="tx1"/>
                    </a:solidFill>
                  </a:rPr>
                  <a:t>h, hot (W/m</a:t>
                </a:r>
                <a:r>
                  <a:rPr lang="en-US" sz="2400" baseline="30000" dirty="0">
                    <a:solidFill>
                      <a:schemeClr val="tx1"/>
                    </a:solidFill>
                  </a:rPr>
                  <a:t>2</a:t>
                </a:r>
                <a:r>
                  <a:rPr lang="en-US" sz="2400" dirty="0">
                    <a:solidFill>
                      <a:schemeClr val="tx1"/>
                    </a:solidFill>
                  </a:rPr>
                  <a:t>.K)</a:t>
                </a:r>
              </a:p>
              <a:p>
                <a:pPr marL="0" marR="0" lvl="0" indent="0" algn="ctr" defTabSz="914400" rtl="0" eaLnBrk="1" fontAlgn="auto" latinLnBrk="0" hangingPunct="1">
                  <a:lnSpc>
                    <a:spcPct val="100000"/>
                  </a:lnSpc>
                  <a:spcBef>
                    <a:spcPts val="0"/>
                  </a:spcBef>
                  <a:spcAft>
                    <a:spcPts val="0"/>
                  </a:spcAft>
                  <a:buClrTx/>
                  <a:buSzTx/>
                  <a:buFontTx/>
                  <a:buNone/>
                  <a:tabLst/>
                  <a:defRPr sz="2400">
                    <a:solidFill>
                      <a:sysClr val="windowText" lastClr="000000">
                        <a:lumMod val="65000"/>
                        <a:lumOff val="35000"/>
                      </a:sysClr>
                    </a:solidFill>
                  </a:defRPr>
                </a:pPr>
                <a:endParaRPr lang="en-US" sz="2400" dirty="0">
                  <a:solidFill>
                    <a:schemeClr val="tx1"/>
                  </a:solidFill>
                </a:endParaRPr>
              </a:p>
            </c:rich>
          </c:tx>
          <c:layout>
            <c:manualLayout>
              <c:xMode val="edge"/>
              <c:yMode val="edge"/>
              <c:x val="3.8414545985437963E-3"/>
              <c:y val="0.32655040331556068"/>
            </c:manualLayout>
          </c:layout>
          <c:overlay val="0"/>
          <c:spPr>
            <a:noFill/>
            <a:ln>
              <a:noFill/>
            </a:ln>
            <a:effectLst/>
          </c:spPr>
          <c:txPr>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400" b="0" i="0" u="none" strike="noStrike" kern="1200" baseline="0">
                  <a:solidFill>
                    <a:sysClr val="windowText" lastClr="000000">
                      <a:lumMod val="65000"/>
                      <a:lumOff val="35000"/>
                    </a:sysClr>
                  </a:solidFill>
                  <a:latin typeface="+mn-lt"/>
                  <a:ea typeface="+mn-ea"/>
                  <a:cs typeface="+mn-cs"/>
                </a:defRPr>
              </a:pPr>
              <a:endParaRPr lang="en-US"/>
            </a:p>
          </c:txPr>
        </c:title>
        <c:numFmt formatCode="General" sourceLinked="1"/>
        <c:majorTickMark val="in"/>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crossAx val="820461008"/>
        <c:crosses val="autoZero"/>
        <c:crossBetween val="midCat"/>
      </c:valAx>
      <c:spPr>
        <a:noFill/>
        <a:ln>
          <a:solidFill>
            <a:schemeClr val="tx1"/>
          </a:solidFill>
        </a:ln>
        <a:effectLst/>
      </c:spPr>
    </c:plotArea>
    <c:legend>
      <c:legendPos val="b"/>
      <c:legendEntry>
        <c:idx val="2"/>
        <c:delete val="1"/>
      </c:legendEntry>
      <c:legendEntry>
        <c:idx val="3"/>
        <c:delete val="1"/>
      </c:legendEntry>
      <c:layout>
        <c:manualLayout>
          <c:xMode val="edge"/>
          <c:yMode val="edge"/>
          <c:x val="0.26400271788898994"/>
          <c:y val="0.92505080073447266"/>
          <c:w val="0.51006202500627074"/>
          <c:h val="6.5950723902698433E-2"/>
        </c:manualLayout>
      </c:layout>
      <c:overlay val="0"/>
      <c:spPr>
        <a:noFill/>
        <a:ln>
          <a:noFill/>
        </a:ln>
        <a:effectLst/>
      </c:spPr>
      <c:txPr>
        <a:bodyPr rot="0" spcFirstLastPara="1" vertOverflow="ellipsis" vert="horz" wrap="square" anchor="ctr" anchorCtr="1"/>
        <a:lstStyle/>
        <a:p>
          <a:pPr>
            <a:defRPr sz="24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2813302206007452"/>
          <c:y val="9.597121965352641E-2"/>
          <c:w val="0.71982382185591953"/>
          <c:h val="0.73427954618529234"/>
        </c:manualLayout>
      </c:layout>
      <c:scatterChart>
        <c:scatterStyle val="lineMarker"/>
        <c:varyColors val="0"/>
        <c:ser>
          <c:idx val="0"/>
          <c:order val="0"/>
          <c:spPr>
            <a:ln w="19050" cap="rnd">
              <a:noFill/>
              <a:round/>
            </a:ln>
            <a:effectLst/>
          </c:spPr>
          <c:marker>
            <c:symbol val="circle"/>
            <c:size val="12"/>
            <c:spPr>
              <a:solidFill>
                <a:schemeClr val="accent1"/>
              </a:solidFill>
              <a:ln w="88900">
                <a:solidFill>
                  <a:schemeClr val="accent1"/>
                </a:solidFill>
              </a:ln>
              <a:effectLst/>
            </c:spPr>
          </c:marker>
          <c:trendline>
            <c:spPr>
              <a:ln w="19050" cap="rnd">
                <a:noFill/>
                <a:prstDash val="sysDot"/>
              </a:ln>
              <a:effectLst/>
            </c:spPr>
            <c:trendlineType val="poly"/>
            <c:order val="2"/>
            <c:dispRSqr val="1"/>
            <c:dispEq val="1"/>
            <c:trendlineLbl>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baseline="0">
                        <a:solidFill>
                          <a:schemeClr val="tx1"/>
                        </a:solidFill>
                      </a:rPr>
                      <a:t>y = 51.787x</a:t>
                    </a:r>
                    <a:r>
                      <a:rPr lang="en-US" sz="2800" baseline="30000">
                        <a:solidFill>
                          <a:schemeClr val="tx1"/>
                        </a:solidFill>
                      </a:rPr>
                      <a:t>2</a:t>
                    </a:r>
                    <a:r>
                      <a:rPr lang="en-US" sz="2800" baseline="0">
                        <a:solidFill>
                          <a:schemeClr val="tx1"/>
                        </a:solidFill>
                      </a:rPr>
                      <a:t> - 0.0479x + 1E-05</a:t>
                    </a:r>
                    <a:br>
                      <a:rPr lang="en-US" sz="2800" baseline="0">
                        <a:solidFill>
                          <a:schemeClr val="tx1"/>
                        </a:solidFill>
                      </a:rPr>
                    </a:br>
                    <a:r>
                      <a:rPr lang="en-US" sz="2800" baseline="0">
                        <a:solidFill>
                          <a:schemeClr val="tx1"/>
                        </a:solidFill>
                      </a:rPr>
                      <a:t>R² = 1</a:t>
                    </a:r>
                    <a:endParaRPr lang="en-US" sz="2800">
                      <a:solidFill>
                        <a:schemeClr val="tx1"/>
                      </a:solidFill>
                    </a:endParaRPr>
                  </a:p>
                </c:rich>
              </c:tx>
              <c:numFmt formatCode="General" sourceLinked="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rendlineLbl>
          </c:trendline>
          <c:trendline>
            <c:spPr>
              <a:ln w="31750" cap="rnd">
                <a:solidFill>
                  <a:schemeClr val="accent1"/>
                </a:solidFill>
                <a:prstDash val="sysDot"/>
              </a:ln>
              <a:effectLst/>
            </c:spPr>
            <c:trendlineType val="poly"/>
            <c:order val="2"/>
            <c:dispRSqr val="0"/>
            <c:dispEq val="0"/>
          </c:trendline>
          <c:xVal>
            <c:numRef>
              <c:f>Sheet11!$C$3:$C$7</c:f>
              <c:numCache>
                <c:formatCode>General</c:formatCode>
                <c:ptCount val="5"/>
                <c:pt idx="0">
                  <c:v>8.2518291575076042E-4</c:v>
                </c:pt>
                <c:pt idx="1">
                  <c:v>9.4525355683295774E-4</c:v>
                </c:pt>
                <c:pt idx="2">
                  <c:v>1.0402052502383858E-3</c:v>
                </c:pt>
                <c:pt idx="3">
                  <c:v>1.1236560120668057E-3</c:v>
                </c:pt>
                <c:pt idx="4">
                  <c:v>1.1953542300112614E-3</c:v>
                </c:pt>
              </c:numCache>
            </c:numRef>
          </c:xVal>
          <c:yVal>
            <c:numRef>
              <c:f>Sheet11!$D$3:$D$7</c:f>
              <c:numCache>
                <c:formatCode>General</c:formatCode>
                <c:ptCount val="5"/>
                <c:pt idx="0">
                  <c:v>1.0515027777777779E-5</c:v>
                </c:pt>
                <c:pt idx="1">
                  <c:v>1.5772541666666667E-5</c:v>
                </c:pt>
                <c:pt idx="2">
                  <c:v>2.1030055555555558E-5</c:v>
                </c:pt>
                <c:pt idx="3">
                  <c:v>2.6287569444444443E-5</c:v>
                </c:pt>
                <c:pt idx="4">
                  <c:v>3.1545083333333334E-5</c:v>
                </c:pt>
              </c:numCache>
            </c:numRef>
          </c:yVal>
          <c:smooth val="0"/>
          <c:extLst>
            <c:ext xmlns:c16="http://schemas.microsoft.com/office/drawing/2014/chart" uri="{C3380CC4-5D6E-409C-BE32-E72D297353CC}">
              <c16:uniqueId val="{00000002-9CC4-4528-AD1B-76111D6265A3}"/>
            </c:ext>
          </c:extLst>
        </c:ser>
        <c:dLbls>
          <c:showLegendKey val="0"/>
          <c:showVal val="0"/>
          <c:showCatName val="0"/>
          <c:showSerName val="0"/>
          <c:showPercent val="0"/>
          <c:showBubbleSize val="0"/>
        </c:dLbls>
        <c:axId val="574694600"/>
        <c:axId val="574695912"/>
      </c:scatterChart>
      <c:valAx>
        <c:axId val="574694600"/>
        <c:scaling>
          <c:orientation val="minMax"/>
          <c:max val="1.2000000000000003E-3"/>
          <c:min val="8.0000000000000026E-4"/>
        </c:scaling>
        <c:delete val="0"/>
        <c:axPos val="b"/>
        <c:majorGridlines>
          <c:spPr>
            <a:ln w="9525" cap="flat" cmpd="sng" algn="ctr">
              <a:solidFill>
                <a:sysClr val="window" lastClr="FFFFFF">
                  <a:lumMod val="75000"/>
                </a:sysClr>
              </a:solidFill>
              <a:round/>
            </a:ln>
            <a:effectLst/>
          </c:spPr>
        </c:majorGridlines>
        <c:title>
          <c:tx>
            <c:rich>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b="0" i="0" u="none" strike="noStrike" baseline="0">
                    <a:solidFill>
                      <a:schemeClr val="tx1"/>
                    </a:solidFill>
                    <a:effectLst/>
                  </a:rPr>
                  <a:t>Cooling water flowrate (L/S)</a:t>
                </a:r>
                <a:endParaRPr lang="en-US" sz="2800">
                  <a:solidFill>
                    <a:schemeClr val="tx1"/>
                  </a:solidFill>
                </a:endParaRPr>
              </a:p>
            </c:rich>
          </c:tx>
          <c:layout>
            <c:manualLayout>
              <c:xMode val="edge"/>
              <c:yMode val="edge"/>
              <c:x val="0.30231262383322244"/>
              <c:y val="0.89650596311163755"/>
            </c:manualLayout>
          </c:layout>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in"/>
        <c:minorTickMark val="out"/>
        <c:tickLblPos val="nextTo"/>
        <c:spPr>
          <a:noFill/>
          <a:ln w="9525" cap="flat" cmpd="sng" algn="ctr">
            <a:solidFill>
              <a:schemeClr val="tx1">
                <a:alpha val="96000"/>
              </a:schemeClr>
            </a:solidFill>
            <a:round/>
          </a:ln>
          <a:effectLst/>
        </c:spPr>
        <c:txPr>
          <a:bodyPr rot="-60000000" spcFirstLastPara="1" vertOverflow="ellipsis" vert="horz" wrap="square" anchor="ctr" anchorCtr="1"/>
          <a:lstStyle/>
          <a:p>
            <a:pPr>
              <a:defRPr sz="2400" b="0" i="0" u="none" strike="noStrike" kern="1200" baseline="0">
                <a:solidFill>
                  <a:sysClr val="windowText" lastClr="000000"/>
                </a:solidFill>
                <a:latin typeface="+mn-lt"/>
                <a:ea typeface="+mn-ea"/>
                <a:cs typeface="+mn-cs"/>
              </a:defRPr>
            </a:pPr>
            <a:endParaRPr lang="en-US"/>
          </a:p>
        </c:txPr>
        <c:crossAx val="574695912"/>
        <c:crosses val="autoZero"/>
        <c:crossBetween val="midCat"/>
      </c:valAx>
      <c:valAx>
        <c:axId val="574695912"/>
        <c:scaling>
          <c:orientation val="minMax"/>
        </c:scaling>
        <c:delete val="0"/>
        <c:axPos val="l"/>
        <c:majorGridlines>
          <c:spPr>
            <a:ln w="9525" cap="flat" cmpd="sng" algn="ctr">
              <a:solidFill>
                <a:sysClr val="window" lastClr="FFFFFF">
                  <a:lumMod val="75000"/>
                </a:sysClr>
              </a:solidFill>
              <a:round/>
            </a:ln>
            <a:effectLst/>
          </c:spPr>
        </c:majorGridlines>
        <c:title>
          <c:tx>
            <c:rich>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r>
                  <a:rPr lang="en-US" sz="2800">
                    <a:solidFill>
                      <a:schemeClr val="tx1"/>
                    </a:solidFill>
                  </a:rPr>
                  <a:t>hA (</a:t>
                </a:r>
                <a:r>
                  <a:rPr lang="en-US" sz="2800" baseline="0">
                    <a:solidFill>
                      <a:schemeClr val="tx1"/>
                    </a:solidFill>
                  </a:rPr>
                  <a:t> w/K)</a:t>
                </a:r>
                <a:endParaRPr lang="en-US" sz="2800">
                  <a:solidFill>
                    <a:schemeClr val="tx1"/>
                  </a:solidFill>
                </a:endParaRPr>
              </a:p>
            </c:rich>
          </c:tx>
          <c:layout>
            <c:manualLayout>
              <c:xMode val="edge"/>
              <c:yMode val="edge"/>
              <c:x val="1.9557853348707965E-2"/>
              <c:y val="0.37123948407019924"/>
            </c:manualLayout>
          </c:layout>
          <c:overlay val="0"/>
          <c:spPr>
            <a:noFill/>
            <a:ln>
              <a:noFill/>
            </a:ln>
            <a:effectLst/>
          </c:spPr>
          <c:txPr>
            <a:bodyPr rot="-54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title>
        <c:numFmt formatCode="General" sourceLinked="1"/>
        <c:majorTickMark val="in"/>
        <c:minorTickMark val="out"/>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ysClr val="windowText" lastClr="000000"/>
                </a:solidFill>
                <a:latin typeface="+mn-lt"/>
                <a:ea typeface="+mn-ea"/>
                <a:cs typeface="+mn-cs"/>
              </a:defRPr>
            </a:pPr>
            <a:endParaRPr lang="en-US"/>
          </a:p>
        </c:txPr>
        <c:crossAx val="574694600"/>
        <c:crosses val="autoZero"/>
        <c:crossBetween val="midCat"/>
      </c:valAx>
      <c:spPr>
        <a:noFill/>
        <a:ln>
          <a:solidFill>
            <a:schemeClr val="tx1"/>
          </a:solid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19-04-28T13:37:20.131"/>
    </inkml:context>
    <inkml:brush xml:id="br0">
      <inkml:brushProperty name="width" value="0.1" units="cm"/>
      <inkml:brushProperty name="height" value="0.1" units="cm"/>
      <inkml:brushProperty name="color" value="#E71224"/>
    </inkml:brush>
  </inkml:definitions>
  <inkml:trace contextRef="#ctx0" brushRef="#br0">1 0 10373 0 0,'0'0'2433'0'0,"0"0"-2497"0"0,0 0 96 0 0,0 0-16 0 0,0 0-352 0 0,0 0-1361 0 0,73 0-1729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19-04-28T13:43:43.384"/>
    </inkml:context>
    <inkml:brush xml:id="br0">
      <inkml:brushProperty name="width" value="0.1" units="cm"/>
      <inkml:brushProperty name="height" value="0.1" units="cm"/>
      <inkml:brushProperty name="color" value="#E71224"/>
    </inkml:brush>
  </inkml:definitions>
  <inkml:trace contextRef="#ctx0" brushRef="#br0">0 1 48 0 0,'0'0'2161'0'0,"0"0"-1473"0"0,0 0-576 0 0,0 0-64 0 0,0 0 417 0 0,0 0-545 0 0,0 7 80 0 0,0-7-128 0 0,0 0-49 0 0,15 0 193 0 0,-1 0-1312 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5/2/19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5/2/19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5/2/19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5/2/19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5/2/19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5/2/19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5/2/19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5/2/19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5/2/19</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hyperlink" Target="https://www.engineersedge.com/fluid_flow/copper_tubing_size_chart_astm_b88_13181.htm" TargetMode="External"/><Relationship Id="rId112" Type="http://schemas.openxmlformats.org/officeDocument/2006/relationships/image" Target="../media/image58.png"/><Relationship Id="rId7" Type="http://schemas.openxmlformats.org/officeDocument/2006/relationships/image" Target="../media/image2.jpeg"/><Relationship Id="rId103" Type="http://schemas.openxmlformats.org/officeDocument/2006/relationships/customXml" Target="../ink/ink2.xml"/><Relationship Id="rId116"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ecmag.com/media/15875" TargetMode="External"/><Relationship Id="rId102" Type="http://schemas.openxmlformats.org/officeDocument/2006/relationships/image" Target="../media/image53.png"/><Relationship Id="rId115" Type="http://schemas.openxmlformats.org/officeDocument/2006/relationships/chart" Target="../charts/chart3.xml"/><Relationship Id="rId5" Type="http://schemas.openxmlformats.org/officeDocument/2006/relationships/hyperlink" Target="https://www.aerb.gov.in/english/radiation-symbol" TargetMode="External"/><Relationship Id="rId114" Type="http://schemas.openxmlformats.org/officeDocument/2006/relationships/chart" Target="../charts/chart2.xml"/><Relationship Id="rId4" Type="http://schemas.openxmlformats.org/officeDocument/2006/relationships/hyperlink" Target="https://www.ucsusa.org/clean-energy/energy-and-water-use/water-energy-electricity-cooling-power-plant" TargetMode="External"/><Relationship Id="rId113"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9597" y="522514"/>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400" dirty="0">
                <a:solidFill>
                  <a:schemeClr val="bg1"/>
                </a:solidFill>
                <a:latin typeface="Cambria"/>
                <a:cs typeface="Arial"/>
              </a:rPr>
              <a:t>Natural Circulation </a:t>
            </a:r>
            <a:r>
              <a:rPr lang="en-US" sz="8400">
                <a:solidFill>
                  <a:schemeClr val="bg1"/>
                </a:solidFill>
                <a:latin typeface="Cambria"/>
                <a:cs typeface="Arial"/>
              </a:rPr>
              <a:t>in Heat Exchangers </a:t>
            </a:r>
            <a:br>
              <a:rPr lang="en-US" sz="8400" dirty="0">
                <a:latin typeface="Cambria" panose="02040503050406030204" pitchFamily="18" charset="0"/>
                <a:cs typeface="Arial" panose="020B0604020202020204" pitchFamily="34" charset="0"/>
              </a:rPr>
            </a:br>
            <a:r>
              <a:rPr lang="en-US" sz="5600" u="sng" dirty="0">
                <a:solidFill>
                  <a:schemeClr val="bg1"/>
                </a:solidFill>
                <a:latin typeface="Cambria"/>
                <a:cs typeface="Arial"/>
              </a:rPr>
              <a:t>Chit </a:t>
            </a:r>
            <a:r>
              <a:rPr lang="en-US" sz="5600" u="sng" dirty="0" err="1">
                <a:solidFill>
                  <a:schemeClr val="bg1"/>
                </a:solidFill>
                <a:latin typeface="Cambria"/>
                <a:cs typeface="Arial"/>
              </a:rPr>
              <a:t>Eaindray</a:t>
            </a:r>
            <a:r>
              <a:rPr lang="en-US" sz="5600" u="sng" dirty="0">
                <a:solidFill>
                  <a:schemeClr val="bg1"/>
                </a:solidFill>
                <a:latin typeface="Cambria"/>
                <a:cs typeface="Arial"/>
              </a:rPr>
              <a:t> Thant, Jonathan Thomas, &amp; Shadi Zamani</a:t>
            </a:r>
            <a:br>
              <a:rPr lang="en-US" sz="5600" dirty="0">
                <a:latin typeface="Cambria" panose="02040503050406030204" pitchFamily="18" charset="0"/>
                <a:cs typeface="Arial" panose="020B0604020202020204" pitchFamily="34" charset="0"/>
              </a:rPr>
            </a:br>
            <a:r>
              <a:rPr lang="en-US" sz="5600" i="1" dirty="0">
                <a:solidFill>
                  <a:schemeClr val="bg1"/>
                </a:solidFill>
                <a:latin typeface="Cambria"/>
                <a:cs typeface="Arial"/>
              </a:rPr>
              <a:t>Chemical Engineering Department, University of New Hampshire, Durham, NH 03824</a:t>
            </a:r>
            <a:endParaRPr lang="en-US" sz="9300" i="1" dirty="0">
              <a:solidFill>
                <a:schemeClr val="bg1"/>
              </a:solidFill>
              <a:latin typeface="Cambria"/>
              <a:cs typeface="Arial"/>
            </a:endParaRPr>
          </a:p>
        </p:txBody>
      </p:sp>
      <p:sp>
        <p:nvSpPr>
          <p:cNvPr id="7" name="Subtitle 2"/>
          <p:cNvSpPr txBox="1">
            <a:spLocks/>
          </p:cNvSpPr>
          <p:nvPr/>
        </p:nvSpPr>
        <p:spPr>
          <a:xfrm>
            <a:off x="369597" y="13777877"/>
            <a:ext cx="11660777"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Methodology</a:t>
            </a:r>
          </a:p>
        </p:txBody>
      </p:sp>
      <p:sp>
        <p:nvSpPr>
          <p:cNvPr id="8" name="Subtitle 2"/>
          <p:cNvSpPr txBox="1">
            <a:spLocks/>
          </p:cNvSpPr>
          <p:nvPr/>
        </p:nvSpPr>
        <p:spPr>
          <a:xfrm>
            <a:off x="340438" y="22814023"/>
            <a:ext cx="11629712" cy="9277553"/>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2900" dirty="0">
              <a:latin typeface="Cambria" panose="02040503050406030204" pitchFamily="18" charset="0"/>
            </a:endParaRPr>
          </a:p>
        </p:txBody>
      </p:sp>
      <p:sp>
        <p:nvSpPr>
          <p:cNvPr id="9" name="Subtitle 2"/>
          <p:cNvSpPr txBox="1">
            <a:spLocks/>
          </p:cNvSpPr>
          <p:nvPr/>
        </p:nvSpPr>
        <p:spPr>
          <a:xfrm>
            <a:off x="12314092" y="4937912"/>
            <a:ext cx="19641782" cy="700889"/>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Schematic</a:t>
            </a:r>
          </a:p>
        </p:txBody>
      </p:sp>
      <p:sp>
        <p:nvSpPr>
          <p:cNvPr id="12" name="Subtitle 2"/>
          <p:cNvSpPr txBox="1">
            <a:spLocks/>
          </p:cNvSpPr>
          <p:nvPr/>
        </p:nvSpPr>
        <p:spPr>
          <a:xfrm>
            <a:off x="32230385" y="13329514"/>
            <a:ext cx="11216050" cy="5228338"/>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4800" dirty="0">
                <a:latin typeface="Times New Roman"/>
                <a:cs typeface="Times New Roman"/>
              </a:rPr>
              <a:t>In order to decrease the pipe size necessary for heat dispersion, alternative mechanisms of heat exchange, such as plate or shell and tube heat exchangers, are worth exploring. Double pipe heat exchange necessitates on overly large design setup.</a:t>
            </a:r>
          </a:p>
        </p:txBody>
      </p:sp>
      <p:sp>
        <p:nvSpPr>
          <p:cNvPr id="13" name="Subtitle 2"/>
          <p:cNvSpPr txBox="1">
            <a:spLocks/>
          </p:cNvSpPr>
          <p:nvPr/>
        </p:nvSpPr>
        <p:spPr>
          <a:xfrm>
            <a:off x="369597" y="4927622"/>
            <a:ext cx="11670794" cy="96036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Introduction</a:t>
            </a:r>
          </a:p>
        </p:txBody>
      </p:sp>
      <p:sp>
        <p:nvSpPr>
          <p:cNvPr id="15" name="Subtitle 2"/>
          <p:cNvSpPr txBox="1">
            <a:spLocks/>
          </p:cNvSpPr>
          <p:nvPr/>
        </p:nvSpPr>
        <p:spPr>
          <a:xfrm>
            <a:off x="32248987" y="4927623"/>
            <a:ext cx="11257206" cy="96036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a:rPr>
              <a:t>Design Solution</a:t>
            </a:r>
            <a:endParaRPr lang="en-US" sz="5800" dirty="0">
              <a:solidFill>
                <a:schemeClr val="bg1"/>
              </a:solidFill>
              <a:latin typeface="Cambria" panose="02040503050406030204" pitchFamily="18" charset="0"/>
            </a:endParaRPr>
          </a:p>
        </p:txBody>
      </p:sp>
      <p:sp>
        <p:nvSpPr>
          <p:cNvPr id="16" name="Subtitle 2"/>
          <p:cNvSpPr txBox="1">
            <a:spLocks/>
          </p:cNvSpPr>
          <p:nvPr/>
        </p:nvSpPr>
        <p:spPr>
          <a:xfrm>
            <a:off x="12314091" y="5638801"/>
            <a:ext cx="19661195" cy="8138355"/>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17" name="Subtitle 2"/>
          <p:cNvSpPr txBox="1">
            <a:spLocks/>
          </p:cNvSpPr>
          <p:nvPr/>
        </p:nvSpPr>
        <p:spPr>
          <a:xfrm>
            <a:off x="32258802" y="12363883"/>
            <a:ext cx="11187633" cy="95712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a:rPr>
              <a:t>Recommendations</a:t>
            </a:r>
            <a:endParaRPr lang="en-US" sz="5800" dirty="0">
              <a:solidFill>
                <a:schemeClr val="bg1"/>
              </a:solidFill>
              <a:latin typeface="Cambria" panose="02040503050406030204" pitchFamily="18" charset="0"/>
            </a:endParaRPr>
          </a:p>
        </p:txBody>
      </p:sp>
      <p:sp>
        <p:nvSpPr>
          <p:cNvPr id="19" name="Subtitle 2"/>
          <p:cNvSpPr txBox="1">
            <a:spLocks/>
          </p:cNvSpPr>
          <p:nvPr/>
        </p:nvSpPr>
        <p:spPr>
          <a:xfrm>
            <a:off x="32258802" y="5839725"/>
            <a:ext cx="11187633" cy="6515655"/>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5000" dirty="0">
                <a:latin typeface="Times New Roman"/>
                <a:cs typeface="Times New Roman"/>
              </a:rPr>
              <a:t>To dissipate 4000 W/m, the double pipe heat exchanger must meet or exceed a diameter of 30m at a cold stream flow rate of 28.35 L/s.</a:t>
            </a:r>
            <a:endParaRPr lang="en-US" sz="5000" b="1" dirty="0">
              <a:latin typeface="Times New Roman"/>
              <a:cs typeface="Times New Roman"/>
            </a:endParaRPr>
          </a:p>
          <a:p>
            <a:pPr algn="l">
              <a:spcBef>
                <a:spcPts val="0"/>
              </a:spcBef>
            </a:pPr>
            <a:r>
              <a:rPr lang="en-US" sz="5000" dirty="0">
                <a:latin typeface="Times New Roman"/>
                <a:cs typeface="Times New Roman"/>
              </a:rPr>
              <a:t>As the overall and convective heat transfer rates are strongly related to the contact surface area, enormous pipes are needed to achieve appropriate heat transfer, given a double-pipe heat exchange mechanism.</a:t>
            </a:r>
          </a:p>
        </p:txBody>
      </p:sp>
      <p:sp>
        <p:nvSpPr>
          <p:cNvPr id="30" name="Subtitle 2"/>
          <p:cNvSpPr txBox="1">
            <a:spLocks/>
          </p:cNvSpPr>
          <p:nvPr/>
        </p:nvSpPr>
        <p:spPr>
          <a:xfrm>
            <a:off x="12320511" y="13777876"/>
            <a:ext cx="19641782" cy="86832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dirty="0">
                <a:solidFill>
                  <a:schemeClr val="bg1"/>
                </a:solidFill>
                <a:latin typeface="Cambria" panose="02040503050406030204" pitchFamily="18" charset="0"/>
              </a:rPr>
              <a:t> Results </a:t>
            </a:r>
          </a:p>
        </p:txBody>
      </p:sp>
      <p:cxnSp>
        <p:nvCxnSpPr>
          <p:cNvPr id="50" name="Straight Connector 49"/>
          <p:cNvCxnSpPr/>
          <p:nvPr/>
        </p:nvCxnSpPr>
        <p:spPr>
          <a:xfrm>
            <a:off x="21780692" y="6704871"/>
            <a:ext cx="40081" cy="4489211"/>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31" name="Subtitle 2"/>
          <p:cNvSpPr txBox="1">
            <a:spLocks/>
          </p:cNvSpPr>
          <p:nvPr/>
        </p:nvSpPr>
        <p:spPr>
          <a:xfrm>
            <a:off x="12284112" y="14746709"/>
            <a:ext cx="19671762" cy="17344867"/>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pic>
        <p:nvPicPr>
          <p:cNvPr id="161" name="Picture 1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6639" y="1168998"/>
            <a:ext cx="2298576" cy="3042233"/>
          </a:xfrm>
          <a:prstGeom prst="rect">
            <a:avLst/>
          </a:prstGeom>
        </p:spPr>
      </p:pic>
      <p:sp>
        <p:nvSpPr>
          <p:cNvPr id="85" name="Subtitle 2"/>
          <p:cNvSpPr txBox="1">
            <a:spLocks/>
          </p:cNvSpPr>
          <p:nvPr/>
        </p:nvSpPr>
        <p:spPr>
          <a:xfrm>
            <a:off x="32272132" y="22579060"/>
            <a:ext cx="11260660" cy="9461715"/>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200"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r>
              <a:rPr lang="en-US" sz="3200" dirty="0" err="1">
                <a:latin typeface="Times New Roman" panose="02020603050405020304" pitchFamily="18" charset="0"/>
                <a:cs typeface="Times New Roman" panose="02020603050405020304" pitchFamily="18" charset="0"/>
              </a:rPr>
              <a:t>Geankoplis</a:t>
            </a:r>
            <a:r>
              <a:rPr lang="en-US" sz="3200" dirty="0">
                <a:latin typeface="Times New Roman" panose="02020603050405020304" pitchFamily="18" charset="0"/>
                <a:cs typeface="Times New Roman" panose="02020603050405020304" pitchFamily="18" charset="0"/>
              </a:rPr>
              <a:t>, CJ. Transport Processes and Separation Process Principles, 4</a:t>
            </a:r>
            <a:r>
              <a:rPr lang="en-US" sz="3200" baseline="30000" dirty="0">
                <a:latin typeface="Times New Roman" panose="02020603050405020304" pitchFamily="18" charset="0"/>
                <a:cs typeface="Times New Roman" panose="02020603050405020304" pitchFamily="18" charset="0"/>
              </a:rPr>
              <a:t>th</a:t>
            </a:r>
            <a:r>
              <a:rPr lang="en-US" sz="3200" dirty="0">
                <a:latin typeface="Times New Roman" panose="02020603050405020304" pitchFamily="18" charset="0"/>
                <a:cs typeface="Times New Roman" panose="02020603050405020304" pitchFamily="18" charset="0"/>
              </a:rPr>
              <a:t> Ed. 2015. Pearson. New York, NY.</a:t>
            </a:r>
          </a:p>
          <a:p>
            <a:pPr marL="742950" indent="-742950" algn="l">
              <a:spcBef>
                <a:spcPts val="0"/>
              </a:spcBef>
              <a:buAutoNum type="arabicPeriod"/>
            </a:pPr>
            <a:endParaRPr lang="en-US" sz="3200"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r>
              <a:rPr lang="en-US" sz="3200" dirty="0">
                <a:latin typeface="Times New Roman" panose="02020603050405020304" pitchFamily="18" charset="0"/>
                <a:cs typeface="Times New Roman" panose="02020603050405020304" pitchFamily="18" charset="0"/>
              </a:rPr>
              <a:t>Engineer’s Edge. Accessed via web at 20:43, 25 April, 2019. </a:t>
            </a:r>
            <a:r>
              <a:rPr lang="en-US" sz="3200" dirty="0">
                <a:latin typeface="Times New Roman" panose="02020603050405020304" pitchFamily="18" charset="0"/>
                <a:cs typeface="Times New Roman" panose="02020603050405020304" pitchFamily="18" charset="0"/>
                <a:hlinkClick r:id="rId3"/>
              </a:rPr>
              <a:t>URL:https://www.engineersedge.com/fluid_flow/copper_tubing_size_chart_astm_b88_13181.htm</a:t>
            </a:r>
            <a:endParaRPr lang="en-US" sz="3200"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endParaRPr lang="en-US" sz="3200"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r>
              <a:rPr lang="en-US" sz="3200" dirty="0">
                <a:latin typeface="Times New Roman" panose="02020603050405020304" pitchFamily="18" charset="0"/>
                <a:cs typeface="Times New Roman" panose="02020603050405020304" pitchFamily="18" charset="0"/>
              </a:rPr>
              <a:t>UCSUSA. Accessed via web at 20:40, 25 April, 2019. URL: </a:t>
            </a:r>
            <a:r>
              <a:rPr lang="en-US" sz="3200" u="sng" dirty="0">
                <a:latin typeface="Times New Roman" panose="02020603050405020304" pitchFamily="18" charset="0"/>
                <a:cs typeface="Times New Roman" panose="02020603050405020304" pitchFamily="18" charset="0"/>
                <a:hlinkClick r:id="rId4"/>
              </a:rPr>
              <a:t>https://www.ucsusa.org/clean-energy/energy-and-water-use/water-energy-electricity-cooling-power-plant</a:t>
            </a:r>
            <a:endParaRPr lang="en-US" sz="3200" u="sng"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endParaRPr lang="en-US" sz="1979" u="sng"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r>
              <a:rPr lang="en-US" sz="3200" dirty="0">
                <a:latin typeface="Times New Roman" panose="02020603050405020304" pitchFamily="18" charset="0"/>
                <a:cs typeface="Times New Roman" panose="02020603050405020304" pitchFamily="18" charset="0"/>
              </a:rPr>
              <a:t>Atomic Energy Resource Board. Government of the United Kingdom. Accessed via web at 20:10, 25 April, 2019. URL: </a:t>
            </a:r>
            <a:r>
              <a:rPr lang="en-US" sz="3200" u="sng" dirty="0">
                <a:latin typeface="Times New Roman" panose="02020603050405020304" pitchFamily="18" charset="0"/>
                <a:cs typeface="Times New Roman" panose="02020603050405020304" pitchFamily="18" charset="0"/>
                <a:hlinkClick r:id="rId5"/>
              </a:rPr>
              <a:t>https://www.aerb.gov.in/english/radiation-symbol</a:t>
            </a:r>
            <a:endParaRPr lang="en-US" sz="3200" u="sng"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endParaRPr lang="en-US" sz="3200" u="sng"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r>
              <a:rPr lang="en-US" sz="3200" dirty="0">
                <a:latin typeface="Times New Roman" panose="02020603050405020304" pitchFamily="18" charset="0"/>
                <a:cs typeface="Times New Roman" panose="02020603050405020304" pitchFamily="18" charset="0"/>
              </a:rPr>
              <a:t>ECMAG. Accessed via we at 20:05, 25 April, 2019. URL: </a:t>
            </a:r>
            <a:r>
              <a:rPr lang="en-US" sz="3200" u="sng" dirty="0">
                <a:latin typeface="Times New Roman" panose="02020603050405020304" pitchFamily="18" charset="0"/>
                <a:cs typeface="Times New Roman" panose="02020603050405020304" pitchFamily="18" charset="0"/>
                <a:hlinkClick r:id="rId6"/>
              </a:rPr>
              <a:t>https://www.ecmag.com/media/15875</a:t>
            </a:r>
            <a:endParaRPr lang="en-US" sz="3200" u="sng" dirty="0">
              <a:latin typeface="Times New Roman" panose="02020603050405020304" pitchFamily="18" charset="0"/>
              <a:cs typeface="Times New Roman" panose="02020603050405020304" pitchFamily="18" charset="0"/>
            </a:endParaRPr>
          </a:p>
          <a:p>
            <a:pPr marL="742950" indent="-742950" algn="l">
              <a:spcBef>
                <a:spcPts val="0"/>
              </a:spcBef>
              <a:buAutoNum type="arabicPeriod"/>
            </a:pPr>
            <a:endParaRPr lang="en-US" sz="3200" u="sng" dirty="0">
              <a:latin typeface="Times New Roman" panose="02020603050405020304" pitchFamily="18" charset="0"/>
              <a:cs typeface="Times New Roman" panose="02020603050405020304" pitchFamily="18" charset="0"/>
            </a:endParaRPr>
          </a:p>
          <a:p>
            <a:pPr algn="l"/>
            <a:endParaRPr lang="en-US" sz="3200" u="sng" dirty="0">
              <a:latin typeface="Times New Roman" panose="02020603050405020304" pitchFamily="18" charset="0"/>
              <a:cs typeface="Times New Roman" panose="02020603050405020304" pitchFamily="18" charset="0"/>
            </a:endParaRPr>
          </a:p>
          <a:p>
            <a:pPr algn="l"/>
            <a:endParaRPr lang="en-US" sz="3200" dirty="0">
              <a:latin typeface="Times New Roman" panose="02020603050405020304" pitchFamily="18" charset="0"/>
              <a:cs typeface="Times New Roman" panose="02020603050405020304" pitchFamily="18" charset="0"/>
            </a:endParaRPr>
          </a:p>
          <a:p>
            <a:pPr algn="l">
              <a:spcBef>
                <a:spcPts val="0"/>
              </a:spcBef>
            </a:pPr>
            <a:endParaRPr lang="en-US" sz="3200" dirty="0">
              <a:latin typeface="Times New Roman" panose="02020603050405020304" pitchFamily="18" charset="0"/>
              <a:cs typeface="Times New Roman" panose="02020603050405020304" pitchFamily="18" charset="0"/>
            </a:endParaRPr>
          </a:p>
          <a:p>
            <a:pPr algn="l">
              <a:spcBef>
                <a:spcPts val="0"/>
              </a:spcBef>
            </a:pPr>
            <a:endParaRPr lang="en-US" sz="3200" dirty="0">
              <a:latin typeface="Times New Roman" panose="02020603050405020304" pitchFamily="18" charset="0"/>
              <a:cs typeface="Times New Roman" panose="02020603050405020304" pitchFamily="18" charset="0"/>
            </a:endParaRPr>
          </a:p>
          <a:p>
            <a:pPr algn="l"/>
            <a:endParaRPr lang="en-US" sz="3200" dirty="0">
              <a:latin typeface="Times New Roman" panose="02020603050405020304" pitchFamily="18" charset="0"/>
              <a:cs typeface="Times New Roman" panose="02020603050405020304" pitchFamily="18" charset="0"/>
            </a:endParaRPr>
          </a:p>
        </p:txBody>
      </p:sp>
      <p:sp>
        <p:nvSpPr>
          <p:cNvPr id="93" name="Subtitle 2"/>
          <p:cNvSpPr txBox="1">
            <a:spLocks/>
          </p:cNvSpPr>
          <p:nvPr/>
        </p:nvSpPr>
        <p:spPr>
          <a:xfrm>
            <a:off x="32265630" y="21818726"/>
            <a:ext cx="11260660" cy="760334"/>
          </a:xfrm>
          <a:prstGeom prst="rect">
            <a:avLst/>
          </a:prstGeom>
          <a:solidFill>
            <a:srgbClr val="002060"/>
          </a:solidFill>
          <a:ln>
            <a:solidFill>
              <a:srgbClr val="002060"/>
            </a:solid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References</a:t>
            </a:r>
          </a:p>
        </p:txBody>
      </p:sp>
      <p:sp>
        <p:nvSpPr>
          <p:cNvPr id="4" name="TextBox 3"/>
          <p:cNvSpPr txBox="1"/>
          <p:nvPr/>
        </p:nvSpPr>
        <p:spPr>
          <a:xfrm>
            <a:off x="32984920" y="12216858"/>
            <a:ext cx="5657401" cy="553992"/>
          </a:xfrm>
          <a:prstGeom prst="rect">
            <a:avLst/>
          </a:prstGeom>
          <a:noFill/>
        </p:spPr>
        <p:txBody>
          <a:bodyPr wrap="square" lIns="106674" tIns="53337" rIns="106674" bIns="53337" rtlCol="0">
            <a:spAutoFit/>
          </a:bodyPr>
          <a:lstStyle/>
          <a:p>
            <a:endParaRPr lang="en-US" sz="2900" dirty="0">
              <a:latin typeface="Cambria" panose="02040503050406030204" pitchFamily="18" charset="0"/>
            </a:endParaRPr>
          </a:p>
        </p:txBody>
      </p:sp>
      <p:sp>
        <p:nvSpPr>
          <p:cNvPr id="27" name="Rectangle 26"/>
          <p:cNvSpPr/>
          <p:nvPr/>
        </p:nvSpPr>
        <p:spPr>
          <a:xfrm>
            <a:off x="37950303" y="1168998"/>
            <a:ext cx="3637810" cy="251610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106674" tIns="53337" rIns="106674" bIns="53337" rtlCol="0" anchor="ctr"/>
          <a:lstStyle/>
          <a:p>
            <a:pPr algn="ctr"/>
            <a:r>
              <a:rPr lang="en-US" sz="4700" dirty="0">
                <a:solidFill>
                  <a:schemeClr val="tx1"/>
                </a:solidFill>
              </a:rPr>
              <a:t>Place your Project Logo Here</a:t>
            </a:r>
          </a:p>
        </p:txBody>
      </p:sp>
      <p:sp>
        <p:nvSpPr>
          <p:cNvPr id="98" name="Subtitle 2"/>
          <p:cNvSpPr txBox="1">
            <a:spLocks/>
          </p:cNvSpPr>
          <p:nvPr/>
        </p:nvSpPr>
        <p:spPr>
          <a:xfrm>
            <a:off x="381221" y="21801777"/>
            <a:ext cx="11629711"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Equations</a:t>
            </a:r>
          </a:p>
        </p:txBody>
      </p:sp>
      <p:sp>
        <p:nvSpPr>
          <p:cNvPr id="99" name="Subtitle 2"/>
          <p:cNvSpPr txBox="1">
            <a:spLocks/>
          </p:cNvSpPr>
          <p:nvPr/>
        </p:nvSpPr>
        <p:spPr>
          <a:xfrm>
            <a:off x="381223" y="14714049"/>
            <a:ext cx="11588928" cy="7053438"/>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399415" indent="-399415" algn="just">
              <a:spcBef>
                <a:spcPts val="0"/>
              </a:spcBef>
              <a:buChar char="•"/>
            </a:pPr>
            <a:r>
              <a:rPr lang="en-US" sz="4400" dirty="0">
                <a:latin typeface="Times New Roman"/>
                <a:cs typeface="Times New Roman"/>
              </a:rPr>
              <a:t>Assembly of copper heat exchangers of two sizes </a:t>
            </a:r>
          </a:p>
          <a:p>
            <a:pPr marL="399415" indent="-399415" algn="just">
              <a:spcBef>
                <a:spcPts val="0"/>
              </a:spcBef>
              <a:buFont typeface="Arial" panose="020B0604020202020204" pitchFamily="34" charset="0"/>
              <a:buChar char="•"/>
            </a:pPr>
            <a:r>
              <a:rPr lang="en-US" sz="4400" dirty="0">
                <a:latin typeface="Times New Roman"/>
                <a:cs typeface="Times New Roman"/>
              </a:rPr>
              <a:t>Collection of temperature data at 200W, 300W, 400 W heat input with cold stream flowrate 10-30 gph for Heat exchanger 1 and 300W and 400W heat input for Heat exchanger 2, performed in triplicate</a:t>
            </a:r>
            <a:endParaRPr lang="en-US" sz="10050" dirty="0">
              <a:latin typeface="Times New Roman"/>
              <a:cs typeface="Times New Roman"/>
            </a:endParaRPr>
          </a:p>
          <a:p>
            <a:pPr marL="400027" indent="-400027" algn="just">
              <a:spcBef>
                <a:spcPts val="0"/>
              </a:spcBef>
              <a:buFont typeface="Arial" panose="020B0604020202020204" pitchFamily="34" charset="0"/>
              <a:buChar char="•"/>
            </a:pPr>
            <a:r>
              <a:rPr lang="en-US" sz="4400" dirty="0">
                <a:latin typeface="Times New Roman" panose="02020603050405020304" pitchFamily="18" charset="0"/>
                <a:cs typeface="Times New Roman" panose="02020603050405020304" pitchFamily="18" charset="0"/>
              </a:rPr>
              <a:t>Derivation of energy balances, natural convection flow rates, and thermal convection coefficients</a:t>
            </a:r>
          </a:p>
          <a:p>
            <a:pPr marL="400027" indent="-400027" algn="just">
              <a:spcBef>
                <a:spcPts val="0"/>
              </a:spcBef>
              <a:buFont typeface="Arial" panose="020B0604020202020204" pitchFamily="34" charset="0"/>
              <a:buChar char="•"/>
            </a:pPr>
            <a:r>
              <a:rPr lang="en-US" sz="4400" dirty="0">
                <a:latin typeface="Times New Roman" panose="02020603050405020304" pitchFamily="18" charset="0"/>
                <a:cs typeface="Times New Roman" panose="02020603050405020304" pitchFamily="18" charset="0"/>
              </a:rPr>
              <a:t>Extrapolation to design problem system </a:t>
            </a:r>
          </a:p>
          <a:p>
            <a:pPr algn="just">
              <a:spcBef>
                <a:spcPts val="0"/>
              </a:spcBef>
            </a:pPr>
            <a:endParaRPr lang="en-US" sz="2900" dirty="0">
              <a:latin typeface="Times New Roman" panose="02020603050405020304" pitchFamily="18" charset="0"/>
              <a:cs typeface="Times New Roman" panose="02020603050405020304" pitchFamily="18" charset="0"/>
            </a:endParaRPr>
          </a:p>
          <a:p>
            <a:pPr marL="400027" indent="-400027" algn="just">
              <a:spcBef>
                <a:spcPts val="0"/>
              </a:spcBef>
              <a:buFont typeface="Arial" panose="020B0604020202020204" pitchFamily="34" charset="0"/>
              <a:buChar char="•"/>
            </a:pPr>
            <a:endParaRPr lang="en-US" sz="2900" dirty="0">
              <a:latin typeface="Times New Roman" panose="02020603050405020304" pitchFamily="18" charset="0"/>
              <a:cs typeface="Times New Roman" panose="02020603050405020304" pitchFamily="18" charset="0"/>
            </a:endParaRPr>
          </a:p>
          <a:p>
            <a:pPr algn="just">
              <a:spcBef>
                <a:spcPts val="0"/>
              </a:spcBef>
            </a:pPr>
            <a:endParaRPr lang="en-US" sz="2900" dirty="0">
              <a:latin typeface="Times New Roman" panose="02020603050405020304" pitchFamily="18" charset="0"/>
              <a:cs typeface="Times New Roman" panose="02020603050405020304" pitchFamily="18" charset="0"/>
            </a:endParaRPr>
          </a:p>
          <a:p>
            <a:pPr marL="400027" indent="-400027" algn="just">
              <a:spcBef>
                <a:spcPts val="0"/>
              </a:spcBef>
              <a:buFont typeface="Arial" panose="020B0604020202020204" pitchFamily="34" charset="0"/>
              <a:buChar char="•"/>
            </a:pPr>
            <a:endParaRPr lang="en-US" sz="2900" dirty="0">
              <a:latin typeface="Times New Roman" panose="02020603050405020304" pitchFamily="18" charset="0"/>
              <a:cs typeface="Times New Roman" panose="02020603050405020304" pitchFamily="18" charset="0"/>
            </a:endParaRPr>
          </a:p>
          <a:p>
            <a:pPr marL="400027" indent="-400027" algn="just">
              <a:spcBef>
                <a:spcPts val="0"/>
              </a:spcBef>
              <a:buFont typeface="Arial" panose="020B0604020202020204" pitchFamily="34" charset="0"/>
              <a:buChar char="•"/>
            </a:pPr>
            <a:endParaRPr lang="en-US" sz="2900" dirty="0">
              <a:latin typeface="Times New Roman" panose="02020603050405020304" pitchFamily="18" charset="0"/>
              <a:cs typeface="Times New Roman" panose="02020603050405020304" pitchFamily="18" charset="0"/>
            </a:endParaRPr>
          </a:p>
          <a:p>
            <a:pPr marL="400027" indent="-400027" algn="just">
              <a:spcBef>
                <a:spcPts val="0"/>
              </a:spcBef>
              <a:buFont typeface="Arial" panose="020B0604020202020204" pitchFamily="34" charset="0"/>
              <a:buChar char="•"/>
            </a:pPr>
            <a:endParaRPr lang="en-US" sz="2900" dirty="0">
              <a:latin typeface="Times New Roman" panose="02020603050405020304" pitchFamily="18" charset="0"/>
              <a:cs typeface="Times New Roman" panose="02020603050405020304" pitchFamily="18" charset="0"/>
            </a:endParaRPr>
          </a:p>
          <a:p>
            <a:pPr algn="just">
              <a:spcBef>
                <a:spcPts val="0"/>
              </a:spcBef>
            </a:pPr>
            <a:endParaRPr lang="en-US" sz="2900" dirty="0">
              <a:latin typeface="Times New Roman" panose="02020603050405020304" pitchFamily="18" charset="0"/>
              <a:cs typeface="Times New Roman" panose="02020603050405020304" pitchFamily="18" charset="0"/>
            </a:endParaRPr>
          </a:p>
          <a:p>
            <a:pPr algn="l">
              <a:spcBef>
                <a:spcPts val="0"/>
              </a:spcBef>
            </a:pPr>
            <a:endParaRPr lang="en-US" sz="2900" dirty="0">
              <a:latin typeface="Times New Roman" panose="02020603050405020304" pitchFamily="18" charset="0"/>
              <a:cs typeface="Times New Roman" panose="02020603050405020304" pitchFamily="18" charset="0"/>
            </a:endParaRPr>
          </a:p>
          <a:p>
            <a:pPr algn="l">
              <a:spcBef>
                <a:spcPts val="0"/>
              </a:spcBef>
            </a:pPr>
            <a:endParaRPr lang="en-US" sz="2900" dirty="0">
              <a:latin typeface="Times New Roman" panose="02020603050405020304" pitchFamily="18" charset="0"/>
              <a:cs typeface="Times New Roman" panose="02020603050405020304" pitchFamily="18" charset="0"/>
            </a:endParaRPr>
          </a:p>
          <a:p>
            <a:pPr algn="l">
              <a:spcBef>
                <a:spcPts val="0"/>
              </a:spcBef>
            </a:pPr>
            <a:endParaRPr lang="en-US" sz="2900" dirty="0">
              <a:latin typeface="Times New Roman" panose="02020603050405020304" pitchFamily="18" charset="0"/>
              <a:cs typeface="Times New Roman" panose="02020603050405020304" pitchFamily="18" charset="0"/>
            </a:endParaRPr>
          </a:p>
        </p:txBody>
      </p:sp>
      <p:pic>
        <p:nvPicPr>
          <p:cNvPr id="22" name="Picture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577088" y="700889"/>
            <a:ext cx="6384240" cy="3591135"/>
          </a:xfrm>
          <a:prstGeom prst="rect">
            <a:avLst/>
          </a:prstGeom>
        </p:spPr>
      </p:pic>
      <mc:AlternateContent xmlns:mc="http://schemas.openxmlformats.org/markup-compatibility/2006" xmlns:p14="http://schemas.microsoft.com/office/powerpoint/2010/main">
        <mc:Choice Requires="p14">
          <p:contentPart p14:bwMode="auto" r:id="rId8">
            <p14:nvContentPartPr>
              <p14:cNvPr id="309" name="Ink 308">
                <a:extLst>
                  <a:ext uri="{FF2B5EF4-FFF2-40B4-BE49-F238E27FC236}">
                    <a16:creationId xmlns:a16="http://schemas.microsoft.com/office/drawing/2014/main" id="{D0EF7FF3-B55C-491B-ABDA-ED5ED9AE4224}"/>
                  </a:ext>
                </a:extLst>
              </p14:cNvPr>
              <p14:cNvContentPartPr/>
              <p14:nvPr/>
            </p14:nvContentPartPr>
            <p14:xfrm>
              <a:off x="50849794" y="13604400"/>
              <a:ext cx="26640" cy="360"/>
            </p14:xfrm>
          </p:contentPart>
        </mc:Choice>
        <mc:Fallback xmlns="">
          <p:pic>
            <p:nvPicPr>
              <p:cNvPr id="309" name="Ink 308">
                <a:extLst>
                  <a:ext uri="{FF2B5EF4-FFF2-40B4-BE49-F238E27FC236}">
                    <a16:creationId xmlns:a16="http://schemas.microsoft.com/office/drawing/2014/main" id="{D0EF7FF3-B55C-491B-ABDA-ED5ED9AE4224}"/>
                  </a:ext>
                </a:extLst>
              </p:cNvPr>
              <p:cNvPicPr/>
              <p:nvPr/>
            </p:nvPicPr>
            <p:blipFill>
              <a:blip r:embed="rId102"/>
              <a:stretch>
                <a:fillRect/>
              </a:stretch>
            </p:blipFill>
            <p:spPr>
              <a:xfrm>
                <a:off x="50832154" y="13586400"/>
                <a:ext cx="6228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103">
            <p14:nvContentPartPr>
              <p14:cNvPr id="338" name="Ink 337">
                <a:extLst>
                  <a:ext uri="{FF2B5EF4-FFF2-40B4-BE49-F238E27FC236}">
                    <a16:creationId xmlns:a16="http://schemas.microsoft.com/office/drawing/2014/main" id="{48244871-E914-4676-911A-E10E358F8409}"/>
                  </a:ext>
                </a:extLst>
              </p14:cNvPr>
              <p14:cNvContentPartPr/>
              <p14:nvPr/>
            </p14:nvContentPartPr>
            <p14:xfrm>
              <a:off x="20958891" y="46491"/>
              <a:ext cx="10800" cy="2880"/>
            </p14:xfrm>
          </p:contentPart>
        </mc:Choice>
        <mc:Fallback xmlns="">
          <p:pic>
            <p:nvPicPr>
              <p:cNvPr id="338" name="Ink 337">
                <a:extLst>
                  <a:ext uri="{FF2B5EF4-FFF2-40B4-BE49-F238E27FC236}">
                    <a16:creationId xmlns:a16="http://schemas.microsoft.com/office/drawing/2014/main" id="{48244871-E914-4676-911A-E10E358F8409}"/>
                  </a:ext>
                </a:extLst>
              </p:cNvPr>
              <p:cNvPicPr/>
              <p:nvPr/>
            </p:nvPicPr>
            <p:blipFill>
              <a:blip r:embed="rId112"/>
              <a:stretch>
                <a:fillRect/>
              </a:stretch>
            </p:blipFill>
            <p:spPr>
              <a:xfrm>
                <a:off x="20940891" y="28851"/>
                <a:ext cx="46440" cy="38520"/>
              </a:xfrm>
              <a:prstGeom prst="rect">
                <a:avLst/>
              </a:prstGeom>
            </p:spPr>
          </p:pic>
        </mc:Fallback>
      </mc:AlternateContent>
      <p:grpSp>
        <p:nvGrpSpPr>
          <p:cNvPr id="241" name="Group 240">
            <a:extLst>
              <a:ext uri="{FF2B5EF4-FFF2-40B4-BE49-F238E27FC236}">
                <a16:creationId xmlns:a16="http://schemas.microsoft.com/office/drawing/2014/main" id="{E227D90F-60D0-744D-BED5-93C67E7168F4}"/>
              </a:ext>
            </a:extLst>
          </p:cNvPr>
          <p:cNvGrpSpPr/>
          <p:nvPr/>
        </p:nvGrpSpPr>
        <p:grpSpPr>
          <a:xfrm>
            <a:off x="12792874" y="5887992"/>
            <a:ext cx="8967691" cy="7290662"/>
            <a:chOff x="59875" y="-82595"/>
            <a:chExt cx="4224923" cy="5591223"/>
          </a:xfrm>
        </p:grpSpPr>
        <p:grpSp>
          <p:nvGrpSpPr>
            <p:cNvPr id="242" name="Group 241">
              <a:extLst>
                <a:ext uri="{FF2B5EF4-FFF2-40B4-BE49-F238E27FC236}">
                  <a16:creationId xmlns:a16="http://schemas.microsoft.com/office/drawing/2014/main" id="{36BEEA80-E55D-2442-96DA-92C92DBE832A}"/>
                </a:ext>
              </a:extLst>
            </p:cNvPr>
            <p:cNvGrpSpPr/>
            <p:nvPr/>
          </p:nvGrpSpPr>
          <p:grpSpPr>
            <a:xfrm>
              <a:off x="252185" y="4082142"/>
              <a:ext cx="611373" cy="900439"/>
              <a:chOff x="963264" y="-179058"/>
              <a:chExt cx="611373" cy="900439"/>
            </a:xfrm>
          </p:grpSpPr>
          <p:sp>
            <p:nvSpPr>
              <p:cNvPr id="303" name="Freeform 302">
                <a:extLst>
                  <a:ext uri="{FF2B5EF4-FFF2-40B4-BE49-F238E27FC236}">
                    <a16:creationId xmlns:a16="http://schemas.microsoft.com/office/drawing/2014/main" id="{868CB4FD-5F49-D24E-B917-6345138E64C4}"/>
                  </a:ext>
                </a:extLst>
              </p:cNvPr>
              <p:cNvSpPr/>
              <p:nvPr/>
            </p:nvSpPr>
            <p:spPr>
              <a:xfrm>
                <a:off x="963264" y="-179058"/>
                <a:ext cx="321087" cy="900439"/>
              </a:xfrm>
              <a:custGeom>
                <a:avLst/>
                <a:gdLst>
                  <a:gd name="connsiteX0" fmla="*/ 321087 w 321087"/>
                  <a:gd name="connsiteY0" fmla="*/ 893459 h 900439"/>
                  <a:gd name="connsiteX1" fmla="*/ 272226 w 321087"/>
                  <a:gd name="connsiteY1" fmla="*/ 900439 h 900439"/>
                  <a:gd name="connsiteX2" fmla="*/ 167524 w 321087"/>
                  <a:gd name="connsiteY2" fmla="*/ 886479 h 900439"/>
                  <a:gd name="connsiteX3" fmla="*/ 146583 w 321087"/>
                  <a:gd name="connsiteY3" fmla="*/ 879499 h 900439"/>
                  <a:gd name="connsiteX4" fmla="*/ 118663 w 321087"/>
                  <a:gd name="connsiteY4" fmla="*/ 858558 h 900439"/>
                  <a:gd name="connsiteX5" fmla="*/ 97722 w 321087"/>
                  <a:gd name="connsiteY5" fmla="*/ 844598 h 900439"/>
                  <a:gd name="connsiteX6" fmla="*/ 83762 w 321087"/>
                  <a:gd name="connsiteY6" fmla="*/ 823658 h 900439"/>
                  <a:gd name="connsiteX7" fmla="*/ 55841 w 321087"/>
                  <a:gd name="connsiteY7" fmla="*/ 795737 h 900439"/>
                  <a:gd name="connsiteX8" fmla="*/ 27921 w 321087"/>
                  <a:gd name="connsiteY8" fmla="*/ 760836 h 900439"/>
                  <a:gd name="connsiteX9" fmla="*/ 13960 w 321087"/>
                  <a:gd name="connsiteY9" fmla="*/ 718955 h 900439"/>
                  <a:gd name="connsiteX10" fmla="*/ 6980 w 321087"/>
                  <a:gd name="connsiteY10" fmla="*/ 698015 h 900439"/>
                  <a:gd name="connsiteX11" fmla="*/ 0 w 321087"/>
                  <a:gd name="connsiteY11" fmla="*/ 635194 h 900439"/>
                  <a:gd name="connsiteX12" fmla="*/ 13960 w 321087"/>
                  <a:gd name="connsiteY12" fmla="*/ 335047 h 900439"/>
                  <a:gd name="connsiteX13" fmla="*/ 6980 w 321087"/>
                  <a:gd name="connsiteY13" fmla="*/ 0 h 900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1087" h="900439">
                    <a:moveTo>
                      <a:pt x="321087" y="893459"/>
                    </a:moveTo>
                    <a:cubicBezTo>
                      <a:pt x="304800" y="895786"/>
                      <a:pt x="288678" y="900439"/>
                      <a:pt x="272226" y="900439"/>
                    </a:cubicBezTo>
                    <a:cubicBezTo>
                      <a:pt x="246058" y="900439"/>
                      <a:pt x="197226" y="893904"/>
                      <a:pt x="167524" y="886479"/>
                    </a:cubicBezTo>
                    <a:cubicBezTo>
                      <a:pt x="160386" y="884695"/>
                      <a:pt x="153563" y="881826"/>
                      <a:pt x="146583" y="879499"/>
                    </a:cubicBezTo>
                    <a:cubicBezTo>
                      <a:pt x="137276" y="872519"/>
                      <a:pt x="128130" y="865320"/>
                      <a:pt x="118663" y="858558"/>
                    </a:cubicBezTo>
                    <a:cubicBezTo>
                      <a:pt x="111836" y="853682"/>
                      <a:pt x="103654" y="850530"/>
                      <a:pt x="97722" y="844598"/>
                    </a:cubicBezTo>
                    <a:cubicBezTo>
                      <a:pt x="91790" y="838666"/>
                      <a:pt x="89221" y="830027"/>
                      <a:pt x="83762" y="823658"/>
                    </a:cubicBezTo>
                    <a:cubicBezTo>
                      <a:pt x="75196" y="813665"/>
                      <a:pt x="63142" y="806689"/>
                      <a:pt x="55841" y="795737"/>
                    </a:cubicBezTo>
                    <a:cubicBezTo>
                      <a:pt x="38230" y="769321"/>
                      <a:pt x="47813" y="780729"/>
                      <a:pt x="27921" y="760836"/>
                    </a:cubicBezTo>
                    <a:lnTo>
                      <a:pt x="13960" y="718955"/>
                    </a:lnTo>
                    <a:lnTo>
                      <a:pt x="6980" y="698015"/>
                    </a:lnTo>
                    <a:cubicBezTo>
                      <a:pt x="4653" y="677075"/>
                      <a:pt x="0" y="656263"/>
                      <a:pt x="0" y="635194"/>
                    </a:cubicBezTo>
                    <a:cubicBezTo>
                      <a:pt x="0" y="499350"/>
                      <a:pt x="5095" y="450301"/>
                      <a:pt x="13960" y="335047"/>
                    </a:cubicBezTo>
                    <a:cubicBezTo>
                      <a:pt x="6289" y="51197"/>
                      <a:pt x="6980" y="162901"/>
                      <a:pt x="6980" y="0"/>
                    </a:cubicBez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06" name="Text Box 57">
                <a:extLst>
                  <a:ext uri="{FF2B5EF4-FFF2-40B4-BE49-F238E27FC236}">
                    <a16:creationId xmlns:a16="http://schemas.microsoft.com/office/drawing/2014/main" id="{465684FB-3231-6241-B67A-3725970EDF21}"/>
                  </a:ext>
                </a:extLst>
              </p:cNvPr>
              <p:cNvSpPr txBox="1"/>
              <p:nvPr/>
            </p:nvSpPr>
            <p:spPr>
              <a:xfrm>
                <a:off x="1170142" y="-21771"/>
                <a:ext cx="404495" cy="324485"/>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2</a:t>
                </a:r>
                <a:endParaRPr lang="en-US" sz="3600" dirty="0">
                  <a:effectLst/>
                  <a:ea typeface="Calibri" panose="020F0502020204030204" pitchFamily="34" charset="0"/>
                  <a:cs typeface="Times New Roman" panose="02020603050405020304" pitchFamily="18" charset="0"/>
                </a:endParaRPr>
              </a:p>
            </p:txBody>
          </p:sp>
        </p:grpSp>
        <p:grpSp>
          <p:nvGrpSpPr>
            <p:cNvPr id="243" name="Group 242">
              <a:extLst>
                <a:ext uri="{FF2B5EF4-FFF2-40B4-BE49-F238E27FC236}">
                  <a16:creationId xmlns:a16="http://schemas.microsoft.com/office/drawing/2014/main" id="{2ABA2883-3F33-184D-985A-84C67623A20F}"/>
                </a:ext>
              </a:extLst>
            </p:cNvPr>
            <p:cNvGrpSpPr/>
            <p:nvPr/>
          </p:nvGrpSpPr>
          <p:grpSpPr>
            <a:xfrm>
              <a:off x="59875" y="-82595"/>
              <a:ext cx="4224923" cy="5591223"/>
              <a:chOff x="59875" y="-82595"/>
              <a:chExt cx="4224923" cy="5591223"/>
            </a:xfrm>
          </p:grpSpPr>
          <p:sp>
            <p:nvSpPr>
              <p:cNvPr id="244" name="Can 243">
                <a:extLst>
                  <a:ext uri="{FF2B5EF4-FFF2-40B4-BE49-F238E27FC236}">
                    <a16:creationId xmlns:a16="http://schemas.microsoft.com/office/drawing/2014/main" id="{A37D9F33-248C-0C47-BF1A-239ED52CB25D}"/>
                  </a:ext>
                </a:extLst>
              </p:cNvPr>
              <p:cNvSpPr/>
              <p:nvPr/>
            </p:nvSpPr>
            <p:spPr>
              <a:xfrm>
                <a:off x="3779157" y="555172"/>
                <a:ext cx="110063" cy="397269"/>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endParaRPr lang="en-US" sz="1200">
                  <a:effectLst/>
                  <a:ea typeface="Calibri" panose="020F0502020204030204" pitchFamily="34" charset="0"/>
                  <a:cs typeface="Times New Roman" panose="02020603050405020304" pitchFamily="18" charset="0"/>
                </a:endParaRPr>
              </a:p>
            </p:txBody>
          </p:sp>
          <p:sp>
            <p:nvSpPr>
              <p:cNvPr id="246" name="Can 245">
                <a:extLst>
                  <a:ext uri="{FF2B5EF4-FFF2-40B4-BE49-F238E27FC236}">
                    <a16:creationId xmlns:a16="http://schemas.microsoft.com/office/drawing/2014/main" id="{41DC345A-BF29-7442-AC15-D1DED6036417}"/>
                  </a:ext>
                </a:extLst>
              </p:cNvPr>
              <p:cNvSpPr/>
              <p:nvPr/>
            </p:nvSpPr>
            <p:spPr>
              <a:xfrm rot="5400000">
                <a:off x="1527720" y="2211704"/>
                <a:ext cx="318499" cy="2825393"/>
              </a:xfrm>
              <a:prstGeom prst="can">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47" name="Down Arrow Callout 246">
                <a:extLst>
                  <a:ext uri="{FF2B5EF4-FFF2-40B4-BE49-F238E27FC236}">
                    <a16:creationId xmlns:a16="http://schemas.microsoft.com/office/drawing/2014/main" id="{067678A1-1289-B54F-8A1B-48907EDB82B5}"/>
                  </a:ext>
                </a:extLst>
              </p:cNvPr>
              <p:cNvSpPr/>
              <p:nvPr/>
            </p:nvSpPr>
            <p:spPr>
              <a:xfrm>
                <a:off x="3746500" y="217714"/>
                <a:ext cx="170688" cy="396884"/>
              </a:xfrm>
              <a:prstGeom prst="downArrowCallout">
                <a:avLst>
                  <a:gd name="adj1" fmla="val 3427"/>
                  <a:gd name="adj2" fmla="val 6369"/>
                  <a:gd name="adj3" fmla="val 25000"/>
                  <a:gd name="adj4" fmla="val 64977"/>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249" name="Group 248">
                <a:extLst>
                  <a:ext uri="{FF2B5EF4-FFF2-40B4-BE49-F238E27FC236}">
                    <a16:creationId xmlns:a16="http://schemas.microsoft.com/office/drawing/2014/main" id="{7304E0A8-BC11-B244-9538-FDE0F4C1E96A}"/>
                  </a:ext>
                </a:extLst>
              </p:cNvPr>
              <p:cNvGrpSpPr/>
              <p:nvPr/>
            </p:nvGrpSpPr>
            <p:grpSpPr>
              <a:xfrm>
                <a:off x="59875" y="-82595"/>
                <a:ext cx="4224923" cy="5591223"/>
                <a:chOff x="59875" y="-82595"/>
                <a:chExt cx="4224923" cy="5591223"/>
              </a:xfrm>
            </p:grpSpPr>
            <p:sp>
              <p:nvSpPr>
                <p:cNvPr id="251" name="Text Box 56">
                  <a:extLst>
                    <a:ext uri="{FF2B5EF4-FFF2-40B4-BE49-F238E27FC236}">
                      <a16:creationId xmlns:a16="http://schemas.microsoft.com/office/drawing/2014/main" id="{AF914D35-401A-6646-98FB-CF18CD5F0FF0}"/>
                    </a:ext>
                  </a:extLst>
                </p:cNvPr>
                <p:cNvSpPr txBox="1"/>
                <p:nvPr/>
              </p:nvSpPr>
              <p:spPr>
                <a:xfrm>
                  <a:off x="2650513" y="118537"/>
                  <a:ext cx="404495" cy="324485"/>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1</a:t>
                  </a:r>
                  <a:endParaRPr lang="en-US" sz="3600" dirty="0">
                    <a:effectLst/>
                    <a:ea typeface="Calibri" panose="020F0502020204030204" pitchFamily="34" charset="0"/>
                    <a:cs typeface="Times New Roman" panose="02020603050405020304" pitchFamily="18" charset="0"/>
                  </a:endParaRPr>
                </a:p>
              </p:txBody>
            </p:sp>
            <p:sp>
              <p:nvSpPr>
                <p:cNvPr id="255" name="Text Box 62">
                  <a:extLst>
                    <a:ext uri="{FF2B5EF4-FFF2-40B4-BE49-F238E27FC236}">
                      <a16:creationId xmlns:a16="http://schemas.microsoft.com/office/drawing/2014/main" id="{980E55A7-1276-5541-AD2D-C7271A96AB5F}"/>
                    </a:ext>
                  </a:extLst>
                </p:cNvPr>
                <p:cNvSpPr txBox="1"/>
                <p:nvPr/>
              </p:nvSpPr>
              <p:spPr>
                <a:xfrm>
                  <a:off x="3390185" y="1316854"/>
                  <a:ext cx="381720" cy="2366613"/>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eaVert"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ffectLst/>
                      <a:ea typeface="Calibri" panose="020F0502020204030204" pitchFamily="34" charset="0"/>
                      <a:cs typeface="Times New Roman" panose="02020603050405020304" pitchFamily="18" charset="0"/>
                    </a:rPr>
                    <a:t>Cold water flow</a:t>
                  </a:r>
                </a:p>
              </p:txBody>
            </p:sp>
            <p:sp>
              <p:nvSpPr>
                <p:cNvPr id="256" name="Text Box 63">
                  <a:extLst>
                    <a:ext uri="{FF2B5EF4-FFF2-40B4-BE49-F238E27FC236}">
                      <a16:creationId xmlns:a16="http://schemas.microsoft.com/office/drawing/2014/main" id="{F05918E2-F454-2F49-9817-BDB60E85729C}"/>
                    </a:ext>
                  </a:extLst>
                </p:cNvPr>
                <p:cNvSpPr txBox="1"/>
                <p:nvPr/>
              </p:nvSpPr>
              <p:spPr>
                <a:xfrm rot="10800000">
                  <a:off x="2601620" y="1244132"/>
                  <a:ext cx="381720" cy="2213143"/>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eaVert"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200" dirty="0">
                      <a:effectLst/>
                      <a:ea typeface="Calibri" panose="020F0502020204030204" pitchFamily="34" charset="0"/>
                      <a:cs typeface="Times New Roman" panose="02020603050405020304" pitchFamily="18" charset="0"/>
                    </a:rPr>
                    <a:t>Hot water flow</a:t>
                  </a:r>
                </a:p>
              </p:txBody>
            </p:sp>
            <p:sp>
              <p:nvSpPr>
                <p:cNvPr id="260" name="Text Box 73">
                  <a:extLst>
                    <a:ext uri="{FF2B5EF4-FFF2-40B4-BE49-F238E27FC236}">
                      <a16:creationId xmlns:a16="http://schemas.microsoft.com/office/drawing/2014/main" id="{EA4F9885-C36A-8B4D-AD8A-160F18881F1B}"/>
                    </a:ext>
                  </a:extLst>
                </p:cNvPr>
                <p:cNvSpPr txBox="1"/>
                <p:nvPr/>
              </p:nvSpPr>
              <p:spPr>
                <a:xfrm>
                  <a:off x="3408929" y="3907298"/>
                  <a:ext cx="404865" cy="324636"/>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5</a:t>
                  </a:r>
                  <a:endParaRPr lang="en-US" sz="3600" dirty="0">
                    <a:effectLst/>
                    <a:ea typeface="Calibri" panose="020F0502020204030204" pitchFamily="34" charset="0"/>
                    <a:cs typeface="Times New Roman" panose="02020603050405020304" pitchFamily="18" charset="0"/>
                  </a:endParaRPr>
                </a:p>
              </p:txBody>
            </p:sp>
            <p:grpSp>
              <p:nvGrpSpPr>
                <p:cNvPr id="261" name="Group 260">
                  <a:extLst>
                    <a:ext uri="{FF2B5EF4-FFF2-40B4-BE49-F238E27FC236}">
                      <a16:creationId xmlns:a16="http://schemas.microsoft.com/office/drawing/2014/main" id="{F531B445-4D1E-9443-8230-075E1FAED72D}"/>
                    </a:ext>
                  </a:extLst>
                </p:cNvPr>
                <p:cNvGrpSpPr/>
                <p:nvPr/>
              </p:nvGrpSpPr>
              <p:grpSpPr>
                <a:xfrm>
                  <a:off x="59875" y="-82595"/>
                  <a:ext cx="4224923" cy="5591223"/>
                  <a:chOff x="3" y="-82595"/>
                  <a:chExt cx="4224923" cy="5591223"/>
                </a:xfrm>
              </p:grpSpPr>
              <p:grpSp>
                <p:nvGrpSpPr>
                  <p:cNvPr id="263" name="Group 262">
                    <a:extLst>
                      <a:ext uri="{FF2B5EF4-FFF2-40B4-BE49-F238E27FC236}">
                        <a16:creationId xmlns:a16="http://schemas.microsoft.com/office/drawing/2014/main" id="{9F2D6424-98CA-894A-980E-3B8B7E9016B4}"/>
                      </a:ext>
                    </a:extLst>
                  </p:cNvPr>
                  <p:cNvGrpSpPr/>
                  <p:nvPr/>
                </p:nvGrpSpPr>
                <p:grpSpPr>
                  <a:xfrm>
                    <a:off x="3" y="-82595"/>
                    <a:ext cx="4224923" cy="5591223"/>
                    <a:chOff x="1" y="-76431"/>
                    <a:chExt cx="4225416" cy="5591498"/>
                  </a:xfrm>
                </p:grpSpPr>
                <p:sp>
                  <p:nvSpPr>
                    <p:cNvPr id="265" name="Text Box 43">
                      <a:extLst>
                        <a:ext uri="{FF2B5EF4-FFF2-40B4-BE49-F238E27FC236}">
                          <a16:creationId xmlns:a16="http://schemas.microsoft.com/office/drawing/2014/main" id="{7178FD03-E553-1240-B0C6-C842D834D053}"/>
                        </a:ext>
                      </a:extLst>
                    </p:cNvPr>
                    <p:cNvSpPr txBox="1"/>
                    <p:nvPr/>
                  </p:nvSpPr>
                  <p:spPr>
                    <a:xfrm>
                      <a:off x="3040147" y="5008785"/>
                      <a:ext cx="404912" cy="324652"/>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3</a:t>
                      </a:r>
                      <a:endParaRPr lang="en-US" sz="3600" dirty="0">
                        <a:effectLst/>
                        <a:ea typeface="Calibri" panose="020F0502020204030204" pitchFamily="34" charset="0"/>
                        <a:cs typeface="Times New Roman" panose="02020603050405020304" pitchFamily="18" charset="0"/>
                      </a:endParaRPr>
                    </a:p>
                  </p:txBody>
                </p:sp>
                <p:grpSp>
                  <p:nvGrpSpPr>
                    <p:cNvPr id="266" name="Group 265">
                      <a:extLst>
                        <a:ext uri="{FF2B5EF4-FFF2-40B4-BE49-F238E27FC236}">
                          <a16:creationId xmlns:a16="http://schemas.microsoft.com/office/drawing/2014/main" id="{C48B0E7E-7204-A74C-A098-D9629852D73A}"/>
                        </a:ext>
                      </a:extLst>
                    </p:cNvPr>
                    <p:cNvGrpSpPr/>
                    <p:nvPr/>
                  </p:nvGrpSpPr>
                  <p:grpSpPr>
                    <a:xfrm>
                      <a:off x="1" y="-76431"/>
                      <a:ext cx="4225416" cy="5591498"/>
                      <a:chOff x="1" y="-76431"/>
                      <a:chExt cx="4225416" cy="5591498"/>
                    </a:xfrm>
                  </p:grpSpPr>
                  <p:grpSp>
                    <p:nvGrpSpPr>
                      <p:cNvPr id="267" name="Group 266">
                        <a:extLst>
                          <a:ext uri="{FF2B5EF4-FFF2-40B4-BE49-F238E27FC236}">
                            <a16:creationId xmlns:a16="http://schemas.microsoft.com/office/drawing/2014/main" id="{B0ECDD10-B7E5-BF49-BF49-A23CAEF330B0}"/>
                          </a:ext>
                        </a:extLst>
                      </p:cNvPr>
                      <p:cNvGrpSpPr/>
                      <p:nvPr/>
                    </p:nvGrpSpPr>
                    <p:grpSpPr>
                      <a:xfrm>
                        <a:off x="1" y="391887"/>
                        <a:ext cx="3878250" cy="5123180"/>
                        <a:chOff x="0" y="0"/>
                        <a:chExt cx="3878706" cy="5123432"/>
                      </a:xfrm>
                    </p:grpSpPr>
                    <p:sp>
                      <p:nvSpPr>
                        <p:cNvPr id="270" name="Down Arrow Callout 269">
                          <a:extLst>
                            <a:ext uri="{FF2B5EF4-FFF2-40B4-BE49-F238E27FC236}">
                              <a16:creationId xmlns:a16="http://schemas.microsoft.com/office/drawing/2014/main" id="{59BA2545-4DE6-AD44-9FA9-F35EC2C5AC06}"/>
                            </a:ext>
                          </a:extLst>
                        </p:cNvPr>
                        <p:cNvSpPr/>
                        <p:nvPr/>
                      </p:nvSpPr>
                      <p:spPr>
                        <a:xfrm rot="10800000">
                          <a:off x="425752" y="3491046"/>
                          <a:ext cx="170708" cy="396904"/>
                        </a:xfrm>
                        <a:prstGeom prst="downArrowCallout">
                          <a:avLst>
                            <a:gd name="adj1" fmla="val 3427"/>
                            <a:gd name="adj2" fmla="val 6369"/>
                            <a:gd name="adj3" fmla="val 25000"/>
                            <a:gd name="adj4" fmla="val 64977"/>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1" name="Can 270">
                          <a:extLst>
                            <a:ext uri="{FF2B5EF4-FFF2-40B4-BE49-F238E27FC236}">
                              <a16:creationId xmlns:a16="http://schemas.microsoft.com/office/drawing/2014/main" id="{9B586B56-4D79-364A-A0A1-525ECE6F97BD}"/>
                            </a:ext>
                          </a:extLst>
                        </p:cNvPr>
                        <p:cNvSpPr/>
                        <p:nvPr/>
                      </p:nvSpPr>
                      <p:spPr>
                        <a:xfrm rot="10800000">
                          <a:off x="425752" y="3365220"/>
                          <a:ext cx="135838" cy="212902"/>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72" name="Freeform 271">
                          <a:extLst>
                            <a:ext uri="{FF2B5EF4-FFF2-40B4-BE49-F238E27FC236}">
                              <a16:creationId xmlns:a16="http://schemas.microsoft.com/office/drawing/2014/main" id="{47DCEAA9-D2E2-0845-A7FF-7E91220EC89A}"/>
                            </a:ext>
                          </a:extLst>
                        </p:cNvPr>
                        <p:cNvSpPr/>
                        <p:nvPr/>
                      </p:nvSpPr>
                      <p:spPr>
                        <a:xfrm>
                          <a:off x="153564" y="3650620"/>
                          <a:ext cx="356238" cy="983134"/>
                        </a:xfrm>
                        <a:custGeom>
                          <a:avLst/>
                          <a:gdLst>
                            <a:gd name="connsiteX0" fmla="*/ 356238 w 356238"/>
                            <a:gd name="connsiteY0" fmla="*/ 976154 h 983134"/>
                            <a:gd name="connsiteX1" fmla="*/ 307377 w 356238"/>
                            <a:gd name="connsiteY1" fmla="*/ 983134 h 983134"/>
                            <a:gd name="connsiteX2" fmla="*/ 272477 w 356238"/>
                            <a:gd name="connsiteY2" fmla="*/ 976154 h 983134"/>
                            <a:gd name="connsiteX3" fmla="*/ 216635 w 356238"/>
                            <a:gd name="connsiteY3" fmla="*/ 969174 h 983134"/>
                            <a:gd name="connsiteX4" fmla="*/ 188715 w 356238"/>
                            <a:gd name="connsiteY4" fmla="*/ 962194 h 983134"/>
                            <a:gd name="connsiteX5" fmla="*/ 167774 w 356238"/>
                            <a:gd name="connsiteY5" fmla="*/ 948234 h 983134"/>
                            <a:gd name="connsiteX6" fmla="*/ 132874 w 356238"/>
                            <a:gd name="connsiteY6" fmla="*/ 941254 h 983134"/>
                            <a:gd name="connsiteX7" fmla="*/ 90993 w 356238"/>
                            <a:gd name="connsiteY7" fmla="*/ 927293 h 983134"/>
                            <a:gd name="connsiteX8" fmla="*/ 49112 w 356238"/>
                            <a:gd name="connsiteY8" fmla="*/ 871452 h 983134"/>
                            <a:gd name="connsiteX9" fmla="*/ 28171 w 356238"/>
                            <a:gd name="connsiteY9" fmla="*/ 836551 h 983134"/>
                            <a:gd name="connsiteX10" fmla="*/ 14211 w 356238"/>
                            <a:gd name="connsiteY10" fmla="*/ 773730 h 983134"/>
                            <a:gd name="connsiteX11" fmla="*/ 7231 w 356238"/>
                            <a:gd name="connsiteY11" fmla="*/ 662047 h 983134"/>
                            <a:gd name="connsiteX12" fmla="*/ 7231 w 356238"/>
                            <a:gd name="connsiteY12" fmla="*/ 103635 h 983134"/>
                            <a:gd name="connsiteX13" fmla="*/ 251 w 356238"/>
                            <a:gd name="connsiteY13" fmla="*/ 19873 h 983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56238" h="983134">
                              <a:moveTo>
                                <a:pt x="356238" y="976154"/>
                              </a:moveTo>
                              <a:cubicBezTo>
                                <a:pt x="339951" y="978481"/>
                                <a:pt x="323829" y="983134"/>
                                <a:pt x="307377" y="983134"/>
                              </a:cubicBezTo>
                              <a:cubicBezTo>
                                <a:pt x="295513" y="983134"/>
                                <a:pt x="284203" y="977958"/>
                                <a:pt x="272477" y="976154"/>
                              </a:cubicBezTo>
                              <a:cubicBezTo>
                                <a:pt x="253936" y="973302"/>
                                <a:pt x="235249" y="971501"/>
                                <a:pt x="216635" y="969174"/>
                              </a:cubicBezTo>
                              <a:cubicBezTo>
                                <a:pt x="207328" y="966847"/>
                                <a:pt x="197532" y="965973"/>
                                <a:pt x="188715" y="962194"/>
                              </a:cubicBezTo>
                              <a:cubicBezTo>
                                <a:pt x="181004" y="958889"/>
                                <a:pt x="175629" y="951180"/>
                                <a:pt x="167774" y="948234"/>
                              </a:cubicBezTo>
                              <a:cubicBezTo>
                                <a:pt x="156666" y="944068"/>
                                <a:pt x="144320" y="944376"/>
                                <a:pt x="132874" y="941254"/>
                              </a:cubicBezTo>
                              <a:cubicBezTo>
                                <a:pt x="118677" y="937382"/>
                                <a:pt x="90993" y="927293"/>
                                <a:pt x="90993" y="927293"/>
                              </a:cubicBezTo>
                              <a:cubicBezTo>
                                <a:pt x="74454" y="910756"/>
                                <a:pt x="57006" y="895134"/>
                                <a:pt x="49112" y="871452"/>
                              </a:cubicBezTo>
                              <a:cubicBezTo>
                                <a:pt x="40051" y="844268"/>
                                <a:pt x="47335" y="855715"/>
                                <a:pt x="28171" y="836551"/>
                              </a:cubicBezTo>
                              <a:cubicBezTo>
                                <a:pt x="24376" y="821372"/>
                                <a:pt x="15574" y="788046"/>
                                <a:pt x="14211" y="773730"/>
                              </a:cubicBezTo>
                              <a:cubicBezTo>
                                <a:pt x="10675" y="736598"/>
                                <a:pt x="9558" y="699275"/>
                                <a:pt x="7231" y="662047"/>
                              </a:cubicBezTo>
                              <a:cubicBezTo>
                                <a:pt x="21682" y="416383"/>
                                <a:pt x="19051" y="511419"/>
                                <a:pt x="7231" y="103635"/>
                              </a:cubicBezTo>
                              <a:cubicBezTo>
                                <a:pt x="-2044" y="-216360"/>
                                <a:pt x="251" y="336654"/>
                                <a:pt x="251" y="19873"/>
                              </a:cubicBez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3" name="Can 272">
                          <a:extLst>
                            <a:ext uri="{FF2B5EF4-FFF2-40B4-BE49-F238E27FC236}">
                              <a16:creationId xmlns:a16="http://schemas.microsoft.com/office/drawing/2014/main" id="{C33BF8B0-F5EF-2348-B275-F5BD0E438E2F}"/>
                            </a:ext>
                          </a:extLst>
                        </p:cNvPr>
                        <p:cNvSpPr/>
                        <p:nvPr/>
                      </p:nvSpPr>
                      <p:spPr>
                        <a:xfrm rot="5400000">
                          <a:off x="487613" y="4452340"/>
                          <a:ext cx="232481" cy="225361"/>
                        </a:xfrm>
                        <a:prstGeom prst="can">
                          <a:avLst/>
                        </a:prstGeom>
                        <a:solidFill>
                          <a:schemeClr val="accent2"/>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4" name="Cube 273">
                          <a:extLst>
                            <a:ext uri="{FF2B5EF4-FFF2-40B4-BE49-F238E27FC236}">
                              <a16:creationId xmlns:a16="http://schemas.microsoft.com/office/drawing/2014/main" id="{E32BC28B-9992-0B42-AA5D-6EEC42A6C804}"/>
                            </a:ext>
                          </a:extLst>
                        </p:cNvPr>
                        <p:cNvSpPr/>
                        <p:nvPr/>
                      </p:nvSpPr>
                      <p:spPr>
                        <a:xfrm>
                          <a:off x="460690" y="4683683"/>
                          <a:ext cx="1423951" cy="439749"/>
                        </a:xfrm>
                        <a:prstGeom prst="cube">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5" name="Can 274">
                          <a:extLst>
                            <a:ext uri="{FF2B5EF4-FFF2-40B4-BE49-F238E27FC236}">
                              <a16:creationId xmlns:a16="http://schemas.microsoft.com/office/drawing/2014/main" id="{0A69077C-B3B8-374E-AC33-AEA1AA78A2D8}"/>
                            </a:ext>
                          </a:extLst>
                        </p:cNvPr>
                        <p:cNvSpPr/>
                        <p:nvPr/>
                      </p:nvSpPr>
                      <p:spPr>
                        <a:xfrm>
                          <a:off x="104703" y="3294632"/>
                          <a:ext cx="110076" cy="397289"/>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76" name="Down Arrow Callout 275">
                          <a:extLst>
                            <a:ext uri="{FF2B5EF4-FFF2-40B4-BE49-F238E27FC236}">
                              <a16:creationId xmlns:a16="http://schemas.microsoft.com/office/drawing/2014/main" id="{5AD00D85-1C20-D040-B281-E33FF0CFD43F}"/>
                            </a:ext>
                          </a:extLst>
                        </p:cNvPr>
                        <p:cNvSpPr/>
                        <p:nvPr/>
                      </p:nvSpPr>
                      <p:spPr>
                        <a:xfrm rot="10800000">
                          <a:off x="3050327" y="4290273"/>
                          <a:ext cx="170708" cy="396904"/>
                        </a:xfrm>
                        <a:prstGeom prst="downArrowCallout">
                          <a:avLst>
                            <a:gd name="adj1" fmla="val 3427"/>
                            <a:gd name="adj2" fmla="val 6369"/>
                            <a:gd name="adj3" fmla="val 25000"/>
                            <a:gd name="adj4" fmla="val 64977"/>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7" name="Down Arrow Callout 276">
                          <a:extLst>
                            <a:ext uri="{FF2B5EF4-FFF2-40B4-BE49-F238E27FC236}">
                              <a16:creationId xmlns:a16="http://schemas.microsoft.com/office/drawing/2014/main" id="{D2CB8059-DC16-014D-886A-737AF6D1D7D5}"/>
                            </a:ext>
                          </a:extLst>
                        </p:cNvPr>
                        <p:cNvSpPr/>
                        <p:nvPr/>
                      </p:nvSpPr>
                      <p:spPr>
                        <a:xfrm>
                          <a:off x="2603597" y="216385"/>
                          <a:ext cx="170708" cy="396904"/>
                        </a:xfrm>
                        <a:prstGeom prst="downArrowCallout">
                          <a:avLst>
                            <a:gd name="adj1" fmla="val 3427"/>
                            <a:gd name="adj2" fmla="val 6369"/>
                            <a:gd name="adj3" fmla="val 25000"/>
                            <a:gd name="adj4" fmla="val 64977"/>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8" name="Down Arrow Callout 277">
                          <a:extLst>
                            <a:ext uri="{FF2B5EF4-FFF2-40B4-BE49-F238E27FC236}">
                              <a16:creationId xmlns:a16="http://schemas.microsoft.com/office/drawing/2014/main" id="{B0863375-C145-7B4C-AAC6-D963A017F9B2}"/>
                            </a:ext>
                          </a:extLst>
                        </p:cNvPr>
                        <p:cNvSpPr/>
                        <p:nvPr/>
                      </p:nvSpPr>
                      <p:spPr>
                        <a:xfrm>
                          <a:off x="3050327" y="0"/>
                          <a:ext cx="170708" cy="396904"/>
                        </a:xfrm>
                        <a:prstGeom prst="downArrowCallout">
                          <a:avLst>
                            <a:gd name="adj1" fmla="val 3427"/>
                            <a:gd name="adj2" fmla="val 6369"/>
                            <a:gd name="adj3" fmla="val 25000"/>
                            <a:gd name="adj4" fmla="val 64977"/>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9" name="Down Arrow Callout 278">
                          <a:extLst>
                            <a:ext uri="{FF2B5EF4-FFF2-40B4-BE49-F238E27FC236}">
                              <a16:creationId xmlns:a16="http://schemas.microsoft.com/office/drawing/2014/main" id="{4E66F329-6101-8A47-B3E0-1EE49E4FFE4B}"/>
                            </a:ext>
                          </a:extLst>
                        </p:cNvPr>
                        <p:cNvSpPr/>
                        <p:nvPr/>
                      </p:nvSpPr>
                      <p:spPr>
                        <a:xfrm>
                          <a:off x="55841" y="34901"/>
                          <a:ext cx="170708" cy="396904"/>
                        </a:xfrm>
                        <a:prstGeom prst="downArrowCallout">
                          <a:avLst>
                            <a:gd name="adj1" fmla="val 3427"/>
                            <a:gd name="adj2" fmla="val 6369"/>
                            <a:gd name="adj3" fmla="val 25000"/>
                            <a:gd name="adj4" fmla="val 64977"/>
                          </a:avLst>
                        </a:prstGeom>
                        <a:solidFill>
                          <a:schemeClr val="accent1">
                            <a:lumMod val="75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80" name="Can 279">
                          <a:extLst>
                            <a:ext uri="{FF2B5EF4-FFF2-40B4-BE49-F238E27FC236}">
                              <a16:creationId xmlns:a16="http://schemas.microsoft.com/office/drawing/2014/main" id="{097E98A2-41B3-2D4C-9DA8-820ADA005DF3}"/>
                            </a:ext>
                          </a:extLst>
                        </p:cNvPr>
                        <p:cNvSpPr/>
                        <p:nvPr/>
                      </p:nvSpPr>
                      <p:spPr>
                        <a:xfrm>
                          <a:off x="2617558" y="530492"/>
                          <a:ext cx="110076" cy="397289"/>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81" name="Can 280">
                          <a:extLst>
                            <a:ext uri="{FF2B5EF4-FFF2-40B4-BE49-F238E27FC236}">
                              <a16:creationId xmlns:a16="http://schemas.microsoft.com/office/drawing/2014/main" id="{E0C265C5-A481-A847-8608-891125DB823F}"/>
                            </a:ext>
                          </a:extLst>
                        </p:cNvPr>
                        <p:cNvSpPr/>
                        <p:nvPr/>
                      </p:nvSpPr>
                      <p:spPr>
                        <a:xfrm>
                          <a:off x="3078248" y="3399334"/>
                          <a:ext cx="109855" cy="970242"/>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82" name="Can 281">
                          <a:extLst>
                            <a:ext uri="{FF2B5EF4-FFF2-40B4-BE49-F238E27FC236}">
                              <a16:creationId xmlns:a16="http://schemas.microsoft.com/office/drawing/2014/main" id="{9DC17C93-40B2-6A45-8274-776BA59A4D92}"/>
                            </a:ext>
                          </a:extLst>
                        </p:cNvPr>
                        <p:cNvSpPr/>
                        <p:nvPr/>
                      </p:nvSpPr>
                      <p:spPr>
                        <a:xfrm>
                          <a:off x="0" y="656134"/>
                          <a:ext cx="318499" cy="2825393"/>
                        </a:xfrm>
                        <a:prstGeom prst="can">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83" name="Can 282">
                          <a:extLst>
                            <a:ext uri="{FF2B5EF4-FFF2-40B4-BE49-F238E27FC236}">
                              <a16:creationId xmlns:a16="http://schemas.microsoft.com/office/drawing/2014/main" id="{C8047743-EC0F-7246-A324-5B055A9E9A72}"/>
                            </a:ext>
                          </a:extLst>
                        </p:cNvPr>
                        <p:cNvSpPr/>
                        <p:nvPr/>
                      </p:nvSpPr>
                      <p:spPr>
                        <a:xfrm rot="5400000">
                          <a:off x="1488678" y="-444825"/>
                          <a:ext cx="318499" cy="2825393"/>
                        </a:xfrm>
                        <a:prstGeom prst="can">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84" name="Can 283">
                          <a:extLst>
                            <a:ext uri="{FF2B5EF4-FFF2-40B4-BE49-F238E27FC236}">
                              <a16:creationId xmlns:a16="http://schemas.microsoft.com/office/drawing/2014/main" id="{7EAACCBA-3499-2A4E-8552-1D40AFB45B80}"/>
                            </a:ext>
                          </a:extLst>
                        </p:cNvPr>
                        <p:cNvSpPr/>
                        <p:nvPr/>
                      </p:nvSpPr>
                      <p:spPr>
                        <a:xfrm>
                          <a:off x="704996" y="1458852"/>
                          <a:ext cx="102741" cy="1715277"/>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85" name="Can 284">
                          <a:extLst>
                            <a:ext uri="{FF2B5EF4-FFF2-40B4-BE49-F238E27FC236}">
                              <a16:creationId xmlns:a16="http://schemas.microsoft.com/office/drawing/2014/main" id="{9B79220C-E91D-8942-8B53-0D2E3A1A532F}"/>
                            </a:ext>
                          </a:extLst>
                        </p:cNvPr>
                        <p:cNvSpPr/>
                        <p:nvPr/>
                      </p:nvSpPr>
                      <p:spPr>
                        <a:xfrm rot="5400000">
                          <a:off x="891557" y="1519771"/>
                          <a:ext cx="102236" cy="274157"/>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86" name="Can 285">
                          <a:extLst>
                            <a:ext uri="{FF2B5EF4-FFF2-40B4-BE49-F238E27FC236}">
                              <a16:creationId xmlns:a16="http://schemas.microsoft.com/office/drawing/2014/main" id="{32E89C26-466F-444A-B31A-73BA705B0EDB}"/>
                            </a:ext>
                          </a:extLst>
                        </p:cNvPr>
                        <p:cNvSpPr/>
                        <p:nvPr/>
                      </p:nvSpPr>
                      <p:spPr>
                        <a:xfrm rot="5400000">
                          <a:off x="884578" y="2769218"/>
                          <a:ext cx="102236" cy="274157"/>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87" name="Can 286">
                          <a:extLst>
                            <a:ext uri="{FF2B5EF4-FFF2-40B4-BE49-F238E27FC236}">
                              <a16:creationId xmlns:a16="http://schemas.microsoft.com/office/drawing/2014/main" id="{4518DF94-F2B2-E341-B871-D1E9DF13DCD8}"/>
                            </a:ext>
                          </a:extLst>
                        </p:cNvPr>
                        <p:cNvSpPr/>
                        <p:nvPr/>
                      </p:nvSpPr>
                      <p:spPr>
                        <a:xfrm>
                          <a:off x="1054003" y="1605435"/>
                          <a:ext cx="64067" cy="1351505"/>
                        </a:xfrm>
                        <a:prstGeom prst="can">
                          <a:avLst/>
                        </a:prstGeom>
                        <a:solidFill>
                          <a:schemeClr val="bg1"/>
                        </a:solidFill>
                        <a:ln>
                          <a:solidFill>
                            <a:schemeClr val="bg1">
                              <a:lumMod val="75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89" name="Can 288">
                          <a:extLst>
                            <a:ext uri="{FF2B5EF4-FFF2-40B4-BE49-F238E27FC236}">
                              <a16:creationId xmlns:a16="http://schemas.microsoft.com/office/drawing/2014/main" id="{29F7F89E-C1DB-1C44-9083-898E514BE28C}"/>
                            </a:ext>
                          </a:extLst>
                        </p:cNvPr>
                        <p:cNvSpPr/>
                        <p:nvPr/>
                      </p:nvSpPr>
                      <p:spPr>
                        <a:xfrm>
                          <a:off x="704996" y="1403011"/>
                          <a:ext cx="101555" cy="130992"/>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90" name="Arc 289">
                          <a:extLst>
                            <a:ext uri="{FF2B5EF4-FFF2-40B4-BE49-F238E27FC236}">
                              <a16:creationId xmlns:a16="http://schemas.microsoft.com/office/drawing/2014/main" id="{D42B0FF1-23AC-C24D-9502-789C368F6953}"/>
                            </a:ext>
                          </a:extLst>
                        </p:cNvPr>
                        <p:cNvSpPr/>
                        <p:nvPr/>
                      </p:nvSpPr>
                      <p:spPr>
                        <a:xfrm flipH="1">
                          <a:off x="759577" y="1309748"/>
                          <a:ext cx="1604326" cy="203200"/>
                        </a:xfrm>
                        <a:prstGeom prst="arc">
                          <a:avLst>
                            <a:gd name="adj1" fmla="val 16111623"/>
                            <a:gd name="adj2" fmla="val 0"/>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1" name="Can 290">
                          <a:extLst>
                            <a:ext uri="{FF2B5EF4-FFF2-40B4-BE49-F238E27FC236}">
                              <a16:creationId xmlns:a16="http://schemas.microsoft.com/office/drawing/2014/main" id="{AFC10276-8F0E-8B47-8944-DDE2C76E6C1A}"/>
                            </a:ext>
                          </a:extLst>
                        </p:cNvPr>
                        <p:cNvSpPr/>
                        <p:nvPr/>
                      </p:nvSpPr>
                      <p:spPr>
                        <a:xfrm>
                          <a:off x="1612416" y="1347170"/>
                          <a:ext cx="52705" cy="55880"/>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92" name="Can 291">
                          <a:extLst>
                            <a:ext uri="{FF2B5EF4-FFF2-40B4-BE49-F238E27FC236}">
                              <a16:creationId xmlns:a16="http://schemas.microsoft.com/office/drawing/2014/main" id="{7BE14F8F-8AC5-1C42-9A1F-DFD899CB4F18}"/>
                            </a:ext>
                          </a:extLst>
                        </p:cNvPr>
                        <p:cNvSpPr/>
                        <p:nvPr/>
                      </p:nvSpPr>
                      <p:spPr>
                        <a:xfrm rot="16200000">
                          <a:off x="1578468" y="1243419"/>
                          <a:ext cx="101555" cy="130992"/>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93" name="Oval 292">
                          <a:extLst>
                            <a:ext uri="{FF2B5EF4-FFF2-40B4-BE49-F238E27FC236}">
                              <a16:creationId xmlns:a16="http://schemas.microsoft.com/office/drawing/2014/main" id="{CB3C9A6B-50CD-1B44-987C-1D5414EF1EDE}"/>
                            </a:ext>
                          </a:extLst>
                        </p:cNvPr>
                        <p:cNvSpPr/>
                        <p:nvPr/>
                      </p:nvSpPr>
                      <p:spPr>
                        <a:xfrm>
                          <a:off x="1514693" y="1403011"/>
                          <a:ext cx="248920" cy="233680"/>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4" name="Can 293">
                          <a:extLst>
                            <a:ext uri="{FF2B5EF4-FFF2-40B4-BE49-F238E27FC236}">
                              <a16:creationId xmlns:a16="http://schemas.microsoft.com/office/drawing/2014/main" id="{6BE6EF76-A670-4D49-BC0D-8335918D6E11}"/>
                            </a:ext>
                          </a:extLst>
                        </p:cNvPr>
                        <p:cNvSpPr/>
                        <p:nvPr/>
                      </p:nvSpPr>
                      <p:spPr>
                        <a:xfrm>
                          <a:off x="76782" y="314107"/>
                          <a:ext cx="110076" cy="397289"/>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295" name="Can 294">
                          <a:extLst>
                            <a:ext uri="{FF2B5EF4-FFF2-40B4-BE49-F238E27FC236}">
                              <a16:creationId xmlns:a16="http://schemas.microsoft.com/office/drawing/2014/main" id="{D1228CEC-45F1-EA45-B8DD-6A75B862584C}"/>
                            </a:ext>
                          </a:extLst>
                        </p:cNvPr>
                        <p:cNvSpPr/>
                        <p:nvPr/>
                      </p:nvSpPr>
                      <p:spPr>
                        <a:xfrm>
                          <a:off x="3078248" y="314107"/>
                          <a:ext cx="110076" cy="397289"/>
                        </a:xfrm>
                        <a:prstGeom prst="can">
                          <a:avLst/>
                        </a:prstGeom>
                        <a:solidFill>
                          <a:schemeClr val="accent2">
                            <a:lumMod val="75000"/>
                          </a:schemeClr>
                        </a:solidFill>
                        <a:ln>
                          <a:solidFill>
                            <a:schemeClr val="accent2">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endParaRPr lang="en-US" sz="1200">
                            <a:effectLst/>
                            <a:ea typeface="Calibri" panose="020F0502020204030204" pitchFamily="34" charset="0"/>
                            <a:cs typeface="Times New Roman" panose="02020603050405020304" pitchFamily="18" charset="0"/>
                          </a:endParaRPr>
                        </a:p>
                      </p:txBody>
                    </p:sp>
                    <p:sp>
                      <p:nvSpPr>
                        <p:cNvPr id="296" name="Rectangle 295">
                          <a:extLst>
                            <a:ext uri="{FF2B5EF4-FFF2-40B4-BE49-F238E27FC236}">
                              <a16:creationId xmlns:a16="http://schemas.microsoft.com/office/drawing/2014/main" id="{2C7C0CA8-CEEE-FC4C-A77B-2FBEE5009D10}"/>
                            </a:ext>
                          </a:extLst>
                        </p:cNvPr>
                        <p:cNvSpPr/>
                        <p:nvPr/>
                      </p:nvSpPr>
                      <p:spPr>
                        <a:xfrm>
                          <a:off x="663115" y="4351111"/>
                          <a:ext cx="342027" cy="424865"/>
                        </a:xfrm>
                        <a:prstGeom prst="rect">
                          <a:avLst/>
                        </a:prstGeom>
                        <a:solidFill>
                          <a:schemeClr val="bg2">
                            <a:lumMod val="5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7" name="Can 296">
                          <a:extLst>
                            <a:ext uri="{FF2B5EF4-FFF2-40B4-BE49-F238E27FC236}">
                              <a16:creationId xmlns:a16="http://schemas.microsoft.com/office/drawing/2014/main" id="{2A422124-280D-CB4A-84E4-2A82474D0C08}"/>
                            </a:ext>
                          </a:extLst>
                        </p:cNvPr>
                        <p:cNvSpPr/>
                        <p:nvPr/>
                      </p:nvSpPr>
                      <p:spPr>
                        <a:xfrm>
                          <a:off x="999461" y="4431011"/>
                          <a:ext cx="607671" cy="344965"/>
                        </a:xfrm>
                        <a:prstGeom prst="can">
                          <a:avLst/>
                        </a:prstGeom>
                        <a:solidFill>
                          <a:schemeClr val="bg2">
                            <a:lumMod val="5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8" name="Can 297">
                          <a:extLst>
                            <a:ext uri="{FF2B5EF4-FFF2-40B4-BE49-F238E27FC236}">
                              <a16:creationId xmlns:a16="http://schemas.microsoft.com/office/drawing/2014/main" id="{139AE7B2-DF2C-534E-B36B-2F9D4ACE6BC9}"/>
                            </a:ext>
                          </a:extLst>
                        </p:cNvPr>
                        <p:cNvSpPr/>
                        <p:nvPr/>
                      </p:nvSpPr>
                      <p:spPr>
                        <a:xfrm>
                          <a:off x="1116825" y="4322711"/>
                          <a:ext cx="355987" cy="169289"/>
                        </a:xfrm>
                        <a:prstGeom prst="can">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99" name="Can 298">
                          <a:extLst>
                            <a:ext uri="{FF2B5EF4-FFF2-40B4-BE49-F238E27FC236}">
                              <a16:creationId xmlns:a16="http://schemas.microsoft.com/office/drawing/2014/main" id="{449CC304-B7CB-E147-875F-8D2BFCF102F1}"/>
                            </a:ext>
                          </a:extLst>
                        </p:cNvPr>
                        <p:cNvSpPr/>
                        <p:nvPr/>
                      </p:nvSpPr>
                      <p:spPr>
                        <a:xfrm rot="5400000">
                          <a:off x="3211823" y="3944739"/>
                          <a:ext cx="125319" cy="274157"/>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300" name="Cube 299">
                          <a:extLst>
                            <a:ext uri="{FF2B5EF4-FFF2-40B4-BE49-F238E27FC236}">
                              <a16:creationId xmlns:a16="http://schemas.microsoft.com/office/drawing/2014/main" id="{E5CC50FD-FB24-874A-AAE8-83D75FBD7C93}"/>
                            </a:ext>
                          </a:extLst>
                        </p:cNvPr>
                        <p:cNvSpPr/>
                        <p:nvPr/>
                      </p:nvSpPr>
                      <p:spPr>
                        <a:xfrm flipH="1">
                          <a:off x="3350474" y="4020568"/>
                          <a:ext cx="188465" cy="623667"/>
                        </a:xfrm>
                        <a:prstGeom prst="cube">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01" name="Can 300">
                          <a:extLst>
                            <a:ext uri="{FF2B5EF4-FFF2-40B4-BE49-F238E27FC236}">
                              <a16:creationId xmlns:a16="http://schemas.microsoft.com/office/drawing/2014/main" id="{5C110BFE-2493-474F-BBAC-7692DB2E8A16}"/>
                            </a:ext>
                          </a:extLst>
                        </p:cNvPr>
                        <p:cNvSpPr/>
                        <p:nvPr/>
                      </p:nvSpPr>
                      <p:spPr>
                        <a:xfrm rot="5400000">
                          <a:off x="3469593" y="247023"/>
                          <a:ext cx="125333" cy="692893"/>
                        </a:xfrm>
                        <a:prstGeom prst="can">
                          <a:avLst/>
                        </a:prstGeom>
                        <a:solidFill>
                          <a:schemeClr val="accent4">
                            <a:lumMod val="75000"/>
                          </a:schemeClr>
                        </a:solidFill>
                        <a:ln>
                          <a:solidFill>
                            <a:schemeClr val="accent4">
                              <a:lumMod val="50000"/>
                            </a:schemeClr>
                          </a:solidFill>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200">
                              <a:effectLst/>
                              <a:ea typeface="Calibri" panose="020F0502020204030204" pitchFamily="34" charset="0"/>
                              <a:cs typeface="Times New Roman" panose="02020603050405020304" pitchFamily="18" charset="0"/>
                            </a:rPr>
                            <a:t> </a:t>
                          </a:r>
                        </a:p>
                      </p:txBody>
                    </p:sp>
                    <p:sp>
                      <p:nvSpPr>
                        <p:cNvPr id="302" name="Can 301">
                          <a:extLst>
                            <a:ext uri="{FF2B5EF4-FFF2-40B4-BE49-F238E27FC236}">
                              <a16:creationId xmlns:a16="http://schemas.microsoft.com/office/drawing/2014/main" id="{B4596932-78B9-B144-A00A-25F17275E3BE}"/>
                            </a:ext>
                          </a:extLst>
                        </p:cNvPr>
                        <p:cNvSpPr/>
                        <p:nvPr/>
                      </p:nvSpPr>
                      <p:spPr>
                        <a:xfrm>
                          <a:off x="2973545" y="656134"/>
                          <a:ext cx="318499" cy="2825393"/>
                        </a:xfrm>
                        <a:prstGeom prst="can">
                          <a:avLst/>
                        </a:prstGeom>
                        <a:ln/>
                      </p:spPr>
                      <p:style>
                        <a:lnRef idx="1">
                          <a:schemeClr val="accent5"/>
                        </a:lnRef>
                        <a:fillRef idx="3">
                          <a:schemeClr val="accent5"/>
                        </a:fillRef>
                        <a:effectRef idx="2">
                          <a:schemeClr val="accent5"/>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
                    <p:nvSpPr>
                      <p:cNvPr id="269" name="Text Box 49">
                        <a:extLst>
                          <a:ext uri="{FF2B5EF4-FFF2-40B4-BE49-F238E27FC236}">
                            <a16:creationId xmlns:a16="http://schemas.microsoft.com/office/drawing/2014/main" id="{A808A164-6FB4-7E4B-BC37-F1CB773EB40A}"/>
                          </a:ext>
                        </a:extLst>
                      </p:cNvPr>
                      <p:cNvSpPr txBox="1"/>
                      <p:nvPr/>
                    </p:nvSpPr>
                    <p:spPr>
                      <a:xfrm>
                        <a:off x="3836764" y="-76431"/>
                        <a:ext cx="388653" cy="251011"/>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4</a:t>
                        </a:r>
                        <a:endParaRPr lang="en-US" sz="3600" dirty="0">
                          <a:effectLst/>
                          <a:ea typeface="Calibri" panose="020F0502020204030204" pitchFamily="34" charset="0"/>
                          <a:cs typeface="Times New Roman" panose="02020603050405020304" pitchFamily="18" charset="0"/>
                        </a:endParaRPr>
                      </a:p>
                    </p:txBody>
                  </p:sp>
                </p:grpSp>
              </p:grpSp>
              <p:sp>
                <p:nvSpPr>
                  <p:cNvPr id="264" name="Text Box 74">
                    <a:extLst>
                      <a:ext uri="{FF2B5EF4-FFF2-40B4-BE49-F238E27FC236}">
                        <a16:creationId xmlns:a16="http://schemas.microsoft.com/office/drawing/2014/main" id="{CEB66510-2E1F-5943-9D86-188DC714A42E}"/>
                      </a:ext>
                    </a:extLst>
                  </p:cNvPr>
                  <p:cNvSpPr txBox="1"/>
                  <p:nvPr/>
                </p:nvSpPr>
                <p:spPr>
                  <a:xfrm>
                    <a:off x="1216752" y="4329055"/>
                    <a:ext cx="404865" cy="324636"/>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6</a:t>
                    </a:r>
                    <a:endParaRPr lang="en-US" sz="3600" dirty="0">
                      <a:effectLst/>
                      <a:ea typeface="Calibri" panose="020F0502020204030204" pitchFamily="34" charset="0"/>
                      <a:cs typeface="Times New Roman" panose="02020603050405020304" pitchFamily="18" charset="0"/>
                    </a:endParaRPr>
                  </a:p>
                </p:txBody>
              </p:sp>
            </p:grpSp>
            <p:sp>
              <p:nvSpPr>
                <p:cNvPr id="262" name="Text Box 75">
                  <a:extLst>
                    <a:ext uri="{FF2B5EF4-FFF2-40B4-BE49-F238E27FC236}">
                      <a16:creationId xmlns:a16="http://schemas.microsoft.com/office/drawing/2014/main" id="{A4379532-DE3B-CB45-9BED-5E4D285E0944}"/>
                    </a:ext>
                  </a:extLst>
                </p:cNvPr>
                <p:cNvSpPr txBox="1"/>
                <p:nvPr/>
              </p:nvSpPr>
              <p:spPr>
                <a:xfrm>
                  <a:off x="1143720" y="2432793"/>
                  <a:ext cx="404865" cy="324636"/>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3600" dirty="0">
                      <a:ea typeface="Calibri" panose="020F0502020204030204" pitchFamily="34" charset="0"/>
                      <a:cs typeface="Times New Roman" panose="02020603050405020304" pitchFamily="18" charset="0"/>
                    </a:rPr>
                    <a:t>7</a:t>
                  </a:r>
                  <a:endParaRPr lang="en-US" sz="4800" dirty="0">
                    <a:effectLst/>
                    <a:ea typeface="Calibri" panose="020F0502020204030204" pitchFamily="34" charset="0"/>
                    <a:cs typeface="Times New Roman" panose="02020603050405020304" pitchFamily="18" charset="0"/>
                  </a:endParaRPr>
                </a:p>
              </p:txBody>
            </p:sp>
          </p:grpSp>
        </p:grpSp>
      </p:grpSp>
      <p:sp>
        <p:nvSpPr>
          <p:cNvPr id="26" name="Right Arrow 25">
            <a:extLst>
              <a:ext uri="{FF2B5EF4-FFF2-40B4-BE49-F238E27FC236}">
                <a16:creationId xmlns:a16="http://schemas.microsoft.com/office/drawing/2014/main" id="{458A9253-7295-1E4E-9F55-0F22533E6B6A}"/>
              </a:ext>
            </a:extLst>
          </p:cNvPr>
          <p:cNvSpPr/>
          <p:nvPr/>
        </p:nvSpPr>
        <p:spPr>
          <a:xfrm rot="5400000">
            <a:off x="17763817" y="9100706"/>
            <a:ext cx="2370132" cy="296462"/>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310" name="Right Arrow 309">
            <a:extLst>
              <a:ext uri="{FF2B5EF4-FFF2-40B4-BE49-F238E27FC236}">
                <a16:creationId xmlns:a16="http://schemas.microsoft.com/office/drawing/2014/main" id="{3F25BEFC-18B4-054D-8DDF-FA31B39D441D}"/>
              </a:ext>
            </a:extLst>
          </p:cNvPr>
          <p:cNvSpPr/>
          <p:nvPr/>
        </p:nvSpPr>
        <p:spPr>
          <a:xfrm rot="16200000">
            <a:off x="18176755" y="9107539"/>
            <a:ext cx="3476506" cy="296462"/>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311" name="Right Arrow 310">
            <a:extLst>
              <a:ext uri="{FF2B5EF4-FFF2-40B4-BE49-F238E27FC236}">
                <a16:creationId xmlns:a16="http://schemas.microsoft.com/office/drawing/2014/main" id="{C9B9A0E2-D508-8C45-95DF-450FE906522C}"/>
              </a:ext>
            </a:extLst>
          </p:cNvPr>
          <p:cNvSpPr/>
          <p:nvPr/>
        </p:nvSpPr>
        <p:spPr>
          <a:xfrm rot="16200000">
            <a:off x="10964549" y="9106032"/>
            <a:ext cx="3238037" cy="261922"/>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35" name="Right Arrow 34">
            <a:extLst>
              <a:ext uri="{FF2B5EF4-FFF2-40B4-BE49-F238E27FC236}">
                <a16:creationId xmlns:a16="http://schemas.microsoft.com/office/drawing/2014/main" id="{73DAE1EF-1EF4-5546-9C3E-ADA7BCDD486D}"/>
              </a:ext>
            </a:extLst>
          </p:cNvPr>
          <p:cNvSpPr/>
          <p:nvPr/>
        </p:nvSpPr>
        <p:spPr>
          <a:xfrm>
            <a:off x="13551611" y="7298242"/>
            <a:ext cx="4713050" cy="206877"/>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312" name="Right Arrow 311">
            <a:extLst>
              <a:ext uri="{FF2B5EF4-FFF2-40B4-BE49-F238E27FC236}">
                <a16:creationId xmlns:a16="http://schemas.microsoft.com/office/drawing/2014/main" id="{D1C1CB3F-7BE9-2540-9D0E-F46DD45A1718}"/>
              </a:ext>
            </a:extLst>
          </p:cNvPr>
          <p:cNvSpPr/>
          <p:nvPr/>
        </p:nvSpPr>
        <p:spPr>
          <a:xfrm rot="10800000">
            <a:off x="14138011" y="10992516"/>
            <a:ext cx="4869941" cy="172588"/>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a:p>
        </p:txBody>
      </p:sp>
      <p:sp>
        <p:nvSpPr>
          <p:cNvPr id="313" name="Text Box 92">
            <a:extLst>
              <a:ext uri="{FF2B5EF4-FFF2-40B4-BE49-F238E27FC236}">
                <a16:creationId xmlns:a16="http://schemas.microsoft.com/office/drawing/2014/main" id="{DC8964C9-1125-2C42-91D0-A280C71E10F9}"/>
              </a:ext>
            </a:extLst>
          </p:cNvPr>
          <p:cNvSpPr txBox="1"/>
          <p:nvPr/>
        </p:nvSpPr>
        <p:spPr>
          <a:xfrm>
            <a:off x="21859498" y="6106313"/>
            <a:ext cx="4275178" cy="7027427"/>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4400" dirty="0">
                <a:ea typeface="Calibri" panose="020F0502020204030204" pitchFamily="34" charset="0"/>
                <a:cs typeface="Times New Roman" panose="02020603050405020304" pitchFamily="18" charset="0"/>
              </a:rPr>
              <a:t>1</a:t>
            </a:r>
            <a:r>
              <a:rPr lang="en-US" sz="4400" dirty="0">
                <a:effectLst/>
                <a:ea typeface="Calibri" panose="020F0502020204030204" pitchFamily="34" charset="0"/>
                <a:cs typeface="Times New Roman" panose="02020603050405020304" pitchFamily="18" charset="0"/>
              </a:rPr>
              <a:t>: Hot water in</a:t>
            </a:r>
            <a:endParaRPr lang="en-US" sz="4400" dirty="0">
              <a:ea typeface="Calibri" panose="020F0502020204030204" pitchFamily="34" charset="0"/>
              <a:cs typeface="Times New Roman" panose="02020603050405020304" pitchFamily="18" charset="0"/>
            </a:endParaRPr>
          </a:p>
          <a:p>
            <a:pPr marL="0" marR="0">
              <a:spcBef>
                <a:spcPts val="0"/>
              </a:spcBef>
              <a:spcAft>
                <a:spcPts val="0"/>
              </a:spcAft>
            </a:pPr>
            <a:r>
              <a:rPr lang="en-US" sz="4400" dirty="0">
                <a:ea typeface="Calibri" panose="020F0502020204030204" pitchFamily="34" charset="0"/>
                <a:cs typeface="Times New Roman" panose="02020603050405020304" pitchFamily="18" charset="0"/>
              </a:rPr>
              <a:t>2</a:t>
            </a:r>
            <a:r>
              <a:rPr lang="en-US" sz="4400" dirty="0">
                <a:effectLst/>
                <a:ea typeface="Calibri" panose="020F0502020204030204" pitchFamily="34" charset="0"/>
                <a:cs typeface="Times New Roman" panose="02020603050405020304" pitchFamily="18" charset="0"/>
              </a:rPr>
              <a:t>: Hot water out</a:t>
            </a:r>
          </a:p>
          <a:p>
            <a:pPr marL="0" marR="0">
              <a:spcBef>
                <a:spcPts val="0"/>
              </a:spcBef>
              <a:spcAft>
                <a:spcPts val="0"/>
              </a:spcAft>
            </a:pPr>
            <a:r>
              <a:rPr lang="en-US" sz="4400" dirty="0">
                <a:ea typeface="Calibri" panose="020F0502020204030204" pitchFamily="34" charset="0"/>
                <a:cs typeface="Times New Roman" panose="02020603050405020304" pitchFamily="18" charset="0"/>
              </a:rPr>
              <a:t>3</a:t>
            </a:r>
            <a:r>
              <a:rPr lang="en-US" sz="4400" dirty="0">
                <a:effectLst/>
                <a:ea typeface="Calibri" panose="020F0502020204030204" pitchFamily="34" charset="0"/>
                <a:cs typeface="Times New Roman" panose="02020603050405020304" pitchFamily="18" charset="0"/>
              </a:rPr>
              <a:t>: Cold water in </a:t>
            </a:r>
          </a:p>
          <a:p>
            <a:pPr marL="0" marR="0">
              <a:spcBef>
                <a:spcPts val="0"/>
              </a:spcBef>
              <a:spcAft>
                <a:spcPts val="0"/>
              </a:spcAft>
            </a:pPr>
            <a:r>
              <a:rPr lang="en-US" sz="4400" dirty="0">
                <a:ea typeface="Calibri" panose="020F0502020204030204" pitchFamily="34" charset="0"/>
                <a:cs typeface="Times New Roman" panose="02020603050405020304" pitchFamily="18" charset="0"/>
              </a:rPr>
              <a:t>4</a:t>
            </a:r>
            <a:r>
              <a:rPr lang="en-US" sz="4400" dirty="0">
                <a:effectLst/>
                <a:ea typeface="Calibri" panose="020F0502020204030204" pitchFamily="34" charset="0"/>
                <a:cs typeface="Times New Roman" panose="02020603050405020304" pitchFamily="18" charset="0"/>
              </a:rPr>
              <a:t>: Cold water out</a:t>
            </a:r>
          </a:p>
          <a:p>
            <a:pPr marL="0" marR="0">
              <a:spcBef>
                <a:spcPts val="0"/>
              </a:spcBef>
              <a:spcAft>
                <a:spcPts val="0"/>
              </a:spcAft>
            </a:pPr>
            <a:r>
              <a:rPr lang="en-US" sz="4400" dirty="0">
                <a:ea typeface="Calibri" panose="020F0502020204030204" pitchFamily="34" charset="0"/>
                <a:cs typeface="Times New Roman" panose="02020603050405020304" pitchFamily="18" charset="0"/>
              </a:rPr>
              <a:t>5</a:t>
            </a:r>
            <a:r>
              <a:rPr lang="en-US" sz="4400" dirty="0">
                <a:effectLst/>
                <a:ea typeface="Calibri" panose="020F0502020204030204" pitchFamily="34" charset="0"/>
                <a:cs typeface="Times New Roman" panose="02020603050405020304" pitchFamily="18" charset="0"/>
              </a:rPr>
              <a:t>: Rotameter</a:t>
            </a:r>
          </a:p>
          <a:p>
            <a:r>
              <a:rPr lang="en-US" sz="4400" dirty="0">
                <a:ea typeface="Calibri" panose="020F0502020204030204" pitchFamily="34" charset="0"/>
                <a:cs typeface="Times New Roman"/>
              </a:rPr>
              <a:t>6</a:t>
            </a:r>
            <a:r>
              <a:rPr lang="en-US" sz="4400" dirty="0">
                <a:effectLst/>
                <a:ea typeface="Calibri" panose="020F0502020204030204" pitchFamily="34" charset="0"/>
                <a:cs typeface="Times New Roman"/>
              </a:rPr>
              <a:t>: </a:t>
            </a:r>
            <a:r>
              <a:rPr lang="en-US" sz="4400" dirty="0">
                <a:ea typeface="Calibri" panose="020F0502020204030204" pitchFamily="34" charset="0"/>
                <a:cs typeface="Times New Roman"/>
              </a:rPr>
              <a:t>Variable Heat Source </a:t>
            </a:r>
            <a:endParaRPr lang="en-US" sz="4400" dirty="0">
              <a:effectLst/>
              <a:ea typeface="Calibri" panose="020F0502020204030204" pitchFamily="34" charset="0"/>
              <a:cs typeface="Times New Roman"/>
            </a:endParaRPr>
          </a:p>
          <a:p>
            <a:r>
              <a:rPr lang="en-US" sz="4400" dirty="0">
                <a:ea typeface="Calibri" panose="020F0502020204030204" pitchFamily="34" charset="0"/>
                <a:cs typeface="Times New Roman" panose="02020603050405020304" pitchFamily="18" charset="0"/>
              </a:rPr>
              <a:t>7: Bubble check</a:t>
            </a:r>
          </a:p>
          <a:p>
            <a:pPr marL="0" marR="0">
              <a:spcBef>
                <a:spcPts val="0"/>
              </a:spcBef>
              <a:spcAft>
                <a:spcPts val="0"/>
              </a:spcAft>
            </a:pPr>
            <a:endParaRPr lang="en-US" sz="4400" dirty="0">
              <a:effectLst/>
              <a:ea typeface="Calibri" panose="020F0502020204030204" pitchFamily="34" charset="0"/>
              <a:cs typeface="Times New Roman" panose="02020603050405020304" pitchFamily="18" charset="0"/>
            </a:endParaRPr>
          </a:p>
        </p:txBody>
      </p:sp>
      <p:graphicFrame>
        <p:nvGraphicFramePr>
          <p:cNvPr id="317" name="Chart 316">
            <a:extLst>
              <a:ext uri="{FF2B5EF4-FFF2-40B4-BE49-F238E27FC236}">
                <a16:creationId xmlns:a16="http://schemas.microsoft.com/office/drawing/2014/main" id="{5E4F646C-0195-E945-95BC-2C5526BD8282}"/>
              </a:ext>
            </a:extLst>
          </p:cNvPr>
          <p:cNvGraphicFramePr>
            <a:graphicFrameLocks/>
          </p:cNvGraphicFramePr>
          <p:nvPr>
            <p:extLst>
              <p:ext uri="{D42A27DB-BD31-4B8C-83A1-F6EECF244321}">
                <p14:modId xmlns:p14="http://schemas.microsoft.com/office/powerpoint/2010/main" val="3741648096"/>
              </p:ext>
            </p:extLst>
          </p:nvPr>
        </p:nvGraphicFramePr>
        <p:xfrm>
          <a:off x="12327044" y="14766315"/>
          <a:ext cx="9625088" cy="8150597"/>
        </p:xfrm>
        <a:graphic>
          <a:graphicData uri="http://schemas.openxmlformats.org/drawingml/2006/chart">
            <c:chart xmlns:c="http://schemas.openxmlformats.org/drawingml/2006/chart" xmlns:r="http://schemas.openxmlformats.org/officeDocument/2006/relationships" r:id="rId113"/>
          </a:graphicData>
        </a:graphic>
      </p:graphicFrame>
      <p:graphicFrame>
        <p:nvGraphicFramePr>
          <p:cNvPr id="318" name="Chart 317">
            <a:extLst>
              <a:ext uri="{FF2B5EF4-FFF2-40B4-BE49-F238E27FC236}">
                <a16:creationId xmlns:a16="http://schemas.microsoft.com/office/drawing/2014/main" id="{CF57647F-0646-E546-B37C-5DBDF2A06FA7}"/>
              </a:ext>
            </a:extLst>
          </p:cNvPr>
          <p:cNvGraphicFramePr>
            <a:graphicFrameLocks/>
          </p:cNvGraphicFramePr>
          <p:nvPr>
            <p:extLst>
              <p:ext uri="{D42A27DB-BD31-4B8C-83A1-F6EECF244321}">
                <p14:modId xmlns:p14="http://schemas.microsoft.com/office/powerpoint/2010/main" val="2957634107"/>
              </p:ext>
            </p:extLst>
          </p:nvPr>
        </p:nvGraphicFramePr>
        <p:xfrm>
          <a:off x="21845081" y="14691035"/>
          <a:ext cx="9918118" cy="8198915"/>
        </p:xfrm>
        <a:graphic>
          <a:graphicData uri="http://schemas.openxmlformats.org/drawingml/2006/chart">
            <c:chart xmlns:c="http://schemas.openxmlformats.org/drawingml/2006/chart" xmlns:r="http://schemas.openxmlformats.org/officeDocument/2006/relationships" r:id="rId114"/>
          </a:graphicData>
        </a:graphic>
      </p:graphicFrame>
      <p:sp>
        <p:nvSpPr>
          <p:cNvPr id="319" name="Text Box 102">
            <a:extLst>
              <a:ext uri="{FF2B5EF4-FFF2-40B4-BE49-F238E27FC236}">
                <a16:creationId xmlns:a16="http://schemas.microsoft.com/office/drawing/2014/main" id="{9DCC9954-6B38-AD4A-8A46-1E87BE646FDE}"/>
              </a:ext>
            </a:extLst>
          </p:cNvPr>
          <p:cNvSpPr txBox="1"/>
          <p:nvPr/>
        </p:nvSpPr>
        <p:spPr>
          <a:xfrm>
            <a:off x="26434619" y="6062515"/>
            <a:ext cx="5243957" cy="7800734"/>
          </a:xfrm>
          <a:prstGeom prst="rect">
            <a:avLst/>
          </a:prstGeom>
          <a:noFill/>
          <a:ln>
            <a:noFill/>
          </a:ln>
        </p:spPr>
        <p:style>
          <a:lnRef idx="0">
            <a:scrgbClr r="0" g="0" b="0"/>
          </a:lnRef>
          <a:fillRef idx="0">
            <a:scrgbClr r="0" g="0" b="0"/>
          </a:fillRef>
          <a:effectRef idx="0">
            <a:scrgbClr r="0" g="0" b="0"/>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Type L Copper </a:t>
            </a:r>
            <a:r>
              <a:rPr lang="en-US" sz="4000" dirty="0">
                <a:ea typeface="Calibri" panose="020F0502020204030204" pitchFamily="34" charset="0"/>
                <a:cs typeface="Times New Roman" panose="02020603050405020304" pitchFamily="18" charset="0"/>
              </a:rPr>
              <a:t>tube</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Heat Exchanger 1 dimensions</a:t>
            </a: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L = 0.547 m</a:t>
            </a: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D</a:t>
            </a:r>
            <a:r>
              <a:rPr lang="en-US" sz="4000" baseline="-25000" dirty="0">
                <a:effectLst/>
                <a:ea typeface="Calibri" panose="020F0502020204030204" pitchFamily="34" charset="0"/>
                <a:cs typeface="Times New Roman" panose="02020603050405020304" pitchFamily="18" charset="0"/>
              </a:rPr>
              <a:t>1</a:t>
            </a:r>
            <a:r>
              <a:rPr lang="en-US" sz="4000" dirty="0">
                <a:effectLst/>
                <a:ea typeface="Calibri" panose="020F0502020204030204" pitchFamily="34" charset="0"/>
                <a:cs typeface="Times New Roman" panose="02020603050405020304" pitchFamily="18" charset="0"/>
              </a:rPr>
              <a:t> = </a:t>
            </a:r>
            <a:r>
              <a:rPr lang="en-US" sz="4000" dirty="0">
                <a:solidFill>
                  <a:srgbClr val="000000"/>
                </a:solidFill>
                <a:effectLst/>
                <a:ea typeface="Times New Roman" panose="02020603050405020304" pitchFamily="18" charset="0"/>
                <a:cs typeface="Times New Roman" panose="02020603050405020304" pitchFamily="18" charset="0"/>
              </a:rPr>
              <a:t>0.0138 m</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solidFill>
                  <a:srgbClr val="000000"/>
                </a:solidFill>
                <a:effectLst/>
                <a:ea typeface="Times New Roman" panose="02020603050405020304" pitchFamily="18" charset="0"/>
                <a:cs typeface="Times New Roman" panose="02020603050405020304" pitchFamily="18" charset="0"/>
              </a:rPr>
              <a:t>D</a:t>
            </a:r>
            <a:r>
              <a:rPr lang="en-US" sz="4000" baseline="-25000" dirty="0">
                <a:solidFill>
                  <a:srgbClr val="000000"/>
                </a:solidFill>
                <a:effectLst/>
                <a:ea typeface="Times New Roman" panose="02020603050405020304" pitchFamily="18" charset="0"/>
                <a:cs typeface="Times New Roman" panose="02020603050405020304" pitchFamily="18" charset="0"/>
              </a:rPr>
              <a:t>2</a:t>
            </a:r>
            <a:r>
              <a:rPr lang="en-US" sz="4000" dirty="0">
                <a:solidFill>
                  <a:srgbClr val="000000"/>
                </a:solidFill>
                <a:effectLst/>
                <a:ea typeface="Times New Roman" panose="02020603050405020304" pitchFamily="18" charset="0"/>
                <a:cs typeface="Times New Roman" panose="02020603050405020304" pitchFamily="18" charset="0"/>
              </a:rPr>
              <a:t> = 0.0260 m</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Heat Exchanger 2 dimensions</a:t>
            </a: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L = 0.547 m</a:t>
            </a: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D</a:t>
            </a:r>
            <a:r>
              <a:rPr lang="en-US" sz="4000" baseline="-25000" dirty="0">
                <a:effectLst/>
                <a:ea typeface="Calibri" panose="020F0502020204030204" pitchFamily="34" charset="0"/>
                <a:cs typeface="Times New Roman" panose="02020603050405020304" pitchFamily="18" charset="0"/>
              </a:rPr>
              <a:t>1</a:t>
            </a:r>
            <a:r>
              <a:rPr lang="en-US" sz="4000" dirty="0">
                <a:effectLst/>
                <a:ea typeface="Calibri" panose="020F0502020204030204" pitchFamily="34" charset="0"/>
                <a:cs typeface="Times New Roman" panose="02020603050405020304" pitchFamily="18" charset="0"/>
              </a:rPr>
              <a:t> = </a:t>
            </a:r>
            <a:r>
              <a:rPr lang="en-US" sz="4000" dirty="0">
                <a:solidFill>
                  <a:srgbClr val="000000"/>
                </a:solidFill>
                <a:effectLst/>
                <a:ea typeface="Times New Roman" panose="02020603050405020304" pitchFamily="18" charset="0"/>
                <a:cs typeface="Times New Roman" panose="02020603050405020304" pitchFamily="18" charset="0"/>
              </a:rPr>
              <a:t>0.0199 m</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solidFill>
                  <a:srgbClr val="000000"/>
                </a:solidFill>
                <a:effectLst/>
                <a:ea typeface="Times New Roman" panose="02020603050405020304" pitchFamily="18" charset="0"/>
                <a:cs typeface="Times New Roman" panose="02020603050405020304" pitchFamily="18" charset="0"/>
              </a:rPr>
              <a:t>D</a:t>
            </a:r>
            <a:r>
              <a:rPr lang="en-US" sz="4000" baseline="-25000" dirty="0">
                <a:solidFill>
                  <a:srgbClr val="000000"/>
                </a:solidFill>
                <a:effectLst/>
                <a:ea typeface="Times New Roman" panose="02020603050405020304" pitchFamily="18" charset="0"/>
                <a:cs typeface="Times New Roman" panose="02020603050405020304" pitchFamily="18" charset="0"/>
              </a:rPr>
              <a:t>2</a:t>
            </a:r>
            <a:r>
              <a:rPr lang="en-US" sz="4000" dirty="0">
                <a:solidFill>
                  <a:srgbClr val="000000"/>
                </a:solidFill>
                <a:effectLst/>
                <a:ea typeface="Times New Roman" panose="02020603050405020304" pitchFamily="18" charset="0"/>
                <a:cs typeface="Times New Roman" panose="02020603050405020304" pitchFamily="18" charset="0"/>
              </a:rPr>
              <a:t> = 0.0260 m</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solidFill>
                  <a:srgbClr val="000000"/>
                </a:solidFill>
                <a:effectLst/>
                <a:ea typeface="Times New Roman" panose="02020603050405020304" pitchFamily="18" charset="0"/>
                <a:cs typeface="Times New Roman" panose="02020603050405020304" pitchFamily="18" charset="0"/>
              </a:rPr>
              <a:t> </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solidFill>
                  <a:srgbClr val="000000"/>
                </a:solidFill>
                <a:effectLst/>
                <a:ea typeface="Times New Roman" panose="02020603050405020304" pitchFamily="18" charset="0"/>
                <a:cs typeface="Times New Roman" panose="02020603050405020304" pitchFamily="18" charset="0"/>
              </a:rPr>
              <a:t> </a:t>
            </a:r>
            <a:endParaRPr lang="en-US" sz="4000" dirty="0">
              <a:effectLst/>
              <a:ea typeface="Calibri" panose="020F0502020204030204" pitchFamily="34" charset="0"/>
              <a:cs typeface="Times New Roman" panose="02020603050405020304" pitchFamily="18" charset="0"/>
            </a:endParaRPr>
          </a:p>
          <a:p>
            <a:pPr marL="0" marR="0">
              <a:spcBef>
                <a:spcPts val="0"/>
              </a:spcBef>
              <a:spcAft>
                <a:spcPts val="0"/>
              </a:spcAft>
            </a:pPr>
            <a:r>
              <a:rPr lang="en-US" sz="4000" dirty="0">
                <a:effectLst/>
                <a:ea typeface="Calibri" panose="020F0502020204030204" pitchFamily="34" charset="0"/>
                <a:cs typeface="Times New Roman" panose="02020603050405020304" pitchFamily="18" charset="0"/>
              </a:rPr>
              <a:t> </a:t>
            </a:r>
          </a:p>
        </p:txBody>
      </p:sp>
      <p:sp>
        <p:nvSpPr>
          <p:cNvPr id="321" name="Subtitle 2">
            <a:extLst>
              <a:ext uri="{FF2B5EF4-FFF2-40B4-BE49-F238E27FC236}">
                <a16:creationId xmlns:a16="http://schemas.microsoft.com/office/drawing/2014/main" id="{E7679E5D-6402-6448-80F3-12D22EC2908D}"/>
              </a:ext>
            </a:extLst>
          </p:cNvPr>
          <p:cNvSpPr txBox="1">
            <a:spLocks/>
          </p:cNvSpPr>
          <p:nvPr/>
        </p:nvSpPr>
        <p:spPr>
          <a:xfrm>
            <a:off x="348270" y="5840781"/>
            <a:ext cx="11701936" cy="7937095"/>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4400" dirty="0">
                <a:latin typeface="Times New Roman"/>
                <a:cs typeface="Times New Roman"/>
              </a:rPr>
              <a:t>In the event of a loss of power at a nuclear plant, waste heat must be diffused from the fuel rods to avoid a catastrophic meltdown. Waste heat can be utilized to develop natural convection of working fluid through a cooling loop which undergoes heat exchange with a natural stream of flowing water at 10°C. Laboratory testing was carried out to determine optimal heat exchanger sizing and cold stream flow rates for the design problem solution. The goal was to extrapolate heat transfer coefficients to use on a larger scale.</a:t>
            </a:r>
            <a:endParaRPr lang="en-US" sz="4400" dirty="0">
              <a:latin typeface="Times New Roman" panose="02020603050405020304" pitchFamily="18" charset="0"/>
              <a:cs typeface="Times New Roman" panose="02020603050405020304" pitchFamily="18" charset="0"/>
            </a:endParaRPr>
          </a:p>
          <a:p>
            <a:pPr algn="l"/>
            <a:endParaRPr lang="en-US" sz="3700" dirty="0">
              <a:latin typeface="Times New Roman" panose="02020603050405020304" pitchFamily="18" charset="0"/>
              <a:cs typeface="Times New Roman" panose="02020603050405020304" pitchFamily="18" charset="0"/>
            </a:endParaRPr>
          </a:p>
          <a:p>
            <a:endParaRPr lang="en-US" sz="3700" dirty="0">
              <a:latin typeface="Times New Roman" panose="02020603050405020304" pitchFamily="18" charset="0"/>
              <a:cs typeface="Times New Roman" panose="02020603050405020304" pitchFamily="18" charset="0"/>
            </a:endParaRPr>
          </a:p>
        </p:txBody>
      </p:sp>
      <p:graphicFrame>
        <p:nvGraphicFramePr>
          <p:cNvPr id="95" name="Chart 94">
            <a:extLst>
              <a:ext uri="{FF2B5EF4-FFF2-40B4-BE49-F238E27FC236}">
                <a16:creationId xmlns:a16="http://schemas.microsoft.com/office/drawing/2014/main" id="{DA23536A-D60A-4C8A-B32E-A2D126D838EB}"/>
              </a:ext>
            </a:extLst>
          </p:cNvPr>
          <p:cNvGraphicFramePr>
            <a:graphicFrameLocks/>
          </p:cNvGraphicFramePr>
          <p:nvPr>
            <p:extLst>
              <p:ext uri="{D42A27DB-BD31-4B8C-83A1-F6EECF244321}">
                <p14:modId xmlns:p14="http://schemas.microsoft.com/office/powerpoint/2010/main" val="1929534831"/>
              </p:ext>
            </p:extLst>
          </p:nvPr>
        </p:nvGraphicFramePr>
        <p:xfrm>
          <a:off x="12233066" y="22916912"/>
          <a:ext cx="10400740" cy="9107908"/>
        </p:xfrm>
        <a:graphic>
          <a:graphicData uri="http://schemas.openxmlformats.org/drawingml/2006/chart">
            <c:chart xmlns:c="http://schemas.openxmlformats.org/drawingml/2006/chart" xmlns:r="http://schemas.openxmlformats.org/officeDocument/2006/relationships" r:id="rId115"/>
          </a:graphicData>
        </a:graphic>
      </p:graphicFrame>
      <mc:AlternateContent xmlns:mc="http://schemas.openxmlformats.org/markup-compatibility/2006">
        <mc:Choice xmlns:a14="http://schemas.microsoft.com/office/drawing/2010/main" Requires="a14">
          <p:sp>
            <p:nvSpPr>
              <p:cNvPr id="94" name="Subtitle 2">
                <a:extLst>
                  <a:ext uri="{FF2B5EF4-FFF2-40B4-BE49-F238E27FC236}">
                    <a16:creationId xmlns:a16="http://schemas.microsoft.com/office/drawing/2014/main" id="{CDDB3873-690E-D44A-9FB2-4E1D96E0181D}"/>
                  </a:ext>
                </a:extLst>
              </p:cNvPr>
              <p:cNvSpPr txBox="1">
                <a:spLocks/>
              </p:cNvSpPr>
              <p:nvPr/>
            </p:nvSpPr>
            <p:spPr>
              <a:xfrm>
                <a:off x="355067" y="22820383"/>
                <a:ext cx="11615084" cy="9242537"/>
              </a:xfrm>
              <a:prstGeom prst="rect">
                <a:avLst/>
              </a:prstGeom>
              <a:noFill/>
              <a:ln>
                <a:solidFill>
                  <a:srgbClr val="002060"/>
                </a:solidFill>
              </a:ln>
            </p:spPr>
            <p:txBody>
              <a:bodyPr vert="horz" lIns="106674" tIns="53337" rIns="106674" bIns="53337" rtlCol="0" anchor="t">
                <a:normAutofit fontScale="25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13500" dirty="0">
                    <a:latin typeface="Cambria Math" panose="02040503050406030204" pitchFamily="18" charset="0"/>
                  </a:rPr>
                  <a:t>Heat balance on hot and cold water:</a:t>
                </a:r>
              </a:p>
              <a:p>
                <a:pPr/>
                <a14:m>
                  <m:oMathPara xmlns:m="http://schemas.openxmlformats.org/officeDocument/2006/math">
                    <m:oMathParaPr>
                      <m:jc m:val="centerGroup"/>
                    </m:oMathParaPr>
                    <m:oMath xmlns:m="http://schemas.openxmlformats.org/officeDocument/2006/math">
                      <m:r>
                        <m:rPr>
                          <m:sty m:val="p"/>
                        </m:rPr>
                        <a:rPr lang="en-US" sz="16000" smtClean="0">
                          <a:latin typeface="Cambria Math" panose="02040503050406030204" pitchFamily="18" charset="0"/>
                        </a:rPr>
                        <m:t>q</m:t>
                      </m:r>
                      <m:r>
                        <a:rPr lang="en-US" sz="16000" smtClean="0">
                          <a:latin typeface="Cambria Math" panose="02040503050406030204" pitchFamily="18" charset="0"/>
                        </a:rPr>
                        <m:t>=</m:t>
                      </m:r>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m</m:t>
                          </m:r>
                        </m:e>
                        <m:sub>
                          <m:r>
                            <m:rPr>
                              <m:sty m:val="p"/>
                            </m:rPr>
                            <a:rPr lang="en-US" sz="16000">
                              <a:latin typeface="Cambria Math" panose="02040503050406030204" pitchFamily="18" charset="0"/>
                            </a:rPr>
                            <m:t>h</m:t>
                          </m:r>
                        </m:sub>
                      </m:sSub>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c</m:t>
                          </m:r>
                        </m:e>
                        <m:sub>
                          <m:r>
                            <m:rPr>
                              <m:sty m:val="p"/>
                            </m:rPr>
                            <a:rPr lang="en-US" sz="16000">
                              <a:latin typeface="Cambria Math" panose="02040503050406030204" pitchFamily="18" charset="0"/>
                            </a:rPr>
                            <m:t>p</m:t>
                          </m:r>
                        </m:sub>
                      </m:sSub>
                      <m:d>
                        <m:dPr>
                          <m:ctrlPr>
                            <a:rPr lang="en-US" sz="16000" i="1">
                              <a:latin typeface="Cambria Math" panose="02040503050406030204" pitchFamily="18" charset="0"/>
                            </a:rPr>
                          </m:ctrlPr>
                        </m:dPr>
                        <m:e>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T</m:t>
                              </m:r>
                            </m:e>
                            <m:sub>
                              <m:r>
                                <m:rPr>
                                  <m:sty m:val="p"/>
                                </m:rPr>
                                <a:rPr lang="en-US" sz="16000">
                                  <a:latin typeface="Cambria Math" panose="02040503050406030204" pitchFamily="18" charset="0"/>
                                </a:rPr>
                                <m:t>h</m:t>
                              </m:r>
                              <m:r>
                                <a:rPr lang="en-US" sz="16000">
                                  <a:latin typeface="Cambria Math" panose="02040503050406030204" pitchFamily="18" charset="0"/>
                                </a:rPr>
                                <m:t>,1</m:t>
                              </m:r>
                            </m:sub>
                          </m:sSub>
                          <m:r>
                            <a:rPr lang="en-US" sz="16000" i="1">
                              <a:latin typeface="Cambria Math" panose="02040503050406030204" pitchFamily="18" charset="0"/>
                            </a:rPr>
                            <m:t>−</m:t>
                          </m:r>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T</m:t>
                              </m:r>
                            </m:e>
                            <m:sub>
                              <m:r>
                                <m:rPr>
                                  <m:sty m:val="p"/>
                                </m:rPr>
                                <a:rPr lang="en-US" sz="16000">
                                  <a:latin typeface="Cambria Math" panose="02040503050406030204" pitchFamily="18" charset="0"/>
                                </a:rPr>
                                <m:t>h</m:t>
                              </m:r>
                              <m:r>
                                <a:rPr lang="en-US" sz="16000">
                                  <a:latin typeface="Cambria Math" panose="02040503050406030204" pitchFamily="18" charset="0"/>
                                </a:rPr>
                                <m:t>,2</m:t>
                              </m:r>
                            </m:sub>
                          </m:sSub>
                        </m:e>
                      </m:d>
                      <m:r>
                        <a:rPr lang="en-US" sz="16000">
                          <a:latin typeface="Cambria Math" panose="02040503050406030204" pitchFamily="18" charset="0"/>
                        </a:rPr>
                        <m:t>= </m:t>
                      </m:r>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m</m:t>
                          </m:r>
                        </m:e>
                        <m:sub>
                          <m:r>
                            <m:rPr>
                              <m:sty m:val="p"/>
                            </m:rPr>
                            <a:rPr lang="en-US" sz="16000">
                              <a:latin typeface="Cambria Math" panose="02040503050406030204" pitchFamily="18" charset="0"/>
                            </a:rPr>
                            <m:t>c</m:t>
                          </m:r>
                        </m:sub>
                      </m:sSub>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c</m:t>
                          </m:r>
                        </m:e>
                        <m:sub>
                          <m:r>
                            <m:rPr>
                              <m:sty m:val="p"/>
                            </m:rPr>
                            <a:rPr lang="en-US" sz="16000">
                              <a:latin typeface="Cambria Math" panose="02040503050406030204" pitchFamily="18" charset="0"/>
                            </a:rPr>
                            <m:t>p</m:t>
                          </m:r>
                        </m:sub>
                      </m:sSub>
                      <m:d>
                        <m:dPr>
                          <m:ctrlPr>
                            <a:rPr lang="en-US" sz="16000" i="1">
                              <a:latin typeface="Cambria Math" panose="02040503050406030204" pitchFamily="18" charset="0"/>
                            </a:rPr>
                          </m:ctrlPr>
                        </m:dPr>
                        <m:e>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T</m:t>
                              </m:r>
                            </m:e>
                            <m:sub>
                              <m:r>
                                <m:rPr>
                                  <m:sty m:val="p"/>
                                </m:rPr>
                                <a:rPr lang="en-US" sz="16000">
                                  <a:latin typeface="Cambria Math" panose="02040503050406030204" pitchFamily="18" charset="0"/>
                                </a:rPr>
                                <m:t>c</m:t>
                              </m:r>
                              <m:r>
                                <a:rPr lang="en-US" sz="16000">
                                  <a:latin typeface="Cambria Math" panose="02040503050406030204" pitchFamily="18" charset="0"/>
                                </a:rPr>
                                <m:t>,2</m:t>
                              </m:r>
                            </m:sub>
                          </m:sSub>
                          <m:r>
                            <a:rPr lang="en-US" sz="16000" i="1">
                              <a:latin typeface="Cambria Math" panose="02040503050406030204" pitchFamily="18" charset="0"/>
                            </a:rPr>
                            <m:t>−</m:t>
                          </m:r>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T</m:t>
                              </m:r>
                            </m:e>
                            <m:sub>
                              <m:r>
                                <m:rPr>
                                  <m:sty m:val="p"/>
                                </m:rPr>
                                <a:rPr lang="en-US" sz="16000">
                                  <a:latin typeface="Cambria Math" panose="02040503050406030204" pitchFamily="18" charset="0"/>
                                </a:rPr>
                                <m:t>c</m:t>
                              </m:r>
                              <m:r>
                                <a:rPr lang="en-US" sz="16000">
                                  <a:latin typeface="Cambria Math" panose="02040503050406030204" pitchFamily="18" charset="0"/>
                                </a:rPr>
                                <m:t>,1</m:t>
                              </m:r>
                            </m:sub>
                          </m:sSub>
                        </m:e>
                      </m:d>
                      <m:r>
                        <a:rPr lang="en-US" sz="16000">
                          <a:latin typeface="Cambria Math" panose="02040503050406030204" pitchFamily="18" charset="0"/>
                        </a:rPr>
                        <m:t> </m:t>
                      </m:r>
                    </m:oMath>
                  </m:oMathPara>
                </a14:m>
                <a:endParaRPr lang="en-US" sz="16000" dirty="0">
                  <a:latin typeface="Cambria" panose="02040503050406030204" pitchFamily="18" charset="0"/>
                </a:endParaRPr>
              </a:p>
              <a:p>
                <a:pPr/>
                <a:r>
                  <a:rPr lang="en-US" sz="13500" dirty="0">
                    <a:latin typeface="Cambria" panose="02040503050406030204" pitchFamily="18" charset="0"/>
                  </a:rPr>
                  <a:t>Heat exchanger equation:</a:t>
                </a:r>
              </a:p>
              <a:p>
                <a:pPr/>
                <a14:m>
                  <m:oMathPara xmlns:m="http://schemas.openxmlformats.org/officeDocument/2006/math">
                    <m:oMathParaPr>
                      <m:jc m:val="centerGroup"/>
                    </m:oMathParaPr>
                    <m:oMath xmlns:m="http://schemas.openxmlformats.org/officeDocument/2006/math">
                      <m:r>
                        <m:rPr>
                          <m:sty m:val="p"/>
                        </m:rPr>
                        <a:rPr lang="en-US" sz="16000">
                          <a:latin typeface="Cambria Math" panose="02040503050406030204" pitchFamily="18" charset="0"/>
                        </a:rPr>
                        <m:t>q</m:t>
                      </m:r>
                      <m:r>
                        <a:rPr lang="en-US" sz="16000">
                          <a:latin typeface="Cambria Math" panose="02040503050406030204" pitchFamily="18" charset="0"/>
                        </a:rPr>
                        <m:t>= </m:t>
                      </m:r>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U</m:t>
                          </m:r>
                        </m:e>
                        <m:sub>
                          <m:r>
                            <m:rPr>
                              <m:sty m:val="p"/>
                            </m:rPr>
                            <a:rPr lang="en-US" sz="16000">
                              <a:latin typeface="Cambria Math" panose="02040503050406030204" pitchFamily="18" charset="0"/>
                            </a:rPr>
                            <m:t>i</m:t>
                          </m:r>
                        </m:sub>
                      </m:sSub>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A</m:t>
                          </m:r>
                        </m:e>
                        <m:sub>
                          <m:r>
                            <m:rPr>
                              <m:sty m:val="p"/>
                            </m:rPr>
                            <a:rPr lang="en-US" sz="16000">
                              <a:latin typeface="Cambria Math" panose="02040503050406030204" pitchFamily="18" charset="0"/>
                            </a:rPr>
                            <m:t>i</m:t>
                          </m:r>
                          <m:r>
                            <a:rPr lang="en-US" sz="16000">
                              <a:latin typeface="Cambria Math" panose="02040503050406030204" pitchFamily="18" charset="0"/>
                            </a:rPr>
                            <m:t> </m:t>
                          </m:r>
                        </m:sub>
                      </m:sSub>
                      <m:sSub>
                        <m:sSubPr>
                          <m:ctrlPr>
                            <a:rPr lang="en-US" sz="16000" i="1">
                              <a:latin typeface="Cambria Math" panose="02040503050406030204" pitchFamily="18" charset="0"/>
                            </a:rPr>
                          </m:ctrlPr>
                        </m:sSubPr>
                        <m:e>
                          <m:r>
                            <a:rPr lang="en-US" sz="16000">
                              <a:latin typeface="Cambria Math" panose="02040503050406030204" pitchFamily="18" charset="0"/>
                            </a:rPr>
                            <m:t>∆</m:t>
                          </m:r>
                          <m:r>
                            <m:rPr>
                              <m:sty m:val="p"/>
                            </m:rPr>
                            <a:rPr lang="en-US" sz="16000">
                              <a:latin typeface="Cambria Math" panose="02040503050406030204" pitchFamily="18" charset="0"/>
                            </a:rPr>
                            <m:t>T</m:t>
                          </m:r>
                        </m:e>
                        <m:sub>
                          <m:r>
                            <m:rPr>
                              <m:sty m:val="p"/>
                            </m:rPr>
                            <a:rPr lang="en-US" sz="16000">
                              <a:latin typeface="Cambria Math" panose="02040503050406030204" pitchFamily="18" charset="0"/>
                            </a:rPr>
                            <m:t>lm</m:t>
                          </m:r>
                        </m:sub>
                      </m:sSub>
                      <m:r>
                        <a:rPr lang="en-US" sz="16000">
                          <a:latin typeface="Cambria Math" panose="02040503050406030204" pitchFamily="18" charset="0"/>
                        </a:rPr>
                        <m:t>= </m:t>
                      </m:r>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U</m:t>
                          </m:r>
                        </m:e>
                        <m:sub>
                          <m:r>
                            <m:rPr>
                              <m:sty m:val="p"/>
                            </m:rPr>
                            <a:rPr lang="en-US" sz="16000">
                              <a:latin typeface="Cambria Math" panose="02040503050406030204" pitchFamily="18" charset="0"/>
                            </a:rPr>
                            <m:t>o</m:t>
                          </m:r>
                        </m:sub>
                      </m:sSub>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A</m:t>
                          </m:r>
                        </m:e>
                        <m:sub>
                          <m:r>
                            <m:rPr>
                              <m:sty m:val="p"/>
                            </m:rPr>
                            <a:rPr lang="en-US" sz="16000">
                              <a:latin typeface="Cambria Math" panose="02040503050406030204" pitchFamily="18" charset="0"/>
                            </a:rPr>
                            <m:t>o</m:t>
                          </m:r>
                          <m:r>
                            <a:rPr lang="en-US" sz="16000">
                              <a:latin typeface="Cambria Math" panose="02040503050406030204" pitchFamily="18" charset="0"/>
                            </a:rPr>
                            <m:t> </m:t>
                          </m:r>
                        </m:sub>
                      </m:sSub>
                      <m:sSub>
                        <m:sSubPr>
                          <m:ctrlPr>
                            <a:rPr lang="en-US" sz="16000" i="1">
                              <a:latin typeface="Cambria Math" panose="02040503050406030204" pitchFamily="18" charset="0"/>
                            </a:rPr>
                          </m:ctrlPr>
                        </m:sSubPr>
                        <m:e>
                          <m:r>
                            <a:rPr lang="en-US" sz="16000">
                              <a:latin typeface="Cambria Math" panose="02040503050406030204" pitchFamily="18" charset="0"/>
                            </a:rPr>
                            <m:t>∆</m:t>
                          </m:r>
                          <m:r>
                            <m:rPr>
                              <m:sty m:val="p"/>
                            </m:rPr>
                            <a:rPr lang="en-US" sz="16000">
                              <a:latin typeface="Cambria Math" panose="02040503050406030204" pitchFamily="18" charset="0"/>
                            </a:rPr>
                            <m:t>T</m:t>
                          </m:r>
                        </m:e>
                        <m:sub>
                          <m:r>
                            <m:rPr>
                              <m:sty m:val="p"/>
                            </m:rPr>
                            <a:rPr lang="en-US" sz="16000">
                              <a:latin typeface="Cambria Math" panose="02040503050406030204" pitchFamily="18" charset="0"/>
                            </a:rPr>
                            <m:t>lm</m:t>
                          </m:r>
                        </m:sub>
                      </m:sSub>
                      <m:r>
                        <a:rPr lang="en-US" sz="16000">
                          <a:latin typeface="Cambria Math" panose="02040503050406030204" pitchFamily="18" charset="0"/>
                        </a:rPr>
                        <m:t> </m:t>
                      </m:r>
                    </m:oMath>
                  </m:oMathPara>
                </a14:m>
                <a:endParaRPr lang="en-US" sz="16000" dirty="0"/>
              </a:p>
              <a:p>
                <a:r>
                  <a:rPr lang="en-US" sz="13500" dirty="0"/>
                  <a:t>Heat transfer coefficient for laminar flow inside a pipe:</a:t>
                </a:r>
              </a:p>
              <a:p>
                <a:pPr/>
                <a14:m>
                  <m:oMathPara xmlns:m="http://schemas.openxmlformats.org/officeDocument/2006/math">
                    <m:oMathParaPr>
                      <m:jc m:val="centerGroup"/>
                    </m:oMathParaPr>
                    <m:oMath xmlns:m="http://schemas.openxmlformats.org/officeDocument/2006/math">
                      <m:sSub>
                        <m:sSubPr>
                          <m:ctrlPr>
                            <a:rPr lang="en-US" sz="16000" i="1" smtClean="0">
                              <a:latin typeface="Cambria Math" panose="02040503050406030204" pitchFamily="18" charset="0"/>
                            </a:rPr>
                          </m:ctrlPr>
                        </m:sSubPr>
                        <m:e>
                          <m:r>
                            <m:rPr>
                              <m:sty m:val="p"/>
                            </m:rPr>
                            <a:rPr lang="en-US" sz="16000">
                              <a:latin typeface="Cambria Math" panose="02040503050406030204" pitchFamily="18" charset="0"/>
                            </a:rPr>
                            <m:t>N</m:t>
                          </m:r>
                        </m:e>
                        <m:sub>
                          <m:r>
                            <m:rPr>
                              <m:sty m:val="p"/>
                            </m:rPr>
                            <a:rPr lang="en-US" sz="16000">
                              <a:latin typeface="Cambria Math" panose="02040503050406030204" pitchFamily="18" charset="0"/>
                            </a:rPr>
                            <m:t>Nu</m:t>
                          </m:r>
                        </m:sub>
                      </m:sSub>
                      <m:r>
                        <a:rPr lang="en-US" sz="16000">
                          <a:latin typeface="Cambria Math" panose="02040503050406030204" pitchFamily="18" charset="0"/>
                        </a:rPr>
                        <m:t>= </m:t>
                      </m:r>
                      <m:f>
                        <m:fPr>
                          <m:ctrlPr>
                            <a:rPr lang="en-US" sz="16000" i="1">
                              <a:latin typeface="Cambria Math" panose="02040503050406030204" pitchFamily="18" charset="0"/>
                            </a:rPr>
                          </m:ctrlPr>
                        </m:fPr>
                        <m:num>
                          <m:r>
                            <m:rPr>
                              <m:sty m:val="p"/>
                            </m:rPr>
                            <a:rPr lang="en-US" sz="16000">
                              <a:latin typeface="Cambria Math" panose="02040503050406030204" pitchFamily="18" charset="0"/>
                            </a:rPr>
                            <m:t>hD</m:t>
                          </m:r>
                        </m:num>
                        <m:den>
                          <m:r>
                            <m:rPr>
                              <m:sty m:val="p"/>
                            </m:rPr>
                            <a:rPr lang="en-US" sz="16000">
                              <a:latin typeface="Cambria Math" panose="02040503050406030204" pitchFamily="18" charset="0"/>
                            </a:rPr>
                            <m:t>k</m:t>
                          </m:r>
                        </m:den>
                      </m:f>
                      <m:r>
                        <a:rPr lang="en-US" sz="16000">
                          <a:latin typeface="Cambria Math" panose="02040503050406030204" pitchFamily="18" charset="0"/>
                        </a:rPr>
                        <m:t>=1.86 </m:t>
                      </m:r>
                      <m:sSup>
                        <m:sSupPr>
                          <m:ctrlPr>
                            <a:rPr lang="en-US" sz="16000" i="1">
                              <a:latin typeface="Cambria Math" panose="02040503050406030204" pitchFamily="18" charset="0"/>
                            </a:rPr>
                          </m:ctrlPr>
                        </m:sSupPr>
                        <m:e>
                          <m:d>
                            <m:dPr>
                              <m:ctrlPr>
                                <a:rPr lang="en-US" sz="16000" i="1">
                                  <a:latin typeface="Cambria Math" panose="02040503050406030204" pitchFamily="18" charset="0"/>
                                </a:rPr>
                              </m:ctrlPr>
                            </m:dPr>
                            <m:e>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N</m:t>
                                  </m:r>
                                </m:e>
                                <m:sub>
                                  <m:r>
                                    <m:rPr>
                                      <m:sty m:val="p"/>
                                    </m:rPr>
                                    <a:rPr lang="en-US" sz="16000">
                                      <a:latin typeface="Cambria Math" panose="02040503050406030204" pitchFamily="18" charset="0"/>
                                    </a:rPr>
                                    <m:t>Re</m:t>
                                  </m:r>
                                </m:sub>
                              </m:sSub>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N</m:t>
                                  </m:r>
                                </m:e>
                                <m:sub>
                                  <m:r>
                                    <m:rPr>
                                      <m:sty m:val="p"/>
                                    </m:rPr>
                                    <a:rPr lang="en-US" sz="16000">
                                      <a:latin typeface="Cambria Math" panose="02040503050406030204" pitchFamily="18" charset="0"/>
                                    </a:rPr>
                                    <m:t>Pr</m:t>
                                  </m:r>
                                </m:sub>
                              </m:sSub>
                              <m:f>
                                <m:fPr>
                                  <m:ctrlPr>
                                    <a:rPr lang="en-US" sz="16000" i="1">
                                      <a:latin typeface="Cambria Math" panose="02040503050406030204" pitchFamily="18" charset="0"/>
                                    </a:rPr>
                                  </m:ctrlPr>
                                </m:fPr>
                                <m:num>
                                  <m:r>
                                    <m:rPr>
                                      <m:sty m:val="p"/>
                                    </m:rPr>
                                    <a:rPr lang="en-US" sz="16000">
                                      <a:latin typeface="Cambria Math" panose="02040503050406030204" pitchFamily="18" charset="0"/>
                                    </a:rPr>
                                    <m:t>D</m:t>
                                  </m:r>
                                </m:num>
                                <m:den>
                                  <m:r>
                                    <m:rPr>
                                      <m:sty m:val="p"/>
                                    </m:rPr>
                                    <a:rPr lang="en-US" sz="16000">
                                      <a:latin typeface="Cambria Math" panose="02040503050406030204" pitchFamily="18" charset="0"/>
                                    </a:rPr>
                                    <m:t>L</m:t>
                                  </m:r>
                                </m:den>
                              </m:f>
                            </m:e>
                          </m:d>
                        </m:e>
                        <m:sup>
                          <m:f>
                            <m:fPr>
                              <m:ctrlPr>
                                <a:rPr lang="en-US" sz="16000" i="1">
                                  <a:latin typeface="Cambria Math" panose="02040503050406030204" pitchFamily="18" charset="0"/>
                                </a:rPr>
                              </m:ctrlPr>
                            </m:fPr>
                            <m:num>
                              <m:r>
                                <a:rPr lang="en-US" sz="16000">
                                  <a:latin typeface="Cambria Math" panose="02040503050406030204" pitchFamily="18" charset="0"/>
                                </a:rPr>
                                <m:t>1</m:t>
                              </m:r>
                            </m:num>
                            <m:den>
                              <m:r>
                                <a:rPr lang="en-US" sz="16000">
                                  <a:latin typeface="Cambria Math" panose="02040503050406030204" pitchFamily="18" charset="0"/>
                                </a:rPr>
                                <m:t>3</m:t>
                              </m:r>
                            </m:den>
                          </m:f>
                        </m:sup>
                      </m:sSup>
                      <m:sSup>
                        <m:sSupPr>
                          <m:ctrlPr>
                            <a:rPr lang="en-US" sz="16000" i="1">
                              <a:latin typeface="Cambria Math" panose="02040503050406030204" pitchFamily="18" charset="0"/>
                            </a:rPr>
                          </m:ctrlPr>
                        </m:sSupPr>
                        <m:e>
                          <m:d>
                            <m:dPr>
                              <m:ctrlPr>
                                <a:rPr lang="en-US" sz="16000" i="1">
                                  <a:latin typeface="Cambria Math" panose="02040503050406030204" pitchFamily="18" charset="0"/>
                                </a:rPr>
                              </m:ctrlPr>
                            </m:dPr>
                            <m:e>
                              <m:f>
                                <m:fPr>
                                  <m:ctrlPr>
                                    <a:rPr lang="en-US" sz="16000" i="1">
                                      <a:latin typeface="Cambria Math" panose="02040503050406030204" pitchFamily="18" charset="0"/>
                                    </a:rPr>
                                  </m:ctrlPr>
                                </m:fPr>
                                <m:num>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μ</m:t>
                                      </m:r>
                                    </m:e>
                                    <m:sub>
                                      <m:r>
                                        <m:rPr>
                                          <m:sty m:val="p"/>
                                        </m:rPr>
                                        <a:rPr lang="en-US" sz="16000">
                                          <a:latin typeface="Cambria Math" panose="02040503050406030204" pitchFamily="18" charset="0"/>
                                        </a:rPr>
                                        <m:t>b</m:t>
                                      </m:r>
                                    </m:sub>
                                  </m:sSub>
                                </m:num>
                                <m:den>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μ</m:t>
                                      </m:r>
                                    </m:e>
                                    <m:sub>
                                      <m:r>
                                        <m:rPr>
                                          <m:sty m:val="p"/>
                                        </m:rPr>
                                        <a:rPr lang="en-US" sz="16000">
                                          <a:latin typeface="Cambria Math" panose="02040503050406030204" pitchFamily="18" charset="0"/>
                                        </a:rPr>
                                        <m:t>w</m:t>
                                      </m:r>
                                    </m:sub>
                                  </m:sSub>
                                </m:den>
                              </m:f>
                            </m:e>
                          </m:d>
                        </m:e>
                        <m:sup>
                          <m:r>
                            <a:rPr lang="en-US" sz="16000">
                              <a:latin typeface="Cambria Math" panose="02040503050406030204" pitchFamily="18" charset="0"/>
                            </a:rPr>
                            <m:t>0.14</m:t>
                          </m:r>
                        </m:sup>
                      </m:sSup>
                    </m:oMath>
                  </m:oMathPara>
                </a14:m>
                <a:endParaRPr lang="en-US" sz="6300" dirty="0">
                  <a:effectLst/>
                </a:endParaRPr>
              </a:p>
              <a:p>
                <a:pPr/>
                <a:endParaRPr lang="en-US" sz="6300" dirty="0">
                  <a:effectLst/>
                </a:endParaRPr>
              </a:p>
              <a:p>
                <a:pPr/>
                <a14:m>
                  <m:oMathPara xmlns:m="http://schemas.openxmlformats.org/officeDocument/2006/math">
                    <m:oMathParaPr>
                      <m:jc m:val="centerGroup"/>
                    </m:oMathParaPr>
                    <m:oMath xmlns:m="http://schemas.openxmlformats.org/officeDocument/2006/math">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N</m:t>
                          </m:r>
                        </m:e>
                        <m:sub>
                          <m:r>
                            <m:rPr>
                              <m:sty m:val="p"/>
                            </m:rPr>
                            <a:rPr lang="en-US" sz="16000">
                              <a:latin typeface="Cambria Math" panose="02040503050406030204" pitchFamily="18" charset="0"/>
                            </a:rPr>
                            <m:t>Re</m:t>
                          </m:r>
                        </m:sub>
                      </m:sSub>
                      <m:r>
                        <a:rPr lang="en-US" sz="16000">
                          <a:latin typeface="Cambria Math" panose="02040503050406030204" pitchFamily="18" charset="0"/>
                        </a:rPr>
                        <m:t>= </m:t>
                      </m:r>
                      <m:f>
                        <m:fPr>
                          <m:ctrlPr>
                            <a:rPr lang="en-US" sz="16000" i="1">
                              <a:latin typeface="Cambria Math" panose="02040503050406030204" pitchFamily="18" charset="0"/>
                            </a:rPr>
                          </m:ctrlPr>
                        </m:fPr>
                        <m:num>
                          <m:r>
                            <m:rPr>
                              <m:sty m:val="p"/>
                            </m:rPr>
                            <a:rPr lang="en-US" sz="16000">
                              <a:latin typeface="Cambria Math" panose="02040503050406030204" pitchFamily="18" charset="0"/>
                            </a:rPr>
                            <m:t>Dvρ</m:t>
                          </m:r>
                        </m:num>
                        <m:den>
                          <m:r>
                            <m:rPr>
                              <m:sty m:val="p"/>
                            </m:rPr>
                            <a:rPr lang="en-US" sz="16000">
                              <a:latin typeface="Cambria Math" panose="02040503050406030204" pitchFamily="18" charset="0"/>
                            </a:rPr>
                            <m:t>μ</m:t>
                          </m:r>
                        </m:den>
                      </m:f>
                      <m:r>
                        <a:rPr lang="en-US" sz="16000" b="0" i="1" smtClean="0">
                          <a:latin typeface="Cambria Math" panose="02040503050406030204" pitchFamily="18" charset="0"/>
                        </a:rPr>
                        <m:t>,  </m:t>
                      </m:r>
                      <m:sSub>
                        <m:sSubPr>
                          <m:ctrlPr>
                            <a:rPr lang="en-US" sz="16000" i="1" smtClean="0">
                              <a:latin typeface="Cambria Math" panose="02040503050406030204" pitchFamily="18" charset="0"/>
                            </a:rPr>
                          </m:ctrlPr>
                        </m:sSubPr>
                        <m:e>
                          <m:r>
                            <m:rPr>
                              <m:sty m:val="p"/>
                            </m:rPr>
                            <a:rPr lang="en-US" sz="16000">
                              <a:latin typeface="Cambria Math" panose="02040503050406030204" pitchFamily="18" charset="0"/>
                            </a:rPr>
                            <m:t>N</m:t>
                          </m:r>
                        </m:e>
                        <m:sub>
                          <m:r>
                            <m:rPr>
                              <m:sty m:val="p"/>
                            </m:rPr>
                            <a:rPr lang="en-US" sz="16000">
                              <a:latin typeface="Cambria Math" panose="02040503050406030204" pitchFamily="18" charset="0"/>
                            </a:rPr>
                            <m:t>Pr</m:t>
                          </m:r>
                        </m:sub>
                      </m:sSub>
                      <m:r>
                        <a:rPr lang="en-US" sz="16000">
                          <a:latin typeface="Cambria Math" panose="02040503050406030204" pitchFamily="18" charset="0"/>
                        </a:rPr>
                        <m:t>= </m:t>
                      </m:r>
                      <m:f>
                        <m:fPr>
                          <m:ctrlPr>
                            <a:rPr lang="en-US" sz="16000" i="1">
                              <a:latin typeface="Cambria Math" panose="02040503050406030204" pitchFamily="18" charset="0"/>
                            </a:rPr>
                          </m:ctrlPr>
                        </m:fPr>
                        <m:num>
                          <m:sSub>
                            <m:sSubPr>
                              <m:ctrlPr>
                                <a:rPr lang="en-US" sz="16000" i="1">
                                  <a:latin typeface="Cambria Math" panose="02040503050406030204" pitchFamily="18" charset="0"/>
                                </a:rPr>
                              </m:ctrlPr>
                            </m:sSubPr>
                            <m:e>
                              <m:r>
                                <m:rPr>
                                  <m:sty m:val="p"/>
                                </m:rPr>
                                <a:rPr lang="en-US" sz="16000">
                                  <a:latin typeface="Cambria Math" panose="02040503050406030204" pitchFamily="18" charset="0"/>
                                </a:rPr>
                                <m:t>c</m:t>
                              </m:r>
                            </m:e>
                            <m:sub>
                              <m:r>
                                <m:rPr>
                                  <m:sty m:val="p"/>
                                </m:rPr>
                                <a:rPr lang="en-US" sz="16000">
                                  <a:latin typeface="Cambria Math" panose="02040503050406030204" pitchFamily="18" charset="0"/>
                                </a:rPr>
                                <m:t>p</m:t>
                              </m:r>
                            </m:sub>
                          </m:sSub>
                          <m:r>
                            <m:rPr>
                              <m:sty m:val="p"/>
                            </m:rPr>
                            <a:rPr lang="en-US" sz="16000">
                              <a:latin typeface="Cambria Math" panose="02040503050406030204" pitchFamily="18" charset="0"/>
                            </a:rPr>
                            <m:t>μ</m:t>
                          </m:r>
                        </m:num>
                        <m:den>
                          <m:r>
                            <m:rPr>
                              <m:sty m:val="p"/>
                            </m:rPr>
                            <a:rPr lang="en-US" sz="16000">
                              <a:latin typeface="Cambria Math" panose="02040503050406030204" pitchFamily="18" charset="0"/>
                            </a:rPr>
                            <m:t>k</m:t>
                          </m:r>
                        </m:den>
                      </m:f>
                    </m:oMath>
                  </m:oMathPara>
                </a14:m>
                <a:endParaRPr lang="en-US" sz="7000" dirty="0"/>
              </a:p>
              <a:p>
                <a:pPr/>
                <a:r>
                  <a:rPr lang="en-US" sz="14400" dirty="0"/>
                  <a:t>Overall heat-transfer coefficient for cylinder based on the inside area of the tube:</a:t>
                </a:r>
              </a:p>
              <a:p>
                <a:pPr/>
                <a14:m>
                  <m:oMathPara xmlns:m="http://schemas.openxmlformats.org/officeDocument/2006/math">
                    <m:oMathParaPr>
                      <m:jc m:val="centerGroup"/>
                    </m:oMathParaPr>
                    <m:oMath xmlns:m="http://schemas.openxmlformats.org/officeDocument/2006/math">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U</m:t>
                          </m:r>
                        </m:e>
                        <m:sub>
                          <m:r>
                            <m:rPr>
                              <m:sty m:val="p"/>
                            </m:rPr>
                            <a:rPr lang="en-US" sz="12800">
                              <a:latin typeface="Cambria Math" panose="02040503050406030204" pitchFamily="18" charset="0"/>
                            </a:rPr>
                            <m:t>i</m:t>
                          </m:r>
                          <m:r>
                            <a:rPr lang="en-US" sz="12800">
                              <a:latin typeface="Cambria Math" panose="02040503050406030204" pitchFamily="18" charset="0"/>
                            </a:rPr>
                            <m:t> </m:t>
                          </m:r>
                        </m:sub>
                      </m:sSub>
                      <m:r>
                        <a:rPr lang="en-US" sz="12800">
                          <a:latin typeface="Cambria Math" panose="02040503050406030204" pitchFamily="18" charset="0"/>
                        </a:rPr>
                        <m:t>= </m:t>
                      </m:r>
                      <m:f>
                        <m:fPr>
                          <m:ctrlPr>
                            <a:rPr lang="en-US" sz="12800" i="1">
                              <a:latin typeface="Cambria Math" panose="02040503050406030204" pitchFamily="18" charset="0"/>
                            </a:rPr>
                          </m:ctrlPr>
                        </m:fPr>
                        <m:num>
                          <m:r>
                            <a:rPr lang="en-US" sz="12800">
                              <a:latin typeface="Cambria Math" panose="02040503050406030204" pitchFamily="18" charset="0"/>
                            </a:rPr>
                            <m:t>1</m:t>
                          </m:r>
                        </m:num>
                        <m:den>
                          <m:f>
                            <m:fPr>
                              <m:ctrlPr>
                                <a:rPr lang="en-US" sz="12800" i="1">
                                  <a:latin typeface="Cambria Math" panose="02040503050406030204" pitchFamily="18" charset="0"/>
                                </a:rPr>
                              </m:ctrlPr>
                            </m:fPr>
                            <m:num>
                              <m:r>
                                <a:rPr lang="en-US" sz="12800">
                                  <a:latin typeface="Cambria Math" panose="02040503050406030204" pitchFamily="18" charset="0"/>
                                </a:rPr>
                                <m:t>1</m:t>
                              </m:r>
                            </m:num>
                            <m:den>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h</m:t>
                                  </m:r>
                                </m:e>
                                <m:sub>
                                  <m:r>
                                    <m:rPr>
                                      <m:sty m:val="p"/>
                                    </m:rPr>
                                    <a:rPr lang="en-US" sz="12800">
                                      <a:latin typeface="Cambria Math" panose="02040503050406030204" pitchFamily="18" charset="0"/>
                                    </a:rPr>
                                    <m:t>i</m:t>
                                  </m:r>
                                </m:sub>
                              </m:sSub>
                            </m:den>
                          </m:f>
                          <m:r>
                            <a:rPr lang="en-US" sz="12800">
                              <a:latin typeface="Cambria Math" panose="02040503050406030204" pitchFamily="18" charset="0"/>
                            </a:rPr>
                            <m:t>+</m:t>
                          </m:r>
                          <m:f>
                            <m:fPr>
                              <m:ctrlPr>
                                <a:rPr lang="en-US" sz="12800" i="1">
                                  <a:latin typeface="Cambria Math" panose="02040503050406030204" pitchFamily="18" charset="0"/>
                                </a:rPr>
                              </m:ctrlPr>
                            </m:fPr>
                            <m:num>
                              <m:r>
                                <a:rPr lang="en-US" sz="12800">
                                  <a:latin typeface="Cambria Math" panose="02040503050406030204" pitchFamily="18" charset="0"/>
                                </a:rPr>
                                <m:t>(</m:t>
                              </m:r>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r</m:t>
                                  </m:r>
                                </m:e>
                                <m:sub>
                                  <m:r>
                                    <m:rPr>
                                      <m:sty m:val="p"/>
                                    </m:rPr>
                                    <a:rPr lang="en-US" sz="12800">
                                      <a:latin typeface="Cambria Math" panose="02040503050406030204" pitchFamily="18" charset="0"/>
                                    </a:rPr>
                                    <m:t>o</m:t>
                                  </m:r>
                                </m:sub>
                              </m:sSub>
                              <m:r>
                                <a:rPr lang="en-US" sz="12800" i="1">
                                  <a:latin typeface="Cambria Math" panose="02040503050406030204" pitchFamily="18" charset="0"/>
                                </a:rPr>
                                <m:t>−</m:t>
                              </m:r>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r</m:t>
                                  </m:r>
                                </m:e>
                                <m:sub>
                                  <m:r>
                                    <m:rPr>
                                      <m:sty m:val="p"/>
                                    </m:rPr>
                                    <a:rPr lang="en-US" sz="12800">
                                      <a:latin typeface="Cambria Math" panose="02040503050406030204" pitchFamily="18" charset="0"/>
                                    </a:rPr>
                                    <m:t>i</m:t>
                                  </m:r>
                                </m:sub>
                              </m:sSub>
                              <m:r>
                                <a:rPr lang="en-US" sz="12800">
                                  <a:latin typeface="Cambria Math" panose="02040503050406030204" pitchFamily="18" charset="0"/>
                                </a:rPr>
                                <m:t>)</m:t>
                              </m:r>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A</m:t>
                                  </m:r>
                                </m:e>
                                <m:sub>
                                  <m:r>
                                    <m:rPr>
                                      <m:sty m:val="p"/>
                                    </m:rPr>
                                    <a:rPr lang="en-US" sz="12800">
                                      <a:latin typeface="Cambria Math" panose="02040503050406030204" pitchFamily="18" charset="0"/>
                                    </a:rPr>
                                    <m:t>i</m:t>
                                  </m:r>
                                </m:sub>
                              </m:sSub>
                            </m:num>
                            <m:den>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k</m:t>
                                  </m:r>
                                </m:e>
                                <m:sub>
                                  <m:r>
                                    <m:rPr>
                                      <m:sty m:val="p"/>
                                    </m:rPr>
                                    <a:rPr lang="en-US" sz="12800">
                                      <a:latin typeface="Cambria Math" panose="02040503050406030204" pitchFamily="18" charset="0"/>
                                    </a:rPr>
                                    <m:t>A</m:t>
                                  </m:r>
                                </m:sub>
                              </m:sSub>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A</m:t>
                                  </m:r>
                                </m:e>
                                <m:sub>
                                  <m:r>
                                    <m:rPr>
                                      <m:sty m:val="p"/>
                                    </m:rPr>
                                    <a:rPr lang="en-US" sz="12800">
                                      <a:latin typeface="Cambria Math" panose="02040503050406030204" pitchFamily="18" charset="0"/>
                                    </a:rPr>
                                    <m:t>A</m:t>
                                  </m:r>
                                  <m:r>
                                    <a:rPr lang="en-US" sz="12800">
                                      <a:latin typeface="Cambria Math" panose="02040503050406030204" pitchFamily="18" charset="0"/>
                                    </a:rPr>
                                    <m:t>,</m:t>
                                  </m:r>
                                  <m:r>
                                    <m:rPr>
                                      <m:sty m:val="p"/>
                                    </m:rPr>
                                    <a:rPr lang="en-US" sz="12800">
                                      <a:latin typeface="Cambria Math" panose="02040503050406030204" pitchFamily="18" charset="0"/>
                                    </a:rPr>
                                    <m:t>lm</m:t>
                                  </m:r>
                                </m:sub>
                              </m:sSub>
                            </m:den>
                          </m:f>
                          <m:r>
                            <a:rPr lang="en-US" sz="12800">
                              <a:latin typeface="Cambria Math" panose="02040503050406030204" pitchFamily="18" charset="0"/>
                            </a:rPr>
                            <m:t>+</m:t>
                          </m:r>
                          <m:f>
                            <m:fPr>
                              <m:ctrlPr>
                                <a:rPr lang="en-US" sz="12800" i="1">
                                  <a:latin typeface="Cambria Math" panose="02040503050406030204" pitchFamily="18" charset="0"/>
                                </a:rPr>
                              </m:ctrlPr>
                            </m:fPr>
                            <m:num>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A</m:t>
                                  </m:r>
                                </m:e>
                                <m:sub>
                                  <m:r>
                                    <m:rPr>
                                      <m:sty m:val="p"/>
                                    </m:rPr>
                                    <a:rPr lang="en-US" sz="12800">
                                      <a:latin typeface="Cambria Math" panose="02040503050406030204" pitchFamily="18" charset="0"/>
                                    </a:rPr>
                                    <m:t>i</m:t>
                                  </m:r>
                                </m:sub>
                              </m:sSub>
                            </m:num>
                            <m:den>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A</m:t>
                                  </m:r>
                                </m:e>
                                <m:sub>
                                  <m:r>
                                    <m:rPr>
                                      <m:sty m:val="p"/>
                                    </m:rPr>
                                    <a:rPr lang="en-US" sz="12800">
                                      <a:latin typeface="Cambria Math" panose="02040503050406030204" pitchFamily="18" charset="0"/>
                                    </a:rPr>
                                    <m:t>o</m:t>
                                  </m:r>
                                </m:sub>
                              </m:sSub>
                              <m:sSub>
                                <m:sSubPr>
                                  <m:ctrlPr>
                                    <a:rPr lang="en-US" sz="12800" i="1">
                                      <a:latin typeface="Cambria Math" panose="02040503050406030204" pitchFamily="18" charset="0"/>
                                    </a:rPr>
                                  </m:ctrlPr>
                                </m:sSubPr>
                                <m:e>
                                  <m:r>
                                    <m:rPr>
                                      <m:sty m:val="p"/>
                                    </m:rPr>
                                    <a:rPr lang="en-US" sz="12800">
                                      <a:latin typeface="Cambria Math" panose="02040503050406030204" pitchFamily="18" charset="0"/>
                                    </a:rPr>
                                    <m:t>h</m:t>
                                  </m:r>
                                </m:e>
                                <m:sub>
                                  <m:r>
                                    <m:rPr>
                                      <m:sty m:val="p"/>
                                    </m:rPr>
                                    <a:rPr lang="en-US" sz="12800">
                                      <a:latin typeface="Cambria Math" panose="02040503050406030204" pitchFamily="18" charset="0"/>
                                    </a:rPr>
                                    <m:t>o</m:t>
                                  </m:r>
                                </m:sub>
                              </m:sSub>
                            </m:den>
                          </m:f>
                        </m:den>
                      </m:f>
                    </m:oMath>
                  </m:oMathPara>
                </a14:m>
                <a:endParaRPr lang="en-US" sz="7000" dirty="0"/>
              </a:p>
              <a:p>
                <a:r>
                  <a:rPr lang="en-US" sz="9600" dirty="0">
                    <a:effectLst/>
                  </a:rPr>
                  <a:t> </a:t>
                </a:r>
              </a:p>
              <a:p>
                <a:endParaRPr lang="en-US" sz="4400" dirty="0"/>
              </a:p>
              <a:p>
                <a:endParaRPr lang="en-US" sz="4400" dirty="0"/>
              </a:p>
              <a:p>
                <a:endParaRPr lang="en-US" sz="4400" dirty="0">
                  <a:latin typeface="Cambria" panose="02040503050406030204" pitchFamily="18" charset="0"/>
                </a:endParaRPr>
              </a:p>
            </p:txBody>
          </p:sp>
        </mc:Choice>
        <mc:Fallback>
          <p:sp>
            <p:nvSpPr>
              <p:cNvPr id="94" name="Subtitle 2">
                <a:extLst>
                  <a:ext uri="{FF2B5EF4-FFF2-40B4-BE49-F238E27FC236}">
                    <a16:creationId xmlns:a16="http://schemas.microsoft.com/office/drawing/2014/main" id="{CDDB3873-690E-D44A-9FB2-4E1D96E0181D}"/>
                  </a:ext>
                </a:extLst>
              </p:cNvPr>
              <p:cNvSpPr txBox="1">
                <a:spLocks noRot="1" noChangeAspect="1" noMove="1" noResize="1" noEditPoints="1" noAdjustHandles="1" noChangeArrowheads="1" noChangeShapeType="1" noTextEdit="1"/>
              </p:cNvSpPr>
              <p:nvPr/>
            </p:nvSpPr>
            <p:spPr>
              <a:xfrm>
                <a:off x="355067" y="22820383"/>
                <a:ext cx="11615084" cy="9242537"/>
              </a:xfrm>
              <a:prstGeom prst="rect">
                <a:avLst/>
              </a:prstGeom>
              <a:blipFill>
                <a:blip r:embed="rId116"/>
                <a:stretch>
                  <a:fillRect t="-2329" b="-822"/>
                </a:stretch>
              </a:blipFill>
              <a:ln>
                <a:solidFill>
                  <a:srgbClr val="002060"/>
                </a:solidFill>
              </a:ln>
            </p:spPr>
            <p:txBody>
              <a:bodyPr/>
              <a:lstStyle/>
              <a:p>
                <a:r>
                  <a:rPr lang="en-US">
                    <a:noFill/>
                  </a:rPr>
                  <a:t> </a:t>
                </a:r>
              </a:p>
            </p:txBody>
          </p:sp>
        </mc:Fallback>
      </mc:AlternateContent>
      <p:sp>
        <p:nvSpPr>
          <p:cNvPr id="3" name="TextBox 2">
            <a:extLst>
              <a:ext uri="{FF2B5EF4-FFF2-40B4-BE49-F238E27FC236}">
                <a16:creationId xmlns:a16="http://schemas.microsoft.com/office/drawing/2014/main" id="{44435CF6-9CA9-410F-AD60-E6064F42B291}"/>
              </a:ext>
            </a:extLst>
          </p:cNvPr>
          <p:cNvSpPr txBox="1"/>
          <p:nvPr/>
        </p:nvSpPr>
        <p:spPr>
          <a:xfrm>
            <a:off x="22677120" y="23225760"/>
            <a:ext cx="9086079" cy="98950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800" b="1" dirty="0"/>
              <a:t>Results Summary</a:t>
            </a:r>
            <a:endParaRPr lang="en-US" sz="4800" b="1" dirty="0">
              <a:cs typeface="Calibri"/>
            </a:endParaRPr>
          </a:p>
          <a:p>
            <a:r>
              <a:rPr lang="en-US" sz="4200" dirty="0"/>
              <a:t>Overall heat transfer coefficients in the test system were derived under all conditions other than low power input (200W), as temperature differentials were too small to allow for accurate extrapolation of hot loop flow rates. Calculation of hot water loop velocity was achieved by utilizing energy balance equations. Heat transfer coefficient values for copper tubing double pipe heat exchangers as a function of contact surface area were extrapolated. </a:t>
            </a:r>
            <a:endParaRPr lang="en-US" sz="4200" dirty="0">
              <a:cs typeface="Calibri"/>
            </a:endParaRPr>
          </a:p>
          <a:p>
            <a:endParaRPr lang="en-US" dirty="0">
              <a:cs typeface="Calibri"/>
            </a:endParaRPr>
          </a:p>
        </p:txBody>
      </p:sp>
      <p:sp>
        <p:nvSpPr>
          <p:cNvPr id="96" name="Subtitle 2">
            <a:extLst>
              <a:ext uri="{FF2B5EF4-FFF2-40B4-BE49-F238E27FC236}">
                <a16:creationId xmlns:a16="http://schemas.microsoft.com/office/drawing/2014/main" id="{50F95B86-F663-064B-8C68-0677D2ADDD2A}"/>
              </a:ext>
            </a:extLst>
          </p:cNvPr>
          <p:cNvSpPr txBox="1">
            <a:spLocks/>
          </p:cNvSpPr>
          <p:nvPr/>
        </p:nvSpPr>
        <p:spPr>
          <a:xfrm>
            <a:off x="32251965" y="18609452"/>
            <a:ext cx="11187633" cy="95712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a:rPr>
              <a:t>Acknowledgements</a:t>
            </a:r>
            <a:endParaRPr lang="en-US" sz="5800" dirty="0">
              <a:solidFill>
                <a:schemeClr val="bg1"/>
              </a:solidFill>
              <a:latin typeface="Cambria" panose="02040503050406030204" pitchFamily="18" charset="0"/>
            </a:endParaRPr>
          </a:p>
        </p:txBody>
      </p:sp>
      <p:sp>
        <p:nvSpPr>
          <p:cNvPr id="97" name="Subtitle 2">
            <a:extLst>
              <a:ext uri="{FF2B5EF4-FFF2-40B4-BE49-F238E27FC236}">
                <a16:creationId xmlns:a16="http://schemas.microsoft.com/office/drawing/2014/main" id="{E0358D04-295D-FD4C-9EF5-9308A7F1258B}"/>
              </a:ext>
            </a:extLst>
          </p:cNvPr>
          <p:cNvSpPr txBox="1">
            <a:spLocks/>
          </p:cNvSpPr>
          <p:nvPr/>
        </p:nvSpPr>
        <p:spPr>
          <a:xfrm>
            <a:off x="32279230" y="19615835"/>
            <a:ext cx="11160368" cy="2151651"/>
          </a:xfrm>
          <a:prstGeom prst="rect">
            <a:avLst/>
          </a:prstGeom>
          <a:noFill/>
          <a:ln>
            <a:solidFill>
              <a:srgbClr val="002060"/>
            </a:solidFill>
          </a:ln>
        </p:spPr>
        <p:txBody>
          <a:bodyPr vert="horz" lIns="106674" tIns="53337" rIns="106674" bIns="53337"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4400" dirty="0">
                <a:latin typeface="Cambria"/>
              </a:rPr>
              <a:t>Thanks to Prof. Christopher </a:t>
            </a:r>
            <a:r>
              <a:rPr lang="en-US" sz="4400" dirty="0" err="1">
                <a:latin typeface="Cambria"/>
              </a:rPr>
              <a:t>McLarnon</a:t>
            </a:r>
            <a:r>
              <a:rPr lang="en-US" sz="4400" dirty="0">
                <a:latin typeface="Cambria"/>
              </a:rPr>
              <a:t> and the Chemical Engineering Department of the University of New Hampshire.</a:t>
            </a:r>
            <a:endParaRPr lang="en-US" sz="4400" dirty="0">
              <a:latin typeface="Cambria" panose="02040503050406030204" pitchFamily="18" charset="0"/>
            </a:endParaRP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4292</TotalTime>
  <Words>626</Words>
  <Application>Microsoft Macintosh PowerPoint</Application>
  <PresentationFormat>Custom</PresentationFormat>
  <Paragraphs>103</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Cambria</vt:lpstr>
      <vt:lpstr>Cambria Math</vt:lpstr>
      <vt:lpstr>Times New Roman</vt:lpstr>
      <vt:lpstr>Office Theme</vt:lpstr>
      <vt:lpstr>Natural Circulation in Heat Exchangers  Chit Eaindray Thant, Jonathan Thomas, &amp; Shadi Zamani Chemical Engineering Department,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Thant, Chit Eaindray</cp:lastModifiedBy>
  <cp:revision>345</cp:revision>
  <dcterms:created xsi:type="dcterms:W3CDTF">2016-03-05T16:55:12Z</dcterms:created>
  <dcterms:modified xsi:type="dcterms:W3CDTF">2019-05-02T19:10:45Z</dcterms:modified>
</cp:coreProperties>
</file>