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</p:sldIdLst>
  <p:sldSz cx="43891200" cy="32918400"/>
  <p:notesSz cx="6858000" cy="9236075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FACCC5B0-4464-4606-8EC5-20E297B82AE9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02A6"/>
    <a:srgbClr val="01244F"/>
    <a:srgbClr val="024CA6"/>
    <a:srgbClr val="2D23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8826" autoAdjust="0"/>
    <p:restoredTop sz="99500" autoAdjust="0"/>
  </p:normalViewPr>
  <p:slideViewPr>
    <p:cSldViewPr>
      <p:cViewPr>
        <p:scale>
          <a:sx n="20" d="100"/>
          <a:sy n="20" d="100"/>
        </p:scale>
        <p:origin x="948" y="-486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0" y="5387342"/>
            <a:ext cx="32918400" cy="11460480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5/2/2019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2767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5/2/2019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2168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0" y="8206745"/>
            <a:ext cx="37856160" cy="1369313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0" y="22029425"/>
            <a:ext cx="37856160" cy="72008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5/2/2019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234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5/2/2019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493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3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39" y="8069582"/>
            <a:ext cx="18568033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39" y="12024360"/>
            <a:ext cx="18568033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0" y="8069582"/>
            <a:ext cx="18659477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0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5/2/2019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945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5/2/2019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010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5/2/2019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6950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5/2/2019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71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5/2/2019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532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5/2/2019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6169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0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0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5/2/2019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812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3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82037-4B70-4EA4-A413-A03073B84B9E}" type="datetimeFigureOut">
              <a:rPr lang="en-US" smtClean="0"/>
              <a:pPr/>
              <a:t>5/2/2019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325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chemeClr val="bg1"/>
            </a:gs>
            <a:gs pos="70000">
              <a:schemeClr val="accent5">
                <a:lumMod val="75000"/>
              </a:schemeClr>
            </a:gs>
            <a:gs pos="83000">
              <a:schemeClr val="accent5">
                <a:lumMod val="50000"/>
              </a:schemeClr>
            </a:gs>
            <a:gs pos="18352">
              <a:schemeClr val="accent5">
                <a:lumMod val="20000"/>
                <a:lumOff val="80000"/>
              </a:schemeClr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14416328" y="4953916"/>
            <a:ext cx="14543584" cy="18134724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/>
        </p:nvSpPr>
        <p:spPr>
          <a:xfrm>
            <a:off x="29275656" y="4799072"/>
            <a:ext cx="13701145" cy="27662128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ounded Rectangle 2"/>
          <p:cNvSpPr/>
          <p:nvPr/>
        </p:nvSpPr>
        <p:spPr>
          <a:xfrm>
            <a:off x="772768" y="23528132"/>
            <a:ext cx="28187144" cy="8933068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ounded Rectangle 1"/>
          <p:cNvSpPr/>
          <p:nvPr/>
        </p:nvSpPr>
        <p:spPr>
          <a:xfrm>
            <a:off x="745964" y="4953916"/>
            <a:ext cx="13427236" cy="18134723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631667" y="1219200"/>
            <a:ext cx="32627865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500" b="1" dirty="0">
                <a:cs typeface="Times New Roman" panose="02020603050405020304" pitchFamily="18" charset="0"/>
              </a:rPr>
              <a:t>Investigations into Benzene Carcinogen Metabolism: Unveiling the Cytochrome P450 Epoxidation of </a:t>
            </a:r>
            <a:r>
              <a:rPr lang="en-US" sz="5500" b="1" dirty="0" err="1">
                <a:cs typeface="Times New Roman" panose="02020603050405020304" pitchFamily="18" charset="0"/>
              </a:rPr>
              <a:t>Oxepin</a:t>
            </a:r>
            <a:r>
              <a:rPr lang="en-US" sz="5500" b="1" dirty="0">
                <a:cs typeface="Times New Roman" panose="02020603050405020304" pitchFamily="18" charset="0"/>
              </a:rPr>
              <a:t> in the mechanism of cancer causing metabolite E,E-</a:t>
            </a:r>
            <a:r>
              <a:rPr lang="en-US" sz="5500" b="1" dirty="0" err="1">
                <a:cs typeface="Times New Roman" panose="02020603050405020304" pitchFamily="18" charset="0"/>
              </a:rPr>
              <a:t>muconaldehyde</a:t>
            </a:r>
            <a:r>
              <a:rPr lang="en-US" sz="5500" b="1" dirty="0">
                <a:cs typeface="Times New Roman" panose="02020603050405020304" pitchFamily="18" charset="0"/>
              </a:rPr>
              <a:t> formation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17092" y="4648161"/>
            <a:ext cx="12360442" cy="20087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800" dirty="0"/>
          </a:p>
          <a:p>
            <a:endParaRPr lang="en-US" sz="3800" dirty="0"/>
          </a:p>
          <a:p>
            <a:pPr defTabSz="914400"/>
            <a:r>
              <a:rPr lang="en-US" sz="4000" dirty="0"/>
              <a:t>	</a:t>
            </a:r>
            <a:endParaRPr lang="en-US" sz="3200" b="1" dirty="0"/>
          </a:p>
          <a:p>
            <a:r>
              <a:rPr lang="en-US" sz="3400" dirty="0"/>
              <a:t>Benzene is a known human carcinogen; exposure to benzene has been linked to acute myeloid leukemia, non-Hodgkin lymphoma, and other cancers via cross-linking of DNA. The initial interaction of benzene and cytochrome P450 is well understood to produce the rapid equilibrium of valence </a:t>
            </a:r>
            <a:r>
              <a:rPr lang="en-US" sz="3400" dirty="0" err="1"/>
              <a:t>tautomers</a:t>
            </a:r>
            <a:r>
              <a:rPr lang="en-US" sz="3400" dirty="0"/>
              <a:t>, benzene oxide and </a:t>
            </a:r>
            <a:r>
              <a:rPr lang="en-US" sz="3400" dirty="0" err="1"/>
              <a:t>oxepin</a:t>
            </a:r>
            <a:r>
              <a:rPr lang="en-US" sz="3400" dirty="0"/>
              <a:t>. Though the benzene oxide pathway is highly favored, and produces most benzene metabolites, some ring-opened metabolites, including </a:t>
            </a:r>
            <a:r>
              <a:rPr lang="en-US" sz="3400" dirty="0" err="1"/>
              <a:t>muconaldehyde</a:t>
            </a:r>
            <a:r>
              <a:rPr lang="en-US" sz="3400" dirty="0"/>
              <a:t>, result from the oxidation of </a:t>
            </a:r>
            <a:r>
              <a:rPr lang="en-US" sz="3400" dirty="0" err="1"/>
              <a:t>oxepin</a:t>
            </a:r>
            <a:r>
              <a:rPr lang="en-US" sz="3400" dirty="0"/>
              <a:t>. The mechanism behind the formation of </a:t>
            </a:r>
            <a:r>
              <a:rPr lang="en-US" sz="3400" dirty="0" err="1"/>
              <a:t>muconaldehyde</a:t>
            </a:r>
            <a:r>
              <a:rPr lang="en-US" sz="3400" dirty="0"/>
              <a:t> is unclear. This study proposes that cytochrome P450 can convert </a:t>
            </a:r>
            <a:r>
              <a:rPr lang="en-US" sz="3400" dirty="0" err="1"/>
              <a:t>oxepin</a:t>
            </a:r>
            <a:r>
              <a:rPr lang="en-US" sz="3400" dirty="0"/>
              <a:t> to Z,Z-</a:t>
            </a:r>
            <a:r>
              <a:rPr lang="en-US" sz="3400" dirty="0" err="1"/>
              <a:t>muconaldehyde</a:t>
            </a:r>
            <a:r>
              <a:rPr lang="en-US" sz="3400" dirty="0"/>
              <a:t> through either an epoxidation, or two consecutive single electron oxidations. Z,Z-</a:t>
            </a:r>
            <a:r>
              <a:rPr lang="en-US" sz="3400" dirty="0" err="1"/>
              <a:t>muconaldehyde</a:t>
            </a:r>
            <a:r>
              <a:rPr lang="en-US" sz="3400" dirty="0"/>
              <a:t> then isomerizes to E,E-</a:t>
            </a:r>
            <a:r>
              <a:rPr lang="en-US" sz="3400" dirty="0" err="1"/>
              <a:t>muconaldehyde</a:t>
            </a:r>
            <a:r>
              <a:rPr lang="en-US" sz="3400" dirty="0"/>
              <a:t>. 4,5-benzoxepin and 2,3-benzoxepin were used as model substrates in place of </a:t>
            </a:r>
            <a:r>
              <a:rPr lang="en-US" sz="3400" dirty="0" err="1"/>
              <a:t>oxepin</a:t>
            </a:r>
            <a:r>
              <a:rPr lang="en-US" sz="3400" dirty="0"/>
              <a:t> due to their high barriers for valence tautomerization.</a:t>
            </a:r>
          </a:p>
          <a:p>
            <a:endParaRPr lang="en-US" sz="3800" baseline="30000" dirty="0"/>
          </a:p>
          <a:p>
            <a:endParaRPr lang="en-US" sz="3800" baseline="30000" dirty="0"/>
          </a:p>
          <a:p>
            <a:endParaRPr lang="en-US" sz="3800" baseline="30000" dirty="0"/>
          </a:p>
          <a:p>
            <a:endParaRPr lang="en-US" sz="3800" baseline="30000" dirty="0"/>
          </a:p>
          <a:p>
            <a:endParaRPr lang="en-US" sz="3800" baseline="30000" dirty="0"/>
          </a:p>
          <a:p>
            <a:endParaRPr lang="en-US" sz="3800" baseline="30000" dirty="0"/>
          </a:p>
          <a:p>
            <a:endParaRPr lang="en-US" sz="3800" baseline="30000" dirty="0"/>
          </a:p>
          <a:p>
            <a:endParaRPr lang="en-US" sz="3800" baseline="30000" dirty="0"/>
          </a:p>
          <a:p>
            <a:endParaRPr lang="en-US" sz="3800" baseline="30000" dirty="0"/>
          </a:p>
          <a:p>
            <a:endParaRPr lang="en-US" sz="3800" baseline="30000" dirty="0"/>
          </a:p>
          <a:p>
            <a:endParaRPr lang="en-US" sz="3800" b="1" dirty="0"/>
          </a:p>
          <a:p>
            <a:pPr algn="ctr" defTabSz="914400"/>
            <a:endParaRPr lang="en-US" sz="3800" b="1" dirty="0"/>
          </a:p>
          <a:p>
            <a:pPr algn="ctr" defTabSz="914400"/>
            <a:endParaRPr lang="en-US" sz="3800" b="1" dirty="0"/>
          </a:p>
          <a:p>
            <a:pPr algn="ctr" defTabSz="914400"/>
            <a:endParaRPr lang="en-US" sz="3800" b="1" dirty="0"/>
          </a:p>
          <a:p>
            <a:pPr algn="ctr" defTabSz="914400"/>
            <a:endParaRPr lang="en-US" sz="3800" b="1" dirty="0"/>
          </a:p>
          <a:p>
            <a:pPr algn="ctr" defTabSz="914400"/>
            <a:r>
              <a:rPr lang="en-US" sz="3800" b="1" dirty="0"/>
              <a:t>Scheme 1. </a:t>
            </a:r>
            <a:r>
              <a:rPr lang="en-US" sz="3800" dirty="0"/>
              <a:t>Metabolic routes of benzene in vivo.</a:t>
            </a:r>
            <a:r>
              <a:rPr lang="en-US" sz="3800" baseline="30000" dirty="0"/>
              <a:t>1,2,3</a:t>
            </a:r>
            <a:r>
              <a:rPr lang="en-US" sz="3800" dirty="0"/>
              <a:t>	</a:t>
            </a:r>
          </a:p>
          <a:p>
            <a:endParaRPr lang="en-US" sz="4000" dirty="0"/>
          </a:p>
          <a:p>
            <a:endParaRPr lang="en-US" sz="4000" dirty="0"/>
          </a:p>
          <a:p>
            <a:endParaRPr lang="en-US" sz="4000" dirty="0"/>
          </a:p>
          <a:p>
            <a:endParaRPr lang="en-US" sz="3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9641800" y="5357500"/>
            <a:ext cx="13411201" cy="1698926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endParaRPr lang="en-US" sz="3800" dirty="0">
              <a:cs typeface="Times New Roman" panose="02020603050405020304" pitchFamily="18" charset="0"/>
            </a:endParaRPr>
          </a:p>
          <a:p>
            <a:endParaRPr lang="en-US" sz="3800" dirty="0">
              <a:cs typeface="Times New Roman" panose="02020603050405020304" pitchFamily="18" charset="0"/>
            </a:endParaRPr>
          </a:p>
          <a:p>
            <a:pPr defTabSz="914400"/>
            <a:r>
              <a:rPr lang="en-US" sz="3600" dirty="0">
                <a:cs typeface="Times New Roman" panose="02020603050405020304" pitchFamily="18" charset="0"/>
              </a:rPr>
              <a:t>	Enzymatic studies on 2,3-benzoxepine using 2E1, and 3A4 isoforms of monooxygenase enzyme cytochrome P450, as well as pooled human liver microsomes(</a:t>
            </a:r>
            <a:r>
              <a:rPr lang="en-US" sz="3600" dirty="0" err="1">
                <a:cs typeface="Times New Roman" panose="02020603050405020304" pitchFamily="18" charset="0"/>
              </a:rPr>
              <a:t>pHLM</a:t>
            </a:r>
            <a:r>
              <a:rPr lang="en-US" sz="3600" dirty="0">
                <a:cs typeface="Times New Roman" panose="02020603050405020304" pitchFamily="18" charset="0"/>
              </a:rPr>
              <a:t>).</a:t>
            </a:r>
          </a:p>
          <a:p>
            <a:pPr defTabSz="914400"/>
            <a:endParaRPr lang="en-US" sz="3600" dirty="0">
              <a:cs typeface="Times New Roman" panose="02020603050405020304" pitchFamily="18" charset="0"/>
            </a:endParaRPr>
          </a:p>
          <a:p>
            <a:pPr defTabSz="914400"/>
            <a:endParaRPr lang="en-US" sz="3600" dirty="0">
              <a:cs typeface="Times New Roman" panose="02020603050405020304" pitchFamily="18" charset="0"/>
            </a:endParaRPr>
          </a:p>
          <a:p>
            <a:pPr defTabSz="914400"/>
            <a:endParaRPr lang="en-US" sz="3600" dirty="0">
              <a:cs typeface="Times New Roman" panose="02020603050405020304" pitchFamily="18" charset="0"/>
            </a:endParaRPr>
          </a:p>
          <a:p>
            <a:pPr defTabSz="914400"/>
            <a:endParaRPr lang="en-US" sz="3600" dirty="0">
              <a:cs typeface="Times New Roman" panose="02020603050405020304" pitchFamily="18" charset="0"/>
            </a:endParaRPr>
          </a:p>
          <a:p>
            <a:pPr defTabSz="914400"/>
            <a:endParaRPr lang="en-US" sz="3600" dirty="0">
              <a:cs typeface="Times New Roman" panose="02020603050405020304" pitchFamily="18" charset="0"/>
            </a:endParaRPr>
          </a:p>
          <a:p>
            <a:pPr defTabSz="914400"/>
            <a:endParaRPr lang="en-US" sz="3600" dirty="0">
              <a:cs typeface="Times New Roman" panose="02020603050405020304" pitchFamily="18" charset="0"/>
            </a:endParaRPr>
          </a:p>
          <a:p>
            <a:pPr defTabSz="914400"/>
            <a:endParaRPr lang="en-US" sz="3600" dirty="0">
              <a:cs typeface="Times New Roman" panose="02020603050405020304" pitchFamily="18" charset="0"/>
            </a:endParaRPr>
          </a:p>
          <a:p>
            <a:pPr defTabSz="914400"/>
            <a:endParaRPr lang="en-US" sz="3600" dirty="0">
              <a:cs typeface="Times New Roman" panose="02020603050405020304" pitchFamily="18" charset="0"/>
            </a:endParaRPr>
          </a:p>
          <a:p>
            <a:pPr defTabSz="914400"/>
            <a:endParaRPr lang="en-US" sz="3600" dirty="0">
              <a:cs typeface="Times New Roman" panose="02020603050405020304" pitchFamily="18" charset="0"/>
            </a:endParaRPr>
          </a:p>
          <a:p>
            <a:pPr defTabSz="914400"/>
            <a:endParaRPr lang="en-US" sz="3600" dirty="0">
              <a:cs typeface="Times New Roman" panose="02020603050405020304" pitchFamily="18" charset="0"/>
            </a:endParaRPr>
          </a:p>
          <a:p>
            <a:pPr defTabSz="914400"/>
            <a:endParaRPr lang="en-US" sz="3600" dirty="0">
              <a:cs typeface="Times New Roman" panose="02020603050405020304" pitchFamily="18" charset="0"/>
            </a:endParaRPr>
          </a:p>
          <a:p>
            <a:pPr defTabSz="914400"/>
            <a:endParaRPr lang="en-US" sz="3600" dirty="0">
              <a:cs typeface="Times New Roman" panose="02020603050405020304" pitchFamily="18" charset="0"/>
            </a:endParaRPr>
          </a:p>
          <a:p>
            <a:pPr defTabSz="914400"/>
            <a:endParaRPr lang="en-US" sz="3600" dirty="0">
              <a:cs typeface="Times New Roman" panose="02020603050405020304" pitchFamily="18" charset="0"/>
            </a:endParaRPr>
          </a:p>
          <a:p>
            <a:pPr defTabSz="914400"/>
            <a:endParaRPr lang="en-US" sz="3600" dirty="0">
              <a:cs typeface="Times New Roman" panose="02020603050405020304" pitchFamily="18" charset="0"/>
            </a:endParaRPr>
          </a:p>
          <a:p>
            <a:endParaRPr lang="en-US" sz="3600" b="1" dirty="0">
              <a:cs typeface="Times New Roman" panose="02020603050405020304" pitchFamily="18" charset="0"/>
            </a:endParaRPr>
          </a:p>
          <a:p>
            <a:pPr defTabSz="914400">
              <a:tabLst>
                <a:tab pos="914400" algn="l"/>
              </a:tabLst>
            </a:pPr>
            <a:r>
              <a:rPr lang="en-US" sz="3800" dirty="0">
                <a:cs typeface="Times New Roman" panose="02020603050405020304" pitchFamily="18" charset="0"/>
              </a:rPr>
              <a:t>	The organic synthesis of 2,3-benzoxepin</a:t>
            </a:r>
            <a:r>
              <a:rPr lang="en-US" sz="3800" b="1" dirty="0">
                <a:cs typeface="Times New Roman" panose="02020603050405020304" pitchFamily="18" charset="0"/>
              </a:rPr>
              <a:t> </a:t>
            </a:r>
            <a:r>
              <a:rPr lang="en-US" sz="3800" dirty="0">
                <a:cs typeface="Times New Roman" panose="02020603050405020304" pitchFamily="18" charset="0"/>
              </a:rPr>
              <a:t>was completed and improved. Enzymatic studies using 2,3-benzoxepin were investigated. Preliminary results indicate that benzene can go through both epoxidation and two consecutive one electron oxidation mechanisms. Hydroxylation of 4,5-positions of the </a:t>
            </a:r>
            <a:r>
              <a:rPr lang="en-US" sz="3800" dirty="0" err="1">
                <a:cs typeface="Times New Roman" panose="02020603050405020304" pitchFamily="18" charset="0"/>
              </a:rPr>
              <a:t>oxepin</a:t>
            </a:r>
            <a:r>
              <a:rPr lang="en-US" sz="3800" dirty="0">
                <a:cs typeface="Times New Roman" panose="02020603050405020304" pitchFamily="18" charset="0"/>
              </a:rPr>
              <a:t> ring seem to be consistent with either epoxidation or consecutive one electron oxidation of 2,3-benzoxepin. </a:t>
            </a:r>
          </a:p>
          <a:p>
            <a:pPr defTabSz="914400">
              <a:tabLst>
                <a:tab pos="914400" algn="l"/>
              </a:tabLst>
            </a:pPr>
            <a:endParaRPr lang="en-US" sz="3600" b="1" dirty="0">
              <a:cs typeface="Times New Roman" panose="02020603050405020304" pitchFamily="18" charset="0"/>
            </a:endParaRPr>
          </a:p>
          <a:p>
            <a:endParaRPr lang="en-US" sz="3600" b="1" dirty="0">
              <a:cs typeface="Times New Roman" panose="02020603050405020304" pitchFamily="18" charset="0"/>
            </a:endParaRPr>
          </a:p>
          <a:p>
            <a:pPr defTabSz="914400"/>
            <a:r>
              <a:rPr lang="en-US" sz="3600" dirty="0">
                <a:solidFill>
                  <a:prstClr val="black"/>
                </a:solidFill>
                <a:cs typeface="Times New Roman" panose="02020603050405020304" pitchFamily="18" charset="0"/>
              </a:rPr>
              <a:t>	</a:t>
            </a:r>
            <a:endParaRPr lang="en-US" sz="3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011400" y="5105400"/>
            <a:ext cx="13487400" cy="2511456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defTabSz="914400"/>
            <a:r>
              <a:rPr lang="en-US" sz="3600" dirty="0"/>
              <a:t>	</a:t>
            </a:r>
            <a:endParaRPr lang="en-US" sz="3600" b="1" dirty="0"/>
          </a:p>
          <a:p>
            <a:endParaRPr lang="en-US" sz="3600" b="1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pPr defTabSz="914400"/>
            <a:r>
              <a:rPr lang="en-US" sz="3800" dirty="0"/>
              <a:t>	</a:t>
            </a:r>
            <a:endParaRPr lang="en-US" sz="3800" b="1" dirty="0"/>
          </a:p>
          <a:p>
            <a:pPr defTabSz="914400"/>
            <a:endParaRPr lang="en-US" sz="3800" dirty="0"/>
          </a:p>
          <a:p>
            <a:pPr defTabSz="914400"/>
            <a:endParaRPr lang="en-US" sz="3800" dirty="0"/>
          </a:p>
          <a:p>
            <a:pPr defTabSz="914400"/>
            <a:r>
              <a:rPr lang="en-US" sz="3800" dirty="0"/>
              <a:t>	</a:t>
            </a:r>
          </a:p>
          <a:p>
            <a:pPr defTabSz="914400"/>
            <a:endParaRPr lang="en-US" sz="3800" dirty="0"/>
          </a:p>
          <a:p>
            <a:pPr defTabSz="914400"/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dirty="0"/>
          </a:p>
          <a:p>
            <a:endParaRPr lang="en-US" sz="3800" b="1" dirty="0"/>
          </a:p>
          <a:p>
            <a:r>
              <a:rPr lang="en-US" sz="3600" dirty="0"/>
              <a:t>	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9808965" y="5401270"/>
            <a:ext cx="448103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effectLst/>
                <a:cs typeface="Times New Roman" panose="02020603050405020304" pitchFamily="18" charset="0"/>
              </a:rPr>
              <a:t>Future Work: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9719518" y="15240000"/>
            <a:ext cx="45704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effectLst/>
                <a:cs typeface="Times New Roman" panose="02020603050405020304" pitchFamily="18" charset="0"/>
              </a:rPr>
              <a:t>Conclusions: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9641800" y="20878800"/>
            <a:ext cx="69172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effectLst/>
                <a:cs typeface="Times New Roman" panose="02020603050405020304" pitchFamily="18" charset="0"/>
              </a:rPr>
              <a:t>Acknowledgements: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9641800" y="24679870"/>
            <a:ext cx="36346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References: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676400" y="5325070"/>
            <a:ext cx="44550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effectLst/>
              </a:rPr>
              <a:t>Introduction: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665455" y="23613070"/>
            <a:ext cx="6673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effectLst/>
              </a:rPr>
              <a:t>Experimental Work: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2186" y="1143000"/>
            <a:ext cx="2942003" cy="3162221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9586417" y="3200732"/>
            <a:ext cx="24495617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4400" i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Tristan J. Hart-Bonville</a:t>
            </a:r>
            <a:r>
              <a:rPr lang="en-US" sz="4400" i="1" baseline="30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2b</a:t>
            </a:r>
            <a:r>
              <a:rPr lang="en-US" sz="4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Ryan W. Fitzgerald</a:t>
            </a:r>
            <a:r>
              <a:rPr lang="en-US" sz="4400" i="1" baseline="30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4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Noah A. Cote</a:t>
            </a:r>
            <a:r>
              <a:rPr lang="en-US" sz="4400" i="1" baseline="30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2a</a:t>
            </a:r>
            <a:r>
              <a:rPr lang="en-US" sz="4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Arthur Greenberg</a:t>
            </a:r>
            <a:r>
              <a:rPr lang="en-US" sz="4400" i="1" baseline="30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4600" i="1" baseline="30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</a:p>
          <a:p>
            <a:pPr algn="ctr"/>
            <a:r>
              <a:rPr lang="en-US" sz="4400" i="1" dirty="0">
                <a:latin typeface="Arial" panose="020B0604020202020204" pitchFamily="34" charset="0"/>
                <a:cs typeface="Arial" panose="020B0604020202020204" pitchFamily="34" charset="0"/>
              </a:rPr>
              <a:t>tjw1012@wildcats.unh.edu, Department of Chemistry, University of New Hampshire, Durham, NH</a:t>
            </a:r>
          </a:p>
          <a:p>
            <a:pPr algn="ctr"/>
            <a:endParaRPr lang="en-US" sz="4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9225228"/>
              </p:ext>
            </p:extLst>
          </p:nvPr>
        </p:nvGraphicFramePr>
        <p:xfrm>
          <a:off x="15171851" y="27614724"/>
          <a:ext cx="13250749" cy="4410670"/>
        </p:xfrm>
        <a:graphic>
          <a:graphicData uri="http://schemas.openxmlformats.org/drawingml/2006/table">
            <a:tbl>
              <a:tblPr firstRow="1" firstCol="1" bandRow="1"/>
              <a:tblGrid>
                <a:gridCol w="16817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7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59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555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27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8213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solidFill>
                            <a:srgbClr val="FFFFFF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Enzyme</a:t>
                      </a:r>
                      <a:endParaRPr lang="en-US" sz="30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>
                          <a:solidFill>
                            <a:srgbClr val="FFFFFF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Substrate</a:t>
                      </a:r>
                      <a:endParaRPr lang="en-US" sz="300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>
                          <a:solidFill>
                            <a:srgbClr val="FFFFFF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[Substrate]</a:t>
                      </a:r>
                      <a:endParaRPr lang="en-US" sz="300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solidFill>
                            <a:srgbClr val="FFFFFF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[Enzyme]</a:t>
                      </a:r>
                      <a:endParaRPr lang="en-US" sz="30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solidFill>
                            <a:srgbClr val="FFFFFF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[NADPH]</a:t>
                      </a:r>
                      <a:endParaRPr lang="en-US" sz="30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solidFill>
                            <a:srgbClr val="FFFFFF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[MgCl</a:t>
                      </a:r>
                      <a:r>
                        <a:rPr lang="en-US" sz="3000" b="1" baseline="-25000" dirty="0">
                          <a:solidFill>
                            <a:srgbClr val="FFFFFF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2</a:t>
                      </a:r>
                      <a:r>
                        <a:rPr lang="en-US" sz="3000" b="1" baseline="0" dirty="0">
                          <a:solidFill>
                            <a:srgbClr val="FFFFFF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]</a:t>
                      </a:r>
                      <a:endParaRPr lang="en-US" sz="30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213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2E1</a:t>
                      </a:r>
                      <a:endParaRPr lang="en-US" sz="30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  <a:latin typeface="+mn-lt"/>
                          <a:ea typeface="Calibri" panose="020F0502020204030204" pitchFamily="34" charset="0"/>
                        </a:rPr>
                        <a:t>4,5-benzoxepin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  <a:latin typeface="+mn-lt"/>
                          <a:ea typeface="Calibri" panose="020F0502020204030204" pitchFamily="34" charset="0"/>
                        </a:rPr>
                        <a:t>300 μM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 50 </a:t>
                      </a:r>
                      <a:r>
                        <a:rPr lang="en-US" sz="3000" dirty="0" err="1">
                          <a:effectLst/>
                          <a:latin typeface="+mn-lt"/>
                          <a:ea typeface="Calibri" panose="020F0502020204030204" pitchFamily="34" charset="0"/>
                        </a:rPr>
                        <a:t>pmol</a:t>
                      </a:r>
                      <a:r>
                        <a:rPr lang="en-US" sz="30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/mL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1.0 </a:t>
                      </a:r>
                      <a:r>
                        <a:rPr lang="en-US" sz="3000" dirty="0" err="1">
                          <a:effectLst/>
                          <a:latin typeface="+mn-lt"/>
                          <a:ea typeface="Calibri" panose="020F0502020204030204" pitchFamily="34" charset="0"/>
                        </a:rPr>
                        <a:t>mM</a:t>
                      </a:r>
                      <a:endParaRPr lang="en-US" sz="30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3.3 </a:t>
                      </a:r>
                      <a:r>
                        <a:rPr lang="en-US" sz="3000" dirty="0" err="1">
                          <a:effectLst/>
                          <a:latin typeface="+mn-lt"/>
                          <a:ea typeface="Calibri" panose="020F0502020204030204" pitchFamily="34" charset="0"/>
                        </a:rPr>
                        <a:t>mM</a:t>
                      </a:r>
                      <a:endParaRPr lang="en-US" sz="30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213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1A2</a:t>
                      </a:r>
                      <a:endParaRPr lang="en-US" sz="30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4,5-benzoxepin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300 </a:t>
                      </a:r>
                      <a:r>
                        <a:rPr lang="en-US" sz="3000" dirty="0" err="1">
                          <a:effectLst/>
                          <a:latin typeface="+mn-lt"/>
                          <a:ea typeface="Calibri" panose="020F0502020204030204" pitchFamily="34" charset="0"/>
                        </a:rPr>
                        <a:t>μM</a:t>
                      </a:r>
                      <a:endParaRPr lang="en-US" sz="30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  35 </a:t>
                      </a:r>
                      <a:r>
                        <a:rPr lang="en-US" sz="3000" dirty="0" err="1">
                          <a:effectLst/>
                          <a:latin typeface="+mn-lt"/>
                          <a:ea typeface="Calibri" panose="020F0502020204030204" pitchFamily="34" charset="0"/>
                        </a:rPr>
                        <a:t>pmol</a:t>
                      </a:r>
                      <a:r>
                        <a:rPr lang="en-US" sz="30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/mL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1.0 </a:t>
                      </a:r>
                      <a:r>
                        <a:rPr lang="en-US" sz="3000" dirty="0" err="1">
                          <a:effectLst/>
                          <a:latin typeface="+mn-lt"/>
                          <a:ea typeface="Calibri" panose="020F0502020204030204" pitchFamily="34" charset="0"/>
                        </a:rPr>
                        <a:t>mM</a:t>
                      </a:r>
                      <a:endParaRPr lang="en-US" sz="30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4.4 mM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213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>
                          <a:effectLst/>
                          <a:latin typeface="+mn-lt"/>
                          <a:ea typeface="Calibri" panose="020F0502020204030204" pitchFamily="34" charset="0"/>
                        </a:rPr>
                        <a:t>3A4</a:t>
                      </a:r>
                      <a:endParaRPr lang="en-US" sz="300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  <a:latin typeface="+mn-lt"/>
                          <a:ea typeface="Calibri" panose="020F0502020204030204" pitchFamily="34" charset="0"/>
                        </a:rPr>
                        <a:t>4,5-benzoxepin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  <a:latin typeface="+mn-lt"/>
                          <a:ea typeface="Calibri" panose="020F0502020204030204" pitchFamily="34" charset="0"/>
                        </a:rPr>
                        <a:t>300 μM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 35 </a:t>
                      </a:r>
                      <a:r>
                        <a:rPr lang="en-US" sz="3000" dirty="0" err="1">
                          <a:effectLst/>
                          <a:latin typeface="+mn-lt"/>
                          <a:ea typeface="Calibri" panose="020F0502020204030204" pitchFamily="34" charset="0"/>
                        </a:rPr>
                        <a:t>pmol</a:t>
                      </a:r>
                      <a:r>
                        <a:rPr lang="en-US" sz="30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/mL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1.0 </a:t>
                      </a:r>
                      <a:r>
                        <a:rPr lang="en-US" sz="3000" dirty="0" err="1">
                          <a:effectLst/>
                          <a:latin typeface="+mn-lt"/>
                          <a:ea typeface="Calibri" panose="020F0502020204030204" pitchFamily="34" charset="0"/>
                        </a:rPr>
                        <a:t>mM</a:t>
                      </a:r>
                      <a:endParaRPr lang="en-US" sz="30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3.3 </a:t>
                      </a:r>
                      <a:r>
                        <a:rPr lang="en-US" sz="3000" dirty="0" err="1">
                          <a:effectLst/>
                          <a:latin typeface="+mn-lt"/>
                          <a:ea typeface="Calibri" panose="020F0502020204030204" pitchFamily="34" charset="0"/>
                        </a:rPr>
                        <a:t>mM</a:t>
                      </a:r>
                      <a:endParaRPr lang="en-US" sz="30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213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>
                          <a:effectLst/>
                          <a:latin typeface="+mn-lt"/>
                          <a:ea typeface="Calibri" panose="020F0502020204030204" pitchFamily="34" charset="0"/>
                        </a:rPr>
                        <a:t>pHLM</a:t>
                      </a:r>
                      <a:endParaRPr lang="en-US" sz="300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4,5-benzoxepin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  <a:latin typeface="+mn-lt"/>
                          <a:ea typeface="Calibri" panose="020F0502020204030204" pitchFamily="34" charset="0"/>
                        </a:rPr>
                        <a:t>300 μM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 0.5 mg/mL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1.0 </a:t>
                      </a:r>
                      <a:r>
                        <a:rPr lang="en-US" sz="3000" dirty="0" err="1">
                          <a:effectLst/>
                          <a:latin typeface="+mn-lt"/>
                          <a:ea typeface="Calibri" panose="020F0502020204030204" pitchFamily="34" charset="0"/>
                        </a:rPr>
                        <a:t>mM</a:t>
                      </a:r>
                      <a:endParaRPr lang="en-US" sz="30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3.3 </a:t>
                      </a:r>
                      <a:r>
                        <a:rPr lang="en-US" sz="3000" dirty="0" err="1">
                          <a:effectLst/>
                          <a:latin typeface="+mn-lt"/>
                          <a:ea typeface="Calibri" panose="020F0502020204030204" pitchFamily="34" charset="0"/>
                        </a:rPr>
                        <a:t>mM</a:t>
                      </a:r>
                      <a:endParaRPr lang="en-US" sz="30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24" name="Picture 223"/>
          <p:cNvPicPr>
            <a:picLocks noChangeAspect="1"/>
          </p:cNvPicPr>
          <p:nvPr/>
        </p:nvPicPr>
        <p:blipFill rotWithShape="1">
          <a:blip r:embed="rId3"/>
          <a:srcRect l="374" t="1716" r="505" b="2880"/>
          <a:stretch/>
        </p:blipFill>
        <p:spPr>
          <a:xfrm>
            <a:off x="17108578" y="24155400"/>
            <a:ext cx="9637622" cy="3136137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25" name="TextBox 224"/>
          <p:cNvSpPr txBox="1"/>
          <p:nvPr/>
        </p:nvSpPr>
        <p:spPr>
          <a:xfrm>
            <a:off x="15193242" y="13868400"/>
            <a:ext cx="13281969" cy="812530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none" rtlCol="0">
            <a:spAutoFit/>
          </a:bodyPr>
          <a:lstStyle/>
          <a:p>
            <a:pPr algn="ctr"/>
            <a:r>
              <a:rPr lang="en-US" sz="3800" b="1" dirty="0"/>
              <a:t>Figure 1</a:t>
            </a:r>
            <a:r>
              <a:rPr lang="en-US" sz="3800" dirty="0"/>
              <a:t>. Enzymatic reactions with 2,3-benzoxepin model</a:t>
            </a:r>
            <a:r>
              <a:rPr lang="en-US" sz="3800" b="1" dirty="0"/>
              <a:t>.</a:t>
            </a:r>
          </a:p>
          <a:p>
            <a:pPr algn="ctr"/>
            <a:r>
              <a:rPr lang="en-US" sz="3800" dirty="0"/>
              <a:t> </a:t>
            </a:r>
          </a:p>
          <a:p>
            <a:endParaRPr lang="en-US" sz="3400" b="1" dirty="0"/>
          </a:p>
          <a:p>
            <a:endParaRPr lang="en-US" sz="3400" b="1" dirty="0"/>
          </a:p>
          <a:p>
            <a:endParaRPr lang="en-US" sz="3400" b="1" dirty="0"/>
          </a:p>
          <a:p>
            <a:endParaRPr lang="en-US" sz="3400" b="1" dirty="0"/>
          </a:p>
          <a:p>
            <a:endParaRPr lang="en-US" sz="3400" b="1" dirty="0"/>
          </a:p>
          <a:p>
            <a:endParaRPr lang="en-US" sz="3400" b="1" dirty="0"/>
          </a:p>
          <a:p>
            <a:endParaRPr lang="en-US" sz="3400" b="1" dirty="0"/>
          </a:p>
          <a:p>
            <a:endParaRPr lang="en-US" sz="3400" b="1" dirty="0"/>
          </a:p>
          <a:p>
            <a:endParaRPr lang="en-US" sz="3400" b="1" dirty="0"/>
          </a:p>
          <a:p>
            <a:endParaRPr lang="en-US" sz="3400" b="1" dirty="0"/>
          </a:p>
          <a:p>
            <a:endParaRPr lang="en-US" sz="3400" b="1" dirty="0"/>
          </a:p>
          <a:p>
            <a:endParaRPr lang="en-US" sz="3400" b="1" dirty="0"/>
          </a:p>
          <a:p>
            <a:pPr algn="ctr"/>
            <a:r>
              <a:rPr lang="en-US" sz="3800" b="1" dirty="0"/>
              <a:t>Figure 2.</a:t>
            </a:r>
            <a:r>
              <a:rPr lang="en-US" sz="3800" dirty="0"/>
              <a:t> Enzymatic reactions with 4,5-benzoxepin model.</a:t>
            </a:r>
          </a:p>
        </p:txBody>
      </p:sp>
      <p:pic>
        <p:nvPicPr>
          <p:cNvPr id="226" name="Picture 2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15543" y="14901511"/>
            <a:ext cx="14188386" cy="5977289"/>
          </a:xfrm>
          <a:prstGeom prst="rect">
            <a:avLst/>
          </a:prstGeom>
          <a:ln w="12700"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5455" y="14970662"/>
            <a:ext cx="11288546" cy="6134695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5168071" y="5486405"/>
            <a:ext cx="82253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effectLst/>
              </a:rPr>
              <a:t>Results and Discussion: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9736767" y="25701531"/>
            <a:ext cx="13240034" cy="5938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arenBoth"/>
              <a:tabLst>
                <a:tab pos="457200" algn="l"/>
              </a:tabLst>
            </a:pP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Vogel, E., Gunther, H., </a:t>
            </a:r>
            <a:r>
              <a:rPr lang="en-US" sz="3200" i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Angew</a:t>
            </a:r>
            <a:r>
              <a:rPr lang="en-US" sz="3200" i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Chem. Int. Ed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1967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i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385-476</a:t>
            </a: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arenBoth"/>
              <a:tabLst>
                <a:tab pos="457200" algn="l"/>
              </a:tabLst>
            </a:pP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Davies, S. G., </a:t>
            </a:r>
            <a:r>
              <a:rPr lang="en-US" sz="3200" dirty="0" err="1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Whitham</a:t>
            </a: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G. H., </a:t>
            </a:r>
            <a:r>
              <a:rPr lang="en-US" sz="3200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J. Chem. Soc. Perkin Trans. I</a:t>
            </a: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1977</a:t>
            </a: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1346-1347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arenBoth"/>
              <a:tabLst>
                <a:tab pos="457200" algn="l"/>
              </a:tabLst>
            </a:pP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Morgan, J., Greenberg, A., </a:t>
            </a:r>
            <a:r>
              <a:rPr lang="en-US" sz="3200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J. Org. Chem</a:t>
            </a: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2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2010</a:t>
            </a: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75</a:t>
            </a: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4761-4768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arenBoth"/>
              <a:tabLst>
                <a:tab pos="457200" algn="l"/>
              </a:tabLst>
            </a:pP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Greenberg, A., et. al., </a:t>
            </a:r>
            <a:r>
              <a:rPr lang="en-US" sz="3200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Structural Chemistry</a:t>
            </a: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1998</a:t>
            </a: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9(3)</a:t>
            </a: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223-236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arenBoth"/>
              <a:tabLst>
                <a:tab pos="457200" algn="l"/>
              </a:tabLst>
            </a:pP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Nauduri</a:t>
            </a: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D., Greenberg, A., </a:t>
            </a:r>
            <a:r>
              <a:rPr lang="en-US" sz="3200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Tetrahedron Letters</a:t>
            </a: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2004</a:t>
            </a: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45</a:t>
            </a: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4789-4793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arenBoth"/>
              <a:tabLst>
                <a:tab pos="457200" algn="l"/>
              </a:tabLst>
            </a:pP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Paquette, L. A., Barrett, J. H.,  </a:t>
            </a:r>
            <a:r>
              <a:rPr lang="en-US" sz="3200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Org. Synth</a:t>
            </a: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2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1969</a:t>
            </a: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sz="3200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49</a:t>
            </a: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62.  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arenBoth"/>
              <a:tabLst>
                <a:tab pos="457200" algn="l"/>
              </a:tabLst>
            </a:pP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Rabideau</a:t>
            </a: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Peter W., Burkholder, E.,  </a:t>
            </a:r>
            <a:r>
              <a:rPr lang="en-US" sz="3200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J. Org Chem</a:t>
            </a: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2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1978</a:t>
            </a: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43</a:t>
            </a:r>
            <a:r>
              <a:rPr lang="en-US" sz="3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4283-4288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9719518" y="21904472"/>
            <a:ext cx="1274829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/>
            <a:r>
              <a:rPr lang="en-US" sz="3600" dirty="0">
                <a:solidFill>
                  <a:prstClr val="black"/>
                </a:solidFill>
                <a:cs typeface="Times New Roman" panose="02020603050405020304" pitchFamily="18" charset="0"/>
              </a:rPr>
              <a:t>	The </a:t>
            </a:r>
            <a:r>
              <a:rPr lang="en-US" sz="3600" dirty="0" err="1">
                <a:solidFill>
                  <a:prstClr val="black"/>
                </a:solidFill>
                <a:cs typeface="Times New Roman" panose="02020603050405020304" pitchFamily="18" charset="0"/>
              </a:rPr>
              <a:t>Elsawa</a:t>
            </a:r>
            <a:r>
              <a:rPr lang="en-US" sz="3600" dirty="0">
                <a:solidFill>
                  <a:prstClr val="black"/>
                </a:solidFill>
                <a:cs typeface="Times New Roman" panose="02020603050405020304" pitchFamily="18" charset="0"/>
              </a:rPr>
              <a:t> research group and UNH chemistry department are gratefully acknowledged. My co-workers on the </a:t>
            </a:r>
            <a:r>
              <a:rPr lang="en-US" sz="3600" dirty="0" err="1">
                <a:solidFill>
                  <a:prstClr val="black"/>
                </a:solidFill>
                <a:cs typeface="Times New Roman" panose="02020603050405020304" pitchFamily="18" charset="0"/>
              </a:rPr>
              <a:t>oxepin</a:t>
            </a:r>
            <a:r>
              <a:rPr lang="en-US" sz="3600" dirty="0">
                <a:solidFill>
                  <a:prstClr val="black"/>
                </a:solidFill>
                <a:cs typeface="Times New Roman" panose="02020603050405020304" pitchFamily="18" charset="0"/>
              </a:rPr>
              <a:t> team, Ryan and Noah, are also acknowledged for all their constant support and contributions to the project and 2,3-benzoxepin synthesis.</a:t>
            </a:r>
            <a:endParaRPr lang="en-US" sz="3600" b="1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E8A3A33E-7A1D-439E-80D4-11B25A59FC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5253437"/>
              </p:ext>
            </p:extLst>
          </p:nvPr>
        </p:nvGraphicFramePr>
        <p:xfrm>
          <a:off x="1818218" y="27614724"/>
          <a:ext cx="12192000" cy="4432065"/>
        </p:xfrm>
        <a:graphic>
          <a:graphicData uri="http://schemas.openxmlformats.org/drawingml/2006/table">
            <a:tbl>
              <a:tblPr firstRow="1" firstCol="1" bandRow="1"/>
              <a:tblGrid>
                <a:gridCol w="1600200">
                  <a:extLst>
                    <a:ext uri="{9D8B030D-6E8A-4147-A177-3AD203B41FA5}">
                      <a16:colId xmlns:a16="http://schemas.microsoft.com/office/drawing/2014/main" val="59538252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365951055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2745118074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3001176072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755142542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4058754894"/>
                    </a:ext>
                  </a:extLst>
                </a:gridCol>
              </a:tblGrid>
              <a:tr h="88641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Enzyme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Substrate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[Substrate]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[Enzyme]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[NADPH]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[MgCl</a:t>
                      </a:r>
                      <a:r>
                        <a:rPr lang="en-US" sz="3000" b="1" baseline="-2500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2</a:t>
                      </a:r>
                      <a:r>
                        <a:rPr lang="en-US" sz="30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]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4180597"/>
                  </a:ext>
                </a:extLst>
              </a:tr>
              <a:tr h="88641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1A2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2,3-benzoxepin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300 μM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35 pmol/mL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1.0 mM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4.4 mM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9772294"/>
                  </a:ext>
                </a:extLst>
              </a:tr>
              <a:tr h="88641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1A2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2,3-benzoxepin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300 </a:t>
                      </a:r>
                      <a:r>
                        <a:rPr lang="en-US" sz="3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μM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35 </a:t>
                      </a:r>
                      <a:r>
                        <a:rPr lang="en-US" sz="3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pmol</a:t>
                      </a:r>
                      <a:r>
                        <a:rPr lang="en-US" sz="3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/mL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1.0 mM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4.4 mM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0906243"/>
                  </a:ext>
                </a:extLst>
              </a:tr>
              <a:tr h="88641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1A2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2,3-benzoxepin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300 </a:t>
                      </a:r>
                      <a:r>
                        <a:rPr lang="en-US" sz="3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μM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35 </a:t>
                      </a:r>
                      <a:r>
                        <a:rPr lang="en-US" sz="30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pmol</a:t>
                      </a:r>
                      <a:r>
                        <a:rPr lang="en-US" sz="3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/mL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1.0 mM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4.4 mM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4012923"/>
                  </a:ext>
                </a:extLst>
              </a:tr>
              <a:tr h="88641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Control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2,3-benzoxepin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0 μM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35 pmol/mL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1.0 mM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4.4 mM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4304184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DC34FDFF-45EF-4B8B-B982-8197BA854A5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204" r="375" b="1406"/>
          <a:stretch/>
        </p:blipFill>
        <p:spPr>
          <a:xfrm>
            <a:off x="1295400" y="24842155"/>
            <a:ext cx="12714818" cy="2132645"/>
          </a:xfrm>
          <a:prstGeom prst="rect">
            <a:avLst/>
          </a:prstGeom>
          <a:ln>
            <a:solidFill>
              <a:schemeClr val="bg1"/>
            </a:solidFill>
          </a:ln>
        </p:spPr>
      </p:pic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3F2F06C-76A6-4345-8DC9-B52BA83F6380}"/>
              </a:ext>
            </a:extLst>
          </p:cNvPr>
          <p:cNvCxnSpPr>
            <a:cxnSpLocks/>
          </p:cNvCxnSpPr>
          <p:nvPr/>
        </p:nvCxnSpPr>
        <p:spPr>
          <a:xfrm>
            <a:off x="14615543" y="23926800"/>
            <a:ext cx="0" cy="80985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C225B55C-BD71-4278-A0D7-ADA4189A5F54}"/>
              </a:ext>
            </a:extLst>
          </p:cNvPr>
          <p:cNvSpPr txBox="1"/>
          <p:nvPr/>
        </p:nvSpPr>
        <p:spPr>
          <a:xfrm>
            <a:off x="31623000" y="8382000"/>
            <a:ext cx="2379909" cy="3962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28" name="TextBox 227">
            <a:extLst>
              <a:ext uri="{FF2B5EF4-FFF2-40B4-BE49-F238E27FC236}">
                <a16:creationId xmlns:a16="http://schemas.microsoft.com/office/drawing/2014/main" id="{9F83E9A0-24EA-4502-81EB-9168C1AD72F4}"/>
              </a:ext>
            </a:extLst>
          </p:cNvPr>
          <p:cNvSpPr txBox="1"/>
          <p:nvPr/>
        </p:nvSpPr>
        <p:spPr>
          <a:xfrm>
            <a:off x="31752619" y="11963400"/>
            <a:ext cx="186690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800" dirty="0"/>
              <a:t>CYP2E1</a:t>
            </a:r>
          </a:p>
          <a:p>
            <a:r>
              <a:rPr lang="en-US" sz="2800" dirty="0"/>
              <a:t>CYP3A4</a:t>
            </a:r>
          </a:p>
          <a:p>
            <a:r>
              <a:rPr lang="en-US" sz="2800" dirty="0" err="1"/>
              <a:t>pHLM</a:t>
            </a:r>
            <a:endParaRPr lang="en-US" sz="2800" dirty="0"/>
          </a:p>
        </p:txBody>
      </p:sp>
      <p:sp>
        <p:nvSpPr>
          <p:cNvPr id="227" name="TextBox 226">
            <a:extLst>
              <a:ext uri="{FF2B5EF4-FFF2-40B4-BE49-F238E27FC236}">
                <a16:creationId xmlns:a16="http://schemas.microsoft.com/office/drawing/2014/main" id="{59CBBCF2-AFB1-4BD3-A523-A22FCD178928}"/>
              </a:ext>
            </a:extLst>
          </p:cNvPr>
          <p:cNvSpPr txBox="1"/>
          <p:nvPr/>
        </p:nvSpPr>
        <p:spPr>
          <a:xfrm>
            <a:off x="21488400" y="16002000"/>
            <a:ext cx="91440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372C111-D367-4465-91B2-8813BBBFB03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935200" y="7543800"/>
            <a:ext cx="6867525" cy="580072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2D2DE0B-FD89-4C3A-8835-1A5ED6FC3C0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631275" y="7534275"/>
            <a:ext cx="6867525" cy="580072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6709DE5-6DCC-410D-B994-E5058429DC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025024" y="8856791"/>
            <a:ext cx="3444086" cy="251248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62F4A56-F5AA-41A4-9ADB-68D0C064231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641800" y="10807343"/>
            <a:ext cx="12735648" cy="215817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xtreme Shadow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5025</TotalTime>
  <Words>331</Words>
  <Application>Microsoft Office PowerPoint</Application>
  <PresentationFormat>Custom</PresentationFormat>
  <Paragraphs>182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Times New Roman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Fitzgerald, Ryan W</cp:lastModifiedBy>
  <cp:revision>268</cp:revision>
  <cp:lastPrinted>2019-03-28T14:18:08Z</cp:lastPrinted>
  <dcterms:created xsi:type="dcterms:W3CDTF">2012-04-23T20:12:21Z</dcterms:created>
  <dcterms:modified xsi:type="dcterms:W3CDTF">2019-05-02T20:25:04Z</dcterms:modified>
</cp:coreProperties>
</file>