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handoutMasterIdLst>
    <p:handoutMasterId r:id="rId4"/>
  </p:handoutMasterIdLst>
  <p:sldIdLst>
    <p:sldId id="256" r:id="rId2"/>
  </p:sldIdLst>
  <p:sldSz cx="43891200" cy="32918400"/>
  <p:notesSz cx="6858000" cy="9144000"/>
  <p:defaultTextStyle>
    <a:defPPr>
      <a:defRPr lang="en-US"/>
    </a:defPPr>
    <a:lvl1pPr algn="l" rtl="0" eaLnBrk="0" fontAlgn="base" hangingPunct="0">
      <a:spcBef>
        <a:spcPct val="0"/>
      </a:spcBef>
      <a:spcAft>
        <a:spcPct val="0"/>
      </a:spcAft>
      <a:defRPr sz="9300" kern="1200">
        <a:solidFill>
          <a:schemeClr val="tx1"/>
        </a:solidFill>
        <a:latin typeface="Arial" panose="020B0604020202020204" pitchFamily="34" charset="0"/>
        <a:ea typeface="ヒラギノ角ゴ Pro W3" charset="-128"/>
        <a:cs typeface="+mn-cs"/>
      </a:defRPr>
    </a:lvl1pPr>
    <a:lvl2pPr marL="457200" algn="l" rtl="0" eaLnBrk="0" fontAlgn="base" hangingPunct="0">
      <a:spcBef>
        <a:spcPct val="0"/>
      </a:spcBef>
      <a:spcAft>
        <a:spcPct val="0"/>
      </a:spcAft>
      <a:defRPr sz="9300" kern="1200">
        <a:solidFill>
          <a:schemeClr val="tx1"/>
        </a:solidFill>
        <a:latin typeface="Arial" panose="020B0604020202020204" pitchFamily="34" charset="0"/>
        <a:ea typeface="ヒラギノ角ゴ Pro W3" charset="-128"/>
        <a:cs typeface="+mn-cs"/>
      </a:defRPr>
    </a:lvl2pPr>
    <a:lvl3pPr marL="914400" algn="l" rtl="0" eaLnBrk="0" fontAlgn="base" hangingPunct="0">
      <a:spcBef>
        <a:spcPct val="0"/>
      </a:spcBef>
      <a:spcAft>
        <a:spcPct val="0"/>
      </a:spcAft>
      <a:defRPr sz="9300" kern="1200">
        <a:solidFill>
          <a:schemeClr val="tx1"/>
        </a:solidFill>
        <a:latin typeface="Arial" panose="020B0604020202020204" pitchFamily="34" charset="0"/>
        <a:ea typeface="ヒラギノ角ゴ Pro W3" charset="-128"/>
        <a:cs typeface="+mn-cs"/>
      </a:defRPr>
    </a:lvl3pPr>
    <a:lvl4pPr marL="1371600" algn="l" rtl="0" eaLnBrk="0" fontAlgn="base" hangingPunct="0">
      <a:spcBef>
        <a:spcPct val="0"/>
      </a:spcBef>
      <a:spcAft>
        <a:spcPct val="0"/>
      </a:spcAft>
      <a:defRPr sz="9300" kern="1200">
        <a:solidFill>
          <a:schemeClr val="tx1"/>
        </a:solidFill>
        <a:latin typeface="Arial" panose="020B0604020202020204" pitchFamily="34" charset="0"/>
        <a:ea typeface="ヒラギノ角ゴ Pro W3" charset="-128"/>
        <a:cs typeface="+mn-cs"/>
      </a:defRPr>
    </a:lvl4pPr>
    <a:lvl5pPr marL="1828800" algn="l" rtl="0" eaLnBrk="0" fontAlgn="base" hangingPunct="0">
      <a:spcBef>
        <a:spcPct val="0"/>
      </a:spcBef>
      <a:spcAft>
        <a:spcPct val="0"/>
      </a:spcAft>
      <a:defRPr sz="9300" kern="1200">
        <a:solidFill>
          <a:schemeClr val="tx1"/>
        </a:solidFill>
        <a:latin typeface="Arial" panose="020B0604020202020204" pitchFamily="34" charset="0"/>
        <a:ea typeface="ヒラギノ角ゴ Pro W3" charset="-128"/>
        <a:cs typeface="+mn-cs"/>
      </a:defRPr>
    </a:lvl5pPr>
    <a:lvl6pPr marL="2286000" algn="l" defTabSz="914400" rtl="0" eaLnBrk="1" latinLnBrk="0" hangingPunct="1">
      <a:defRPr sz="9300" kern="1200">
        <a:solidFill>
          <a:schemeClr val="tx1"/>
        </a:solidFill>
        <a:latin typeface="Arial" panose="020B0604020202020204" pitchFamily="34" charset="0"/>
        <a:ea typeface="ヒラギノ角ゴ Pro W3" charset="-128"/>
        <a:cs typeface="+mn-cs"/>
      </a:defRPr>
    </a:lvl6pPr>
    <a:lvl7pPr marL="2743200" algn="l" defTabSz="914400" rtl="0" eaLnBrk="1" latinLnBrk="0" hangingPunct="1">
      <a:defRPr sz="9300" kern="1200">
        <a:solidFill>
          <a:schemeClr val="tx1"/>
        </a:solidFill>
        <a:latin typeface="Arial" panose="020B0604020202020204" pitchFamily="34" charset="0"/>
        <a:ea typeface="ヒラギノ角ゴ Pro W3" charset="-128"/>
        <a:cs typeface="+mn-cs"/>
      </a:defRPr>
    </a:lvl7pPr>
    <a:lvl8pPr marL="3200400" algn="l" defTabSz="914400" rtl="0" eaLnBrk="1" latinLnBrk="0" hangingPunct="1">
      <a:defRPr sz="9300" kern="1200">
        <a:solidFill>
          <a:schemeClr val="tx1"/>
        </a:solidFill>
        <a:latin typeface="Arial" panose="020B0604020202020204" pitchFamily="34" charset="0"/>
        <a:ea typeface="ヒラギノ角ゴ Pro W3" charset="-128"/>
        <a:cs typeface="+mn-cs"/>
      </a:defRPr>
    </a:lvl8pPr>
    <a:lvl9pPr marL="3657600" algn="l" defTabSz="914400" rtl="0" eaLnBrk="1" latinLnBrk="0" hangingPunct="1">
      <a:defRPr sz="9300" kern="1200">
        <a:solidFill>
          <a:schemeClr val="tx1"/>
        </a:solidFill>
        <a:latin typeface="Arial" panose="020B0604020202020204" pitchFamily="34" charset="0"/>
        <a:ea typeface="ヒラギノ角ゴ Pro W3" charset="-128"/>
        <a:cs typeface="+mn-cs"/>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7700"/>
    <a:srgbClr val="FF9933"/>
    <a:srgbClr val="003593"/>
    <a:srgbClr val="CCE7EC"/>
    <a:srgbClr val="FBFD9D"/>
    <a:srgbClr val="A8F793"/>
    <a:srgbClr val="C9FFC9"/>
    <a:srgbClr val="DCEFF0"/>
    <a:srgbClr val="FED5D2"/>
    <a:srgbClr val="FDAE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7471" autoAdjust="0"/>
    <p:restoredTop sz="94626"/>
  </p:normalViewPr>
  <p:slideViewPr>
    <p:cSldViewPr>
      <p:cViewPr varScale="1">
        <p:scale>
          <a:sx n="13" d="100"/>
          <a:sy n="13" d="100"/>
        </p:scale>
        <p:origin x="1708" y="100"/>
      </p:cViewPr>
      <p:guideLst>
        <p:guide orient="horz" pos="10368"/>
        <p:guide pos="13824"/>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6EF0D20-305B-4128-8FEC-0D44738EF60B}"/>
              </a:ext>
            </a:extLst>
          </p:cNvPr>
          <p:cNvSpPr>
            <a:spLocks noGrp="1"/>
          </p:cNvSpPr>
          <p:nvPr>
            <p:ph type="hdr" sz="quarter"/>
          </p:nvPr>
        </p:nvSpPr>
        <p:spPr>
          <a:xfrm>
            <a:off x="0" y="0"/>
            <a:ext cx="3070225" cy="473075"/>
          </a:xfrm>
          <a:prstGeom prst="rect">
            <a:avLst/>
          </a:prstGeom>
        </p:spPr>
        <p:txBody>
          <a:bodyPr vert="horz" lIns="91440" tIns="45720" rIns="91440" bIns="45720" rtlCol="0"/>
          <a:lstStyle>
            <a:lvl1pPr algn="l" eaLnBrk="1" hangingPunct="1">
              <a:defRPr sz="1200" smtClean="0">
                <a:latin typeface="Arial" charset="0"/>
              </a:defRPr>
            </a:lvl1pPr>
          </a:lstStyle>
          <a:p>
            <a:pPr>
              <a:defRPr/>
            </a:pPr>
            <a:endParaRPr lang="en-US"/>
          </a:p>
        </p:txBody>
      </p:sp>
      <p:sp>
        <p:nvSpPr>
          <p:cNvPr id="3" name="Date Placeholder 2">
            <a:extLst>
              <a:ext uri="{FF2B5EF4-FFF2-40B4-BE49-F238E27FC236}">
                <a16:creationId xmlns:a16="http://schemas.microsoft.com/office/drawing/2014/main" id="{8CF327AE-D589-4C19-B745-F4ECBF435122}"/>
              </a:ext>
            </a:extLst>
          </p:cNvPr>
          <p:cNvSpPr>
            <a:spLocks noGrp="1"/>
          </p:cNvSpPr>
          <p:nvPr>
            <p:ph type="dt" sz="quarter" idx="1"/>
          </p:nvPr>
        </p:nvSpPr>
        <p:spPr>
          <a:xfrm>
            <a:off x="4014788" y="0"/>
            <a:ext cx="3070225" cy="473075"/>
          </a:xfrm>
          <a:prstGeom prst="rect">
            <a:avLst/>
          </a:prstGeom>
        </p:spPr>
        <p:txBody>
          <a:bodyPr vert="horz" lIns="91440" tIns="45720" rIns="91440" bIns="45720" rtlCol="0"/>
          <a:lstStyle>
            <a:lvl1pPr algn="r" eaLnBrk="1" hangingPunct="1">
              <a:defRPr sz="1200" smtClean="0">
                <a:latin typeface="Arial" charset="0"/>
              </a:defRPr>
            </a:lvl1pPr>
          </a:lstStyle>
          <a:p>
            <a:pPr>
              <a:defRPr/>
            </a:pPr>
            <a:fld id="{E82E8AC9-F5D7-3D44-B224-E46A75DF8C7C}" type="datetimeFigureOut">
              <a:rPr lang="en-US"/>
              <a:pPr>
                <a:defRPr/>
              </a:pPr>
              <a:t>5/3/2019</a:t>
            </a:fld>
            <a:endParaRPr lang="en-US"/>
          </a:p>
        </p:txBody>
      </p:sp>
      <p:sp>
        <p:nvSpPr>
          <p:cNvPr id="4" name="Footer Placeholder 3">
            <a:extLst>
              <a:ext uri="{FF2B5EF4-FFF2-40B4-BE49-F238E27FC236}">
                <a16:creationId xmlns:a16="http://schemas.microsoft.com/office/drawing/2014/main" id="{7F14B34A-E0D3-4A84-B933-7E32CB930E1D}"/>
              </a:ext>
            </a:extLst>
          </p:cNvPr>
          <p:cNvSpPr>
            <a:spLocks noGrp="1"/>
          </p:cNvSpPr>
          <p:nvPr>
            <p:ph type="ftr" sz="quarter" idx="2"/>
          </p:nvPr>
        </p:nvSpPr>
        <p:spPr>
          <a:xfrm>
            <a:off x="0" y="8956675"/>
            <a:ext cx="3070225" cy="473075"/>
          </a:xfrm>
          <a:prstGeom prst="rect">
            <a:avLst/>
          </a:prstGeom>
        </p:spPr>
        <p:txBody>
          <a:bodyPr vert="horz" lIns="91440" tIns="45720" rIns="91440" bIns="45720" rtlCol="0" anchor="b"/>
          <a:lstStyle>
            <a:lvl1pPr algn="l" eaLnBrk="1" hangingPunct="1">
              <a:defRPr sz="1200" smtClean="0">
                <a:latin typeface="Arial" charset="0"/>
              </a:defRPr>
            </a:lvl1pPr>
          </a:lstStyle>
          <a:p>
            <a:pPr>
              <a:defRPr/>
            </a:pPr>
            <a:endParaRPr lang="en-US"/>
          </a:p>
        </p:txBody>
      </p:sp>
      <p:sp>
        <p:nvSpPr>
          <p:cNvPr id="5" name="Slide Number Placeholder 4">
            <a:extLst>
              <a:ext uri="{FF2B5EF4-FFF2-40B4-BE49-F238E27FC236}">
                <a16:creationId xmlns:a16="http://schemas.microsoft.com/office/drawing/2014/main" id="{38575C04-423A-4AE4-9A10-B7DD0C0FFCF2}"/>
              </a:ext>
            </a:extLst>
          </p:cNvPr>
          <p:cNvSpPr>
            <a:spLocks noGrp="1"/>
          </p:cNvSpPr>
          <p:nvPr>
            <p:ph type="sldNum" sz="quarter" idx="3"/>
          </p:nvPr>
        </p:nvSpPr>
        <p:spPr>
          <a:xfrm>
            <a:off x="4014788" y="8956675"/>
            <a:ext cx="3070225" cy="473075"/>
          </a:xfrm>
          <a:prstGeom prst="rect">
            <a:avLst/>
          </a:prstGeom>
        </p:spPr>
        <p:txBody>
          <a:bodyPr vert="horz" lIns="91440" tIns="45720" rIns="91440" bIns="45720" rtlCol="0" anchor="b"/>
          <a:lstStyle>
            <a:lvl1pPr algn="r" eaLnBrk="1" hangingPunct="1">
              <a:defRPr sz="1200" smtClean="0">
                <a:latin typeface="Arial" charset="0"/>
              </a:defRPr>
            </a:lvl1pPr>
          </a:lstStyle>
          <a:p>
            <a:pPr>
              <a:defRPr/>
            </a:pPr>
            <a:fld id="{6D67CEE5-F673-45F7-827C-618F3EE59EC0}"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26162FF-4EBB-4486-B20B-FF5AB9B1730F}"/>
              </a:ext>
            </a:extLst>
          </p:cNvPr>
          <p:cNvSpPr>
            <a:spLocks noGrp="1"/>
          </p:cNvSpPr>
          <p:nvPr>
            <p:ph type="hdr" sz="quarter"/>
          </p:nvPr>
        </p:nvSpPr>
        <p:spPr>
          <a:xfrm>
            <a:off x="0" y="0"/>
            <a:ext cx="3070225" cy="471488"/>
          </a:xfrm>
          <a:prstGeom prst="rect">
            <a:avLst/>
          </a:prstGeom>
        </p:spPr>
        <p:txBody>
          <a:bodyPr vert="horz" lIns="91440" tIns="45720" rIns="91440" bIns="45720" rtlCol="0"/>
          <a:lstStyle>
            <a:lvl1pPr algn="l" eaLnBrk="1" hangingPunct="1">
              <a:defRPr sz="1200">
                <a:latin typeface="Arial" pitchFamily="-65" charset="0"/>
                <a:ea typeface="+mn-ea"/>
                <a:cs typeface="+mn-cs"/>
              </a:defRPr>
            </a:lvl1pPr>
          </a:lstStyle>
          <a:p>
            <a:pPr>
              <a:defRPr/>
            </a:pPr>
            <a:endParaRPr lang="en-US"/>
          </a:p>
        </p:txBody>
      </p:sp>
      <p:sp>
        <p:nvSpPr>
          <p:cNvPr id="3" name="Date Placeholder 2">
            <a:extLst>
              <a:ext uri="{FF2B5EF4-FFF2-40B4-BE49-F238E27FC236}">
                <a16:creationId xmlns:a16="http://schemas.microsoft.com/office/drawing/2014/main" id="{DD2CC4C1-8ABF-4554-AA31-5BE27D587D17}"/>
              </a:ext>
            </a:extLst>
          </p:cNvPr>
          <p:cNvSpPr>
            <a:spLocks noGrp="1"/>
          </p:cNvSpPr>
          <p:nvPr>
            <p:ph type="dt" idx="1"/>
          </p:nvPr>
        </p:nvSpPr>
        <p:spPr>
          <a:xfrm>
            <a:off x="4014788" y="0"/>
            <a:ext cx="3070225" cy="471488"/>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smtClean="0">
                <a:latin typeface="Arial" charset="0"/>
              </a:defRPr>
            </a:lvl1pPr>
          </a:lstStyle>
          <a:p>
            <a:pPr>
              <a:defRPr/>
            </a:pPr>
            <a:fld id="{1A915496-2BBB-4131-8666-1C28C74EEC0A}" type="datetime1">
              <a:rPr lang="en-US" altLang="x-none"/>
              <a:pPr>
                <a:defRPr/>
              </a:pPr>
              <a:t>5/3/2019</a:t>
            </a:fld>
            <a:endParaRPr lang="en-US" altLang="x-none"/>
          </a:p>
        </p:txBody>
      </p:sp>
      <p:sp>
        <p:nvSpPr>
          <p:cNvPr id="4" name="Slide Image Placeholder 3">
            <a:extLst>
              <a:ext uri="{FF2B5EF4-FFF2-40B4-BE49-F238E27FC236}">
                <a16:creationId xmlns:a16="http://schemas.microsoft.com/office/drawing/2014/main" id="{392EF279-0A39-430E-AD39-9CBCE4285034}"/>
              </a:ext>
            </a:extLst>
          </p:cNvPr>
          <p:cNvSpPr>
            <a:spLocks noGrp="1" noRot="1" noChangeAspect="1"/>
          </p:cNvSpPr>
          <p:nvPr>
            <p:ph type="sldImg" idx="2"/>
          </p:nvPr>
        </p:nvSpPr>
        <p:spPr>
          <a:xfrm>
            <a:off x="1185863" y="708025"/>
            <a:ext cx="4714875" cy="3535363"/>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a:extLst>
              <a:ext uri="{FF2B5EF4-FFF2-40B4-BE49-F238E27FC236}">
                <a16:creationId xmlns:a16="http://schemas.microsoft.com/office/drawing/2014/main" id="{F938AB33-64E5-4D6C-A626-31DA1605601F}"/>
              </a:ext>
            </a:extLst>
          </p:cNvPr>
          <p:cNvSpPr>
            <a:spLocks noGrp="1"/>
          </p:cNvSpPr>
          <p:nvPr>
            <p:ph type="body" sz="quarter" idx="3"/>
          </p:nvPr>
        </p:nvSpPr>
        <p:spPr>
          <a:xfrm>
            <a:off x="708025" y="4479925"/>
            <a:ext cx="5670550" cy="4243388"/>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0595A616-385E-4255-96A2-97A4C3F13521}"/>
              </a:ext>
            </a:extLst>
          </p:cNvPr>
          <p:cNvSpPr>
            <a:spLocks noGrp="1"/>
          </p:cNvSpPr>
          <p:nvPr>
            <p:ph type="ftr" sz="quarter" idx="4"/>
          </p:nvPr>
        </p:nvSpPr>
        <p:spPr>
          <a:xfrm>
            <a:off x="0" y="8956675"/>
            <a:ext cx="3070225" cy="471488"/>
          </a:xfrm>
          <a:prstGeom prst="rect">
            <a:avLst/>
          </a:prstGeom>
        </p:spPr>
        <p:txBody>
          <a:bodyPr vert="horz" lIns="91440" tIns="45720" rIns="91440" bIns="45720" rtlCol="0" anchor="b"/>
          <a:lstStyle>
            <a:lvl1pPr algn="l" eaLnBrk="1" hangingPunct="1">
              <a:defRPr sz="1200">
                <a:latin typeface="Arial" pitchFamily="-65" charset="0"/>
                <a:ea typeface="+mn-ea"/>
                <a:cs typeface="+mn-cs"/>
              </a:defRPr>
            </a:lvl1pPr>
          </a:lstStyle>
          <a:p>
            <a:pPr>
              <a:defRPr/>
            </a:pPr>
            <a:endParaRPr lang="en-US"/>
          </a:p>
        </p:txBody>
      </p:sp>
      <p:sp>
        <p:nvSpPr>
          <p:cNvPr id="7" name="Slide Number Placeholder 6">
            <a:extLst>
              <a:ext uri="{FF2B5EF4-FFF2-40B4-BE49-F238E27FC236}">
                <a16:creationId xmlns:a16="http://schemas.microsoft.com/office/drawing/2014/main" id="{0216481B-593F-433B-B9F8-4F12229F615A}"/>
              </a:ext>
            </a:extLst>
          </p:cNvPr>
          <p:cNvSpPr>
            <a:spLocks noGrp="1"/>
          </p:cNvSpPr>
          <p:nvPr>
            <p:ph type="sldNum" sz="quarter" idx="5"/>
          </p:nvPr>
        </p:nvSpPr>
        <p:spPr>
          <a:xfrm>
            <a:off x="4014788" y="8956675"/>
            <a:ext cx="3070225" cy="471488"/>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atin typeface="Arial" charset="0"/>
              </a:defRPr>
            </a:lvl1pPr>
          </a:lstStyle>
          <a:p>
            <a:pPr>
              <a:defRPr/>
            </a:pPr>
            <a:fld id="{7C12D4AD-64B4-40A8-AD8E-9E7D25D7E73F}" type="slidenum">
              <a:rPr lang="en-US" altLang="x-none"/>
              <a:pPr>
                <a:defRPr/>
              </a:pPr>
              <a:t>‹#›</a:t>
            </a:fld>
            <a:endParaRPr lang="en-US" altLang="x-none"/>
          </a:p>
        </p:txBody>
      </p:sp>
    </p:spTree>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defRPr sz="1200" kern="1200">
        <a:solidFill>
          <a:schemeClr val="tx1"/>
        </a:solidFill>
        <a:latin typeface="+mn-lt"/>
        <a:ea typeface="ヒラギノ角ゴ Pro W3" charset="0"/>
        <a:cs typeface="ヒラギノ角ゴ Pro W3" charset="0"/>
      </a:defRPr>
    </a:lvl1pPr>
    <a:lvl2pPr marL="457200" algn="l" defTabSz="457200" rtl="0" eaLnBrk="0" fontAlgn="base" hangingPunct="0">
      <a:spcBef>
        <a:spcPct val="30000"/>
      </a:spcBef>
      <a:spcAft>
        <a:spcPct val="0"/>
      </a:spcAft>
      <a:defRPr sz="1200" kern="1200">
        <a:solidFill>
          <a:schemeClr val="tx1"/>
        </a:solidFill>
        <a:latin typeface="+mn-lt"/>
        <a:ea typeface="ヒラギノ角ゴ Pro W3" charset="0"/>
        <a:cs typeface="ヒラギノ角ゴ Pro W3" charset="0"/>
      </a:defRPr>
    </a:lvl2pPr>
    <a:lvl3pPr marL="914400" algn="l" defTabSz="457200" rtl="0" eaLnBrk="0" fontAlgn="base" hangingPunct="0">
      <a:spcBef>
        <a:spcPct val="30000"/>
      </a:spcBef>
      <a:spcAft>
        <a:spcPct val="0"/>
      </a:spcAft>
      <a:defRPr sz="1200" kern="1200">
        <a:solidFill>
          <a:schemeClr val="tx1"/>
        </a:solidFill>
        <a:latin typeface="+mn-lt"/>
        <a:ea typeface="ヒラギノ角ゴ Pro W3" charset="0"/>
        <a:cs typeface="ヒラギノ角ゴ Pro W3" charset="0"/>
      </a:defRPr>
    </a:lvl3pPr>
    <a:lvl4pPr marL="1371600" algn="l" defTabSz="457200" rtl="0" eaLnBrk="0" fontAlgn="base" hangingPunct="0">
      <a:spcBef>
        <a:spcPct val="30000"/>
      </a:spcBef>
      <a:spcAft>
        <a:spcPct val="0"/>
      </a:spcAft>
      <a:defRPr sz="1200" kern="1200">
        <a:solidFill>
          <a:schemeClr val="tx1"/>
        </a:solidFill>
        <a:latin typeface="+mn-lt"/>
        <a:ea typeface="ヒラギノ角ゴ Pro W3" charset="0"/>
        <a:cs typeface="ヒラギノ角ゴ Pro W3" charset="0"/>
      </a:defRPr>
    </a:lvl4pPr>
    <a:lvl5pPr marL="1828800" algn="l" defTabSz="457200" rtl="0" eaLnBrk="0" fontAlgn="base" hangingPunct="0">
      <a:spcBef>
        <a:spcPct val="30000"/>
      </a:spcBef>
      <a:spcAft>
        <a:spcPct val="0"/>
      </a:spcAft>
      <a:defRPr sz="1200" kern="1200">
        <a:solidFill>
          <a:schemeClr val="tx1"/>
        </a:solidFill>
        <a:latin typeface="+mn-lt"/>
        <a:ea typeface="ヒラギノ角ゴ Pro W3" charset="0"/>
        <a:cs typeface="ヒラギノ角ゴ Pro W3" charset="0"/>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Slide Image Placeholder 1">
            <a:extLst>
              <a:ext uri="{FF2B5EF4-FFF2-40B4-BE49-F238E27FC236}">
                <a16:creationId xmlns:a16="http://schemas.microsoft.com/office/drawing/2014/main" id="{2922E715-F74D-46F7-A0BF-7B1D2C39566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2" name="Notes Placeholder 2">
            <a:extLst>
              <a:ext uri="{FF2B5EF4-FFF2-40B4-BE49-F238E27FC236}">
                <a16:creationId xmlns:a16="http://schemas.microsoft.com/office/drawing/2014/main" id="{5F4286F7-7F5A-40F0-BC01-AA1A7C39207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a:ea typeface="ヒラギノ角ゴ Pro W3" charset="-128"/>
            </a:endParaRPr>
          </a:p>
        </p:txBody>
      </p:sp>
      <p:sp>
        <p:nvSpPr>
          <p:cNvPr id="15363" name="Slide Number Placeholder 3">
            <a:extLst>
              <a:ext uri="{FF2B5EF4-FFF2-40B4-BE49-F238E27FC236}">
                <a16:creationId xmlns:a16="http://schemas.microsoft.com/office/drawing/2014/main" id="{2A89AB6E-67EF-4813-A6B0-236669E5053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ヒラギノ角ゴ Pro W3" charset="-128"/>
              </a:defRPr>
            </a:lvl1pPr>
            <a:lvl2pPr marL="742950" indent="-285750">
              <a:spcBef>
                <a:spcPct val="30000"/>
              </a:spcBef>
              <a:defRPr sz="1200">
                <a:solidFill>
                  <a:schemeClr val="tx1"/>
                </a:solidFill>
                <a:latin typeface="Calibri" panose="020F0502020204030204" pitchFamily="34" charset="0"/>
                <a:ea typeface="ヒラギノ角ゴ Pro W3" charset="-128"/>
              </a:defRPr>
            </a:lvl2pPr>
            <a:lvl3pPr marL="1143000" indent="-228600">
              <a:spcBef>
                <a:spcPct val="30000"/>
              </a:spcBef>
              <a:defRPr sz="1200">
                <a:solidFill>
                  <a:schemeClr val="tx1"/>
                </a:solidFill>
                <a:latin typeface="Calibri" panose="020F0502020204030204" pitchFamily="34" charset="0"/>
                <a:ea typeface="ヒラギノ角ゴ Pro W3" charset="-128"/>
              </a:defRPr>
            </a:lvl3pPr>
            <a:lvl4pPr marL="1600200" indent="-228600">
              <a:spcBef>
                <a:spcPct val="30000"/>
              </a:spcBef>
              <a:defRPr sz="1200">
                <a:solidFill>
                  <a:schemeClr val="tx1"/>
                </a:solidFill>
                <a:latin typeface="Calibri" panose="020F0502020204030204" pitchFamily="34" charset="0"/>
                <a:ea typeface="ヒラギノ角ゴ Pro W3" charset="-128"/>
              </a:defRPr>
            </a:lvl4pPr>
            <a:lvl5pPr marL="2057400" indent="-228600">
              <a:spcBef>
                <a:spcPct val="30000"/>
              </a:spcBef>
              <a:defRPr sz="1200">
                <a:solidFill>
                  <a:schemeClr val="tx1"/>
                </a:solidFill>
                <a:latin typeface="Calibri" panose="020F0502020204030204" pitchFamily="34" charset="0"/>
                <a:ea typeface="ヒラギノ角ゴ Pro W3"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ヒラギノ角ゴ Pro W3"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ヒラギノ角ゴ Pro W3"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ヒラギノ角ゴ Pro W3"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ヒラギノ角ゴ Pro W3" charset="-128"/>
              </a:defRPr>
            </a:lvl9pPr>
          </a:lstStyle>
          <a:p>
            <a:pPr>
              <a:spcBef>
                <a:spcPct val="0"/>
              </a:spcBef>
            </a:pPr>
            <a:fld id="{0A9807D3-D5C3-462A-99BC-02EFCE85CD9C}" type="slidenum">
              <a:rPr lang="en-US" altLang="en-US">
                <a:latin typeface="Arial" panose="020B0604020202020204" pitchFamily="34" charset="0"/>
              </a:rPr>
              <a:pPr>
                <a:spcBef>
                  <a:spcPct val="0"/>
                </a:spcBef>
              </a:pPr>
              <a:t>1</a:t>
            </a:fld>
            <a:endParaRPr lang="en-US" altLang="en-US">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75" y="10226675"/>
            <a:ext cx="37306250" cy="7054850"/>
          </a:xfrm>
        </p:spPr>
        <p:txBody>
          <a:bodyPr/>
          <a:lstStyle/>
          <a:p>
            <a:r>
              <a:rPr lang="en-US"/>
              <a:t>Click to edit Master title style</a:t>
            </a:r>
          </a:p>
        </p:txBody>
      </p:sp>
      <p:sp>
        <p:nvSpPr>
          <p:cNvPr id="3" name="Subtitle 2"/>
          <p:cNvSpPr>
            <a:spLocks noGrp="1"/>
          </p:cNvSpPr>
          <p:nvPr>
            <p:ph type="subTitle" idx="1"/>
          </p:nvPr>
        </p:nvSpPr>
        <p:spPr>
          <a:xfrm>
            <a:off x="6583363" y="18653125"/>
            <a:ext cx="30724475"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a:extLst>
              <a:ext uri="{FF2B5EF4-FFF2-40B4-BE49-F238E27FC236}">
                <a16:creationId xmlns:a16="http://schemas.microsoft.com/office/drawing/2014/main" id="{A4163874-B2FA-4BDD-8469-CAA0568D3DFC}"/>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109C7057-4C40-4506-9D1A-51275AA1162A}"/>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1A39DDD9-84B5-455B-8847-04E89D85896B}"/>
              </a:ext>
            </a:extLst>
          </p:cNvPr>
          <p:cNvSpPr>
            <a:spLocks noGrp="1" noChangeArrowheads="1"/>
          </p:cNvSpPr>
          <p:nvPr>
            <p:ph type="sldNum" sz="quarter" idx="12"/>
          </p:nvPr>
        </p:nvSpPr>
        <p:spPr>
          <a:ln/>
        </p:spPr>
        <p:txBody>
          <a:bodyPr/>
          <a:lstStyle>
            <a:lvl1pPr>
              <a:defRPr/>
            </a:lvl1pPr>
          </a:lstStyle>
          <a:p>
            <a:pPr>
              <a:defRPr/>
            </a:pPr>
            <a:fld id="{788BD199-499C-4A28-8BC3-7354BB64957E}" type="slidenum">
              <a:rPr lang="en-US" altLang="x-none"/>
              <a:pPr>
                <a:defRPr/>
              </a:pPr>
              <a:t>‹#›</a:t>
            </a:fld>
            <a:endParaRPr lang="en-US" altLang="x-none"/>
          </a:p>
        </p:txBody>
      </p:sp>
    </p:spTree>
    <p:extLst>
      <p:ext uri="{BB962C8B-B14F-4D97-AF65-F5344CB8AC3E}">
        <p14:creationId xmlns:p14="http://schemas.microsoft.com/office/powerpoint/2010/main" val="41200094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DB7B69F6-7680-4B5E-B4E1-3270BA6527A7}"/>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63C37D4A-6B19-4DBA-ACF0-2169FD2AB9E1}"/>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FC88B960-7AEC-4CCA-A885-711AA1B40D64}"/>
              </a:ext>
            </a:extLst>
          </p:cNvPr>
          <p:cNvSpPr>
            <a:spLocks noGrp="1" noChangeArrowheads="1"/>
          </p:cNvSpPr>
          <p:nvPr>
            <p:ph type="sldNum" sz="quarter" idx="12"/>
          </p:nvPr>
        </p:nvSpPr>
        <p:spPr>
          <a:ln/>
        </p:spPr>
        <p:txBody>
          <a:bodyPr/>
          <a:lstStyle>
            <a:lvl1pPr>
              <a:defRPr/>
            </a:lvl1pPr>
          </a:lstStyle>
          <a:p>
            <a:pPr>
              <a:defRPr/>
            </a:pPr>
            <a:fld id="{E996E3B3-16C3-4E43-BEA5-EDFB42546EE0}" type="slidenum">
              <a:rPr lang="en-US" altLang="x-none"/>
              <a:pPr>
                <a:defRPr/>
              </a:pPr>
              <a:t>‹#›</a:t>
            </a:fld>
            <a:endParaRPr lang="en-US" altLang="x-none"/>
          </a:p>
        </p:txBody>
      </p:sp>
    </p:spTree>
    <p:extLst>
      <p:ext uri="{BB962C8B-B14F-4D97-AF65-F5344CB8AC3E}">
        <p14:creationId xmlns:p14="http://schemas.microsoft.com/office/powerpoint/2010/main" val="13654264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438"/>
            <a:ext cx="37307838" cy="653732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3467100" y="13952538"/>
            <a:ext cx="37307838"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91EB7D61-67D8-4FED-89EF-97F6EE6E5049}"/>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97139835-11F3-499A-9E22-FCF6166C6DFA}"/>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A947D657-40F4-49B1-A25B-57B6FABD9DDE}"/>
              </a:ext>
            </a:extLst>
          </p:cNvPr>
          <p:cNvSpPr>
            <a:spLocks noGrp="1" noChangeArrowheads="1"/>
          </p:cNvSpPr>
          <p:nvPr>
            <p:ph type="sldNum" sz="quarter" idx="12"/>
          </p:nvPr>
        </p:nvSpPr>
        <p:spPr>
          <a:ln/>
        </p:spPr>
        <p:txBody>
          <a:bodyPr/>
          <a:lstStyle>
            <a:lvl1pPr>
              <a:defRPr/>
            </a:lvl1pPr>
          </a:lstStyle>
          <a:p>
            <a:pPr>
              <a:defRPr/>
            </a:pPr>
            <a:fld id="{3BDC6237-8479-4237-8DD4-8ABD8D911137}" type="slidenum">
              <a:rPr lang="en-US" altLang="x-none"/>
              <a:pPr>
                <a:defRPr/>
              </a:pPr>
              <a:t>‹#›</a:t>
            </a:fld>
            <a:endParaRPr lang="en-US" altLang="x-none"/>
          </a:p>
        </p:txBody>
      </p:sp>
    </p:spTree>
    <p:extLst>
      <p:ext uri="{BB962C8B-B14F-4D97-AF65-F5344CB8AC3E}">
        <p14:creationId xmlns:p14="http://schemas.microsoft.com/office/powerpoint/2010/main" val="30355688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193925" y="7680325"/>
            <a:ext cx="19675475" cy="217249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021800" y="7680325"/>
            <a:ext cx="19675475" cy="217249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a:extLst>
              <a:ext uri="{FF2B5EF4-FFF2-40B4-BE49-F238E27FC236}">
                <a16:creationId xmlns:a16="http://schemas.microsoft.com/office/drawing/2014/main" id="{FE9C0730-FBDA-47AA-B7BF-FAB4F94D6864}"/>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530776D6-C394-403B-B283-4C2F43F39E37}"/>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C61B90EB-4E9B-4B6C-B8B0-9F2D6FF9F279}"/>
              </a:ext>
            </a:extLst>
          </p:cNvPr>
          <p:cNvSpPr>
            <a:spLocks noGrp="1" noChangeArrowheads="1"/>
          </p:cNvSpPr>
          <p:nvPr>
            <p:ph type="sldNum" sz="quarter" idx="12"/>
          </p:nvPr>
        </p:nvSpPr>
        <p:spPr>
          <a:ln/>
        </p:spPr>
        <p:txBody>
          <a:bodyPr/>
          <a:lstStyle>
            <a:lvl1pPr>
              <a:defRPr/>
            </a:lvl1pPr>
          </a:lstStyle>
          <a:p>
            <a:pPr>
              <a:defRPr/>
            </a:pPr>
            <a:fld id="{0C3A499D-CAF6-4A1F-893B-7654B0496748}" type="slidenum">
              <a:rPr lang="en-US" altLang="x-none"/>
              <a:pPr>
                <a:defRPr/>
              </a:pPr>
              <a:t>‹#›</a:t>
            </a:fld>
            <a:endParaRPr lang="en-US" altLang="x-none"/>
          </a:p>
        </p:txBody>
      </p:sp>
    </p:spTree>
    <p:extLst>
      <p:ext uri="{BB962C8B-B14F-4D97-AF65-F5344CB8AC3E}">
        <p14:creationId xmlns:p14="http://schemas.microsoft.com/office/powerpoint/2010/main" val="18726268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7625"/>
            <a:ext cx="39503350" cy="54864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193925" y="7369175"/>
            <a:ext cx="19392900"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193925" y="10439400"/>
            <a:ext cx="19392900"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96438" y="7369175"/>
            <a:ext cx="19400837"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22296438" y="10439400"/>
            <a:ext cx="19400837"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a:extLst>
              <a:ext uri="{FF2B5EF4-FFF2-40B4-BE49-F238E27FC236}">
                <a16:creationId xmlns:a16="http://schemas.microsoft.com/office/drawing/2014/main" id="{191A7892-0BFC-4B7E-A360-37E0571353AE}"/>
              </a:ext>
            </a:extLst>
          </p:cNvPr>
          <p:cNvSpPr>
            <a:spLocks noGrp="1" noChangeArrowheads="1"/>
          </p:cNvSpPr>
          <p:nvPr>
            <p:ph type="dt" sz="half" idx="10"/>
          </p:nvPr>
        </p:nvSpPr>
        <p:spPr>
          <a:ln/>
        </p:spPr>
        <p:txBody>
          <a:bodyPr/>
          <a:lstStyle>
            <a:lvl1pPr>
              <a:defRPr/>
            </a:lvl1pPr>
          </a:lstStyle>
          <a:p>
            <a:pPr>
              <a:defRPr/>
            </a:pPr>
            <a:endParaRPr lang="en-US"/>
          </a:p>
        </p:txBody>
      </p:sp>
      <p:sp>
        <p:nvSpPr>
          <p:cNvPr id="8" name="Rectangle 5">
            <a:extLst>
              <a:ext uri="{FF2B5EF4-FFF2-40B4-BE49-F238E27FC236}">
                <a16:creationId xmlns:a16="http://schemas.microsoft.com/office/drawing/2014/main" id="{341BD399-B910-4038-B889-3CA20C3C4B01}"/>
              </a:ext>
            </a:extLst>
          </p:cNvPr>
          <p:cNvSpPr>
            <a:spLocks noGrp="1" noChangeArrowheads="1"/>
          </p:cNvSpPr>
          <p:nvPr>
            <p:ph type="ftr" sz="quarter" idx="11"/>
          </p:nvPr>
        </p:nvSpPr>
        <p:spPr>
          <a:ln/>
        </p:spPr>
        <p:txBody>
          <a:bodyPr/>
          <a:lstStyle>
            <a:lvl1pPr>
              <a:defRPr/>
            </a:lvl1pPr>
          </a:lstStyle>
          <a:p>
            <a:pPr>
              <a:defRPr/>
            </a:pPr>
            <a:endParaRPr lang="en-US"/>
          </a:p>
        </p:txBody>
      </p:sp>
      <p:sp>
        <p:nvSpPr>
          <p:cNvPr id="9" name="Rectangle 6">
            <a:extLst>
              <a:ext uri="{FF2B5EF4-FFF2-40B4-BE49-F238E27FC236}">
                <a16:creationId xmlns:a16="http://schemas.microsoft.com/office/drawing/2014/main" id="{1448B9F2-27B6-4F18-8963-03796833794C}"/>
              </a:ext>
            </a:extLst>
          </p:cNvPr>
          <p:cNvSpPr>
            <a:spLocks noGrp="1" noChangeArrowheads="1"/>
          </p:cNvSpPr>
          <p:nvPr>
            <p:ph type="sldNum" sz="quarter" idx="12"/>
          </p:nvPr>
        </p:nvSpPr>
        <p:spPr>
          <a:ln/>
        </p:spPr>
        <p:txBody>
          <a:bodyPr/>
          <a:lstStyle>
            <a:lvl1pPr>
              <a:defRPr/>
            </a:lvl1pPr>
          </a:lstStyle>
          <a:p>
            <a:pPr>
              <a:defRPr/>
            </a:pPr>
            <a:fld id="{F7E632B9-B7BD-465E-B217-6EAAD0F52953}" type="slidenum">
              <a:rPr lang="en-US" altLang="x-none"/>
              <a:pPr>
                <a:defRPr/>
              </a:pPr>
              <a:t>‹#›</a:t>
            </a:fld>
            <a:endParaRPr lang="en-US" altLang="x-none"/>
          </a:p>
        </p:txBody>
      </p:sp>
    </p:spTree>
    <p:extLst>
      <p:ext uri="{BB962C8B-B14F-4D97-AF65-F5344CB8AC3E}">
        <p14:creationId xmlns:p14="http://schemas.microsoft.com/office/powerpoint/2010/main" val="9636135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a:extLst>
              <a:ext uri="{FF2B5EF4-FFF2-40B4-BE49-F238E27FC236}">
                <a16:creationId xmlns:a16="http://schemas.microsoft.com/office/drawing/2014/main" id="{82B1CF78-972B-46A7-968E-A5E92DA5F4BA}"/>
              </a:ext>
            </a:extLst>
          </p:cNvPr>
          <p:cNvSpPr>
            <a:spLocks noGrp="1" noChangeArrowheads="1"/>
          </p:cNvSpPr>
          <p:nvPr>
            <p:ph type="dt" sz="half" idx="10"/>
          </p:nvPr>
        </p:nvSpPr>
        <p:spPr>
          <a:ln/>
        </p:spPr>
        <p:txBody>
          <a:bodyPr/>
          <a:lstStyle>
            <a:lvl1pPr>
              <a:defRPr/>
            </a:lvl1pPr>
          </a:lstStyle>
          <a:p>
            <a:pPr>
              <a:defRPr/>
            </a:pPr>
            <a:endParaRPr lang="en-US"/>
          </a:p>
        </p:txBody>
      </p:sp>
      <p:sp>
        <p:nvSpPr>
          <p:cNvPr id="4" name="Rectangle 5">
            <a:extLst>
              <a:ext uri="{FF2B5EF4-FFF2-40B4-BE49-F238E27FC236}">
                <a16:creationId xmlns:a16="http://schemas.microsoft.com/office/drawing/2014/main" id="{B635B7EC-6E84-4065-AE38-805D89C9FB2A}"/>
              </a:ext>
            </a:extLst>
          </p:cNvPr>
          <p:cNvSpPr>
            <a:spLocks noGrp="1" noChangeArrowheads="1"/>
          </p:cNvSpPr>
          <p:nvPr>
            <p:ph type="ftr" sz="quarter" idx="11"/>
          </p:nvPr>
        </p:nvSpPr>
        <p:spPr>
          <a:ln/>
        </p:spPr>
        <p:txBody>
          <a:bodyPr/>
          <a:lstStyle>
            <a:lvl1pPr>
              <a:defRPr/>
            </a:lvl1pPr>
          </a:lstStyle>
          <a:p>
            <a:pPr>
              <a:defRPr/>
            </a:pPr>
            <a:endParaRPr lang="en-US"/>
          </a:p>
        </p:txBody>
      </p:sp>
      <p:sp>
        <p:nvSpPr>
          <p:cNvPr id="5" name="Rectangle 6">
            <a:extLst>
              <a:ext uri="{FF2B5EF4-FFF2-40B4-BE49-F238E27FC236}">
                <a16:creationId xmlns:a16="http://schemas.microsoft.com/office/drawing/2014/main" id="{61F698FE-13C0-4408-B0F2-46C6868CFBDC}"/>
              </a:ext>
            </a:extLst>
          </p:cNvPr>
          <p:cNvSpPr>
            <a:spLocks noGrp="1" noChangeArrowheads="1"/>
          </p:cNvSpPr>
          <p:nvPr>
            <p:ph type="sldNum" sz="quarter" idx="12"/>
          </p:nvPr>
        </p:nvSpPr>
        <p:spPr>
          <a:ln/>
        </p:spPr>
        <p:txBody>
          <a:bodyPr/>
          <a:lstStyle>
            <a:lvl1pPr>
              <a:defRPr/>
            </a:lvl1pPr>
          </a:lstStyle>
          <a:p>
            <a:pPr>
              <a:defRPr/>
            </a:pPr>
            <a:fld id="{F5E058CD-A647-4FA4-9CF3-3A447E75836F}" type="slidenum">
              <a:rPr lang="en-US" altLang="x-none"/>
              <a:pPr>
                <a:defRPr/>
              </a:pPr>
              <a:t>‹#›</a:t>
            </a:fld>
            <a:endParaRPr lang="en-US" altLang="x-none"/>
          </a:p>
        </p:txBody>
      </p:sp>
    </p:spTree>
    <p:extLst>
      <p:ext uri="{BB962C8B-B14F-4D97-AF65-F5344CB8AC3E}">
        <p14:creationId xmlns:p14="http://schemas.microsoft.com/office/powerpoint/2010/main" val="5474246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77D5F786-FDD1-4AC8-8BE4-325A91AE7DF4}"/>
              </a:ext>
            </a:extLst>
          </p:cNvPr>
          <p:cNvSpPr>
            <a:spLocks noGrp="1" noChangeArrowheads="1"/>
          </p:cNvSpPr>
          <p:nvPr>
            <p:ph type="dt" sz="half" idx="10"/>
          </p:nvPr>
        </p:nvSpPr>
        <p:spPr>
          <a:ln/>
        </p:spPr>
        <p:txBody>
          <a:bodyPr/>
          <a:lstStyle>
            <a:lvl1pPr>
              <a:defRPr/>
            </a:lvl1pPr>
          </a:lstStyle>
          <a:p>
            <a:pPr>
              <a:defRPr/>
            </a:pPr>
            <a:endParaRPr lang="en-US"/>
          </a:p>
        </p:txBody>
      </p:sp>
      <p:sp>
        <p:nvSpPr>
          <p:cNvPr id="3" name="Rectangle 5">
            <a:extLst>
              <a:ext uri="{FF2B5EF4-FFF2-40B4-BE49-F238E27FC236}">
                <a16:creationId xmlns:a16="http://schemas.microsoft.com/office/drawing/2014/main" id="{9FB9BEAA-2029-47D7-AFD5-BA456325107B}"/>
              </a:ext>
            </a:extLst>
          </p:cNvPr>
          <p:cNvSpPr>
            <a:spLocks noGrp="1" noChangeArrowheads="1"/>
          </p:cNvSpPr>
          <p:nvPr>
            <p:ph type="ftr" sz="quarter" idx="11"/>
          </p:nvPr>
        </p:nvSpPr>
        <p:spPr>
          <a:ln/>
        </p:spPr>
        <p:txBody>
          <a:bodyPr/>
          <a:lstStyle>
            <a:lvl1pPr>
              <a:defRPr/>
            </a:lvl1pPr>
          </a:lstStyle>
          <a:p>
            <a:pPr>
              <a:defRPr/>
            </a:pPr>
            <a:endParaRPr lang="en-US"/>
          </a:p>
        </p:txBody>
      </p:sp>
      <p:sp>
        <p:nvSpPr>
          <p:cNvPr id="4" name="Rectangle 6">
            <a:extLst>
              <a:ext uri="{FF2B5EF4-FFF2-40B4-BE49-F238E27FC236}">
                <a16:creationId xmlns:a16="http://schemas.microsoft.com/office/drawing/2014/main" id="{4766ADC0-C9E8-4A4C-BF88-3DC67B15EB03}"/>
              </a:ext>
            </a:extLst>
          </p:cNvPr>
          <p:cNvSpPr>
            <a:spLocks noGrp="1" noChangeArrowheads="1"/>
          </p:cNvSpPr>
          <p:nvPr>
            <p:ph type="sldNum" sz="quarter" idx="12"/>
          </p:nvPr>
        </p:nvSpPr>
        <p:spPr>
          <a:ln/>
        </p:spPr>
        <p:txBody>
          <a:bodyPr/>
          <a:lstStyle>
            <a:lvl1pPr>
              <a:defRPr/>
            </a:lvl1pPr>
          </a:lstStyle>
          <a:p>
            <a:pPr>
              <a:defRPr/>
            </a:pPr>
            <a:fld id="{9331B3F2-B56F-4B8E-A12A-2595A7DE47AC}" type="slidenum">
              <a:rPr lang="en-US" altLang="x-none"/>
              <a:pPr>
                <a:defRPr/>
              </a:pPr>
              <a:t>‹#›</a:t>
            </a:fld>
            <a:endParaRPr lang="en-US" altLang="x-none"/>
          </a:p>
        </p:txBody>
      </p:sp>
    </p:spTree>
    <p:extLst>
      <p:ext uri="{BB962C8B-B14F-4D97-AF65-F5344CB8AC3E}">
        <p14:creationId xmlns:p14="http://schemas.microsoft.com/office/powerpoint/2010/main" val="1379954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1275"/>
            <a:ext cx="14439900" cy="557688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17160875" y="1311275"/>
            <a:ext cx="245364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193925" y="6888163"/>
            <a:ext cx="14439900"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B86F7A3E-6FC3-4AE5-9177-137A813816F2}"/>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3F78DED4-BD80-4080-9611-E1D8CA3A1CA3}"/>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EF0F049A-97FF-4C91-8EC1-8D4A221BF141}"/>
              </a:ext>
            </a:extLst>
          </p:cNvPr>
          <p:cNvSpPr>
            <a:spLocks noGrp="1" noChangeArrowheads="1"/>
          </p:cNvSpPr>
          <p:nvPr>
            <p:ph type="sldNum" sz="quarter" idx="12"/>
          </p:nvPr>
        </p:nvSpPr>
        <p:spPr>
          <a:ln/>
        </p:spPr>
        <p:txBody>
          <a:bodyPr/>
          <a:lstStyle>
            <a:lvl1pPr>
              <a:defRPr/>
            </a:lvl1pPr>
          </a:lstStyle>
          <a:p>
            <a:pPr>
              <a:defRPr/>
            </a:pPr>
            <a:fld id="{E2FA444A-8EB3-4728-A164-0B3C4B739591}" type="slidenum">
              <a:rPr lang="en-US" altLang="x-none"/>
              <a:pPr>
                <a:defRPr/>
              </a:pPr>
              <a:t>‹#›</a:t>
            </a:fld>
            <a:endParaRPr lang="en-US" altLang="x-none"/>
          </a:p>
        </p:txBody>
      </p:sp>
    </p:spTree>
    <p:extLst>
      <p:ext uri="{BB962C8B-B14F-4D97-AF65-F5344CB8AC3E}">
        <p14:creationId xmlns:p14="http://schemas.microsoft.com/office/powerpoint/2010/main" val="36674029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3" y="23042563"/>
            <a:ext cx="26335037" cy="2720975"/>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8602663" y="2941638"/>
            <a:ext cx="26335037"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8602663" y="25763538"/>
            <a:ext cx="26335037"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950D543B-CE3D-4952-9165-6E5C0761AE73}"/>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8B94188F-E32D-4AF7-A79B-9B039A1A5A4A}"/>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DCB86AFC-D3B2-43EB-9DAB-28DE955A0BEB}"/>
              </a:ext>
            </a:extLst>
          </p:cNvPr>
          <p:cNvSpPr>
            <a:spLocks noGrp="1" noChangeArrowheads="1"/>
          </p:cNvSpPr>
          <p:nvPr>
            <p:ph type="sldNum" sz="quarter" idx="12"/>
          </p:nvPr>
        </p:nvSpPr>
        <p:spPr>
          <a:ln/>
        </p:spPr>
        <p:txBody>
          <a:bodyPr/>
          <a:lstStyle>
            <a:lvl1pPr>
              <a:defRPr/>
            </a:lvl1pPr>
          </a:lstStyle>
          <a:p>
            <a:pPr>
              <a:defRPr/>
            </a:pPr>
            <a:fld id="{B76220BD-E8EB-4912-9E88-F7A170DB20EC}" type="slidenum">
              <a:rPr lang="en-US" altLang="x-none"/>
              <a:pPr>
                <a:defRPr/>
              </a:pPr>
              <a:t>‹#›</a:t>
            </a:fld>
            <a:endParaRPr lang="en-US" altLang="x-none"/>
          </a:p>
        </p:txBody>
      </p:sp>
    </p:spTree>
    <p:extLst>
      <p:ext uri="{BB962C8B-B14F-4D97-AF65-F5344CB8AC3E}">
        <p14:creationId xmlns:p14="http://schemas.microsoft.com/office/powerpoint/2010/main" val="21905060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64FFA7E2-5D96-4501-8D70-4E079DC1B2BD}"/>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2A75EAC9-71A9-41ED-9365-16F5E3CD885C}"/>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801288B5-7D58-4B0B-BFC5-263E333FA366}"/>
              </a:ext>
            </a:extLst>
          </p:cNvPr>
          <p:cNvSpPr>
            <a:spLocks noGrp="1" noChangeArrowheads="1"/>
          </p:cNvSpPr>
          <p:nvPr>
            <p:ph type="sldNum" sz="quarter" idx="12"/>
          </p:nvPr>
        </p:nvSpPr>
        <p:spPr>
          <a:ln/>
        </p:spPr>
        <p:txBody>
          <a:bodyPr/>
          <a:lstStyle>
            <a:lvl1pPr>
              <a:defRPr/>
            </a:lvl1pPr>
          </a:lstStyle>
          <a:p>
            <a:pPr>
              <a:defRPr/>
            </a:pPr>
            <a:fld id="{316AC1FE-AE9A-4980-8032-926F0FAB275F}" type="slidenum">
              <a:rPr lang="en-US" altLang="x-none"/>
              <a:pPr>
                <a:defRPr/>
              </a:pPr>
              <a:t>‹#›</a:t>
            </a:fld>
            <a:endParaRPr lang="en-US" altLang="x-none"/>
          </a:p>
        </p:txBody>
      </p:sp>
    </p:spTree>
    <p:extLst>
      <p:ext uri="{BB962C8B-B14F-4D97-AF65-F5344CB8AC3E}">
        <p14:creationId xmlns:p14="http://schemas.microsoft.com/office/powerpoint/2010/main" val="18649007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438" y="1319213"/>
            <a:ext cx="9875837" cy="2808605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193925" y="1319213"/>
            <a:ext cx="29475113" cy="280860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C10482DF-1E00-46D8-BC19-822521D3778D}"/>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8D767080-F4DA-41E0-AE17-940F7F8F1552}"/>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ED0DC8B1-A7F1-4BB8-8F6C-4C686D831E25}"/>
              </a:ext>
            </a:extLst>
          </p:cNvPr>
          <p:cNvSpPr>
            <a:spLocks noGrp="1" noChangeArrowheads="1"/>
          </p:cNvSpPr>
          <p:nvPr>
            <p:ph type="sldNum" sz="quarter" idx="12"/>
          </p:nvPr>
        </p:nvSpPr>
        <p:spPr>
          <a:ln/>
        </p:spPr>
        <p:txBody>
          <a:bodyPr/>
          <a:lstStyle>
            <a:lvl1pPr>
              <a:defRPr/>
            </a:lvl1pPr>
          </a:lstStyle>
          <a:p>
            <a:pPr>
              <a:defRPr/>
            </a:pPr>
            <a:fld id="{A0F463BB-0581-43EB-B8BB-5073C35C6A73}" type="slidenum">
              <a:rPr lang="en-US" altLang="x-none"/>
              <a:pPr>
                <a:defRPr/>
              </a:pPr>
              <a:t>‹#›</a:t>
            </a:fld>
            <a:endParaRPr lang="en-US" altLang="x-none"/>
          </a:p>
        </p:txBody>
      </p:sp>
    </p:spTree>
    <p:extLst>
      <p:ext uri="{BB962C8B-B14F-4D97-AF65-F5344CB8AC3E}">
        <p14:creationId xmlns:p14="http://schemas.microsoft.com/office/powerpoint/2010/main" val="4390752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3036DD29-F257-4632-9E59-054EA135A988}"/>
              </a:ext>
            </a:extLst>
          </p:cNvPr>
          <p:cNvSpPr>
            <a:spLocks noGrp="1" noChangeArrowheads="1"/>
          </p:cNvSpPr>
          <p:nvPr>
            <p:ph type="title"/>
          </p:nvPr>
        </p:nvSpPr>
        <p:spPr bwMode="auto">
          <a:xfrm>
            <a:off x="2193925" y="1319213"/>
            <a:ext cx="3950335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70258" tIns="235129" rIns="470258" bIns="235129"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E37F0198-86A3-4E46-B8A1-C005251246F3}"/>
              </a:ext>
            </a:extLst>
          </p:cNvPr>
          <p:cNvSpPr>
            <a:spLocks noGrp="1" noChangeArrowheads="1"/>
          </p:cNvSpPr>
          <p:nvPr>
            <p:ph type="body" idx="1"/>
          </p:nvPr>
        </p:nvSpPr>
        <p:spPr bwMode="auto">
          <a:xfrm>
            <a:off x="2193925" y="7680325"/>
            <a:ext cx="39503350" cy="21724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70258" tIns="235129" rIns="470258" bIns="235129"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a:extLst>
              <a:ext uri="{FF2B5EF4-FFF2-40B4-BE49-F238E27FC236}">
                <a16:creationId xmlns:a16="http://schemas.microsoft.com/office/drawing/2014/main" id="{DF8C4A61-D3C2-49B5-9FAA-7C6D3A62328D}"/>
              </a:ext>
            </a:extLst>
          </p:cNvPr>
          <p:cNvSpPr>
            <a:spLocks noGrp="1" noChangeArrowheads="1"/>
          </p:cNvSpPr>
          <p:nvPr>
            <p:ph type="dt" sz="half" idx="2"/>
          </p:nvPr>
        </p:nvSpPr>
        <p:spPr bwMode="auto">
          <a:xfrm>
            <a:off x="2193925" y="29976763"/>
            <a:ext cx="10242550" cy="2286000"/>
          </a:xfrm>
          <a:prstGeom prst="rect">
            <a:avLst/>
          </a:prstGeom>
          <a:noFill/>
          <a:ln w="9525">
            <a:noFill/>
            <a:miter lim="800000"/>
            <a:headEnd/>
            <a:tailEnd/>
          </a:ln>
          <a:effectLst/>
        </p:spPr>
        <p:txBody>
          <a:bodyPr vert="horz" wrap="square" lIns="470258" tIns="235129" rIns="470258" bIns="235129" numCol="1" anchor="t" anchorCtr="0" compatLnSpc="1">
            <a:prstTxWarp prst="textNoShape">
              <a:avLst/>
            </a:prstTxWarp>
          </a:bodyPr>
          <a:lstStyle>
            <a:lvl1pPr eaLnBrk="1" hangingPunct="1">
              <a:defRPr sz="7200">
                <a:latin typeface="Arial" pitchFamily="-65" charset="0"/>
                <a:ea typeface="+mn-ea"/>
                <a:cs typeface="+mn-cs"/>
              </a:defRPr>
            </a:lvl1pPr>
          </a:lstStyle>
          <a:p>
            <a:pPr>
              <a:defRPr/>
            </a:pPr>
            <a:endParaRPr lang="en-US"/>
          </a:p>
        </p:txBody>
      </p:sp>
      <p:sp>
        <p:nvSpPr>
          <p:cNvPr id="1029" name="Rectangle 5">
            <a:extLst>
              <a:ext uri="{FF2B5EF4-FFF2-40B4-BE49-F238E27FC236}">
                <a16:creationId xmlns:a16="http://schemas.microsoft.com/office/drawing/2014/main" id="{DB3056E3-6436-44B9-B2B1-D112861BA4B6}"/>
              </a:ext>
            </a:extLst>
          </p:cNvPr>
          <p:cNvSpPr>
            <a:spLocks noGrp="1" noChangeArrowheads="1"/>
          </p:cNvSpPr>
          <p:nvPr>
            <p:ph type="ftr" sz="quarter" idx="3"/>
          </p:nvPr>
        </p:nvSpPr>
        <p:spPr bwMode="auto">
          <a:xfrm>
            <a:off x="14995525" y="29976763"/>
            <a:ext cx="13900150" cy="2286000"/>
          </a:xfrm>
          <a:prstGeom prst="rect">
            <a:avLst/>
          </a:prstGeom>
          <a:noFill/>
          <a:ln w="9525">
            <a:noFill/>
            <a:miter lim="800000"/>
            <a:headEnd/>
            <a:tailEnd/>
          </a:ln>
          <a:effectLst/>
        </p:spPr>
        <p:txBody>
          <a:bodyPr vert="horz" wrap="square" lIns="470258" tIns="235129" rIns="470258" bIns="235129" numCol="1" anchor="t" anchorCtr="0" compatLnSpc="1">
            <a:prstTxWarp prst="textNoShape">
              <a:avLst/>
            </a:prstTxWarp>
          </a:bodyPr>
          <a:lstStyle>
            <a:lvl1pPr algn="ctr" eaLnBrk="1" hangingPunct="1">
              <a:defRPr sz="7200">
                <a:latin typeface="Arial" pitchFamily="-65" charset="0"/>
                <a:ea typeface="+mn-ea"/>
                <a:cs typeface="+mn-cs"/>
              </a:defRPr>
            </a:lvl1pPr>
          </a:lstStyle>
          <a:p>
            <a:pPr>
              <a:defRPr/>
            </a:pPr>
            <a:endParaRPr lang="en-US"/>
          </a:p>
        </p:txBody>
      </p:sp>
      <p:sp>
        <p:nvSpPr>
          <p:cNvPr id="1030" name="Rectangle 6">
            <a:extLst>
              <a:ext uri="{FF2B5EF4-FFF2-40B4-BE49-F238E27FC236}">
                <a16:creationId xmlns:a16="http://schemas.microsoft.com/office/drawing/2014/main" id="{839C7C80-83BD-40AD-9451-601DAFDC068B}"/>
              </a:ext>
            </a:extLst>
          </p:cNvPr>
          <p:cNvSpPr>
            <a:spLocks noGrp="1" noChangeArrowheads="1"/>
          </p:cNvSpPr>
          <p:nvPr>
            <p:ph type="sldNum" sz="quarter" idx="4"/>
          </p:nvPr>
        </p:nvSpPr>
        <p:spPr bwMode="auto">
          <a:xfrm>
            <a:off x="31454725" y="29976763"/>
            <a:ext cx="10242550" cy="2286000"/>
          </a:xfrm>
          <a:prstGeom prst="rect">
            <a:avLst/>
          </a:prstGeom>
          <a:noFill/>
          <a:ln w="9525">
            <a:noFill/>
            <a:miter lim="800000"/>
            <a:headEnd/>
            <a:tailEnd/>
          </a:ln>
          <a:effectLst/>
        </p:spPr>
        <p:txBody>
          <a:bodyPr vert="horz" wrap="square" lIns="470258" tIns="235129" rIns="470258" bIns="235129" numCol="1" anchor="t" anchorCtr="0" compatLnSpc="1">
            <a:prstTxWarp prst="textNoShape">
              <a:avLst/>
            </a:prstTxWarp>
          </a:bodyPr>
          <a:lstStyle>
            <a:lvl1pPr algn="r" eaLnBrk="1" hangingPunct="1">
              <a:defRPr sz="7200" smtClean="0">
                <a:latin typeface="Arial" charset="0"/>
              </a:defRPr>
            </a:lvl1pPr>
          </a:lstStyle>
          <a:p>
            <a:pPr>
              <a:defRPr/>
            </a:pPr>
            <a:fld id="{CF80006F-92F4-40C3-A1E1-6560A07D864C}" type="slidenum">
              <a:rPr lang="en-US" altLang="x-none"/>
              <a:pPr>
                <a:defRPr/>
              </a:pPr>
              <a:t>‹#›</a:t>
            </a:fld>
            <a:endParaRPr lang="en-US" altLang="x-non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702175" rtl="0" eaLnBrk="0" fontAlgn="base" hangingPunct="0">
        <a:spcBef>
          <a:spcPct val="0"/>
        </a:spcBef>
        <a:spcAft>
          <a:spcPct val="0"/>
        </a:spcAft>
        <a:defRPr sz="22600">
          <a:solidFill>
            <a:schemeClr val="tx2"/>
          </a:solidFill>
          <a:latin typeface="+mj-lt"/>
          <a:ea typeface="ヒラギノ角ゴ Pro W3" pitchFamily="-65" charset="-128"/>
          <a:cs typeface="ヒラギノ角ゴ Pro W3" pitchFamily="-65" charset="-128"/>
        </a:defRPr>
      </a:lvl1pPr>
      <a:lvl2pPr algn="ctr" defTabSz="4702175" rtl="0" eaLnBrk="0" fontAlgn="base" hangingPunct="0">
        <a:spcBef>
          <a:spcPct val="0"/>
        </a:spcBef>
        <a:spcAft>
          <a:spcPct val="0"/>
        </a:spcAft>
        <a:defRPr sz="22600">
          <a:solidFill>
            <a:schemeClr val="tx2"/>
          </a:solidFill>
          <a:latin typeface="Arial" pitchFamily="-108" charset="0"/>
          <a:ea typeface="ヒラギノ角ゴ Pro W3" pitchFamily="-65" charset="-128"/>
          <a:cs typeface="ヒラギノ角ゴ Pro W3" pitchFamily="-65" charset="-128"/>
        </a:defRPr>
      </a:lvl2pPr>
      <a:lvl3pPr algn="ctr" defTabSz="4702175" rtl="0" eaLnBrk="0" fontAlgn="base" hangingPunct="0">
        <a:spcBef>
          <a:spcPct val="0"/>
        </a:spcBef>
        <a:spcAft>
          <a:spcPct val="0"/>
        </a:spcAft>
        <a:defRPr sz="22600">
          <a:solidFill>
            <a:schemeClr val="tx2"/>
          </a:solidFill>
          <a:latin typeface="Arial" pitchFamily="-108" charset="0"/>
          <a:ea typeface="ヒラギノ角ゴ Pro W3" pitchFamily="-65" charset="-128"/>
          <a:cs typeface="ヒラギノ角ゴ Pro W3" pitchFamily="-65" charset="-128"/>
        </a:defRPr>
      </a:lvl3pPr>
      <a:lvl4pPr algn="ctr" defTabSz="4702175" rtl="0" eaLnBrk="0" fontAlgn="base" hangingPunct="0">
        <a:spcBef>
          <a:spcPct val="0"/>
        </a:spcBef>
        <a:spcAft>
          <a:spcPct val="0"/>
        </a:spcAft>
        <a:defRPr sz="22600">
          <a:solidFill>
            <a:schemeClr val="tx2"/>
          </a:solidFill>
          <a:latin typeface="Arial" pitchFamily="-108" charset="0"/>
          <a:ea typeface="ヒラギノ角ゴ Pro W3" pitchFamily="-65" charset="-128"/>
          <a:cs typeface="ヒラギノ角ゴ Pro W3" pitchFamily="-65" charset="-128"/>
        </a:defRPr>
      </a:lvl4pPr>
      <a:lvl5pPr algn="ctr" defTabSz="4702175" rtl="0" eaLnBrk="0" fontAlgn="base" hangingPunct="0">
        <a:spcBef>
          <a:spcPct val="0"/>
        </a:spcBef>
        <a:spcAft>
          <a:spcPct val="0"/>
        </a:spcAft>
        <a:defRPr sz="22600">
          <a:solidFill>
            <a:schemeClr val="tx2"/>
          </a:solidFill>
          <a:latin typeface="Arial" pitchFamily="-108" charset="0"/>
          <a:ea typeface="ヒラギノ角ゴ Pro W3" pitchFamily="-65" charset="-128"/>
          <a:cs typeface="ヒラギノ角ゴ Pro W3" pitchFamily="-65" charset="-128"/>
        </a:defRPr>
      </a:lvl5pPr>
      <a:lvl6pPr marL="457200" algn="ctr" defTabSz="4702175" rtl="0" fontAlgn="base">
        <a:spcBef>
          <a:spcPct val="0"/>
        </a:spcBef>
        <a:spcAft>
          <a:spcPct val="0"/>
        </a:spcAft>
        <a:defRPr sz="22600">
          <a:solidFill>
            <a:schemeClr val="tx2"/>
          </a:solidFill>
          <a:latin typeface="Arial" pitchFamily="-108" charset="0"/>
        </a:defRPr>
      </a:lvl6pPr>
      <a:lvl7pPr marL="914400" algn="ctr" defTabSz="4702175" rtl="0" fontAlgn="base">
        <a:spcBef>
          <a:spcPct val="0"/>
        </a:spcBef>
        <a:spcAft>
          <a:spcPct val="0"/>
        </a:spcAft>
        <a:defRPr sz="22600">
          <a:solidFill>
            <a:schemeClr val="tx2"/>
          </a:solidFill>
          <a:latin typeface="Arial" pitchFamily="-108" charset="0"/>
        </a:defRPr>
      </a:lvl7pPr>
      <a:lvl8pPr marL="1371600" algn="ctr" defTabSz="4702175" rtl="0" fontAlgn="base">
        <a:spcBef>
          <a:spcPct val="0"/>
        </a:spcBef>
        <a:spcAft>
          <a:spcPct val="0"/>
        </a:spcAft>
        <a:defRPr sz="22600">
          <a:solidFill>
            <a:schemeClr val="tx2"/>
          </a:solidFill>
          <a:latin typeface="Arial" pitchFamily="-108" charset="0"/>
        </a:defRPr>
      </a:lvl8pPr>
      <a:lvl9pPr marL="1828800" algn="ctr" defTabSz="4702175" rtl="0" fontAlgn="base">
        <a:spcBef>
          <a:spcPct val="0"/>
        </a:spcBef>
        <a:spcAft>
          <a:spcPct val="0"/>
        </a:spcAft>
        <a:defRPr sz="22600">
          <a:solidFill>
            <a:schemeClr val="tx2"/>
          </a:solidFill>
          <a:latin typeface="Arial" pitchFamily="-108" charset="0"/>
        </a:defRPr>
      </a:lvl9pPr>
    </p:titleStyle>
    <p:bodyStyle>
      <a:lvl1pPr marL="1763713" indent="-1763713" algn="l" defTabSz="4702175" rtl="0" eaLnBrk="0" fontAlgn="base" hangingPunct="0">
        <a:spcBef>
          <a:spcPct val="20000"/>
        </a:spcBef>
        <a:spcAft>
          <a:spcPct val="0"/>
        </a:spcAft>
        <a:buChar char="•"/>
        <a:defRPr sz="16500">
          <a:solidFill>
            <a:schemeClr val="tx1"/>
          </a:solidFill>
          <a:latin typeface="+mn-lt"/>
          <a:ea typeface="ヒラギノ角ゴ Pro W3" pitchFamily="-65" charset="-128"/>
          <a:cs typeface="ヒラギノ角ゴ Pro W3" pitchFamily="-65" charset="-128"/>
        </a:defRPr>
      </a:lvl1pPr>
      <a:lvl2pPr marL="3821113" indent="-1470025" algn="l" defTabSz="4702175" rtl="0" eaLnBrk="0" fontAlgn="base" hangingPunct="0">
        <a:spcBef>
          <a:spcPct val="20000"/>
        </a:spcBef>
        <a:spcAft>
          <a:spcPct val="0"/>
        </a:spcAft>
        <a:buChar char="–"/>
        <a:defRPr sz="14400">
          <a:solidFill>
            <a:schemeClr val="tx1"/>
          </a:solidFill>
          <a:latin typeface="+mn-lt"/>
          <a:ea typeface="ヒラギノ角ゴ Pro W3" pitchFamily="-108" charset="-128"/>
          <a:cs typeface="ヒラギノ角ゴ Pro W3" charset="0"/>
        </a:defRPr>
      </a:lvl2pPr>
      <a:lvl3pPr marL="5878513" indent="-1176338" algn="l" defTabSz="4702175" rtl="0" eaLnBrk="0" fontAlgn="base" hangingPunct="0">
        <a:spcBef>
          <a:spcPct val="20000"/>
        </a:spcBef>
        <a:spcAft>
          <a:spcPct val="0"/>
        </a:spcAft>
        <a:buChar char="•"/>
        <a:defRPr sz="12300">
          <a:solidFill>
            <a:schemeClr val="tx1"/>
          </a:solidFill>
          <a:latin typeface="+mn-lt"/>
          <a:ea typeface="ヒラギノ角ゴ Pro W3" pitchFamily="-108" charset="-128"/>
          <a:cs typeface="ヒラギノ角ゴ Pro W3" charset="0"/>
        </a:defRPr>
      </a:lvl3pPr>
      <a:lvl4pPr marL="8229600" indent="-1176338" algn="l" defTabSz="4702175" rtl="0" eaLnBrk="0" fontAlgn="base" hangingPunct="0">
        <a:spcBef>
          <a:spcPct val="20000"/>
        </a:spcBef>
        <a:spcAft>
          <a:spcPct val="0"/>
        </a:spcAft>
        <a:buChar char="–"/>
        <a:defRPr sz="10300">
          <a:solidFill>
            <a:schemeClr val="tx1"/>
          </a:solidFill>
          <a:latin typeface="+mn-lt"/>
          <a:ea typeface="ヒラギノ角ゴ Pro W3" pitchFamily="-108" charset="-128"/>
          <a:cs typeface="ヒラギノ角ゴ Pro W3" charset="0"/>
        </a:defRPr>
      </a:lvl4pPr>
      <a:lvl5pPr marL="10580688" indent="-1174750" algn="l" defTabSz="4702175" rtl="0" eaLnBrk="0" fontAlgn="base" hangingPunct="0">
        <a:spcBef>
          <a:spcPct val="20000"/>
        </a:spcBef>
        <a:spcAft>
          <a:spcPct val="0"/>
        </a:spcAft>
        <a:buChar char="»"/>
        <a:defRPr sz="10300">
          <a:solidFill>
            <a:schemeClr val="tx1"/>
          </a:solidFill>
          <a:latin typeface="+mn-lt"/>
          <a:ea typeface="ヒラギノ角ゴ Pro W3" pitchFamily="-108" charset="-128"/>
          <a:cs typeface="ヒラギノ角ゴ Pro W3" charset="0"/>
        </a:defRPr>
      </a:lvl5pPr>
      <a:lvl6pPr marL="11037888" indent="-1174750" algn="l" defTabSz="4702175" rtl="0" fontAlgn="base">
        <a:spcBef>
          <a:spcPct val="20000"/>
        </a:spcBef>
        <a:spcAft>
          <a:spcPct val="0"/>
        </a:spcAft>
        <a:buChar char="»"/>
        <a:defRPr sz="10300">
          <a:solidFill>
            <a:schemeClr val="tx1"/>
          </a:solidFill>
          <a:latin typeface="+mn-lt"/>
          <a:ea typeface="ヒラギノ角ゴ Pro W3" pitchFamily="-108" charset="-128"/>
        </a:defRPr>
      </a:lvl6pPr>
      <a:lvl7pPr marL="11495088" indent="-1174750" algn="l" defTabSz="4702175" rtl="0" fontAlgn="base">
        <a:spcBef>
          <a:spcPct val="20000"/>
        </a:spcBef>
        <a:spcAft>
          <a:spcPct val="0"/>
        </a:spcAft>
        <a:buChar char="»"/>
        <a:defRPr sz="10300">
          <a:solidFill>
            <a:schemeClr val="tx1"/>
          </a:solidFill>
          <a:latin typeface="+mn-lt"/>
          <a:ea typeface="ヒラギノ角ゴ Pro W3" pitchFamily="-108" charset="-128"/>
        </a:defRPr>
      </a:lvl7pPr>
      <a:lvl8pPr marL="11952288" indent="-1174750" algn="l" defTabSz="4702175" rtl="0" fontAlgn="base">
        <a:spcBef>
          <a:spcPct val="20000"/>
        </a:spcBef>
        <a:spcAft>
          <a:spcPct val="0"/>
        </a:spcAft>
        <a:buChar char="»"/>
        <a:defRPr sz="10300">
          <a:solidFill>
            <a:schemeClr val="tx1"/>
          </a:solidFill>
          <a:latin typeface="+mn-lt"/>
          <a:ea typeface="ヒラギノ角ゴ Pro W3" pitchFamily="-108" charset="-128"/>
        </a:defRPr>
      </a:lvl8pPr>
      <a:lvl9pPr marL="12409488" indent="-1174750" algn="l" defTabSz="4702175" rtl="0" fontAlgn="base">
        <a:spcBef>
          <a:spcPct val="20000"/>
        </a:spcBef>
        <a:spcAft>
          <a:spcPct val="0"/>
        </a:spcAft>
        <a:buChar char="»"/>
        <a:defRPr sz="10300">
          <a:solidFill>
            <a:schemeClr val="tx1"/>
          </a:solidFill>
          <a:latin typeface="+mn-lt"/>
          <a:ea typeface="ヒラギノ角ゴ Pro W3" pitchFamily="-108"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13" Type="http://schemas.openxmlformats.org/officeDocument/2006/relationships/image" Target="../media/image10.png"/><Relationship Id="rId3" Type="http://schemas.openxmlformats.org/officeDocument/2006/relationships/image" Target="../media/image1.png"/><Relationship Id="rId7" Type="http://schemas.openxmlformats.org/officeDocument/2006/relationships/image" Target="../media/image4.jpeg"/><Relationship Id="rId12" Type="http://schemas.openxmlformats.org/officeDocument/2006/relationships/image" Target="../media/image8.png"/><Relationship Id="rId17" Type="http://schemas.openxmlformats.org/officeDocument/2006/relationships/image" Target="../media/image14.jpg"/><Relationship Id="rId2" Type="http://schemas.openxmlformats.org/officeDocument/2006/relationships/notesSlide" Target="../notesSlides/notesSlide1.xml"/><Relationship Id="rId16" Type="http://schemas.openxmlformats.org/officeDocument/2006/relationships/image" Target="../media/image13.jpg"/><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2.jp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6.png"/><Relationship Id="rId1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ctangle 121">
            <a:extLst>
              <a:ext uri="{FF2B5EF4-FFF2-40B4-BE49-F238E27FC236}">
                <a16:creationId xmlns:a16="http://schemas.microsoft.com/office/drawing/2014/main" id="{38727441-08FB-47CF-9EA5-BFCDBB65BB1B}"/>
              </a:ext>
            </a:extLst>
          </p:cNvPr>
          <p:cNvSpPr>
            <a:spLocks noChangeArrowheads="1"/>
          </p:cNvSpPr>
          <p:nvPr/>
        </p:nvSpPr>
        <p:spPr bwMode="auto">
          <a:xfrm>
            <a:off x="0" y="0"/>
            <a:ext cx="43891200" cy="32918400"/>
          </a:xfrm>
          <a:prstGeom prst="rect">
            <a:avLst/>
          </a:prstGeom>
          <a:solidFill>
            <a:srgbClr val="EE7700"/>
          </a:solidFill>
          <a:ln>
            <a:noFill/>
          </a:ln>
        </p:spPr>
        <p:txBody>
          <a:bodyPr wrap="none" anchor="ct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0"/>
              </a:spcBef>
              <a:buFontTx/>
              <a:buNone/>
            </a:pPr>
            <a:endParaRPr lang="en-US" altLang="en-US" sz="9300"/>
          </a:p>
        </p:txBody>
      </p:sp>
      <p:sp>
        <p:nvSpPr>
          <p:cNvPr id="14338" name="Rectangle 1946">
            <a:extLst>
              <a:ext uri="{FF2B5EF4-FFF2-40B4-BE49-F238E27FC236}">
                <a16:creationId xmlns:a16="http://schemas.microsoft.com/office/drawing/2014/main" id="{93F65656-A777-41CC-ADAC-BC50E32CA33A}"/>
              </a:ext>
            </a:extLst>
          </p:cNvPr>
          <p:cNvSpPr>
            <a:spLocks noChangeArrowheads="1"/>
          </p:cNvSpPr>
          <p:nvPr/>
        </p:nvSpPr>
        <p:spPr bwMode="auto">
          <a:xfrm>
            <a:off x="13741400" y="4514173"/>
            <a:ext cx="17297400" cy="27829290"/>
          </a:xfrm>
          <a:prstGeom prst="rect">
            <a:avLst/>
          </a:prstGeom>
          <a:solidFill>
            <a:srgbClr val="FFFFFF"/>
          </a:solidFill>
          <a:ln w="9525">
            <a:noFill/>
            <a:miter lim="800000"/>
            <a:headEnd/>
            <a:tailEnd/>
          </a:ln>
        </p:spPr>
        <p:txBody>
          <a:bodyPr wrap="none" anchor="ct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0"/>
              </a:spcBef>
              <a:buFontTx/>
              <a:buNone/>
            </a:pPr>
            <a:endParaRPr lang="en-US" altLang="en-US" sz="9300"/>
          </a:p>
        </p:txBody>
      </p:sp>
      <p:sp>
        <p:nvSpPr>
          <p:cNvPr id="14339" name="Rectangle 7">
            <a:extLst>
              <a:ext uri="{FF2B5EF4-FFF2-40B4-BE49-F238E27FC236}">
                <a16:creationId xmlns:a16="http://schemas.microsoft.com/office/drawing/2014/main" id="{E643AE7F-F427-4E4F-9D01-E9F5E65F7BBB}"/>
              </a:ext>
            </a:extLst>
          </p:cNvPr>
          <p:cNvSpPr>
            <a:spLocks noChangeArrowheads="1"/>
          </p:cNvSpPr>
          <p:nvPr/>
        </p:nvSpPr>
        <p:spPr bwMode="auto">
          <a:xfrm>
            <a:off x="990600" y="456313"/>
            <a:ext cx="41910000" cy="3505200"/>
          </a:xfrm>
          <a:prstGeom prst="rect">
            <a:avLst/>
          </a:prstGeom>
          <a:solidFill>
            <a:schemeClr val="bg1"/>
          </a:solidFill>
          <a:ln w="9525">
            <a:noFill/>
            <a:miter lim="800000"/>
            <a:headEnd/>
            <a:tailEnd/>
          </a:ln>
        </p:spPr>
        <p:txBody>
          <a:bodyPr wrap="none" anchor="ctr"/>
          <a:lstStyle>
            <a:lvl1pPr>
              <a:spcBef>
                <a:spcPct val="20000"/>
              </a:spcBef>
              <a:buChar char="•"/>
              <a:defRPr sz="16500">
                <a:solidFill>
                  <a:schemeClr val="tx1"/>
                </a:solidFill>
                <a:latin typeface="Arial" panose="020B0604020202020204" pitchFamily="34" charset="0"/>
                <a:ea typeface="ヒラギノ角ゴ Pro W3" charset="-128"/>
              </a:defRPr>
            </a:lvl1pPr>
            <a:lvl2pPr marL="742950" indent="-285750">
              <a:spcBef>
                <a:spcPct val="20000"/>
              </a:spcBef>
              <a:buChar char="–"/>
              <a:defRPr sz="14400">
                <a:solidFill>
                  <a:schemeClr val="tx1"/>
                </a:solidFill>
                <a:latin typeface="Arial" panose="020B0604020202020204" pitchFamily="34" charset="0"/>
                <a:ea typeface="ヒラギノ角ゴ Pro W3" charset="-128"/>
              </a:defRPr>
            </a:lvl2pPr>
            <a:lvl3pPr marL="1143000" indent="-228600">
              <a:spcBef>
                <a:spcPct val="20000"/>
              </a:spcBef>
              <a:buChar char="•"/>
              <a:defRPr sz="12300">
                <a:solidFill>
                  <a:schemeClr val="tx1"/>
                </a:solidFill>
                <a:latin typeface="Arial" panose="020B0604020202020204" pitchFamily="34" charset="0"/>
                <a:ea typeface="ヒラギノ角ゴ Pro W3" charset="-128"/>
              </a:defRPr>
            </a:lvl3pPr>
            <a:lvl4pPr marL="1600200" indent="-228600">
              <a:spcBef>
                <a:spcPct val="20000"/>
              </a:spcBef>
              <a:buChar char="–"/>
              <a:defRPr sz="10300">
                <a:solidFill>
                  <a:schemeClr val="tx1"/>
                </a:solidFill>
                <a:latin typeface="Arial" panose="020B0604020202020204" pitchFamily="34" charset="0"/>
                <a:ea typeface="ヒラギノ角ゴ Pro W3" charset="-128"/>
              </a:defRPr>
            </a:lvl4pPr>
            <a:lvl5pPr marL="2057400" indent="-228600">
              <a:spcBef>
                <a:spcPct val="20000"/>
              </a:spcBef>
              <a:buChar char="»"/>
              <a:defRPr sz="10300">
                <a:solidFill>
                  <a:schemeClr val="tx1"/>
                </a:solidFill>
                <a:latin typeface="Arial" panose="020B0604020202020204" pitchFamily="34" charset="0"/>
                <a:ea typeface="ヒラギノ角ゴ Pro W3" charset="-128"/>
              </a:defRPr>
            </a:lvl5pPr>
            <a:lvl6pPr marL="25146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eaLnBrk="1" hangingPunct="1">
              <a:spcBef>
                <a:spcPct val="0"/>
              </a:spcBef>
              <a:buFontTx/>
              <a:buNone/>
            </a:pPr>
            <a:endParaRPr lang="en-US" altLang="en-US" sz="9300"/>
          </a:p>
        </p:txBody>
      </p:sp>
      <p:sp>
        <p:nvSpPr>
          <p:cNvPr id="14340" name="Text Box 4">
            <a:extLst>
              <a:ext uri="{FF2B5EF4-FFF2-40B4-BE49-F238E27FC236}">
                <a16:creationId xmlns:a16="http://schemas.microsoft.com/office/drawing/2014/main" id="{4126EA67-26AF-4637-B971-5131CD256CE0}"/>
              </a:ext>
            </a:extLst>
          </p:cNvPr>
          <p:cNvSpPr txBox="1">
            <a:spLocks noChangeArrowheads="1"/>
          </p:cNvSpPr>
          <p:nvPr/>
        </p:nvSpPr>
        <p:spPr bwMode="auto">
          <a:xfrm>
            <a:off x="1143000" y="660402"/>
            <a:ext cx="42062400"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spcBef>
                <a:spcPct val="0"/>
              </a:spcBef>
              <a:buNone/>
            </a:pPr>
            <a:r>
              <a:rPr lang="en-US" altLang="en-US" sz="6600" dirty="0">
                <a:solidFill>
                  <a:srgbClr val="003593"/>
                </a:solidFill>
                <a:latin typeface="Calibri"/>
                <a:ea typeface="ヒラギノ角ゴ Pro W3"/>
                <a:cs typeface="Calibri"/>
              </a:rPr>
              <a:t>Just a Bunch of Azoles: </a:t>
            </a:r>
            <a:r>
              <a:rPr lang="en-US" sz="6600" dirty="0">
                <a:latin typeface="Calibri"/>
                <a:ea typeface="ヒラギノ角ゴ Pro W3"/>
                <a:cs typeface="Calibri"/>
              </a:rPr>
              <a:t>Analysis of and Optimization Options for the Three-Step Synthesis of 3,5-Diarylisoxazole</a:t>
            </a:r>
            <a:endParaRPr lang="en-US" dirty="0"/>
          </a:p>
        </p:txBody>
      </p:sp>
      <p:sp>
        <p:nvSpPr>
          <p:cNvPr id="14341" name="Text Box 5">
            <a:extLst>
              <a:ext uri="{FF2B5EF4-FFF2-40B4-BE49-F238E27FC236}">
                <a16:creationId xmlns:a16="http://schemas.microsoft.com/office/drawing/2014/main" id="{5E70F8E9-A71D-4E3E-993D-A92714CB915F}"/>
              </a:ext>
            </a:extLst>
          </p:cNvPr>
          <p:cNvSpPr txBox="1">
            <a:spLocks noChangeArrowheads="1"/>
          </p:cNvSpPr>
          <p:nvPr/>
        </p:nvSpPr>
        <p:spPr bwMode="auto">
          <a:xfrm>
            <a:off x="1360244" y="1878318"/>
            <a:ext cx="38023800"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eaLnBrk="1" hangingPunct="1">
              <a:spcBef>
                <a:spcPct val="0"/>
              </a:spcBef>
              <a:buNone/>
            </a:pPr>
            <a:r>
              <a:rPr lang="en-US" altLang="en-US" sz="4400" dirty="0">
                <a:latin typeface="Arial"/>
                <a:ea typeface="ヒラギノ角ゴ Pro W3"/>
                <a:cs typeface="Arial"/>
              </a:rPr>
              <a:t>Andrea L. Cote, Travis D. Fischer, Julia E. Leary, Kelsey C. Mercurio, Brian Patenaude, Nick Arnista, and Erik B. Berda.  Chemistry 550, Department of Chemistry, </a:t>
            </a:r>
            <a:r>
              <a:rPr lang="en-US" altLang="en-US" sz="4400" i="1" dirty="0">
                <a:latin typeface="Arial"/>
                <a:ea typeface="ヒラギノ角ゴ Pro W3"/>
                <a:cs typeface="Arial"/>
              </a:rPr>
              <a:t>University of New Hampshire.</a:t>
            </a:r>
          </a:p>
        </p:txBody>
      </p:sp>
      <p:sp>
        <p:nvSpPr>
          <p:cNvPr id="14342" name="Rectangle 15">
            <a:extLst>
              <a:ext uri="{FF2B5EF4-FFF2-40B4-BE49-F238E27FC236}">
                <a16:creationId xmlns:a16="http://schemas.microsoft.com/office/drawing/2014/main" id="{B99FEAD7-B30B-4E9E-8916-AF8340A155E7}"/>
              </a:ext>
            </a:extLst>
          </p:cNvPr>
          <p:cNvSpPr>
            <a:spLocks noChangeArrowheads="1"/>
          </p:cNvSpPr>
          <p:nvPr/>
        </p:nvSpPr>
        <p:spPr bwMode="auto">
          <a:xfrm>
            <a:off x="31584900" y="4530725"/>
            <a:ext cx="11277600" cy="12588254"/>
          </a:xfrm>
          <a:prstGeom prst="rect">
            <a:avLst/>
          </a:prstGeom>
          <a:solidFill>
            <a:srgbClr val="FFFFFF"/>
          </a:solidFill>
          <a:ln w="9525">
            <a:noFill/>
            <a:miter lim="800000"/>
            <a:headEnd/>
            <a:tailEnd/>
          </a:ln>
        </p:spPr>
        <p:txBody>
          <a:bodyPr wrap="none" anchor="b"/>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0"/>
              </a:spcBef>
              <a:buFontTx/>
              <a:buNone/>
            </a:pPr>
            <a:endParaRPr lang="en-US" altLang="en-US" sz="3200"/>
          </a:p>
        </p:txBody>
      </p:sp>
      <p:sp>
        <p:nvSpPr>
          <p:cNvPr id="14343" name="Rectangle 19">
            <a:extLst>
              <a:ext uri="{FF2B5EF4-FFF2-40B4-BE49-F238E27FC236}">
                <a16:creationId xmlns:a16="http://schemas.microsoft.com/office/drawing/2014/main" id="{9F011AC3-EFDC-45FF-AED7-2A78AB266977}"/>
              </a:ext>
            </a:extLst>
          </p:cNvPr>
          <p:cNvSpPr>
            <a:spLocks noChangeArrowheads="1"/>
          </p:cNvSpPr>
          <p:nvPr/>
        </p:nvSpPr>
        <p:spPr bwMode="auto">
          <a:xfrm>
            <a:off x="0" y="14035088"/>
            <a:ext cx="438912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har char="•"/>
              <a:defRPr sz="16500">
                <a:solidFill>
                  <a:schemeClr val="tx1"/>
                </a:solidFill>
                <a:latin typeface="Arial" panose="020B0604020202020204" pitchFamily="34" charset="0"/>
                <a:ea typeface="ヒラギノ角ゴ Pro W3" charset="-128"/>
              </a:defRPr>
            </a:lvl1pPr>
            <a:lvl2pPr marL="742950" indent="-285750">
              <a:spcBef>
                <a:spcPct val="20000"/>
              </a:spcBef>
              <a:buChar char="–"/>
              <a:defRPr sz="14400">
                <a:solidFill>
                  <a:schemeClr val="tx1"/>
                </a:solidFill>
                <a:latin typeface="Arial" panose="020B0604020202020204" pitchFamily="34" charset="0"/>
                <a:ea typeface="ヒラギノ角ゴ Pro W3" charset="-128"/>
              </a:defRPr>
            </a:lvl2pPr>
            <a:lvl3pPr marL="1143000" indent="-228600">
              <a:spcBef>
                <a:spcPct val="20000"/>
              </a:spcBef>
              <a:buChar char="•"/>
              <a:defRPr sz="12300">
                <a:solidFill>
                  <a:schemeClr val="tx1"/>
                </a:solidFill>
                <a:latin typeface="Arial" panose="020B0604020202020204" pitchFamily="34" charset="0"/>
                <a:ea typeface="ヒラギノ角ゴ Pro W3" charset="-128"/>
              </a:defRPr>
            </a:lvl3pPr>
            <a:lvl4pPr marL="1600200" indent="-228600">
              <a:spcBef>
                <a:spcPct val="20000"/>
              </a:spcBef>
              <a:buChar char="–"/>
              <a:defRPr sz="10300">
                <a:solidFill>
                  <a:schemeClr val="tx1"/>
                </a:solidFill>
                <a:latin typeface="Arial" panose="020B0604020202020204" pitchFamily="34" charset="0"/>
                <a:ea typeface="ヒラギノ角ゴ Pro W3" charset="-128"/>
              </a:defRPr>
            </a:lvl4pPr>
            <a:lvl5pPr marL="2057400" indent="-228600">
              <a:spcBef>
                <a:spcPct val="20000"/>
              </a:spcBef>
              <a:buChar char="»"/>
              <a:defRPr sz="10300">
                <a:solidFill>
                  <a:schemeClr val="tx1"/>
                </a:solidFill>
                <a:latin typeface="Arial" panose="020B0604020202020204" pitchFamily="34" charset="0"/>
                <a:ea typeface="ヒラギノ角ゴ Pro W3" charset="-128"/>
              </a:defRPr>
            </a:lvl5pPr>
            <a:lvl6pPr marL="25146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eaLnBrk="1" hangingPunct="1">
              <a:spcBef>
                <a:spcPct val="0"/>
              </a:spcBef>
              <a:buFontTx/>
              <a:buNone/>
            </a:pPr>
            <a:endParaRPr lang="en-US" altLang="en-US" sz="9300"/>
          </a:p>
        </p:txBody>
      </p:sp>
      <p:sp>
        <p:nvSpPr>
          <p:cNvPr id="14344" name="Rectangle 36">
            <a:extLst>
              <a:ext uri="{FF2B5EF4-FFF2-40B4-BE49-F238E27FC236}">
                <a16:creationId xmlns:a16="http://schemas.microsoft.com/office/drawing/2014/main" id="{2406642F-C50D-46EC-AE2E-D5FC7507E153}"/>
              </a:ext>
            </a:extLst>
          </p:cNvPr>
          <p:cNvSpPr>
            <a:spLocks noChangeArrowheads="1"/>
          </p:cNvSpPr>
          <p:nvPr/>
        </p:nvSpPr>
        <p:spPr bwMode="auto">
          <a:xfrm>
            <a:off x="31584900" y="17533852"/>
            <a:ext cx="11239500" cy="8339560"/>
          </a:xfrm>
          <a:prstGeom prst="rect">
            <a:avLst/>
          </a:prstGeom>
          <a:solidFill>
            <a:srgbClr val="FFFFFF"/>
          </a:solidFill>
          <a:ln w="9525">
            <a:noFill/>
            <a:miter lim="800000"/>
            <a:headEnd/>
            <a:tailEnd/>
          </a:ln>
        </p:spPr>
        <p:txBody>
          <a:bodyPr wrap="none" anchor="ct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0"/>
              </a:spcBef>
              <a:buFontTx/>
              <a:buNone/>
            </a:pPr>
            <a:endParaRPr lang="en-US" altLang="en-US" sz="9300"/>
          </a:p>
        </p:txBody>
      </p:sp>
      <p:sp>
        <p:nvSpPr>
          <p:cNvPr id="14345" name="Text Box 1960">
            <a:extLst>
              <a:ext uri="{FF2B5EF4-FFF2-40B4-BE49-F238E27FC236}">
                <a16:creationId xmlns:a16="http://schemas.microsoft.com/office/drawing/2014/main" id="{C84F92F0-C5DD-40E5-9B61-1F1AA93CA132}"/>
              </a:ext>
            </a:extLst>
          </p:cNvPr>
          <p:cNvSpPr txBox="1">
            <a:spLocks noChangeArrowheads="1"/>
          </p:cNvSpPr>
          <p:nvPr/>
        </p:nvSpPr>
        <p:spPr bwMode="auto">
          <a:xfrm>
            <a:off x="13782368" y="4530725"/>
            <a:ext cx="164592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50000"/>
              </a:spcBef>
              <a:buFontTx/>
              <a:buNone/>
            </a:pPr>
            <a:r>
              <a:rPr lang="en-US" altLang="en-US" sz="4800" b="1" dirty="0">
                <a:solidFill>
                  <a:srgbClr val="003593"/>
                </a:solidFill>
              </a:rPr>
              <a:t>Results</a:t>
            </a:r>
          </a:p>
        </p:txBody>
      </p:sp>
      <p:sp>
        <p:nvSpPr>
          <p:cNvPr id="14346" name="Line 2012">
            <a:extLst>
              <a:ext uri="{FF2B5EF4-FFF2-40B4-BE49-F238E27FC236}">
                <a16:creationId xmlns:a16="http://schemas.microsoft.com/office/drawing/2014/main" id="{D6435744-11A6-46A9-BBD3-9D4C84C29781}"/>
              </a:ext>
            </a:extLst>
          </p:cNvPr>
          <p:cNvSpPr>
            <a:spLocks noChangeShapeType="1"/>
          </p:cNvSpPr>
          <p:nvPr/>
        </p:nvSpPr>
        <p:spPr bwMode="auto">
          <a:xfrm>
            <a:off x="14593824" y="5414345"/>
            <a:ext cx="15468600" cy="0"/>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4347" name="Text Box 2024">
            <a:extLst>
              <a:ext uri="{FF2B5EF4-FFF2-40B4-BE49-F238E27FC236}">
                <a16:creationId xmlns:a16="http://schemas.microsoft.com/office/drawing/2014/main" id="{662831E2-101A-4A91-AD13-B973D283BDEF}"/>
              </a:ext>
            </a:extLst>
          </p:cNvPr>
          <p:cNvSpPr txBox="1">
            <a:spLocks noChangeArrowheads="1"/>
          </p:cNvSpPr>
          <p:nvPr/>
        </p:nvSpPr>
        <p:spPr bwMode="auto">
          <a:xfrm>
            <a:off x="31851600" y="4876800"/>
            <a:ext cx="105918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50000"/>
              </a:spcBef>
              <a:buFontTx/>
              <a:buNone/>
            </a:pPr>
            <a:endParaRPr lang="en-US" altLang="en-US" sz="4000" b="1">
              <a:solidFill>
                <a:srgbClr val="000090"/>
              </a:solidFill>
            </a:endParaRPr>
          </a:p>
        </p:txBody>
      </p:sp>
      <p:sp>
        <p:nvSpPr>
          <p:cNvPr id="14348" name="Line 2025">
            <a:extLst>
              <a:ext uri="{FF2B5EF4-FFF2-40B4-BE49-F238E27FC236}">
                <a16:creationId xmlns:a16="http://schemas.microsoft.com/office/drawing/2014/main" id="{F5D8D154-558D-422C-A763-8B103E98AE44}"/>
              </a:ext>
            </a:extLst>
          </p:cNvPr>
          <p:cNvSpPr>
            <a:spLocks noChangeShapeType="1"/>
          </p:cNvSpPr>
          <p:nvPr/>
        </p:nvSpPr>
        <p:spPr bwMode="auto">
          <a:xfrm>
            <a:off x="32575500" y="5414345"/>
            <a:ext cx="9296400" cy="0"/>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4349" name="Text Box 2029">
            <a:extLst>
              <a:ext uri="{FF2B5EF4-FFF2-40B4-BE49-F238E27FC236}">
                <a16:creationId xmlns:a16="http://schemas.microsoft.com/office/drawing/2014/main" id="{0B4FB51F-1C41-4AE3-9A77-9E88410ACA94}"/>
              </a:ext>
            </a:extLst>
          </p:cNvPr>
          <p:cNvSpPr txBox="1">
            <a:spLocks noChangeArrowheads="1"/>
          </p:cNvSpPr>
          <p:nvPr/>
        </p:nvSpPr>
        <p:spPr bwMode="auto">
          <a:xfrm>
            <a:off x="31851600" y="17718196"/>
            <a:ext cx="11201400"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50000"/>
              </a:spcBef>
              <a:buFontTx/>
              <a:buNone/>
            </a:pPr>
            <a:r>
              <a:rPr lang="en-US" altLang="en-US" sz="4800" b="1" dirty="0">
                <a:solidFill>
                  <a:srgbClr val="003593"/>
                </a:solidFill>
              </a:rPr>
              <a:t>Summary and Conclusions</a:t>
            </a:r>
          </a:p>
        </p:txBody>
      </p:sp>
      <p:sp>
        <p:nvSpPr>
          <p:cNvPr id="14350" name="Rectangle 2041">
            <a:extLst>
              <a:ext uri="{FF2B5EF4-FFF2-40B4-BE49-F238E27FC236}">
                <a16:creationId xmlns:a16="http://schemas.microsoft.com/office/drawing/2014/main" id="{B7FD4F01-DCA1-42FF-BBA9-ECC58E404F3C}"/>
              </a:ext>
            </a:extLst>
          </p:cNvPr>
          <p:cNvSpPr>
            <a:spLocks noChangeArrowheads="1"/>
          </p:cNvSpPr>
          <p:nvPr/>
        </p:nvSpPr>
        <p:spPr bwMode="auto">
          <a:xfrm>
            <a:off x="1041400" y="4514172"/>
            <a:ext cx="12192000" cy="11155982"/>
          </a:xfrm>
          <a:prstGeom prst="rect">
            <a:avLst/>
          </a:prstGeom>
          <a:solidFill>
            <a:srgbClr val="FFFFFF"/>
          </a:solidFill>
          <a:ln w="9525">
            <a:noFill/>
            <a:miter lim="800000"/>
            <a:headEnd/>
            <a:tailEnd/>
          </a:ln>
        </p:spPr>
        <p:txBody>
          <a:bodyPr wrap="none" anchor="ct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0"/>
              </a:spcBef>
              <a:buFontTx/>
              <a:buNone/>
            </a:pPr>
            <a:endParaRPr lang="en-US" altLang="en-US" sz="9300"/>
          </a:p>
        </p:txBody>
      </p:sp>
      <p:sp>
        <p:nvSpPr>
          <p:cNvPr id="14351" name="Text Box 1948">
            <a:extLst>
              <a:ext uri="{FF2B5EF4-FFF2-40B4-BE49-F238E27FC236}">
                <a16:creationId xmlns:a16="http://schemas.microsoft.com/office/drawing/2014/main" id="{8EB861D4-9B1C-4362-B935-6055D6DF9840}"/>
              </a:ext>
            </a:extLst>
          </p:cNvPr>
          <p:cNvSpPr txBox="1">
            <a:spLocks noChangeArrowheads="1"/>
          </p:cNvSpPr>
          <p:nvPr/>
        </p:nvSpPr>
        <p:spPr bwMode="auto">
          <a:xfrm>
            <a:off x="859228" y="4599326"/>
            <a:ext cx="12192000"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50000"/>
              </a:spcBef>
              <a:buNone/>
            </a:pPr>
            <a:r>
              <a:rPr lang="en-US" altLang="en-US" sz="4800" b="1" dirty="0">
                <a:solidFill>
                  <a:srgbClr val="003593"/>
                </a:solidFill>
              </a:rPr>
              <a:t>Introduction</a:t>
            </a:r>
          </a:p>
          <a:p>
            <a:pPr algn="ctr" eaLnBrk="1" hangingPunct="1">
              <a:spcBef>
                <a:spcPct val="50000"/>
              </a:spcBef>
              <a:buFontTx/>
              <a:buNone/>
            </a:pPr>
            <a:endParaRPr lang="en-US" altLang="en-US" sz="4800" b="1" dirty="0">
              <a:solidFill>
                <a:srgbClr val="FF9933"/>
              </a:solidFill>
            </a:endParaRPr>
          </a:p>
        </p:txBody>
      </p:sp>
      <p:sp>
        <p:nvSpPr>
          <p:cNvPr id="14352" name="Rectangle 2043">
            <a:extLst>
              <a:ext uri="{FF2B5EF4-FFF2-40B4-BE49-F238E27FC236}">
                <a16:creationId xmlns:a16="http://schemas.microsoft.com/office/drawing/2014/main" id="{13B6FA8D-16B2-4049-8DAB-712EE377EE39}"/>
              </a:ext>
            </a:extLst>
          </p:cNvPr>
          <p:cNvSpPr>
            <a:spLocks noChangeArrowheads="1"/>
          </p:cNvSpPr>
          <p:nvPr/>
        </p:nvSpPr>
        <p:spPr bwMode="auto">
          <a:xfrm>
            <a:off x="990600" y="15925799"/>
            <a:ext cx="12192000" cy="16332195"/>
          </a:xfrm>
          <a:prstGeom prst="rect">
            <a:avLst/>
          </a:prstGeom>
          <a:solidFill>
            <a:srgbClr val="FFFFFF"/>
          </a:solidFill>
          <a:ln w="9525">
            <a:noFill/>
            <a:miter lim="800000"/>
            <a:headEnd/>
            <a:tailEnd/>
          </a:ln>
        </p:spPr>
        <p:txBody>
          <a:bodyPr wrap="none" anchor="ctr"/>
          <a:lstStyle>
            <a:lvl1pPr marL="342900" indent="-342900" defTabSz="457200">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57200">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57200">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57200">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57200">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572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572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572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572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eaLnBrk="1" hangingPunct="1">
              <a:buFontTx/>
              <a:buNone/>
            </a:pPr>
            <a:endParaRPr lang="en-US" altLang="en-US" sz="9600" b="1" dirty="0"/>
          </a:p>
        </p:txBody>
      </p:sp>
      <p:sp>
        <p:nvSpPr>
          <p:cNvPr id="14353" name="Line 2018">
            <a:extLst>
              <a:ext uri="{FF2B5EF4-FFF2-40B4-BE49-F238E27FC236}">
                <a16:creationId xmlns:a16="http://schemas.microsoft.com/office/drawing/2014/main" id="{04BB8AEB-5AEA-483A-BFD2-B45D1C341135}"/>
              </a:ext>
            </a:extLst>
          </p:cNvPr>
          <p:cNvSpPr>
            <a:spLocks noChangeShapeType="1"/>
          </p:cNvSpPr>
          <p:nvPr/>
        </p:nvSpPr>
        <p:spPr bwMode="auto">
          <a:xfrm>
            <a:off x="1676400" y="5358037"/>
            <a:ext cx="10820400" cy="0"/>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4354" name="Text Box 1951">
            <a:extLst>
              <a:ext uri="{FF2B5EF4-FFF2-40B4-BE49-F238E27FC236}">
                <a16:creationId xmlns:a16="http://schemas.microsoft.com/office/drawing/2014/main" id="{93F8FA5E-34C1-4023-8628-19B4E0144472}"/>
              </a:ext>
            </a:extLst>
          </p:cNvPr>
          <p:cNvSpPr txBox="1">
            <a:spLocks noChangeArrowheads="1"/>
          </p:cNvSpPr>
          <p:nvPr/>
        </p:nvSpPr>
        <p:spPr bwMode="auto">
          <a:xfrm>
            <a:off x="1583646" y="15829757"/>
            <a:ext cx="10820400" cy="82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50000"/>
              </a:spcBef>
              <a:buFontTx/>
              <a:buNone/>
            </a:pPr>
            <a:r>
              <a:rPr lang="en-US" altLang="en-US" sz="4800" b="1" dirty="0">
                <a:solidFill>
                  <a:srgbClr val="003593"/>
                </a:solidFill>
              </a:rPr>
              <a:t>Methods</a:t>
            </a:r>
            <a:endParaRPr lang="en-US" altLang="en-US" sz="4800" b="1" dirty="0">
              <a:solidFill>
                <a:srgbClr val="FF9933"/>
              </a:solidFill>
            </a:endParaRPr>
          </a:p>
        </p:txBody>
      </p:sp>
      <p:sp>
        <p:nvSpPr>
          <p:cNvPr id="14355" name="Line 2019">
            <a:extLst>
              <a:ext uri="{FF2B5EF4-FFF2-40B4-BE49-F238E27FC236}">
                <a16:creationId xmlns:a16="http://schemas.microsoft.com/office/drawing/2014/main" id="{F6E0A6AF-3B73-4984-9C82-1E66CA882BAF}"/>
              </a:ext>
            </a:extLst>
          </p:cNvPr>
          <p:cNvSpPr>
            <a:spLocks noChangeShapeType="1"/>
          </p:cNvSpPr>
          <p:nvPr/>
        </p:nvSpPr>
        <p:spPr bwMode="auto">
          <a:xfrm>
            <a:off x="1752600" y="16653669"/>
            <a:ext cx="10820400" cy="0"/>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4356" name="Text Box 1947">
            <a:extLst>
              <a:ext uri="{FF2B5EF4-FFF2-40B4-BE49-F238E27FC236}">
                <a16:creationId xmlns:a16="http://schemas.microsoft.com/office/drawing/2014/main" id="{4651D165-5F35-4563-9BA4-41C846362448}"/>
              </a:ext>
            </a:extLst>
          </p:cNvPr>
          <p:cNvSpPr txBox="1">
            <a:spLocks noChangeArrowheads="1"/>
          </p:cNvSpPr>
          <p:nvPr/>
        </p:nvSpPr>
        <p:spPr bwMode="auto">
          <a:xfrm>
            <a:off x="899064" y="5339119"/>
            <a:ext cx="12125908" cy="550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t">
            <a:spAutoFit/>
          </a:bodyPr>
          <a:lstStyle>
            <a:lvl1pPr marL="342900" indent="-342900" defTabSz="4702175">
              <a:spcBef>
                <a:spcPct val="20000"/>
              </a:spcBef>
              <a:buChar char="•"/>
              <a:tabLst>
                <a:tab pos="1654175" algn="l"/>
              </a:tabLst>
              <a:defRPr sz="16500">
                <a:solidFill>
                  <a:schemeClr val="tx1"/>
                </a:solidFill>
                <a:latin typeface="Arial" panose="020B0604020202020204" pitchFamily="34" charset="0"/>
                <a:ea typeface="ヒラギノ角ゴ Pro W3" charset="-128"/>
              </a:defRPr>
            </a:lvl1pPr>
            <a:lvl2pPr defTabSz="4702175">
              <a:spcBef>
                <a:spcPct val="20000"/>
              </a:spcBef>
              <a:buChar char="–"/>
              <a:tabLst>
                <a:tab pos="1654175" algn="l"/>
              </a:tabLst>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tabLst>
                <a:tab pos="1654175" algn="l"/>
              </a:tabLst>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tabLst>
                <a:tab pos="1654175" algn="l"/>
              </a:tabLst>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tabLst>
                <a:tab pos="1654175" algn="l"/>
              </a:tabLst>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tabLst>
                <a:tab pos="1654175" algn="l"/>
              </a:tabLst>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tabLst>
                <a:tab pos="1654175" algn="l"/>
              </a:tabLst>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tabLst>
                <a:tab pos="1654175" algn="l"/>
              </a:tabLst>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tabLst>
                <a:tab pos="1654175" algn="l"/>
              </a:tabLst>
              <a:defRPr sz="10300">
                <a:solidFill>
                  <a:schemeClr val="tx1"/>
                </a:solidFill>
                <a:latin typeface="Arial" panose="020B0604020202020204" pitchFamily="34" charset="0"/>
                <a:ea typeface="ヒラギノ角ゴ Pro W3" charset="-128"/>
              </a:defRPr>
            </a:lvl9pPr>
          </a:lstStyle>
          <a:p>
            <a:pPr lvl="1" algn="just">
              <a:spcBef>
                <a:spcPct val="0"/>
              </a:spcBef>
              <a:buNone/>
            </a:pPr>
            <a:r>
              <a:rPr lang="en-US" sz="3200" dirty="0">
                <a:latin typeface="Arial"/>
                <a:cs typeface="Arial"/>
              </a:rPr>
              <a:t>This experiment focused on the synthesis of 3,5-diphenylisoxazole and the three subsequent optimizations of the reactions. Isoxazole structures are found very commonly in the structures of drugs, including potential chemotherapeutics</a:t>
            </a:r>
            <a:r>
              <a:rPr lang="en-US" sz="3200" baseline="30000" dirty="0">
                <a:latin typeface="Arial"/>
                <a:cs typeface="Arial"/>
              </a:rPr>
              <a:t>1, </a:t>
            </a:r>
            <a:r>
              <a:rPr lang="en-US" sz="3200" dirty="0">
                <a:latin typeface="Arial"/>
                <a:cs typeface="Arial"/>
              </a:rPr>
              <a:t>anti-diabetic compounds</a:t>
            </a:r>
            <a:r>
              <a:rPr lang="en-US" sz="3200" baseline="30000" dirty="0">
                <a:latin typeface="Arial"/>
                <a:cs typeface="Arial"/>
              </a:rPr>
              <a:t>2</a:t>
            </a:r>
            <a:r>
              <a:rPr lang="en-US" sz="3200" dirty="0">
                <a:latin typeface="Arial"/>
                <a:cs typeface="Arial"/>
              </a:rPr>
              <a:t> and anti-inflammatory analgesics.</a:t>
            </a:r>
            <a:r>
              <a:rPr lang="en-US" sz="3200" baseline="30000" dirty="0">
                <a:latin typeface="Arial"/>
                <a:cs typeface="Arial"/>
              </a:rPr>
              <a:t>3</a:t>
            </a:r>
            <a:r>
              <a:rPr lang="en-US" sz="3200" dirty="0">
                <a:latin typeface="Arial"/>
                <a:cs typeface="Arial"/>
              </a:rPr>
              <a:t> The beginning steps of the synthesis involved the creation of a chalcone followed by bromination. Chalcones are aromatic ketones, which are useful precursors for the production of isoxazoles. They have been widely studied for their role as primary scaffolds in many natural products, and as fluorescent chemical probes. </a:t>
            </a:r>
            <a:r>
              <a:rPr lang="en-US" sz="3200" baseline="30000" dirty="0">
                <a:latin typeface="Arial"/>
                <a:cs typeface="Arial"/>
              </a:rPr>
              <a:t>4</a:t>
            </a:r>
            <a:r>
              <a:rPr lang="en-US" sz="3200" dirty="0">
                <a:latin typeface="Arial"/>
                <a:cs typeface="Arial"/>
              </a:rPr>
              <a:t> </a:t>
            </a:r>
            <a:endParaRPr lang="en-US" altLang="en-US" sz="3200" dirty="0"/>
          </a:p>
        </p:txBody>
      </p:sp>
      <p:sp>
        <p:nvSpPr>
          <p:cNvPr id="14357" name="Rectangle 4530">
            <a:extLst>
              <a:ext uri="{FF2B5EF4-FFF2-40B4-BE49-F238E27FC236}">
                <a16:creationId xmlns:a16="http://schemas.microsoft.com/office/drawing/2014/main" id="{900E996A-DC4D-4E60-875B-80753A11BA57}"/>
              </a:ext>
            </a:extLst>
          </p:cNvPr>
          <p:cNvSpPr>
            <a:spLocks noChangeArrowheads="1"/>
          </p:cNvSpPr>
          <p:nvPr/>
        </p:nvSpPr>
        <p:spPr bwMode="auto">
          <a:xfrm>
            <a:off x="31546800" y="28626982"/>
            <a:ext cx="11277600" cy="3718644"/>
          </a:xfrm>
          <a:prstGeom prst="rect">
            <a:avLst/>
          </a:prstGeom>
          <a:solidFill>
            <a:srgbClr val="FFFFFF"/>
          </a:solidFill>
          <a:ln w="9525">
            <a:noFill/>
            <a:miter lim="800000"/>
            <a:headEnd/>
            <a:tailEnd/>
          </a:ln>
        </p:spPr>
        <p:txBody>
          <a:bodyPr wrap="none" anchor="ct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0"/>
              </a:spcBef>
              <a:buFontTx/>
              <a:buNone/>
            </a:pPr>
            <a:endParaRPr lang="en-US" altLang="en-US" sz="9300"/>
          </a:p>
        </p:txBody>
      </p:sp>
      <p:sp>
        <p:nvSpPr>
          <p:cNvPr id="14358" name="Text Box 4531">
            <a:extLst>
              <a:ext uri="{FF2B5EF4-FFF2-40B4-BE49-F238E27FC236}">
                <a16:creationId xmlns:a16="http://schemas.microsoft.com/office/drawing/2014/main" id="{869CFFFF-A3F7-47FF-8F0E-640CFF9C2DDD}"/>
              </a:ext>
            </a:extLst>
          </p:cNvPr>
          <p:cNvSpPr txBox="1">
            <a:spLocks noChangeArrowheads="1"/>
          </p:cNvSpPr>
          <p:nvPr/>
        </p:nvSpPr>
        <p:spPr bwMode="auto">
          <a:xfrm>
            <a:off x="31563644" y="28500409"/>
            <a:ext cx="11125200" cy="82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50000"/>
              </a:spcBef>
              <a:buFontTx/>
              <a:buNone/>
            </a:pPr>
            <a:r>
              <a:rPr lang="en-US" altLang="en-US" sz="4800" b="1" dirty="0">
                <a:solidFill>
                  <a:srgbClr val="003593"/>
                </a:solidFill>
              </a:rPr>
              <a:t>References</a:t>
            </a:r>
            <a:endParaRPr lang="en-US" altLang="en-US" sz="4800" b="1" dirty="0">
              <a:solidFill>
                <a:srgbClr val="FF9933"/>
              </a:solidFill>
            </a:endParaRPr>
          </a:p>
        </p:txBody>
      </p:sp>
      <p:sp>
        <p:nvSpPr>
          <p:cNvPr id="14360" name="Line 5290">
            <a:extLst>
              <a:ext uri="{FF2B5EF4-FFF2-40B4-BE49-F238E27FC236}">
                <a16:creationId xmlns:a16="http://schemas.microsoft.com/office/drawing/2014/main" id="{A2AD06A2-637D-4C0D-932D-13E3831F811D}"/>
              </a:ext>
            </a:extLst>
          </p:cNvPr>
          <p:cNvSpPr>
            <a:spLocks noChangeShapeType="1"/>
          </p:cNvSpPr>
          <p:nvPr/>
        </p:nvSpPr>
        <p:spPr bwMode="auto">
          <a:xfrm>
            <a:off x="32639000" y="18587321"/>
            <a:ext cx="9296400" cy="0"/>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4361" name="Rectangle 2035">
            <a:extLst>
              <a:ext uri="{FF2B5EF4-FFF2-40B4-BE49-F238E27FC236}">
                <a16:creationId xmlns:a16="http://schemas.microsoft.com/office/drawing/2014/main" id="{312115BC-B9D7-4FB8-9EB2-9E1864374758}"/>
              </a:ext>
            </a:extLst>
          </p:cNvPr>
          <p:cNvSpPr>
            <a:spLocks noChangeArrowheads="1"/>
          </p:cNvSpPr>
          <p:nvPr/>
        </p:nvSpPr>
        <p:spPr bwMode="auto">
          <a:xfrm>
            <a:off x="31546800" y="26329042"/>
            <a:ext cx="11277600" cy="1941609"/>
          </a:xfrm>
          <a:prstGeom prst="rect">
            <a:avLst/>
          </a:prstGeom>
          <a:solidFill>
            <a:srgbClr val="FFFFFF"/>
          </a:solidFill>
          <a:ln w="9525">
            <a:noFill/>
            <a:miter lim="800000"/>
            <a:headEnd/>
            <a:tailEnd/>
          </a:ln>
        </p:spPr>
        <p:txBody>
          <a:bodyPr wrap="none" anchor="ct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0"/>
              </a:spcBef>
              <a:buFontTx/>
              <a:buNone/>
            </a:pPr>
            <a:endParaRPr lang="en-US" altLang="en-US" sz="2400"/>
          </a:p>
          <a:p>
            <a:pPr algn="ctr" eaLnBrk="1" hangingPunct="1">
              <a:spcBef>
                <a:spcPct val="0"/>
              </a:spcBef>
              <a:buFontTx/>
              <a:buNone/>
            </a:pPr>
            <a:endParaRPr lang="en-US" altLang="en-US" sz="2400"/>
          </a:p>
        </p:txBody>
      </p:sp>
      <p:sp>
        <p:nvSpPr>
          <p:cNvPr id="14362" name="Text Box 2036">
            <a:extLst>
              <a:ext uri="{FF2B5EF4-FFF2-40B4-BE49-F238E27FC236}">
                <a16:creationId xmlns:a16="http://schemas.microsoft.com/office/drawing/2014/main" id="{BD61074F-4765-415A-8751-35D06E63F48C}"/>
              </a:ext>
            </a:extLst>
          </p:cNvPr>
          <p:cNvSpPr txBox="1">
            <a:spLocks noChangeArrowheads="1"/>
          </p:cNvSpPr>
          <p:nvPr/>
        </p:nvSpPr>
        <p:spPr bwMode="auto">
          <a:xfrm>
            <a:off x="31457900" y="26233264"/>
            <a:ext cx="11201400" cy="823913"/>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50000"/>
              </a:spcBef>
              <a:buFontTx/>
              <a:buNone/>
            </a:pPr>
            <a:r>
              <a:rPr lang="en-US" altLang="en-US" sz="4800" b="1" dirty="0">
                <a:solidFill>
                  <a:srgbClr val="003593"/>
                </a:solidFill>
              </a:rPr>
              <a:t>Acknowledgements</a:t>
            </a:r>
          </a:p>
        </p:txBody>
      </p:sp>
      <p:sp>
        <p:nvSpPr>
          <p:cNvPr id="14363" name="Text Box 2038">
            <a:extLst>
              <a:ext uri="{FF2B5EF4-FFF2-40B4-BE49-F238E27FC236}">
                <a16:creationId xmlns:a16="http://schemas.microsoft.com/office/drawing/2014/main" id="{E8A64B1D-8CA8-4058-B5CA-8E10206DB10C}"/>
              </a:ext>
            </a:extLst>
          </p:cNvPr>
          <p:cNvSpPr txBox="1">
            <a:spLocks noChangeArrowheads="1"/>
          </p:cNvSpPr>
          <p:nvPr/>
        </p:nvSpPr>
        <p:spPr bwMode="auto">
          <a:xfrm>
            <a:off x="31928335" y="27132663"/>
            <a:ext cx="8611028"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just" eaLnBrk="1" hangingPunct="1">
              <a:spcBef>
                <a:spcPct val="0"/>
              </a:spcBef>
              <a:buClr>
                <a:srgbClr val="990000"/>
              </a:buClr>
              <a:buFont typeface="Wingdings" panose="05000000000000000000" pitchFamily="2" charset="2"/>
              <a:buNone/>
            </a:pPr>
            <a:r>
              <a:rPr lang="en-US" altLang="en-US" sz="2200" dirty="0"/>
              <a:t>We would like to thank the UNH Department of Chemistry for funding this research with our $90 lab fee that we pay each semester.</a:t>
            </a:r>
            <a:endParaRPr lang="en-US" altLang="en-US" sz="2200" i="1" dirty="0">
              <a:latin typeface="Arial Narrow" panose="020B0606020202030204" pitchFamily="34" charset="0"/>
            </a:endParaRPr>
          </a:p>
        </p:txBody>
      </p:sp>
      <p:sp>
        <p:nvSpPr>
          <p:cNvPr id="14364" name="Line 5291">
            <a:extLst>
              <a:ext uri="{FF2B5EF4-FFF2-40B4-BE49-F238E27FC236}">
                <a16:creationId xmlns:a16="http://schemas.microsoft.com/office/drawing/2014/main" id="{6F1055CD-F1D5-4A08-A7FD-F9497A911805}"/>
              </a:ext>
            </a:extLst>
          </p:cNvPr>
          <p:cNvSpPr>
            <a:spLocks noChangeShapeType="1"/>
          </p:cNvSpPr>
          <p:nvPr/>
        </p:nvSpPr>
        <p:spPr bwMode="auto">
          <a:xfrm flipV="1">
            <a:off x="31941062" y="27054638"/>
            <a:ext cx="8611028" cy="40755"/>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4365" name="Line 5292">
            <a:extLst>
              <a:ext uri="{FF2B5EF4-FFF2-40B4-BE49-F238E27FC236}">
                <a16:creationId xmlns:a16="http://schemas.microsoft.com/office/drawing/2014/main" id="{808143B1-09E2-4325-9199-31210FCE4A94}"/>
              </a:ext>
            </a:extLst>
          </p:cNvPr>
          <p:cNvSpPr>
            <a:spLocks noChangeShapeType="1"/>
          </p:cNvSpPr>
          <p:nvPr/>
        </p:nvSpPr>
        <p:spPr bwMode="auto">
          <a:xfrm>
            <a:off x="32346900" y="29324321"/>
            <a:ext cx="9296400" cy="0"/>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pic>
        <p:nvPicPr>
          <p:cNvPr id="14366" name="Picture 94">
            <a:extLst>
              <a:ext uri="{FF2B5EF4-FFF2-40B4-BE49-F238E27FC236}">
                <a16:creationId xmlns:a16="http://schemas.microsoft.com/office/drawing/2014/main" id="{4A69CD88-4BE0-4DF5-AF6D-11CC5DEE2F5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9801655" y="572774"/>
            <a:ext cx="2560638" cy="310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67" name="Rectangle 54">
            <a:extLst>
              <a:ext uri="{FF2B5EF4-FFF2-40B4-BE49-F238E27FC236}">
                <a16:creationId xmlns:a16="http://schemas.microsoft.com/office/drawing/2014/main" id="{47050616-D1B2-482F-B203-F4CB22D3CCE5}"/>
              </a:ext>
            </a:extLst>
          </p:cNvPr>
          <p:cNvSpPr>
            <a:spLocks noChangeArrowheads="1"/>
          </p:cNvSpPr>
          <p:nvPr/>
        </p:nvSpPr>
        <p:spPr bwMode="auto">
          <a:xfrm>
            <a:off x="8458200" y="25146000"/>
            <a:ext cx="609600" cy="685800"/>
          </a:xfrm>
          <a:prstGeom prst="rect">
            <a:avLst/>
          </a:prstGeom>
          <a:solidFill>
            <a:schemeClr val="bg1"/>
          </a:solidFill>
          <a:ln w="9525">
            <a:solidFill>
              <a:schemeClr val="bg1"/>
            </a:solidFill>
            <a:round/>
            <a:headEnd/>
            <a:tailEnd/>
          </a:ln>
        </p:spPr>
        <p:txBody>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eaLnBrk="1" hangingPunct="1">
              <a:spcBef>
                <a:spcPct val="0"/>
              </a:spcBef>
              <a:buFontTx/>
              <a:buNone/>
            </a:pPr>
            <a:endParaRPr lang="en-US" altLang="en-US" sz="9300"/>
          </a:p>
        </p:txBody>
      </p:sp>
      <p:sp>
        <p:nvSpPr>
          <p:cNvPr id="14368" name="TextBox 83">
            <a:extLst>
              <a:ext uri="{FF2B5EF4-FFF2-40B4-BE49-F238E27FC236}">
                <a16:creationId xmlns:a16="http://schemas.microsoft.com/office/drawing/2014/main" id="{0B3229DA-ACE0-4C71-AFFE-9D650EB9A87D}"/>
              </a:ext>
            </a:extLst>
          </p:cNvPr>
          <p:cNvSpPr txBox="1">
            <a:spLocks noChangeArrowheads="1"/>
          </p:cNvSpPr>
          <p:nvPr/>
        </p:nvSpPr>
        <p:spPr bwMode="auto">
          <a:xfrm>
            <a:off x="21336000" y="29260800"/>
            <a:ext cx="381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16500">
                <a:solidFill>
                  <a:schemeClr val="tx1"/>
                </a:solidFill>
                <a:latin typeface="Arial" panose="020B0604020202020204" pitchFamily="34" charset="0"/>
                <a:ea typeface="ヒラギノ角ゴ Pro W3" charset="-128"/>
              </a:defRPr>
            </a:lvl1pPr>
            <a:lvl2pPr marL="742950" indent="-285750">
              <a:spcBef>
                <a:spcPct val="20000"/>
              </a:spcBef>
              <a:buChar char="–"/>
              <a:defRPr sz="14400">
                <a:solidFill>
                  <a:schemeClr val="tx1"/>
                </a:solidFill>
                <a:latin typeface="Arial" panose="020B0604020202020204" pitchFamily="34" charset="0"/>
                <a:ea typeface="ヒラギノ角ゴ Pro W3" charset="-128"/>
              </a:defRPr>
            </a:lvl2pPr>
            <a:lvl3pPr marL="1143000" indent="-228600">
              <a:spcBef>
                <a:spcPct val="20000"/>
              </a:spcBef>
              <a:buChar char="•"/>
              <a:defRPr sz="12300">
                <a:solidFill>
                  <a:schemeClr val="tx1"/>
                </a:solidFill>
                <a:latin typeface="Arial" panose="020B0604020202020204" pitchFamily="34" charset="0"/>
                <a:ea typeface="ヒラギノ角ゴ Pro W3" charset="-128"/>
              </a:defRPr>
            </a:lvl3pPr>
            <a:lvl4pPr marL="1600200" indent="-228600">
              <a:spcBef>
                <a:spcPct val="20000"/>
              </a:spcBef>
              <a:buChar char="–"/>
              <a:defRPr sz="10300">
                <a:solidFill>
                  <a:schemeClr val="tx1"/>
                </a:solidFill>
                <a:latin typeface="Arial" panose="020B0604020202020204" pitchFamily="34" charset="0"/>
                <a:ea typeface="ヒラギノ角ゴ Pro W3" charset="-128"/>
              </a:defRPr>
            </a:lvl4pPr>
            <a:lvl5pPr marL="2057400" indent="-228600">
              <a:spcBef>
                <a:spcPct val="20000"/>
              </a:spcBef>
              <a:buChar char="»"/>
              <a:defRPr sz="10300">
                <a:solidFill>
                  <a:schemeClr val="tx1"/>
                </a:solidFill>
                <a:latin typeface="Arial" panose="020B0604020202020204" pitchFamily="34" charset="0"/>
                <a:ea typeface="ヒラギノ角ゴ Pro W3" charset="-128"/>
              </a:defRPr>
            </a:lvl5pPr>
            <a:lvl6pPr marL="25146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eaLnBrk="1" hangingPunct="1">
              <a:spcBef>
                <a:spcPct val="0"/>
              </a:spcBef>
              <a:buFontTx/>
              <a:buNone/>
            </a:pPr>
            <a:endParaRPr lang="en-US" altLang="en-US" sz="1800"/>
          </a:p>
        </p:txBody>
      </p:sp>
      <p:sp>
        <p:nvSpPr>
          <p:cNvPr id="14369" name="TextBox 85">
            <a:extLst>
              <a:ext uri="{FF2B5EF4-FFF2-40B4-BE49-F238E27FC236}">
                <a16:creationId xmlns:a16="http://schemas.microsoft.com/office/drawing/2014/main" id="{330EF435-18B2-48A2-A204-2C51E5546DA7}"/>
              </a:ext>
            </a:extLst>
          </p:cNvPr>
          <p:cNvSpPr txBox="1">
            <a:spLocks noChangeArrowheads="1"/>
          </p:cNvSpPr>
          <p:nvPr/>
        </p:nvSpPr>
        <p:spPr bwMode="auto">
          <a:xfrm>
            <a:off x="26670000" y="28041600"/>
            <a:ext cx="381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16500">
                <a:solidFill>
                  <a:schemeClr val="tx1"/>
                </a:solidFill>
                <a:latin typeface="Arial" panose="020B0604020202020204" pitchFamily="34" charset="0"/>
                <a:ea typeface="ヒラギノ角ゴ Pro W3" charset="-128"/>
              </a:defRPr>
            </a:lvl1pPr>
            <a:lvl2pPr marL="742950" indent="-285750">
              <a:spcBef>
                <a:spcPct val="20000"/>
              </a:spcBef>
              <a:buChar char="–"/>
              <a:defRPr sz="14400">
                <a:solidFill>
                  <a:schemeClr val="tx1"/>
                </a:solidFill>
                <a:latin typeface="Arial" panose="020B0604020202020204" pitchFamily="34" charset="0"/>
                <a:ea typeface="ヒラギノ角ゴ Pro W3" charset="-128"/>
              </a:defRPr>
            </a:lvl2pPr>
            <a:lvl3pPr marL="1143000" indent="-228600">
              <a:spcBef>
                <a:spcPct val="20000"/>
              </a:spcBef>
              <a:buChar char="•"/>
              <a:defRPr sz="12300">
                <a:solidFill>
                  <a:schemeClr val="tx1"/>
                </a:solidFill>
                <a:latin typeface="Arial" panose="020B0604020202020204" pitchFamily="34" charset="0"/>
                <a:ea typeface="ヒラギノ角ゴ Pro W3" charset="-128"/>
              </a:defRPr>
            </a:lvl3pPr>
            <a:lvl4pPr marL="1600200" indent="-228600">
              <a:spcBef>
                <a:spcPct val="20000"/>
              </a:spcBef>
              <a:buChar char="–"/>
              <a:defRPr sz="10300">
                <a:solidFill>
                  <a:schemeClr val="tx1"/>
                </a:solidFill>
                <a:latin typeface="Arial" panose="020B0604020202020204" pitchFamily="34" charset="0"/>
                <a:ea typeface="ヒラギノ角ゴ Pro W3" charset="-128"/>
              </a:defRPr>
            </a:lvl4pPr>
            <a:lvl5pPr marL="2057400" indent="-228600">
              <a:spcBef>
                <a:spcPct val="20000"/>
              </a:spcBef>
              <a:buChar char="»"/>
              <a:defRPr sz="10300">
                <a:solidFill>
                  <a:schemeClr val="tx1"/>
                </a:solidFill>
                <a:latin typeface="Arial" panose="020B0604020202020204" pitchFamily="34" charset="0"/>
                <a:ea typeface="ヒラギノ角ゴ Pro W3" charset="-128"/>
              </a:defRPr>
            </a:lvl5pPr>
            <a:lvl6pPr marL="25146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eaLnBrk="1" hangingPunct="1">
              <a:spcBef>
                <a:spcPct val="0"/>
              </a:spcBef>
              <a:buFontTx/>
              <a:buNone/>
            </a:pPr>
            <a:endParaRPr lang="en-US" altLang="en-US" sz="1800"/>
          </a:p>
        </p:txBody>
      </p:sp>
      <p:sp>
        <p:nvSpPr>
          <p:cNvPr id="14370" name="Text Box 1961">
            <a:extLst>
              <a:ext uri="{FF2B5EF4-FFF2-40B4-BE49-F238E27FC236}">
                <a16:creationId xmlns:a16="http://schemas.microsoft.com/office/drawing/2014/main" id="{38A273AF-1FCC-4BB9-8D50-C395437165D7}"/>
              </a:ext>
            </a:extLst>
          </p:cNvPr>
          <p:cNvSpPr txBox="1">
            <a:spLocks noChangeArrowheads="1"/>
          </p:cNvSpPr>
          <p:nvPr/>
        </p:nvSpPr>
        <p:spPr bwMode="auto">
          <a:xfrm>
            <a:off x="14236700" y="5555374"/>
            <a:ext cx="8128000" cy="6924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702175">
              <a:spcBef>
                <a:spcPct val="20000"/>
              </a:spcBef>
              <a:buChar char="•"/>
              <a:tabLst>
                <a:tab pos="923925" algn="l"/>
              </a:tabLst>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tabLst>
                <a:tab pos="923925" algn="l"/>
              </a:tabLst>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tabLst>
                <a:tab pos="923925" algn="l"/>
              </a:tabLst>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tabLst>
                <a:tab pos="923925" algn="l"/>
              </a:tabLst>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tabLst>
                <a:tab pos="923925" algn="l"/>
              </a:tabLst>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9pPr>
          </a:lstStyle>
          <a:p>
            <a:pPr algn="just" eaLnBrk="1" hangingPunct="1">
              <a:spcBef>
                <a:spcPct val="50000"/>
              </a:spcBef>
              <a:buFontTx/>
              <a:buNone/>
            </a:pPr>
            <a:r>
              <a:rPr lang="en-US" altLang="en-US" sz="3200" dirty="0"/>
              <a:t>To determine the purity of the compounds produced after each step and to confirm that the final product was the desired product, a </a:t>
            </a:r>
            <a:r>
              <a:rPr lang="en-US" altLang="en-US" sz="3200" baseline="30000" dirty="0"/>
              <a:t>13</a:t>
            </a:r>
            <a:r>
              <a:rPr lang="en-US" altLang="en-US" sz="3200" dirty="0"/>
              <a:t>C-NMR was performed after each step. </a:t>
            </a:r>
          </a:p>
          <a:p>
            <a:pPr algn="just" eaLnBrk="1" hangingPunct="1">
              <a:spcBef>
                <a:spcPct val="50000"/>
              </a:spcBef>
              <a:buFontTx/>
              <a:buNone/>
            </a:pPr>
            <a:r>
              <a:rPr lang="en-US" altLang="en-US" sz="3200" dirty="0"/>
              <a:t>A </a:t>
            </a:r>
            <a:r>
              <a:rPr lang="en-US" altLang="en-US" sz="4000" baseline="30000" dirty="0"/>
              <a:t>1</a:t>
            </a:r>
            <a:r>
              <a:rPr lang="en-US" altLang="en-US" sz="3200" dirty="0"/>
              <a:t>H-NMR was also obtained after each step in the synthesis. However, the results were unclear and the graphs were not able to be interpreted correctly due to excessive amounts of background and other impurities in the samples. Therefore, analysis and characterization of final products relied on data from the </a:t>
            </a:r>
            <a:r>
              <a:rPr lang="en-US" altLang="en-US" sz="3200" baseline="30000" dirty="0"/>
              <a:t>13</a:t>
            </a:r>
            <a:r>
              <a:rPr lang="en-US" altLang="en-US" sz="3200" dirty="0"/>
              <a:t>C-NMR</a:t>
            </a:r>
          </a:p>
        </p:txBody>
      </p:sp>
      <p:sp>
        <p:nvSpPr>
          <p:cNvPr id="14371" name="Text Box 1961">
            <a:extLst>
              <a:ext uri="{FF2B5EF4-FFF2-40B4-BE49-F238E27FC236}">
                <a16:creationId xmlns:a16="http://schemas.microsoft.com/office/drawing/2014/main" id="{9E418EEE-5ABB-47AB-963B-023A5374E19E}"/>
              </a:ext>
            </a:extLst>
          </p:cNvPr>
          <p:cNvSpPr txBox="1">
            <a:spLocks noChangeArrowheads="1"/>
          </p:cNvSpPr>
          <p:nvPr/>
        </p:nvSpPr>
        <p:spPr bwMode="auto">
          <a:xfrm>
            <a:off x="22731566" y="18540228"/>
            <a:ext cx="7620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t">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50000"/>
              </a:spcBef>
              <a:buNone/>
            </a:pPr>
            <a:r>
              <a:rPr lang="en-US" altLang="en-US" sz="2400" b="1" dirty="0">
                <a:latin typeface="Arial"/>
                <a:ea typeface="ヒラギノ角ゴ Pro W3"/>
                <a:cs typeface="Arial"/>
              </a:rPr>
              <a:t>Figure 6</a:t>
            </a:r>
            <a:r>
              <a:rPr lang="en-US" altLang="en-US" sz="2400" dirty="0">
                <a:latin typeface="Arial"/>
                <a:ea typeface="ヒラギノ角ゴ Pro W3"/>
                <a:cs typeface="Arial"/>
              </a:rPr>
              <a:t>: Carbon NMR of 3,5-diphenylisoxazole.</a:t>
            </a:r>
          </a:p>
        </p:txBody>
      </p:sp>
      <p:sp>
        <p:nvSpPr>
          <p:cNvPr id="14372" name="Text Box 1961">
            <a:extLst>
              <a:ext uri="{FF2B5EF4-FFF2-40B4-BE49-F238E27FC236}">
                <a16:creationId xmlns:a16="http://schemas.microsoft.com/office/drawing/2014/main" id="{53A6E7B8-FF6B-4A83-BDFD-583884F5B93C}"/>
              </a:ext>
            </a:extLst>
          </p:cNvPr>
          <p:cNvSpPr txBox="1">
            <a:spLocks noChangeArrowheads="1"/>
          </p:cNvSpPr>
          <p:nvPr/>
        </p:nvSpPr>
        <p:spPr bwMode="auto">
          <a:xfrm>
            <a:off x="22675869" y="11869204"/>
            <a:ext cx="76200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t">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50000"/>
              </a:spcBef>
              <a:buFontTx/>
              <a:buNone/>
            </a:pPr>
            <a:r>
              <a:rPr lang="en-US" altLang="en-US" sz="2400" b="1" dirty="0">
                <a:latin typeface="Arial"/>
                <a:ea typeface="ヒラギノ角ゴ Pro W3"/>
                <a:cs typeface="Arial"/>
              </a:rPr>
              <a:t>Figure 4: </a:t>
            </a:r>
            <a:r>
              <a:rPr lang="en-US" altLang="en-US" sz="2400" dirty="0">
                <a:latin typeface="Arial"/>
                <a:ea typeface="ヒラギノ角ゴ Pro W3"/>
                <a:cs typeface="Arial"/>
              </a:rPr>
              <a:t>Carbon NMR of </a:t>
            </a:r>
            <a:r>
              <a:rPr lang="en-US" altLang="en-US" sz="2400" i="1" dirty="0">
                <a:latin typeface="Arial"/>
                <a:ea typeface="ヒラギノ角ゴ Pro W3"/>
                <a:cs typeface="Arial"/>
              </a:rPr>
              <a:t>trans-</a:t>
            </a:r>
            <a:r>
              <a:rPr lang="en-US" altLang="en-US" sz="2400" dirty="0">
                <a:latin typeface="Arial"/>
                <a:ea typeface="ヒラギノ角ゴ Pro W3"/>
                <a:cs typeface="Arial"/>
              </a:rPr>
              <a:t>chalcone provided by A. </a:t>
            </a:r>
            <a:r>
              <a:rPr lang="en-US" altLang="en-US" sz="2400" dirty="0" err="1">
                <a:latin typeface="Arial"/>
                <a:ea typeface="ヒラギノ角ゴ Pro W3"/>
                <a:cs typeface="Arial"/>
              </a:rPr>
              <a:t>Gatto</a:t>
            </a:r>
            <a:r>
              <a:rPr lang="en-US" altLang="en-US" sz="2400" dirty="0">
                <a:latin typeface="Arial"/>
                <a:ea typeface="ヒラギノ角ゴ Pro W3"/>
                <a:cs typeface="Arial"/>
              </a:rPr>
              <a:t>, R. Zhong, R. </a:t>
            </a:r>
            <a:r>
              <a:rPr lang="en-US" altLang="en-US" sz="2400" dirty="0" err="1">
                <a:latin typeface="Arial"/>
                <a:ea typeface="ヒラギノ角ゴ Pro W3"/>
                <a:cs typeface="Arial"/>
              </a:rPr>
              <a:t>Puterbaugh</a:t>
            </a:r>
            <a:r>
              <a:rPr lang="en-US" altLang="en-US" sz="2400" dirty="0">
                <a:latin typeface="Arial"/>
                <a:ea typeface="ヒラギノ角ゴ Pro W3"/>
                <a:cs typeface="Arial"/>
              </a:rPr>
              <a:t>, M. E. MacMillan</a:t>
            </a:r>
            <a:endParaRPr lang="en-US" altLang="en-US" sz="2400" dirty="0"/>
          </a:p>
        </p:txBody>
      </p:sp>
      <p:sp>
        <p:nvSpPr>
          <p:cNvPr id="14373" name="Text Box 1961">
            <a:extLst>
              <a:ext uri="{FF2B5EF4-FFF2-40B4-BE49-F238E27FC236}">
                <a16:creationId xmlns:a16="http://schemas.microsoft.com/office/drawing/2014/main" id="{420CDAEA-1EA4-48C2-B476-EFDFFE795825}"/>
              </a:ext>
            </a:extLst>
          </p:cNvPr>
          <p:cNvSpPr txBox="1">
            <a:spLocks noChangeArrowheads="1"/>
          </p:cNvSpPr>
          <p:nvPr/>
        </p:nvSpPr>
        <p:spPr bwMode="auto">
          <a:xfrm>
            <a:off x="31927800" y="6248400"/>
            <a:ext cx="1059180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spcBef>
                <a:spcPct val="20000"/>
              </a:spcBef>
              <a:buChar char="•"/>
              <a:tabLst>
                <a:tab pos="923925" algn="l"/>
              </a:tabLst>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tabLst>
                <a:tab pos="923925" algn="l"/>
              </a:tabLst>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tabLst>
                <a:tab pos="923925" algn="l"/>
              </a:tabLst>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tabLst>
                <a:tab pos="923925" algn="l"/>
              </a:tabLst>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tabLst>
                <a:tab pos="923925" algn="l"/>
              </a:tabLst>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9pPr>
          </a:lstStyle>
          <a:p>
            <a:pPr algn="just" eaLnBrk="1" hangingPunct="1">
              <a:spcBef>
                <a:spcPct val="50000"/>
              </a:spcBef>
              <a:buFontTx/>
              <a:buNone/>
            </a:pPr>
            <a:r>
              <a:rPr lang="en-US" altLang="en-US" sz="3000" dirty="0"/>
              <a:t>	</a:t>
            </a:r>
          </a:p>
        </p:txBody>
      </p:sp>
      <p:sp>
        <p:nvSpPr>
          <p:cNvPr id="14374" name="Text Box 1961">
            <a:extLst>
              <a:ext uri="{FF2B5EF4-FFF2-40B4-BE49-F238E27FC236}">
                <a16:creationId xmlns:a16="http://schemas.microsoft.com/office/drawing/2014/main" id="{12188166-5357-4432-8C8C-F835EFB826A4}"/>
              </a:ext>
            </a:extLst>
          </p:cNvPr>
          <p:cNvSpPr txBox="1">
            <a:spLocks noChangeArrowheads="1"/>
          </p:cNvSpPr>
          <p:nvPr/>
        </p:nvSpPr>
        <p:spPr bwMode="auto">
          <a:xfrm>
            <a:off x="31714786" y="18836654"/>
            <a:ext cx="10865427" cy="6986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702175">
              <a:spcBef>
                <a:spcPct val="20000"/>
              </a:spcBef>
              <a:buChar char="•"/>
              <a:tabLst>
                <a:tab pos="923925" algn="l"/>
              </a:tabLst>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tabLst>
                <a:tab pos="923925" algn="l"/>
              </a:tabLst>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tabLst>
                <a:tab pos="923925" algn="l"/>
              </a:tabLst>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tabLst>
                <a:tab pos="923925" algn="l"/>
              </a:tabLst>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tabLst>
                <a:tab pos="923925" algn="l"/>
              </a:tabLst>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9pPr>
          </a:lstStyle>
          <a:p>
            <a:pPr algn="just" eaLnBrk="1" hangingPunct="1">
              <a:spcBef>
                <a:spcPct val="50000"/>
              </a:spcBef>
              <a:buFontTx/>
              <a:buNone/>
            </a:pPr>
            <a:r>
              <a:rPr lang="en-US" altLang="en-US" sz="3200" dirty="0"/>
              <a:t>None of the optimizations improved the yield of the individual steps. The solid-state synthesis using a mortar and pestle however, only saw a slight decrease in yield, and could be improved with practice and/or the use of a ball mill.</a:t>
            </a:r>
          </a:p>
          <a:p>
            <a:pPr algn="just" eaLnBrk="1" hangingPunct="1">
              <a:spcBef>
                <a:spcPct val="50000"/>
              </a:spcBef>
              <a:buFontTx/>
              <a:buNone/>
            </a:pPr>
            <a:r>
              <a:rPr lang="en-US" altLang="en-US" sz="3200" dirty="0"/>
              <a:t>The addition of the reflux step to the chalcone dibromide synthesis slightly reduced the percent yield. In future attempts, adding more water to further precipitate out the product may be a plausible and helpful modification.</a:t>
            </a:r>
          </a:p>
          <a:p>
            <a:pPr algn="just" eaLnBrk="1" hangingPunct="1">
              <a:spcBef>
                <a:spcPct val="50000"/>
              </a:spcBef>
              <a:buFontTx/>
              <a:buNone/>
            </a:pPr>
            <a:r>
              <a:rPr lang="en-US" altLang="en-US" sz="3200" dirty="0"/>
              <a:t>The added extraction </a:t>
            </a:r>
            <a:r>
              <a:rPr lang="en-US" altLang="en-US" sz="3200"/>
              <a:t>and workup </a:t>
            </a:r>
            <a:r>
              <a:rPr lang="en-US" altLang="en-US" sz="3200" dirty="0"/>
              <a:t>for the final step resulted in a yield which was significantly less than the original procedure. To better isolate the desired product in the future, longer rotary evaporation may be more effective.</a:t>
            </a:r>
          </a:p>
        </p:txBody>
      </p:sp>
      <p:sp>
        <p:nvSpPr>
          <p:cNvPr id="14393" name="Text Box 1961">
            <a:extLst>
              <a:ext uri="{FF2B5EF4-FFF2-40B4-BE49-F238E27FC236}">
                <a16:creationId xmlns:a16="http://schemas.microsoft.com/office/drawing/2014/main" id="{9496DBC9-12D2-49B5-9481-2F45116D33EE}"/>
              </a:ext>
            </a:extLst>
          </p:cNvPr>
          <p:cNvSpPr txBox="1">
            <a:spLocks noChangeArrowheads="1"/>
          </p:cNvSpPr>
          <p:nvPr/>
        </p:nvSpPr>
        <p:spPr bwMode="auto">
          <a:xfrm>
            <a:off x="1600200" y="15064275"/>
            <a:ext cx="10820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50000"/>
              </a:spcBef>
              <a:buFontTx/>
              <a:buNone/>
            </a:pPr>
            <a:r>
              <a:rPr lang="en-US" altLang="en-US" sz="2400" b="1" dirty="0">
                <a:latin typeface="Arial"/>
                <a:ea typeface="ヒラギノ角ゴ Pro W3"/>
                <a:cs typeface="Arial"/>
              </a:rPr>
              <a:t>Scheme 1:</a:t>
            </a:r>
            <a:r>
              <a:rPr lang="en-US" altLang="en-US" sz="2400" dirty="0">
                <a:latin typeface="Arial"/>
                <a:ea typeface="ヒラギノ角ゴ Pro W3"/>
                <a:cs typeface="Arial"/>
              </a:rPr>
              <a:t> Synthesis of compound 3,5-diphenylisoxazole.</a:t>
            </a:r>
            <a:endParaRPr lang="en-US" altLang="en-US" sz="2400" b="1" dirty="0">
              <a:latin typeface="Arial"/>
              <a:ea typeface="ヒラギノ角ゴ Pro W3"/>
              <a:cs typeface="Arial"/>
            </a:endParaRPr>
          </a:p>
        </p:txBody>
      </p:sp>
      <p:sp>
        <p:nvSpPr>
          <p:cNvPr id="14377" name="Rectangle 1">
            <a:extLst>
              <a:ext uri="{FF2B5EF4-FFF2-40B4-BE49-F238E27FC236}">
                <a16:creationId xmlns:a16="http://schemas.microsoft.com/office/drawing/2014/main" id="{204E3B1C-49AA-4334-9087-54662203CF67}"/>
              </a:ext>
            </a:extLst>
          </p:cNvPr>
          <p:cNvSpPr>
            <a:spLocks noChangeArrowheads="1"/>
          </p:cNvSpPr>
          <p:nvPr/>
        </p:nvSpPr>
        <p:spPr bwMode="auto">
          <a:xfrm>
            <a:off x="31652679" y="29423121"/>
            <a:ext cx="11201399" cy="3108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16500">
                <a:solidFill>
                  <a:schemeClr val="tx1"/>
                </a:solidFill>
                <a:latin typeface="Arial" panose="020B0604020202020204" pitchFamily="34" charset="0"/>
                <a:ea typeface="ヒラギノ角ゴ Pro W3" charset="-128"/>
              </a:defRPr>
            </a:lvl1pPr>
            <a:lvl2pPr marL="742950" indent="-285750">
              <a:spcBef>
                <a:spcPct val="20000"/>
              </a:spcBef>
              <a:buChar char="–"/>
              <a:defRPr sz="14400">
                <a:solidFill>
                  <a:schemeClr val="tx1"/>
                </a:solidFill>
                <a:latin typeface="Arial" panose="020B0604020202020204" pitchFamily="34" charset="0"/>
                <a:ea typeface="ヒラギノ角ゴ Pro W3" charset="-128"/>
              </a:defRPr>
            </a:lvl2pPr>
            <a:lvl3pPr marL="1143000" indent="-228600">
              <a:spcBef>
                <a:spcPct val="20000"/>
              </a:spcBef>
              <a:buChar char="•"/>
              <a:defRPr sz="12300">
                <a:solidFill>
                  <a:schemeClr val="tx1"/>
                </a:solidFill>
                <a:latin typeface="Arial" panose="020B0604020202020204" pitchFamily="34" charset="0"/>
                <a:ea typeface="ヒラギノ角ゴ Pro W3" charset="-128"/>
              </a:defRPr>
            </a:lvl3pPr>
            <a:lvl4pPr marL="1600200" indent="-228600">
              <a:spcBef>
                <a:spcPct val="20000"/>
              </a:spcBef>
              <a:buChar char="–"/>
              <a:defRPr sz="10300">
                <a:solidFill>
                  <a:schemeClr val="tx1"/>
                </a:solidFill>
                <a:latin typeface="Arial" panose="020B0604020202020204" pitchFamily="34" charset="0"/>
                <a:ea typeface="ヒラギノ角ゴ Pro W3" charset="-128"/>
              </a:defRPr>
            </a:lvl4pPr>
            <a:lvl5pPr marL="2057400" indent="-228600">
              <a:spcBef>
                <a:spcPct val="20000"/>
              </a:spcBef>
              <a:buChar char="»"/>
              <a:defRPr sz="10300">
                <a:solidFill>
                  <a:schemeClr val="tx1"/>
                </a:solidFill>
                <a:latin typeface="Arial" panose="020B0604020202020204" pitchFamily="34" charset="0"/>
                <a:ea typeface="ヒラギノ角ゴ Pro W3" charset="-128"/>
              </a:defRPr>
            </a:lvl5pPr>
            <a:lvl6pPr marL="25146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just">
              <a:buNone/>
            </a:pPr>
            <a:r>
              <a:rPr lang="en-US" sz="1400" dirty="0"/>
              <a:t>1. Brough, P. A.; </a:t>
            </a:r>
            <a:r>
              <a:rPr lang="en-US" sz="1400" dirty="0" err="1"/>
              <a:t>Aherne</a:t>
            </a:r>
            <a:r>
              <a:rPr lang="en-US" sz="1400" dirty="0"/>
              <a:t>, W.; </a:t>
            </a:r>
            <a:r>
              <a:rPr lang="en-US" sz="1400" dirty="0" err="1"/>
              <a:t>Barril</a:t>
            </a:r>
            <a:r>
              <a:rPr lang="en-US" sz="1400" dirty="0"/>
              <a:t>, X. et al. 4,5-Diarylisoxazole Hsp90 Chaperone Inhibitors: Potential Therapeutic Agents for the Treatment of Cancer. </a:t>
            </a:r>
            <a:r>
              <a:rPr lang="en-US" sz="1400" i="1" dirty="0"/>
              <a:t>J. Med. Chem</a:t>
            </a:r>
            <a:r>
              <a:rPr lang="en-US" sz="1400" dirty="0"/>
              <a:t>. </a:t>
            </a:r>
            <a:r>
              <a:rPr lang="en-US" sz="1400" b="1" dirty="0"/>
              <a:t>2008</a:t>
            </a:r>
            <a:r>
              <a:rPr lang="en-US" sz="1400" dirty="0"/>
              <a:t>.  51 (2), pp 196–218</a:t>
            </a:r>
          </a:p>
          <a:p>
            <a:pPr algn="just">
              <a:buNone/>
            </a:pPr>
            <a:r>
              <a:rPr lang="en-US" sz="1400" dirty="0"/>
              <a:t>2. Kumar, A.; Maurya, R. A.; Sharma, S.; Ahmad, P.; Singh, A. B.; </a:t>
            </a:r>
            <a:r>
              <a:rPr lang="en-US" sz="1400" dirty="0" err="1"/>
              <a:t>Tamrakar</a:t>
            </a:r>
            <a:r>
              <a:rPr lang="en-US" sz="1400" dirty="0"/>
              <a:t>, A. K.; Srivastava, A. K. Design and synthesis of 3,5-diarylisoxazole derivatives as novel class of anti-hyperglycemic and lipid lowering agents. </a:t>
            </a:r>
            <a:r>
              <a:rPr lang="en-US" sz="1400" i="1" dirty="0" err="1"/>
              <a:t>Bioorg</a:t>
            </a:r>
            <a:r>
              <a:rPr lang="en-US" sz="1400" i="1" dirty="0"/>
              <a:t>. Med. Chem</a:t>
            </a:r>
            <a:r>
              <a:rPr lang="en-US" sz="1400" dirty="0"/>
              <a:t>. </a:t>
            </a:r>
            <a:r>
              <a:rPr lang="en-US" sz="1400" b="1" dirty="0"/>
              <a:t>2009</a:t>
            </a:r>
            <a:r>
              <a:rPr lang="en-US" sz="1400" dirty="0"/>
              <a:t>. 17 (14), pp 5285-5292.</a:t>
            </a:r>
          </a:p>
          <a:p>
            <a:pPr algn="just">
              <a:buNone/>
            </a:pPr>
            <a:r>
              <a:rPr lang="en-US" sz="1400" dirty="0"/>
              <a:t>3. Habeeb, A. G.; Rao, P. N. P.; </a:t>
            </a:r>
            <a:r>
              <a:rPr lang="en-US" sz="1400" dirty="0" err="1"/>
              <a:t>Knaus</a:t>
            </a:r>
            <a:r>
              <a:rPr lang="en-US" sz="1400" dirty="0"/>
              <a:t>, E. E. Design and syntheses of </a:t>
            </a:r>
            <a:r>
              <a:rPr lang="en-US" sz="1400" dirty="0" err="1"/>
              <a:t>diarylisoxazoles</a:t>
            </a:r>
            <a:r>
              <a:rPr lang="en-US" sz="1400" dirty="0"/>
              <a:t>: Novel inhibitors of cyclooxygenase‐2 (COX‐2) with analgesic‐</a:t>
            </a:r>
            <a:r>
              <a:rPr lang="en-US" sz="1400" dirty="0" err="1"/>
              <a:t>antiinflammatory</a:t>
            </a:r>
            <a:r>
              <a:rPr lang="en-US" sz="1400" dirty="0"/>
              <a:t> activity. </a:t>
            </a:r>
            <a:r>
              <a:rPr lang="en-US" sz="1400" i="1" dirty="0"/>
              <a:t>J. Drug. Dev. Res.</a:t>
            </a:r>
            <a:r>
              <a:rPr lang="en-US" sz="1400" dirty="0"/>
              <a:t> </a:t>
            </a:r>
            <a:r>
              <a:rPr lang="en-US" sz="1400" b="1" dirty="0"/>
              <a:t>2000</a:t>
            </a:r>
            <a:r>
              <a:rPr lang="en-US" sz="1400" dirty="0"/>
              <a:t>. 51:273–286.</a:t>
            </a:r>
          </a:p>
          <a:p>
            <a:pPr algn="just">
              <a:buNone/>
            </a:pPr>
            <a:r>
              <a:rPr lang="en-US" sz="1400" dirty="0"/>
              <a:t>4. Zhuang C.; Zhang, W.; Sheng, C; Zhang, W.; Xing, C.; Miao, Z. Chalcone: A Privileged Structure in Medicinal Chemistry. </a:t>
            </a:r>
            <a:r>
              <a:rPr lang="en-US" sz="1400" i="1" dirty="0"/>
              <a:t>Chem. Rev</a:t>
            </a:r>
            <a:r>
              <a:rPr lang="en-US" sz="1400" dirty="0"/>
              <a:t>. </a:t>
            </a:r>
            <a:r>
              <a:rPr lang="en-US" sz="1400" b="1" dirty="0"/>
              <a:t>201</a:t>
            </a:r>
            <a:r>
              <a:rPr lang="en-US" sz="1400" dirty="0"/>
              <a:t>7. 117 (12).</a:t>
            </a:r>
          </a:p>
          <a:p>
            <a:pPr algn="just">
              <a:buNone/>
            </a:pPr>
            <a:r>
              <a:rPr lang="en-US" sz="1400" dirty="0"/>
              <a:t>5. Vyvyan, J. R.; Pavia, D. L.; Lampman, G. M.; </a:t>
            </a:r>
            <a:r>
              <a:rPr lang="en-US" sz="1400" dirty="0" err="1"/>
              <a:t>Kriz</a:t>
            </a:r>
            <a:r>
              <a:rPr lang="en-US" sz="1400" dirty="0"/>
              <a:t>, G. S. Preparing Students for Research: Synthesis of Substituted Chalcones as a Comprehensive Guided-Inquiry Experience. </a:t>
            </a:r>
            <a:r>
              <a:rPr lang="en-US" sz="1400" i="1" dirty="0"/>
              <a:t>J. Chem Educ</a:t>
            </a:r>
            <a:r>
              <a:rPr lang="en-US" sz="1400" dirty="0"/>
              <a:t>. </a:t>
            </a:r>
            <a:r>
              <a:rPr lang="en-US" sz="1400" b="1" dirty="0"/>
              <a:t>2002</a:t>
            </a:r>
            <a:r>
              <a:rPr lang="en-US" sz="1400" dirty="0"/>
              <a:t>, 79 (9), p 1119. </a:t>
            </a:r>
          </a:p>
          <a:p>
            <a:pPr algn="just">
              <a:buNone/>
            </a:pPr>
            <a:r>
              <a:rPr lang="en-US" sz="1400" dirty="0"/>
              <a:t>6. Stephens, C. E.; Arafa, R. K. 3,5-Diarylisoxazoles: Individualized Three-Step Synthesis and Isomer Determination Using 13C NMR or Mass Spectroscopy. J. </a:t>
            </a:r>
            <a:r>
              <a:rPr lang="en-US" sz="1400" i="1" dirty="0"/>
              <a:t>Chem Educ</a:t>
            </a:r>
            <a:r>
              <a:rPr lang="en-US" sz="1400" dirty="0"/>
              <a:t>. </a:t>
            </a:r>
            <a:r>
              <a:rPr lang="en-US" sz="1400" b="1" dirty="0"/>
              <a:t>2006</a:t>
            </a:r>
            <a:r>
              <a:rPr lang="en-US" sz="1400" dirty="0"/>
              <a:t>. 83 (9), p 1336. </a:t>
            </a:r>
          </a:p>
          <a:p>
            <a:pPr eaLnBrk="1" hangingPunct="1">
              <a:spcBef>
                <a:spcPct val="0"/>
              </a:spcBef>
              <a:buFontTx/>
              <a:buNone/>
            </a:pPr>
            <a:endParaRPr lang="en-US" altLang="en-US" sz="1400" dirty="0"/>
          </a:p>
        </p:txBody>
      </p:sp>
      <p:sp>
        <p:nvSpPr>
          <p:cNvPr id="14380" name="Text Box 1961">
            <a:extLst>
              <a:ext uri="{FF2B5EF4-FFF2-40B4-BE49-F238E27FC236}">
                <a16:creationId xmlns:a16="http://schemas.microsoft.com/office/drawing/2014/main" id="{9168C71C-67AC-45E4-B5B9-BC2B2D7F495A}"/>
              </a:ext>
            </a:extLst>
          </p:cNvPr>
          <p:cNvSpPr txBox="1">
            <a:spLocks noChangeArrowheads="1"/>
          </p:cNvSpPr>
          <p:nvPr/>
        </p:nvSpPr>
        <p:spPr bwMode="auto">
          <a:xfrm>
            <a:off x="14262100" y="18466657"/>
            <a:ext cx="778223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50000"/>
              </a:spcBef>
              <a:buFontTx/>
              <a:buNone/>
            </a:pPr>
            <a:r>
              <a:rPr lang="en-US" altLang="en-US" sz="2400" b="1" dirty="0"/>
              <a:t>Figure 5: </a:t>
            </a:r>
            <a:r>
              <a:rPr lang="en-US" altLang="en-US" sz="2400" dirty="0"/>
              <a:t>Carbon NMR of chalcone dibromide</a:t>
            </a:r>
          </a:p>
        </p:txBody>
      </p:sp>
      <p:sp>
        <p:nvSpPr>
          <p:cNvPr id="14381" name="Text Box 1961">
            <a:extLst>
              <a:ext uri="{FF2B5EF4-FFF2-40B4-BE49-F238E27FC236}">
                <a16:creationId xmlns:a16="http://schemas.microsoft.com/office/drawing/2014/main" id="{0E625FD6-BDC2-45EC-AA60-53AB435D3155}"/>
              </a:ext>
            </a:extLst>
          </p:cNvPr>
          <p:cNvSpPr txBox="1">
            <a:spLocks noChangeArrowheads="1"/>
          </p:cNvSpPr>
          <p:nvPr/>
        </p:nvSpPr>
        <p:spPr bwMode="auto">
          <a:xfrm>
            <a:off x="22687925" y="19065151"/>
            <a:ext cx="7886554" cy="6494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t">
            <a:spAutoFit/>
          </a:bodyPr>
          <a:lstStyle>
            <a:lvl1pPr defTabSz="4702175">
              <a:spcBef>
                <a:spcPct val="20000"/>
              </a:spcBef>
              <a:buChar char="•"/>
              <a:tabLst>
                <a:tab pos="923925" algn="l"/>
              </a:tabLst>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tabLst>
                <a:tab pos="923925" algn="l"/>
              </a:tabLst>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tabLst>
                <a:tab pos="923925" algn="l"/>
              </a:tabLst>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tabLst>
                <a:tab pos="923925" algn="l"/>
              </a:tabLst>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tabLst>
                <a:tab pos="923925" algn="l"/>
              </a:tabLst>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9pPr>
          </a:lstStyle>
          <a:p>
            <a:pPr algn="just" eaLnBrk="1" hangingPunct="1">
              <a:spcBef>
                <a:spcPct val="50000"/>
              </a:spcBef>
              <a:buNone/>
            </a:pPr>
            <a:r>
              <a:rPr lang="en-US" altLang="en-US" sz="3200" dirty="0">
                <a:latin typeface="Arial"/>
                <a:ea typeface="ヒラギノ角ゴ Pro W3"/>
                <a:cs typeface="Arial"/>
              </a:rPr>
              <a:t>Infrared spectroscopy analysis was utilized to confirm the identity of each product and to test the purity of each sample. For example, IR analysis was used to determine the completion of the chalcone synthesis by confirming the lack of sp</a:t>
            </a:r>
            <a:r>
              <a:rPr lang="en-US" altLang="en-US" sz="3200" baseline="30000" dirty="0">
                <a:latin typeface="Arial"/>
                <a:ea typeface="ヒラギノ角ゴ Pro W3"/>
                <a:cs typeface="Arial"/>
              </a:rPr>
              <a:t>3 </a:t>
            </a:r>
            <a:r>
              <a:rPr lang="en-US" altLang="en-US" sz="3200" dirty="0">
                <a:latin typeface="Arial"/>
                <a:ea typeface="ヒラギノ角ゴ Pro W3"/>
                <a:cs typeface="Arial"/>
              </a:rPr>
              <a:t>or aldehyde C-H peaks in the range of 2850-2980. IR analysis for the second and third steps were additionally compared to the expected spectra in the report by Stephens and Arafa (2006) to confirm proper product synthesis and purity status.  </a:t>
            </a:r>
            <a:endParaRPr lang="en-US" altLang="en-US" sz="3200" dirty="0">
              <a:cs typeface="Arial"/>
            </a:endParaRPr>
          </a:p>
        </p:txBody>
      </p:sp>
      <p:sp>
        <p:nvSpPr>
          <p:cNvPr id="14383" name="Text Box 1960">
            <a:extLst>
              <a:ext uri="{FF2B5EF4-FFF2-40B4-BE49-F238E27FC236}">
                <a16:creationId xmlns:a16="http://schemas.microsoft.com/office/drawing/2014/main" id="{BB6CFCC1-8216-48CF-A21B-A222337BE82A}"/>
              </a:ext>
            </a:extLst>
          </p:cNvPr>
          <p:cNvSpPr txBox="1">
            <a:spLocks noChangeArrowheads="1"/>
          </p:cNvSpPr>
          <p:nvPr/>
        </p:nvSpPr>
        <p:spPr bwMode="auto">
          <a:xfrm>
            <a:off x="31546800" y="4495459"/>
            <a:ext cx="11277600" cy="1938992"/>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50000"/>
              </a:spcBef>
              <a:buNone/>
            </a:pPr>
            <a:r>
              <a:rPr lang="en-US" altLang="en-US" sz="4800" b="1" dirty="0">
                <a:solidFill>
                  <a:srgbClr val="003593"/>
                </a:solidFill>
              </a:rPr>
              <a:t>Discussion</a:t>
            </a:r>
          </a:p>
          <a:p>
            <a:pPr algn="ctr" eaLnBrk="1" hangingPunct="1">
              <a:spcBef>
                <a:spcPct val="50000"/>
              </a:spcBef>
              <a:buFontTx/>
              <a:buNone/>
            </a:pPr>
            <a:endParaRPr lang="en-US" altLang="en-US" sz="4800" b="1" dirty="0">
              <a:solidFill>
                <a:srgbClr val="FF9933"/>
              </a:solidFill>
            </a:endParaRPr>
          </a:p>
        </p:txBody>
      </p:sp>
      <p:sp>
        <p:nvSpPr>
          <p:cNvPr id="14384" name="Text Box 1947">
            <a:extLst>
              <a:ext uri="{FF2B5EF4-FFF2-40B4-BE49-F238E27FC236}">
                <a16:creationId xmlns:a16="http://schemas.microsoft.com/office/drawing/2014/main" id="{FBC4F7AE-9BC6-4063-8A94-C119AA517990}"/>
              </a:ext>
            </a:extLst>
          </p:cNvPr>
          <p:cNvSpPr txBox="1">
            <a:spLocks noChangeArrowheads="1"/>
          </p:cNvSpPr>
          <p:nvPr/>
        </p:nvSpPr>
        <p:spPr bwMode="auto">
          <a:xfrm>
            <a:off x="31292800" y="10107709"/>
            <a:ext cx="11531600" cy="6986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t">
            <a:spAutoFit/>
          </a:bodyPr>
          <a:lstStyle>
            <a:lvl1pPr marL="342900" indent="-342900" defTabSz="4702175">
              <a:spcBef>
                <a:spcPct val="20000"/>
              </a:spcBef>
              <a:buChar char="•"/>
              <a:tabLst>
                <a:tab pos="1654175" algn="l"/>
              </a:tabLst>
              <a:defRPr sz="16500">
                <a:solidFill>
                  <a:schemeClr val="tx1"/>
                </a:solidFill>
                <a:latin typeface="Arial" panose="020B0604020202020204" pitchFamily="34" charset="0"/>
                <a:ea typeface="ヒラギノ角ゴ Pro W3" charset="-128"/>
              </a:defRPr>
            </a:lvl1pPr>
            <a:lvl2pPr defTabSz="4702175">
              <a:spcBef>
                <a:spcPct val="20000"/>
              </a:spcBef>
              <a:buChar char="–"/>
              <a:tabLst>
                <a:tab pos="1654175" algn="l"/>
              </a:tabLst>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tabLst>
                <a:tab pos="1654175" algn="l"/>
              </a:tabLst>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tabLst>
                <a:tab pos="1654175" algn="l"/>
              </a:tabLst>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tabLst>
                <a:tab pos="1654175" algn="l"/>
              </a:tabLst>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tabLst>
                <a:tab pos="1654175" algn="l"/>
              </a:tabLst>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tabLst>
                <a:tab pos="1654175" algn="l"/>
              </a:tabLst>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tabLst>
                <a:tab pos="1654175" algn="l"/>
              </a:tabLst>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tabLst>
                <a:tab pos="1654175" algn="l"/>
              </a:tabLst>
              <a:defRPr sz="10300">
                <a:solidFill>
                  <a:schemeClr val="tx1"/>
                </a:solidFill>
                <a:latin typeface="Arial" panose="020B0604020202020204" pitchFamily="34" charset="0"/>
                <a:ea typeface="ヒラギノ角ゴ Pro W3" charset="-128"/>
              </a:defRPr>
            </a:lvl9pPr>
          </a:lstStyle>
          <a:p>
            <a:pPr lvl="1" algn="just" eaLnBrk="1" hangingPunct="1">
              <a:spcBef>
                <a:spcPct val="0"/>
              </a:spcBef>
              <a:buNone/>
            </a:pPr>
            <a:r>
              <a:rPr lang="en-US" altLang="en-US" sz="3200" dirty="0">
                <a:latin typeface="Arial"/>
                <a:ea typeface="ヒラギノ角ゴ Pro W3"/>
                <a:cs typeface="Arial"/>
              </a:rPr>
              <a:t>The chalcone synthesis had a yield of 97.5%. When the solution-based synthesis was changed to use a solid-state approach, the yield was lowered to 91.7%.</a:t>
            </a:r>
          </a:p>
          <a:p>
            <a:pPr lvl="1" algn="just" eaLnBrk="1" hangingPunct="1">
              <a:spcBef>
                <a:spcPct val="0"/>
              </a:spcBef>
              <a:buNone/>
            </a:pPr>
            <a:r>
              <a:rPr lang="en-US" altLang="en-US" sz="3200" dirty="0">
                <a:latin typeface="Arial"/>
                <a:ea typeface="ヒラギノ角ゴ Pro W3"/>
                <a:cs typeface="Arial"/>
              </a:rPr>
              <a:t>The bromination step of the synthesis resulted in a yield of 69.4%. After the solution was heated and refluxed to increase the solubility of the reactants and promote further completion of the reaction, the yield was 66.9%.</a:t>
            </a:r>
          </a:p>
          <a:p>
            <a:pPr lvl="1" algn="just">
              <a:spcBef>
                <a:spcPct val="0"/>
              </a:spcBef>
              <a:buNone/>
            </a:pPr>
            <a:r>
              <a:rPr lang="en-US" altLang="en-US" sz="3200" dirty="0">
                <a:latin typeface="Arial"/>
                <a:ea typeface="ヒラギノ角ゴ Pro W3"/>
                <a:cs typeface="Arial"/>
              </a:rPr>
              <a:t>For the third part of the synthesis, 103.8% yield was obtained; which indicates that the substance was impure. However, the best earlier attempt resulted in </a:t>
            </a:r>
            <a:r>
              <a:rPr lang="en-US" altLang="en-US" sz="3200">
                <a:latin typeface="Arial"/>
                <a:ea typeface="ヒラギノ角ゴ Pro W3"/>
                <a:cs typeface="Arial"/>
              </a:rPr>
              <a:t>a 23.9% </a:t>
            </a:r>
            <a:r>
              <a:rPr lang="en-US" altLang="en-US" sz="3200" dirty="0">
                <a:latin typeface="Arial"/>
                <a:ea typeface="ヒラギノ角ゴ Pro W3"/>
                <a:cs typeface="Arial"/>
              </a:rPr>
              <a:t>yield (52.2% crude). This optimization altered the extraction method in an attempt to recrystallize more of the product out of solution. This optimization resulted in a 17.8% yield, which was significantly less than the original method.</a:t>
            </a:r>
            <a:endParaRPr lang="en-US" altLang="en-US" sz="3200" dirty="0">
              <a:cs typeface="Arial"/>
            </a:endParaRPr>
          </a:p>
        </p:txBody>
      </p:sp>
      <p:sp>
        <p:nvSpPr>
          <p:cNvPr id="14385" name="Text Box 1961">
            <a:extLst>
              <a:ext uri="{FF2B5EF4-FFF2-40B4-BE49-F238E27FC236}">
                <a16:creationId xmlns:a16="http://schemas.microsoft.com/office/drawing/2014/main" id="{92D807AF-0568-4AB0-9D0E-FACDBC30588F}"/>
              </a:ext>
            </a:extLst>
          </p:cNvPr>
          <p:cNvSpPr txBox="1">
            <a:spLocks noChangeArrowheads="1"/>
          </p:cNvSpPr>
          <p:nvPr/>
        </p:nvSpPr>
        <p:spPr bwMode="auto">
          <a:xfrm>
            <a:off x="32346900" y="9222812"/>
            <a:ext cx="982980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50000"/>
              </a:spcBef>
              <a:buFontTx/>
              <a:buNone/>
            </a:pPr>
            <a:r>
              <a:rPr lang="en-US" altLang="en-US" sz="2400" b="1" dirty="0"/>
              <a:t>Figure 5: </a:t>
            </a:r>
            <a:r>
              <a:rPr lang="en-US" altLang="en-US" sz="2000" dirty="0"/>
              <a:t>Percent yields for the steps involved in the synthesis of 3.5-diphenylisoxazole, along with the yields percent yields for the optimizations performed </a:t>
            </a:r>
          </a:p>
        </p:txBody>
      </p:sp>
      <mc:AlternateContent xmlns:mc="http://schemas.openxmlformats.org/markup-compatibility/2006" xmlns:a14="http://schemas.microsoft.com/office/drawing/2010/main">
        <mc:Choice Requires="a14">
          <p:sp>
            <p:nvSpPr>
              <p:cNvPr id="14389" name="Text Box 1961">
                <a:extLst>
                  <a:ext uri="{FF2B5EF4-FFF2-40B4-BE49-F238E27FC236}">
                    <a16:creationId xmlns:a16="http://schemas.microsoft.com/office/drawing/2014/main" id="{C5A2BBA0-8838-4551-ACC8-8F9E64B8B255}"/>
                  </a:ext>
                </a:extLst>
              </p:cNvPr>
              <p:cNvSpPr txBox="1">
                <a:spLocks noChangeArrowheads="1"/>
              </p:cNvSpPr>
              <p:nvPr/>
            </p:nvSpPr>
            <p:spPr bwMode="auto">
              <a:xfrm>
                <a:off x="13807768" y="31437995"/>
                <a:ext cx="8597900" cy="830997"/>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wrap="square">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50000"/>
                  </a:spcBef>
                  <a:buNone/>
                </a:pPr>
                <a:r>
                  <a:rPr lang="en-US" altLang="en-US" sz="2400" b="1" dirty="0"/>
                  <a:t>Figure 2: </a:t>
                </a:r>
                <a:r>
                  <a:rPr lang="en-US" altLang="en-US" sz="2400" dirty="0"/>
                  <a:t>Dibromo substituted chalcone infrared spectrum, relevant peaks at 3059.50, 1678.62, 743.40 and 685.23 </a:t>
                </a:r>
                <a14:m>
                  <m:oMath xmlns:m="http://schemas.openxmlformats.org/officeDocument/2006/math">
                    <m:sSup>
                      <m:sSupPr>
                        <m:ctrlPr>
                          <a:rPr lang="en-US" altLang="en-US" sz="2400" i="1" smtClean="0">
                            <a:latin typeface="Cambria Math" panose="02040503050406030204" pitchFamily="18" charset="0"/>
                          </a:rPr>
                        </m:ctrlPr>
                      </m:sSupPr>
                      <m:e>
                        <m:r>
                          <a:rPr lang="en-US" altLang="en-US" sz="2400" b="0" i="1" smtClean="0">
                            <a:latin typeface="Cambria Math" panose="02040503050406030204" pitchFamily="18" charset="0"/>
                          </a:rPr>
                          <m:t>𝑐𝑚</m:t>
                        </m:r>
                      </m:e>
                      <m:sup>
                        <m:r>
                          <a:rPr lang="en-US" altLang="en-US" sz="2400" b="0" i="1" smtClean="0">
                            <a:latin typeface="Cambria Math" panose="02040503050406030204" pitchFamily="18" charset="0"/>
                          </a:rPr>
                          <m:t>−1</m:t>
                        </m:r>
                      </m:sup>
                    </m:sSup>
                    <m:r>
                      <a:rPr lang="en-US" altLang="en-US" sz="2400" b="0" i="1" smtClean="0">
                        <a:latin typeface="Cambria Math" panose="02040503050406030204" pitchFamily="18" charset="0"/>
                      </a:rPr>
                      <m:t>.</m:t>
                    </m:r>
                  </m:oMath>
                </a14:m>
                <a:endParaRPr lang="en-US" altLang="en-US" sz="2400" b="1" dirty="0"/>
              </a:p>
            </p:txBody>
          </p:sp>
        </mc:Choice>
        <mc:Fallback xmlns="">
          <p:sp>
            <p:nvSpPr>
              <p:cNvPr id="14389" name="Text Box 1961">
                <a:extLst>
                  <a:ext uri="{FF2B5EF4-FFF2-40B4-BE49-F238E27FC236}">
                    <a16:creationId xmlns:a16="http://schemas.microsoft.com/office/drawing/2014/main" id="{C5A2BBA0-8838-4551-ACC8-8F9E64B8B255}"/>
                  </a:ext>
                </a:extLst>
              </p:cNvPr>
              <p:cNvSpPr txBox="1">
                <a:spLocks noRot="1" noChangeAspect="1" noMove="1" noResize="1" noEditPoints="1" noAdjustHandles="1" noChangeArrowheads="1" noChangeShapeType="1" noTextEdit="1"/>
              </p:cNvSpPr>
              <p:nvPr/>
            </p:nvSpPr>
            <p:spPr bwMode="auto">
              <a:xfrm>
                <a:off x="13807768" y="31437995"/>
                <a:ext cx="8597900" cy="830997"/>
              </a:xfrm>
              <a:prstGeom prst="rect">
                <a:avLst/>
              </a:prstGeom>
              <a:blipFill>
                <a:blip r:embed="rId4"/>
                <a:stretch>
                  <a:fillRect l="-709" t="-5147" b="-16912"/>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noFill/>
                  </a:rPr>
                  <a:t> </a:t>
                </a:r>
              </a:p>
            </p:txBody>
          </p:sp>
        </mc:Fallback>
      </mc:AlternateContent>
      <p:pic>
        <p:nvPicPr>
          <p:cNvPr id="14395" name="Picture 59" descr="Image result for university of new hampshire seal">
            <a:extLst>
              <a:ext uri="{FF2B5EF4-FFF2-40B4-BE49-F238E27FC236}">
                <a16:creationId xmlns:a16="http://schemas.microsoft.com/office/drawing/2014/main" id="{3B21CFCE-5C78-43EB-BCC1-1FA9BCE61FC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969665" y="26340678"/>
            <a:ext cx="1778535" cy="177853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1D176C1C-40E1-4BBE-A206-A4C2227AC654}"/>
              </a:ext>
            </a:extLst>
          </p:cNvPr>
          <p:cNvSpPr/>
          <p:nvPr/>
        </p:nvSpPr>
        <p:spPr bwMode="auto">
          <a:xfrm>
            <a:off x="1295400" y="10820400"/>
            <a:ext cx="11582400" cy="3684878"/>
          </a:xfrm>
          <a:prstGeom prst="rect">
            <a:avLst/>
          </a:prstGeom>
          <a:solidFill>
            <a:schemeClr val="bg1">
              <a:lumMod val="7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4702175" rtl="0" eaLnBrk="1" fontAlgn="base" latinLnBrk="0" hangingPunct="1">
              <a:lnSpc>
                <a:spcPct val="100000"/>
              </a:lnSpc>
              <a:spcBef>
                <a:spcPct val="0"/>
              </a:spcBef>
              <a:spcAft>
                <a:spcPct val="0"/>
              </a:spcAft>
              <a:buClrTx/>
              <a:buSzTx/>
              <a:buFontTx/>
              <a:buNone/>
              <a:tabLst/>
            </a:pPr>
            <a:endParaRPr lang="en-US" sz="9300" b="0" i="0" u="none" strike="noStrike" cap="none" normalizeH="0" baseline="0" dirty="0">
              <a:ln>
                <a:noFill/>
              </a:ln>
              <a:effectLst/>
              <a:latin typeface="Arial" pitchFamily="-108" charset="0"/>
              <a:cs typeface="Arial"/>
            </a:endParaRPr>
          </a:p>
        </p:txBody>
      </p:sp>
      <mc:AlternateContent xmlns:mc="http://schemas.openxmlformats.org/markup-compatibility/2006" xmlns:a14="http://schemas.microsoft.com/office/drawing/2010/main">
        <mc:Choice Requires="a14">
          <p:sp>
            <p:nvSpPr>
              <p:cNvPr id="63" name="Text Box 1961">
                <a:extLst>
                  <a:ext uri="{FF2B5EF4-FFF2-40B4-BE49-F238E27FC236}">
                    <a16:creationId xmlns:a16="http://schemas.microsoft.com/office/drawing/2014/main" id="{3EC094D6-77BA-439F-93C3-FA62A4B2D2A5}"/>
                  </a:ext>
                </a:extLst>
              </p:cNvPr>
              <p:cNvSpPr txBox="1">
                <a:spLocks noChangeArrowheads="1"/>
              </p:cNvSpPr>
              <p:nvPr/>
            </p:nvSpPr>
            <p:spPr bwMode="auto">
              <a:xfrm>
                <a:off x="22693874" y="31410426"/>
                <a:ext cx="8155451" cy="830997"/>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wrap="square">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50000"/>
                  </a:spcBef>
                  <a:buFontTx/>
                  <a:buNone/>
                </a:pPr>
                <a:r>
                  <a:rPr lang="en-US" altLang="en-US" sz="2400" b="1" dirty="0"/>
                  <a:t>Figure 3: </a:t>
                </a:r>
                <a:r>
                  <a:rPr lang="en-US" altLang="en-US" sz="2400" dirty="0"/>
                  <a:t>3,5-diphenylisoxazole infrared spectrum, relevant peaks at 3345.62, 1677.60 and 1062.67 </a:t>
                </a:r>
                <a14:m>
                  <m:oMath xmlns:m="http://schemas.openxmlformats.org/officeDocument/2006/math">
                    <m:sSup>
                      <m:sSupPr>
                        <m:ctrlPr>
                          <a:rPr lang="en-US" altLang="en-US" sz="2400" i="1" smtClean="0">
                            <a:latin typeface="Cambria Math" panose="02040503050406030204" pitchFamily="18" charset="0"/>
                          </a:rPr>
                        </m:ctrlPr>
                      </m:sSupPr>
                      <m:e>
                        <m:r>
                          <a:rPr lang="en-US" altLang="en-US" sz="2400" b="0" i="1" smtClean="0">
                            <a:latin typeface="Cambria Math" panose="02040503050406030204" pitchFamily="18" charset="0"/>
                          </a:rPr>
                          <m:t>𝑐𝑚</m:t>
                        </m:r>
                      </m:e>
                      <m:sup>
                        <m:r>
                          <a:rPr lang="en-US" altLang="en-US" sz="2400" b="0" i="1" smtClean="0">
                            <a:latin typeface="Cambria Math" panose="02040503050406030204" pitchFamily="18" charset="0"/>
                          </a:rPr>
                          <m:t>−1</m:t>
                        </m:r>
                      </m:sup>
                    </m:sSup>
                  </m:oMath>
                </a14:m>
                <a:r>
                  <a:rPr lang="en-US" altLang="en-US" sz="2400" dirty="0"/>
                  <a:t>.</a:t>
                </a:r>
              </a:p>
            </p:txBody>
          </p:sp>
        </mc:Choice>
        <mc:Fallback xmlns="">
          <p:sp>
            <p:nvSpPr>
              <p:cNvPr id="63" name="Text Box 1961">
                <a:extLst>
                  <a:ext uri="{FF2B5EF4-FFF2-40B4-BE49-F238E27FC236}">
                    <a16:creationId xmlns:a16="http://schemas.microsoft.com/office/drawing/2014/main" id="{3EC094D6-77BA-439F-93C3-FA62A4B2D2A5}"/>
                  </a:ext>
                </a:extLst>
              </p:cNvPr>
              <p:cNvSpPr txBox="1">
                <a:spLocks noRot="1" noChangeAspect="1" noMove="1" noResize="1" noEditPoints="1" noAdjustHandles="1" noChangeArrowheads="1" noChangeShapeType="1" noTextEdit="1"/>
              </p:cNvSpPr>
              <p:nvPr/>
            </p:nvSpPr>
            <p:spPr bwMode="auto">
              <a:xfrm>
                <a:off x="22693874" y="31410426"/>
                <a:ext cx="8155451" cy="830997"/>
              </a:xfrm>
              <a:prstGeom prst="rect">
                <a:avLst/>
              </a:prstGeom>
              <a:blipFill>
                <a:blip r:embed="rId6"/>
                <a:stretch>
                  <a:fillRect t="-5147" b="-16912"/>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noFill/>
                  </a:rPr>
                  <a:t> </a:t>
                </a:r>
              </a:p>
            </p:txBody>
          </p:sp>
        </mc:Fallback>
      </mc:AlternateContent>
      <p:pic>
        <p:nvPicPr>
          <p:cNvPr id="1026" name="Picture 2" descr="https://lh3.googleusercontent.com/lei7wFzCFwy6jOKuvYtf1lAEqh45RoNqzbiHtPz4sjYPIc6Q3WeQbsq6EkbqTwjNaE8aPZyQNeo3Pcwq9qvO69g8bKGLDeeijowtZn2YuhKEpxNgJw4XxF_-7nTNHtgpJDsqPgLH">
            <a:extLst>
              <a:ext uri="{FF2B5EF4-FFF2-40B4-BE49-F238E27FC236}">
                <a16:creationId xmlns:a16="http://schemas.microsoft.com/office/drawing/2014/main" id="{AB60E3EE-3913-4501-AC18-EAD702730D4E}"/>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11985" r="5013"/>
          <a:stretch/>
        </p:blipFill>
        <p:spPr bwMode="auto">
          <a:xfrm>
            <a:off x="14291457" y="12731425"/>
            <a:ext cx="8200787" cy="575673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lh4.googleusercontent.com/T3EjrmoaJjALmA_xCJI9m89bUzU0saOxFeUvmm8q36kehPieChEs69P3OVOb9qN-5Zh_Db_YmvbRjSo4creoaBxrGvkhMj20O0wDsJktKrvXi551sttOWl4RjDMpxfKR67khess8">
            <a:extLst>
              <a:ext uri="{FF2B5EF4-FFF2-40B4-BE49-F238E27FC236}">
                <a16:creationId xmlns:a16="http://schemas.microsoft.com/office/drawing/2014/main" id="{78B140ED-C3FD-4C1F-A36E-06AF760366B2}"/>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12558" r="3599"/>
          <a:stretch/>
        </p:blipFill>
        <p:spPr bwMode="auto">
          <a:xfrm>
            <a:off x="22654604" y="12787724"/>
            <a:ext cx="8092096" cy="567797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4" name="Table 3">
            <a:extLst>
              <a:ext uri="{FF2B5EF4-FFF2-40B4-BE49-F238E27FC236}">
                <a16:creationId xmlns:a16="http://schemas.microsoft.com/office/drawing/2014/main" id="{26E68807-E703-48D3-AC72-EFE80180B938}"/>
              </a:ext>
            </a:extLst>
          </p:cNvPr>
          <p:cNvGraphicFramePr>
            <a:graphicFrameLocks noGrp="1"/>
          </p:cNvGraphicFramePr>
          <p:nvPr>
            <p:extLst>
              <p:ext uri="{D42A27DB-BD31-4B8C-83A1-F6EECF244321}">
                <p14:modId xmlns:p14="http://schemas.microsoft.com/office/powerpoint/2010/main" val="3417335553"/>
              </p:ext>
            </p:extLst>
          </p:nvPr>
        </p:nvGraphicFramePr>
        <p:xfrm>
          <a:off x="32639000" y="5789537"/>
          <a:ext cx="9245600" cy="3448904"/>
        </p:xfrm>
        <a:graphic>
          <a:graphicData uri="http://schemas.openxmlformats.org/drawingml/2006/table">
            <a:tbl>
              <a:tblPr firstRow="1" bandRow="1">
                <a:tableStyleId>{9DCAF9ED-07DC-4A11-8D7F-57B35C25682E}</a:tableStyleId>
              </a:tblPr>
              <a:tblGrid>
                <a:gridCol w="2311400">
                  <a:extLst>
                    <a:ext uri="{9D8B030D-6E8A-4147-A177-3AD203B41FA5}">
                      <a16:colId xmlns:a16="http://schemas.microsoft.com/office/drawing/2014/main" val="2936582755"/>
                    </a:ext>
                  </a:extLst>
                </a:gridCol>
                <a:gridCol w="2311400">
                  <a:extLst>
                    <a:ext uri="{9D8B030D-6E8A-4147-A177-3AD203B41FA5}">
                      <a16:colId xmlns:a16="http://schemas.microsoft.com/office/drawing/2014/main" val="3752839684"/>
                    </a:ext>
                  </a:extLst>
                </a:gridCol>
                <a:gridCol w="2311400">
                  <a:extLst>
                    <a:ext uri="{9D8B030D-6E8A-4147-A177-3AD203B41FA5}">
                      <a16:colId xmlns:a16="http://schemas.microsoft.com/office/drawing/2014/main" val="1441918976"/>
                    </a:ext>
                  </a:extLst>
                </a:gridCol>
                <a:gridCol w="2311400">
                  <a:extLst>
                    <a:ext uri="{9D8B030D-6E8A-4147-A177-3AD203B41FA5}">
                      <a16:colId xmlns:a16="http://schemas.microsoft.com/office/drawing/2014/main" val="603583124"/>
                    </a:ext>
                  </a:extLst>
                </a:gridCol>
              </a:tblGrid>
              <a:tr h="862226">
                <a:tc>
                  <a:txBody>
                    <a:bodyPr/>
                    <a:lstStyle/>
                    <a:p>
                      <a:pPr algn="ctr"/>
                      <a:r>
                        <a:rPr lang="en-US" dirty="0"/>
                        <a:t>Step</a:t>
                      </a:r>
                    </a:p>
                  </a:txBody>
                  <a:tcPr/>
                </a:tc>
                <a:tc>
                  <a:txBody>
                    <a:bodyPr/>
                    <a:lstStyle/>
                    <a:p>
                      <a:pPr algn="ctr"/>
                      <a:r>
                        <a:rPr lang="en-US" dirty="0"/>
                        <a:t>% Yield</a:t>
                      </a:r>
                    </a:p>
                  </a:txBody>
                  <a:tcPr/>
                </a:tc>
                <a:tc>
                  <a:txBody>
                    <a:bodyPr/>
                    <a:lstStyle/>
                    <a:p>
                      <a:pPr algn="ctr"/>
                      <a:r>
                        <a:rPr lang="en-US" dirty="0"/>
                        <a:t>Optimization</a:t>
                      </a:r>
                    </a:p>
                  </a:txBody>
                  <a:tcPr/>
                </a:tc>
                <a:tc>
                  <a:txBody>
                    <a:bodyPr/>
                    <a:lstStyle/>
                    <a:p>
                      <a:pPr algn="ctr"/>
                      <a:r>
                        <a:rPr lang="en-US" dirty="0"/>
                        <a:t>% Yield</a:t>
                      </a:r>
                    </a:p>
                  </a:txBody>
                  <a:tcPr/>
                </a:tc>
                <a:extLst>
                  <a:ext uri="{0D108BD9-81ED-4DB2-BD59-A6C34878D82A}">
                    <a16:rowId xmlns:a16="http://schemas.microsoft.com/office/drawing/2014/main" val="1235448734"/>
                  </a:ext>
                </a:extLst>
              </a:tr>
              <a:tr h="862226">
                <a:tc>
                  <a:txBody>
                    <a:bodyPr/>
                    <a:lstStyle/>
                    <a:p>
                      <a:pPr algn="ctr"/>
                      <a:r>
                        <a:rPr lang="en-US" dirty="0"/>
                        <a:t>1: Chalcone Synthesis</a:t>
                      </a:r>
                    </a:p>
                  </a:txBody>
                  <a:tcPr/>
                </a:tc>
                <a:tc>
                  <a:txBody>
                    <a:bodyPr/>
                    <a:lstStyle/>
                    <a:p>
                      <a:pPr algn="ctr"/>
                      <a:r>
                        <a:rPr lang="en-US" dirty="0"/>
                        <a:t>97.5%</a:t>
                      </a:r>
                    </a:p>
                  </a:txBody>
                  <a:tcPr/>
                </a:tc>
                <a:tc>
                  <a:txBody>
                    <a:bodyPr/>
                    <a:lstStyle/>
                    <a:p>
                      <a:pPr algn="ctr"/>
                      <a:r>
                        <a:rPr lang="en-US" dirty="0"/>
                        <a:t>Mortar and pestle</a:t>
                      </a:r>
                    </a:p>
                  </a:txBody>
                  <a:tcPr/>
                </a:tc>
                <a:tc>
                  <a:txBody>
                    <a:bodyPr/>
                    <a:lstStyle/>
                    <a:p>
                      <a:pPr algn="ctr"/>
                      <a:r>
                        <a:rPr lang="en-US" dirty="0"/>
                        <a:t>91.7%</a:t>
                      </a:r>
                    </a:p>
                  </a:txBody>
                  <a:tcPr/>
                </a:tc>
                <a:extLst>
                  <a:ext uri="{0D108BD9-81ED-4DB2-BD59-A6C34878D82A}">
                    <a16:rowId xmlns:a16="http://schemas.microsoft.com/office/drawing/2014/main" val="1135963542"/>
                  </a:ext>
                </a:extLst>
              </a:tr>
              <a:tr h="862226">
                <a:tc>
                  <a:txBody>
                    <a:bodyPr/>
                    <a:lstStyle/>
                    <a:p>
                      <a:pPr algn="ctr"/>
                      <a:r>
                        <a:rPr lang="en-US" dirty="0"/>
                        <a:t>2: Bromination of Chalcone</a:t>
                      </a:r>
                    </a:p>
                  </a:txBody>
                  <a:tcPr/>
                </a:tc>
                <a:tc>
                  <a:txBody>
                    <a:bodyPr/>
                    <a:lstStyle/>
                    <a:p>
                      <a:pPr algn="ctr"/>
                      <a:r>
                        <a:rPr lang="en-US" dirty="0"/>
                        <a:t>69.4%</a:t>
                      </a:r>
                    </a:p>
                  </a:txBody>
                  <a:tcPr/>
                </a:tc>
                <a:tc>
                  <a:txBody>
                    <a:bodyPr/>
                    <a:lstStyle/>
                    <a:p>
                      <a:pPr algn="ctr"/>
                      <a:r>
                        <a:rPr lang="en-US" dirty="0"/>
                        <a:t>Brominating Reflux</a:t>
                      </a:r>
                    </a:p>
                  </a:txBody>
                  <a:tcPr/>
                </a:tc>
                <a:tc>
                  <a:txBody>
                    <a:bodyPr/>
                    <a:lstStyle/>
                    <a:p>
                      <a:pPr algn="ctr"/>
                      <a:r>
                        <a:rPr lang="en-US" dirty="0"/>
                        <a:t>66.9%</a:t>
                      </a:r>
                    </a:p>
                  </a:txBody>
                  <a:tcPr/>
                </a:tc>
                <a:extLst>
                  <a:ext uri="{0D108BD9-81ED-4DB2-BD59-A6C34878D82A}">
                    <a16:rowId xmlns:a16="http://schemas.microsoft.com/office/drawing/2014/main" val="1442156719"/>
                  </a:ext>
                </a:extLst>
              </a:tr>
              <a:tr h="862226">
                <a:tc>
                  <a:txBody>
                    <a:bodyPr/>
                    <a:lstStyle/>
                    <a:p>
                      <a:pPr algn="ctr"/>
                      <a:r>
                        <a:rPr lang="en-US" dirty="0"/>
                        <a:t>3: Diaryloxazole Synthesis</a:t>
                      </a:r>
                    </a:p>
                  </a:txBody>
                  <a:tcPr/>
                </a:tc>
                <a:tc>
                  <a:txBody>
                    <a:bodyPr/>
                    <a:lstStyle/>
                    <a:p>
                      <a:pPr algn="ctr"/>
                      <a:r>
                        <a:rPr lang="en-US" dirty="0"/>
                        <a:t>52.2%</a:t>
                      </a:r>
                    </a:p>
                    <a:p>
                      <a:pPr algn="ctr"/>
                      <a:r>
                        <a:rPr lang="en-US" dirty="0"/>
                        <a:t>103.8%</a:t>
                      </a:r>
                    </a:p>
                  </a:txBody>
                  <a:tcPr/>
                </a:tc>
                <a:tc>
                  <a:txBody>
                    <a:bodyPr/>
                    <a:lstStyle/>
                    <a:p>
                      <a:pPr algn="ctr"/>
                      <a:r>
                        <a:rPr lang="en-US" dirty="0"/>
                        <a:t>Workup</a:t>
                      </a:r>
                    </a:p>
                  </a:txBody>
                  <a:tcPr/>
                </a:tc>
                <a:tc>
                  <a:txBody>
                    <a:bodyPr/>
                    <a:lstStyle/>
                    <a:p>
                      <a:pPr algn="ctr"/>
                      <a:r>
                        <a:rPr lang="en-US" dirty="0"/>
                        <a:t>17.8%</a:t>
                      </a:r>
                    </a:p>
                  </a:txBody>
                  <a:tcPr/>
                </a:tc>
                <a:extLst>
                  <a:ext uri="{0D108BD9-81ED-4DB2-BD59-A6C34878D82A}">
                    <a16:rowId xmlns:a16="http://schemas.microsoft.com/office/drawing/2014/main" val="1822117775"/>
                  </a:ext>
                </a:extLst>
              </a:tr>
            </a:tbl>
          </a:graphicData>
        </a:graphic>
      </p:graphicFrame>
      <p:pic>
        <p:nvPicPr>
          <p:cNvPr id="3" name="Picture 2">
            <a:extLst>
              <a:ext uri="{FF2B5EF4-FFF2-40B4-BE49-F238E27FC236}">
                <a16:creationId xmlns:a16="http://schemas.microsoft.com/office/drawing/2014/main" id="{AEEB8779-9A28-48C4-9A90-CFEA5CCFBD7F}"/>
              </a:ext>
            </a:extLst>
          </p:cNvPr>
          <p:cNvPicPr>
            <a:picLocks noChangeAspect="1"/>
          </p:cNvPicPr>
          <p:nvPr/>
        </p:nvPicPr>
        <p:blipFill rotWithShape="1">
          <a:blip r:embed="rId9"/>
          <a:srcRect l="25885" t="43105" r="33818" b="10994"/>
          <a:stretch/>
        </p:blipFill>
        <p:spPr>
          <a:xfrm>
            <a:off x="22731566" y="25753892"/>
            <a:ext cx="7899795" cy="5594702"/>
          </a:xfrm>
          <a:prstGeom prst="rect">
            <a:avLst/>
          </a:prstGeom>
        </p:spPr>
      </p:pic>
      <p:pic>
        <p:nvPicPr>
          <p:cNvPr id="6" name="Picture 5">
            <a:extLst>
              <a:ext uri="{FF2B5EF4-FFF2-40B4-BE49-F238E27FC236}">
                <a16:creationId xmlns:a16="http://schemas.microsoft.com/office/drawing/2014/main" id="{C8272150-F08E-4B5F-8CA4-CE01146991B8}"/>
              </a:ext>
            </a:extLst>
          </p:cNvPr>
          <p:cNvPicPr>
            <a:picLocks noChangeAspect="1"/>
          </p:cNvPicPr>
          <p:nvPr/>
        </p:nvPicPr>
        <p:blipFill rotWithShape="1">
          <a:blip r:embed="rId10"/>
          <a:srcRect l="25670" t="31961" r="31829" b="11416"/>
          <a:stretch/>
        </p:blipFill>
        <p:spPr>
          <a:xfrm>
            <a:off x="13838552" y="25728263"/>
            <a:ext cx="8757457" cy="5580124"/>
          </a:xfrm>
          <a:prstGeom prst="rect">
            <a:avLst/>
          </a:prstGeom>
        </p:spPr>
      </p:pic>
      <mc:AlternateContent xmlns:mc="http://schemas.openxmlformats.org/markup-compatibility/2006" xmlns:a14="http://schemas.microsoft.com/office/drawing/2010/main">
        <mc:Choice Requires="a14">
          <p:sp>
            <p:nvSpPr>
              <p:cNvPr id="57" name="Text Box 1961">
                <a:extLst>
                  <a:ext uri="{FF2B5EF4-FFF2-40B4-BE49-F238E27FC236}">
                    <a16:creationId xmlns:a16="http://schemas.microsoft.com/office/drawing/2014/main" id="{C9A3249F-2A3C-431B-A934-B663EB5997B2}"/>
                  </a:ext>
                </a:extLst>
              </p:cNvPr>
              <p:cNvSpPr txBox="1">
                <a:spLocks noChangeArrowheads="1"/>
              </p:cNvSpPr>
              <p:nvPr/>
            </p:nvSpPr>
            <p:spPr bwMode="auto">
              <a:xfrm>
                <a:off x="14291457" y="24670481"/>
                <a:ext cx="8148009" cy="830997"/>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wrap="square" anchor="t">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50000"/>
                  </a:spcBef>
                  <a:buNone/>
                </a:pPr>
                <a:r>
                  <a:rPr lang="en-US" altLang="en-US" sz="2400" b="1" dirty="0">
                    <a:latin typeface="Arial"/>
                    <a:ea typeface="ヒラギノ角ゴ Pro W3"/>
                    <a:cs typeface="Arial"/>
                  </a:rPr>
                  <a:t>Figure 1</a:t>
                </a:r>
                <a:r>
                  <a:rPr lang="en-US" altLang="en-US" sz="2400" dirty="0">
                    <a:latin typeface="Arial"/>
                    <a:ea typeface="ヒラギノ角ゴ Pro W3"/>
                    <a:cs typeface="Arial"/>
                  </a:rPr>
                  <a:t>: </a:t>
                </a:r>
                <a:r>
                  <a:rPr lang="en-US" altLang="en-US" sz="2400" i="1" dirty="0">
                    <a:latin typeface="Arial"/>
                    <a:ea typeface="ヒラギノ角ゴ Pro W3"/>
                    <a:cs typeface="Arial"/>
                  </a:rPr>
                  <a:t>Trans</a:t>
                </a:r>
                <a:r>
                  <a:rPr lang="en-US" altLang="en-US" sz="2400" dirty="0">
                    <a:latin typeface="Arial"/>
                    <a:ea typeface="ヒラギノ角ゴ Pro W3"/>
                    <a:cs typeface="Arial"/>
                  </a:rPr>
                  <a:t>-Chalcone infrared spectrum, relevant peaks at 3049.04, 1698.56, 1611.35 </a:t>
                </a:r>
                <a14:m>
                  <m:oMath xmlns:m="http://schemas.openxmlformats.org/officeDocument/2006/math">
                    <m:sSup>
                      <m:sSupPr>
                        <m:ctrlPr>
                          <a:rPr lang="en-US" altLang="en-US" sz="2400" i="1" smtClean="0">
                            <a:latin typeface="Cambria Math" panose="02040503050406030204" pitchFamily="18" charset="0"/>
                            <a:ea typeface="ヒラギノ角ゴ Pro W3"/>
                            <a:cs typeface="Arial"/>
                          </a:rPr>
                        </m:ctrlPr>
                      </m:sSupPr>
                      <m:e>
                        <m:r>
                          <a:rPr lang="en-US" altLang="en-US" sz="2400" b="0" i="1" smtClean="0">
                            <a:latin typeface="Cambria Math" panose="02040503050406030204" pitchFamily="18" charset="0"/>
                            <a:ea typeface="ヒラギノ角ゴ Pro W3"/>
                            <a:cs typeface="Arial"/>
                          </a:rPr>
                          <m:t>𝑐𝑚</m:t>
                        </m:r>
                      </m:e>
                      <m:sup>
                        <m:r>
                          <a:rPr lang="en-US" altLang="en-US" sz="2400" b="0" i="1" smtClean="0">
                            <a:latin typeface="Cambria Math" panose="02040503050406030204" pitchFamily="18" charset="0"/>
                            <a:ea typeface="ヒラギノ角ゴ Pro W3"/>
                            <a:cs typeface="Arial"/>
                          </a:rPr>
                          <m:t>−1</m:t>
                        </m:r>
                      </m:sup>
                    </m:sSup>
                    <m:r>
                      <a:rPr lang="en-US" altLang="en-US" sz="2400" b="0" i="1" smtClean="0">
                        <a:latin typeface="Cambria Math" panose="02040503050406030204" pitchFamily="18" charset="0"/>
                        <a:ea typeface="ヒラギノ角ゴ Pro W3"/>
                        <a:cs typeface="Arial"/>
                      </a:rPr>
                      <m:t>.</m:t>
                    </m:r>
                  </m:oMath>
                </a14:m>
                <a:endParaRPr lang="en-US" altLang="en-US" sz="2400" dirty="0">
                  <a:latin typeface="Arial"/>
                  <a:ea typeface="ヒラギノ角ゴ Pro W3"/>
                  <a:cs typeface="Arial"/>
                </a:endParaRPr>
              </a:p>
            </p:txBody>
          </p:sp>
        </mc:Choice>
        <mc:Fallback xmlns="">
          <p:sp>
            <p:nvSpPr>
              <p:cNvPr id="57" name="Text Box 1961">
                <a:extLst>
                  <a:ext uri="{FF2B5EF4-FFF2-40B4-BE49-F238E27FC236}">
                    <a16:creationId xmlns:a16="http://schemas.microsoft.com/office/drawing/2014/main" id="{C9A3249F-2A3C-431B-A934-B663EB5997B2}"/>
                  </a:ext>
                </a:extLst>
              </p:cNvPr>
              <p:cNvSpPr txBox="1">
                <a:spLocks noRot="1" noChangeAspect="1" noMove="1" noResize="1" noEditPoints="1" noAdjustHandles="1" noChangeArrowheads="1" noChangeShapeType="1" noTextEdit="1"/>
              </p:cNvSpPr>
              <p:nvPr/>
            </p:nvSpPr>
            <p:spPr bwMode="auto">
              <a:xfrm>
                <a:off x="14291457" y="24670481"/>
                <a:ext cx="8148009" cy="830997"/>
              </a:xfrm>
              <a:prstGeom prst="rect">
                <a:avLst/>
              </a:prstGeom>
              <a:blipFill>
                <a:blip r:embed="rId11"/>
                <a:stretch>
                  <a:fillRect t="-5147" b="-16912"/>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noFill/>
                  </a:rPr>
                  <a:t> </a:t>
                </a:r>
              </a:p>
            </p:txBody>
          </p:sp>
        </mc:Fallback>
      </mc:AlternateContent>
      <p:sp>
        <p:nvSpPr>
          <p:cNvPr id="59" name="Text Box 1951">
            <a:extLst>
              <a:ext uri="{FF2B5EF4-FFF2-40B4-BE49-F238E27FC236}">
                <a16:creationId xmlns:a16="http://schemas.microsoft.com/office/drawing/2014/main" id="{7E3D232D-FC12-4ACD-B02F-8E560B413402}"/>
              </a:ext>
            </a:extLst>
          </p:cNvPr>
          <p:cNvSpPr txBox="1">
            <a:spLocks noChangeArrowheads="1"/>
          </p:cNvSpPr>
          <p:nvPr/>
        </p:nvSpPr>
        <p:spPr bwMode="auto">
          <a:xfrm>
            <a:off x="1524626" y="27275183"/>
            <a:ext cx="10820400" cy="82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50000"/>
              </a:spcBef>
              <a:buFontTx/>
              <a:buNone/>
            </a:pPr>
            <a:r>
              <a:rPr lang="en-US" altLang="en-US" sz="4800" b="1" dirty="0">
                <a:solidFill>
                  <a:srgbClr val="003593"/>
                </a:solidFill>
              </a:rPr>
              <a:t>Cost Analysis</a:t>
            </a:r>
            <a:endParaRPr lang="en-US" altLang="en-US" sz="4800" b="1" dirty="0">
              <a:solidFill>
                <a:srgbClr val="FF9933"/>
              </a:solidFill>
            </a:endParaRPr>
          </a:p>
        </p:txBody>
      </p:sp>
      <p:sp>
        <p:nvSpPr>
          <p:cNvPr id="60" name="Line 2019">
            <a:extLst>
              <a:ext uri="{FF2B5EF4-FFF2-40B4-BE49-F238E27FC236}">
                <a16:creationId xmlns:a16="http://schemas.microsoft.com/office/drawing/2014/main" id="{8009A344-1260-4AFB-969E-3AAE2A5EA329}"/>
              </a:ext>
            </a:extLst>
          </p:cNvPr>
          <p:cNvSpPr>
            <a:spLocks noChangeShapeType="1"/>
          </p:cNvSpPr>
          <p:nvPr/>
        </p:nvSpPr>
        <p:spPr bwMode="auto">
          <a:xfrm>
            <a:off x="1545028" y="28118912"/>
            <a:ext cx="10820400" cy="0"/>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7" name="TextBox 6">
            <a:extLst>
              <a:ext uri="{FF2B5EF4-FFF2-40B4-BE49-F238E27FC236}">
                <a16:creationId xmlns:a16="http://schemas.microsoft.com/office/drawing/2014/main" id="{A248C6A0-3427-40C3-A2FC-E3F6DB113D8A}"/>
              </a:ext>
            </a:extLst>
          </p:cNvPr>
          <p:cNvSpPr txBox="1"/>
          <p:nvPr/>
        </p:nvSpPr>
        <p:spPr>
          <a:xfrm>
            <a:off x="1676400" y="17533851"/>
            <a:ext cx="11112500" cy="4614415"/>
          </a:xfrm>
          <a:prstGeom prst="rect">
            <a:avLst/>
          </a:prstGeom>
          <a:noFill/>
        </p:spPr>
        <p:txBody>
          <a:bodyPr wrap="square" rtlCol="0">
            <a:spAutoFit/>
          </a:bodyPr>
          <a:lstStyle/>
          <a:p>
            <a:endParaRPr lang="en-US" dirty="0"/>
          </a:p>
        </p:txBody>
      </p:sp>
      <p:pic>
        <p:nvPicPr>
          <p:cNvPr id="8" name="Picture 7">
            <a:extLst>
              <a:ext uri="{FF2B5EF4-FFF2-40B4-BE49-F238E27FC236}">
                <a16:creationId xmlns:a16="http://schemas.microsoft.com/office/drawing/2014/main" id="{C691A139-1907-4E93-A43A-831939885549}"/>
              </a:ext>
            </a:extLst>
          </p:cNvPr>
          <p:cNvPicPr>
            <a:picLocks noChangeAspect="1"/>
          </p:cNvPicPr>
          <p:nvPr/>
        </p:nvPicPr>
        <p:blipFill rotWithShape="1">
          <a:blip r:embed="rId12"/>
          <a:srcRect l="10110" t="30445" r="45000" b="11001"/>
          <a:stretch/>
        </p:blipFill>
        <p:spPr>
          <a:xfrm>
            <a:off x="13812228" y="19116100"/>
            <a:ext cx="8723570" cy="5315386"/>
          </a:xfrm>
          <a:prstGeom prst="rect">
            <a:avLst/>
          </a:prstGeom>
        </p:spPr>
      </p:pic>
      <p:sp>
        <p:nvSpPr>
          <p:cNvPr id="9" name="TextBox 8">
            <a:extLst>
              <a:ext uri="{FF2B5EF4-FFF2-40B4-BE49-F238E27FC236}">
                <a16:creationId xmlns:a16="http://schemas.microsoft.com/office/drawing/2014/main" id="{25A6EDA8-6264-420E-9FB9-5CE1A4EED8C5}"/>
              </a:ext>
            </a:extLst>
          </p:cNvPr>
          <p:cNvSpPr txBox="1"/>
          <p:nvPr/>
        </p:nvSpPr>
        <p:spPr>
          <a:xfrm>
            <a:off x="6018780" y="31554311"/>
            <a:ext cx="7115292" cy="584775"/>
          </a:xfrm>
          <a:prstGeom prst="rect">
            <a:avLst/>
          </a:prstGeom>
          <a:noFill/>
        </p:spPr>
        <p:txBody>
          <a:bodyPr wrap="square" rtlCol="0">
            <a:spAutoFit/>
          </a:bodyPr>
          <a:lstStyle/>
          <a:p>
            <a:r>
              <a:rPr lang="en-US" sz="3200" dirty="0"/>
              <a:t>Total: </a:t>
            </a:r>
            <a:r>
              <a:rPr lang="en-US" sz="3200" b="1" dirty="0"/>
              <a:t>$6.66/6.638 g </a:t>
            </a:r>
            <a:r>
              <a:rPr lang="en-US" sz="3200" dirty="0"/>
              <a:t>= </a:t>
            </a:r>
            <a:r>
              <a:rPr lang="en-US" sz="3200" b="1" dirty="0"/>
              <a:t>$1.00 per gram</a:t>
            </a:r>
          </a:p>
        </p:txBody>
      </p:sp>
      <p:graphicFrame>
        <p:nvGraphicFramePr>
          <p:cNvPr id="10" name="Table 9">
            <a:extLst>
              <a:ext uri="{FF2B5EF4-FFF2-40B4-BE49-F238E27FC236}">
                <a16:creationId xmlns:a16="http://schemas.microsoft.com/office/drawing/2014/main" id="{2378AB54-FA5C-4CA0-BD3D-B62A2CE8CC2C}"/>
              </a:ext>
            </a:extLst>
          </p:cNvPr>
          <p:cNvGraphicFramePr>
            <a:graphicFrameLocks noGrp="1"/>
          </p:cNvGraphicFramePr>
          <p:nvPr>
            <p:extLst>
              <p:ext uri="{D42A27DB-BD31-4B8C-83A1-F6EECF244321}">
                <p14:modId xmlns:p14="http://schemas.microsoft.com/office/powerpoint/2010/main" val="272305797"/>
              </p:ext>
            </p:extLst>
          </p:nvPr>
        </p:nvGraphicFramePr>
        <p:xfrm>
          <a:off x="1071251" y="28309676"/>
          <a:ext cx="12270099" cy="3749040"/>
        </p:xfrm>
        <a:graphic>
          <a:graphicData uri="http://schemas.openxmlformats.org/drawingml/2006/table">
            <a:tbl>
              <a:tblPr firstRow="1" bandRow="1">
                <a:tableStyleId>{5C22544A-7EE6-4342-B048-85BDC9FD1C3A}</a:tableStyleId>
              </a:tblPr>
              <a:tblGrid>
                <a:gridCol w="6294804">
                  <a:extLst>
                    <a:ext uri="{9D8B030D-6E8A-4147-A177-3AD203B41FA5}">
                      <a16:colId xmlns:a16="http://schemas.microsoft.com/office/drawing/2014/main" val="2896519910"/>
                    </a:ext>
                  </a:extLst>
                </a:gridCol>
                <a:gridCol w="5975295">
                  <a:extLst>
                    <a:ext uri="{9D8B030D-6E8A-4147-A177-3AD203B41FA5}">
                      <a16:colId xmlns:a16="http://schemas.microsoft.com/office/drawing/2014/main" val="342867951"/>
                    </a:ext>
                  </a:extLst>
                </a:gridCol>
              </a:tblGrid>
              <a:tr h="3507403">
                <a:tc>
                  <a:txBody>
                    <a:bodyPr/>
                    <a:lstStyle/>
                    <a:p>
                      <a:r>
                        <a:rPr lang="en-US" sz="3000" b="0" dirty="0">
                          <a:solidFill>
                            <a:schemeClr val="tx1"/>
                          </a:solidFill>
                        </a:rPr>
                        <a:t>Water: </a:t>
                      </a:r>
                      <a:r>
                        <a:rPr lang="en-US" sz="3000" b="1" dirty="0">
                          <a:solidFill>
                            <a:schemeClr val="tx1"/>
                          </a:solidFill>
                        </a:rPr>
                        <a:t>free</a:t>
                      </a:r>
                    </a:p>
                    <a:p>
                      <a:r>
                        <a:rPr lang="en-US" sz="3000" b="0" dirty="0">
                          <a:solidFill>
                            <a:schemeClr val="tx1"/>
                          </a:solidFill>
                        </a:rPr>
                        <a:t>Ethanol (212 mL): </a:t>
                      </a:r>
                      <a:r>
                        <a:rPr lang="en-US" sz="3000" b="1" dirty="0">
                          <a:solidFill>
                            <a:schemeClr val="tx1"/>
                          </a:solidFill>
                        </a:rPr>
                        <a:t>$1.60</a:t>
                      </a:r>
                    </a:p>
                    <a:p>
                      <a:r>
                        <a:rPr lang="en-US" sz="3000" b="0" dirty="0">
                          <a:solidFill>
                            <a:schemeClr val="tx1"/>
                          </a:solidFill>
                        </a:rPr>
                        <a:t>0.03 mole (3.183 g) Benzaldehyde: </a:t>
                      </a:r>
                      <a:r>
                        <a:rPr lang="en-US" sz="3000" b="1" dirty="0">
                          <a:solidFill>
                            <a:schemeClr val="tx1"/>
                          </a:solidFill>
                        </a:rPr>
                        <a:t>$0.07 </a:t>
                      </a:r>
                      <a:r>
                        <a:rPr lang="en-US" sz="3000" b="0" dirty="0">
                          <a:solidFill>
                            <a:schemeClr val="tx1"/>
                          </a:solidFill>
                        </a:rPr>
                        <a:t> </a:t>
                      </a:r>
                    </a:p>
                    <a:p>
                      <a:r>
                        <a:rPr lang="en-US" sz="3000" b="0" dirty="0">
                          <a:solidFill>
                            <a:schemeClr val="tx1"/>
                          </a:solidFill>
                        </a:rPr>
                        <a:t>0.03 mole (3.604 g) Acetophenone: </a:t>
                      </a:r>
                      <a:r>
                        <a:rPr lang="en-US" sz="3000" b="1" dirty="0">
                          <a:solidFill>
                            <a:schemeClr val="tx1"/>
                          </a:solidFill>
                        </a:rPr>
                        <a:t>$0.20</a:t>
                      </a:r>
                    </a:p>
                    <a:p>
                      <a:pPr marL="0" marR="0" lvl="0" indent="0" algn="l" defTabSz="457200" rtl="0" eaLnBrk="1" fontAlgn="auto" latinLnBrk="0" hangingPunct="1">
                        <a:lnSpc>
                          <a:spcPct val="100000"/>
                        </a:lnSpc>
                        <a:spcBef>
                          <a:spcPts val="0"/>
                        </a:spcBef>
                        <a:spcAft>
                          <a:spcPts val="0"/>
                        </a:spcAft>
                        <a:buClrTx/>
                        <a:buSzTx/>
                        <a:buFontTx/>
                        <a:buNone/>
                        <a:tabLst/>
                        <a:defRPr/>
                      </a:pPr>
                      <a:r>
                        <a:rPr lang="en-US" sz="3000" b="0" dirty="0">
                          <a:solidFill>
                            <a:schemeClr val="tx1"/>
                          </a:solidFill>
                        </a:rPr>
                        <a:t>100 mL Glacial Acetic Acid: </a:t>
                      </a:r>
                      <a:r>
                        <a:rPr lang="en-US" sz="3000" b="1" dirty="0">
                          <a:solidFill>
                            <a:schemeClr val="tx1"/>
                          </a:solidFill>
                        </a:rPr>
                        <a:t>$1.14</a:t>
                      </a:r>
                    </a:p>
                    <a:p>
                      <a:endParaRPr lang="en-US" sz="3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r>
                        <a:rPr lang="en-US" sz="3000" b="0" dirty="0">
                          <a:solidFill>
                            <a:schemeClr val="tx1"/>
                          </a:solidFill>
                        </a:rPr>
                        <a:t>0.015 moles (4.797 g) Pyridinium Hydrobromide Perbromide: </a:t>
                      </a:r>
                      <a:r>
                        <a:rPr lang="en-US" sz="3000" b="1" dirty="0">
                          <a:solidFill>
                            <a:schemeClr val="tx1"/>
                          </a:solidFill>
                        </a:rPr>
                        <a:t>$3.32</a:t>
                      </a:r>
                    </a:p>
                    <a:p>
                      <a:r>
                        <a:rPr lang="en-US" sz="3000" b="0" dirty="0">
                          <a:solidFill>
                            <a:schemeClr val="tx1"/>
                          </a:solidFill>
                        </a:rPr>
                        <a:t>1.4 g Hydroxylamine hydrochloride: </a:t>
                      </a:r>
                      <a:r>
                        <a:rPr lang="en-US" sz="3000" b="1" dirty="0">
                          <a:solidFill>
                            <a:schemeClr val="tx1"/>
                          </a:solidFill>
                        </a:rPr>
                        <a:t>$0.13</a:t>
                      </a:r>
                    </a:p>
                    <a:p>
                      <a:r>
                        <a:rPr lang="en-US" sz="3000" b="0" dirty="0">
                          <a:solidFill>
                            <a:schemeClr val="tx1"/>
                          </a:solidFill>
                        </a:rPr>
                        <a:t>3.4 g KOH: </a:t>
                      </a:r>
                      <a:r>
                        <a:rPr lang="en-US" sz="3000" b="1" dirty="0">
                          <a:solidFill>
                            <a:schemeClr val="tx1"/>
                          </a:solidFill>
                        </a:rPr>
                        <a:t>$0.20</a:t>
                      </a:r>
                    </a:p>
                    <a:p>
                      <a:endParaRPr lang="en-US" sz="3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4170824074"/>
                  </a:ext>
                </a:extLst>
              </a:tr>
            </a:tbl>
          </a:graphicData>
        </a:graphic>
      </p:graphicFrame>
      <p:pic>
        <p:nvPicPr>
          <p:cNvPr id="5" name="Picture 4">
            <a:extLst>
              <a:ext uri="{FF2B5EF4-FFF2-40B4-BE49-F238E27FC236}">
                <a16:creationId xmlns:a16="http://schemas.microsoft.com/office/drawing/2014/main" id="{9F0F5236-B0FF-478C-A45B-070B531C9686}"/>
              </a:ext>
            </a:extLst>
          </p:cNvPr>
          <p:cNvPicPr>
            <a:picLocks noChangeAspect="1"/>
          </p:cNvPicPr>
          <p:nvPr/>
        </p:nvPicPr>
        <p:blipFill rotWithShape="1">
          <a:blip r:embed="rId13"/>
          <a:srcRect l="10743" t="27144" r="42239" b="13242"/>
          <a:stretch/>
        </p:blipFill>
        <p:spPr>
          <a:xfrm>
            <a:off x="22543278" y="5595220"/>
            <a:ext cx="8092096" cy="6132529"/>
          </a:xfrm>
          <a:prstGeom prst="rect">
            <a:avLst/>
          </a:prstGeom>
        </p:spPr>
      </p:pic>
      <p:pic>
        <p:nvPicPr>
          <p:cNvPr id="13" name="Picture 12">
            <a:extLst>
              <a:ext uri="{FF2B5EF4-FFF2-40B4-BE49-F238E27FC236}">
                <a16:creationId xmlns:a16="http://schemas.microsoft.com/office/drawing/2014/main" id="{630EB12A-05FD-4EA9-B396-384CC38720DA}"/>
              </a:ext>
            </a:extLst>
          </p:cNvPr>
          <p:cNvPicPr>
            <a:picLocks noChangeAspect="1"/>
          </p:cNvPicPr>
          <p:nvPr/>
        </p:nvPicPr>
        <p:blipFill>
          <a:blip r:embed="rId14"/>
          <a:stretch>
            <a:fillRect/>
          </a:stretch>
        </p:blipFill>
        <p:spPr>
          <a:xfrm>
            <a:off x="1249090" y="10756760"/>
            <a:ext cx="11741753" cy="4311872"/>
          </a:xfrm>
          <a:prstGeom prst="rect">
            <a:avLst/>
          </a:prstGeom>
        </p:spPr>
      </p:pic>
      <p:sp>
        <p:nvSpPr>
          <p:cNvPr id="11" name="TextBox 10">
            <a:extLst>
              <a:ext uri="{FF2B5EF4-FFF2-40B4-BE49-F238E27FC236}">
                <a16:creationId xmlns:a16="http://schemas.microsoft.com/office/drawing/2014/main" id="{AB44369C-672B-4E76-985A-642F67FA518D}"/>
              </a:ext>
            </a:extLst>
          </p:cNvPr>
          <p:cNvSpPr txBox="1"/>
          <p:nvPr/>
        </p:nvSpPr>
        <p:spPr>
          <a:xfrm>
            <a:off x="1041400" y="16862478"/>
            <a:ext cx="12104473" cy="10587514"/>
          </a:xfrm>
          <a:prstGeom prst="rect">
            <a:avLst/>
          </a:prstGeom>
          <a:noFill/>
        </p:spPr>
        <p:txBody>
          <a:bodyPr wrap="square" rtlCol="0">
            <a:spAutoFit/>
          </a:bodyPr>
          <a:lstStyle/>
          <a:p>
            <a:pPr algn="just"/>
            <a:r>
              <a:rPr lang="en-US" sz="3100" dirty="0"/>
              <a:t>The optimization of the chalcone synthesis employed the use of a mortar and pestle to perform the reaction with solid-state chemistry. This method was employed to preserve solvent and transform the reaction to consider greener chemistry as well as creating a more direct interaction between reactants possibly resulting in higher yield.</a:t>
            </a:r>
          </a:p>
          <a:p>
            <a:pPr algn="just"/>
            <a:endParaRPr lang="en-US" sz="3100" dirty="0"/>
          </a:p>
          <a:p>
            <a:pPr algn="just"/>
            <a:r>
              <a:rPr lang="en-US" sz="3100" dirty="0"/>
              <a:t>The original synthesis of the chalcone dibromide consisted of the reaction occurring while the pyridinium tribromide was still being dissolved. To decrease the required amount of acetic acid and increase the amount of bromine able to react with the chalcone, a reflux was run. Refluxing allows for the system to be heated without losing product. The optimization utilized the increased solubility of the pyridinium tribromide when exposed to heat and provided minimal loss of product that usually occurs when heating a reaction. </a:t>
            </a:r>
          </a:p>
          <a:p>
            <a:pPr algn="just"/>
            <a:endParaRPr lang="en-US" sz="3100" dirty="0"/>
          </a:p>
          <a:p>
            <a:pPr algn="just"/>
            <a:r>
              <a:rPr lang="en-US" sz="3100" dirty="0"/>
              <a:t>The 3,5-diphenylisoxazole optimization involved a modified workup procedure. In this, precipitated salts were removed by gravity filtration before extracting with diethyl ether and washing with brine. The organic extract was subsequently rotary evaporated to remove excess solvent before water was added to induce crystallization of the product. </a:t>
            </a:r>
          </a:p>
        </p:txBody>
      </p:sp>
      <p:pic>
        <p:nvPicPr>
          <p:cNvPr id="16" name="Picture 15">
            <a:extLst>
              <a:ext uri="{FF2B5EF4-FFF2-40B4-BE49-F238E27FC236}">
                <a16:creationId xmlns:a16="http://schemas.microsoft.com/office/drawing/2014/main" id="{8C79E2E7-0F55-445E-8505-B7FF9FF1CABF}"/>
              </a:ext>
            </a:extLst>
          </p:cNvPr>
          <p:cNvPicPr>
            <a:picLocks noChangeAspect="1"/>
          </p:cNvPicPr>
          <p:nvPr/>
        </p:nvPicPr>
        <p:blipFill>
          <a:blip r:embed="rId15"/>
          <a:stretch>
            <a:fillRect/>
          </a:stretch>
        </p:blipFill>
        <p:spPr>
          <a:xfrm>
            <a:off x="15142139" y="22269452"/>
            <a:ext cx="2705100" cy="1270000"/>
          </a:xfrm>
          <a:prstGeom prst="rect">
            <a:avLst/>
          </a:prstGeom>
        </p:spPr>
      </p:pic>
      <p:pic>
        <p:nvPicPr>
          <p:cNvPr id="18" name="Picture 17">
            <a:extLst>
              <a:ext uri="{FF2B5EF4-FFF2-40B4-BE49-F238E27FC236}">
                <a16:creationId xmlns:a16="http://schemas.microsoft.com/office/drawing/2014/main" id="{835BB704-3A2F-437C-9082-C35610059B5B}"/>
              </a:ext>
            </a:extLst>
          </p:cNvPr>
          <p:cNvPicPr>
            <a:picLocks noChangeAspect="1"/>
          </p:cNvPicPr>
          <p:nvPr/>
        </p:nvPicPr>
        <p:blipFill>
          <a:blip r:embed="rId16"/>
          <a:stretch>
            <a:fillRect/>
          </a:stretch>
        </p:blipFill>
        <p:spPr>
          <a:xfrm>
            <a:off x="15633682" y="28608418"/>
            <a:ext cx="2705100" cy="1270000"/>
          </a:xfrm>
          <a:prstGeom prst="rect">
            <a:avLst/>
          </a:prstGeom>
        </p:spPr>
      </p:pic>
      <p:pic>
        <p:nvPicPr>
          <p:cNvPr id="20" name="Picture 19">
            <a:extLst>
              <a:ext uri="{FF2B5EF4-FFF2-40B4-BE49-F238E27FC236}">
                <a16:creationId xmlns:a16="http://schemas.microsoft.com/office/drawing/2014/main" id="{127414CD-9CFD-449F-A937-99003CA66B4C}"/>
              </a:ext>
            </a:extLst>
          </p:cNvPr>
          <p:cNvPicPr>
            <a:picLocks noChangeAspect="1"/>
          </p:cNvPicPr>
          <p:nvPr/>
        </p:nvPicPr>
        <p:blipFill>
          <a:blip r:embed="rId17"/>
          <a:stretch>
            <a:fillRect/>
          </a:stretch>
        </p:blipFill>
        <p:spPr>
          <a:xfrm>
            <a:off x="24427305" y="28539272"/>
            <a:ext cx="2800350" cy="1308100"/>
          </a:xfrm>
          <a:prstGeom prst="rect">
            <a:avLst/>
          </a:prstGeom>
        </p:spPr>
      </p:pic>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702175" rtl="0" eaLnBrk="1" fontAlgn="base" latinLnBrk="0" hangingPunct="1">
          <a:lnSpc>
            <a:spcPct val="100000"/>
          </a:lnSpc>
          <a:spcBef>
            <a:spcPct val="0"/>
          </a:spcBef>
          <a:spcAft>
            <a:spcPct val="0"/>
          </a:spcAft>
          <a:buClrTx/>
          <a:buSzTx/>
          <a:buFontTx/>
          <a:buNone/>
          <a:tabLst/>
          <a:defRPr kumimoji="0" lang="en-US" sz="9300" b="0" i="0" u="none" strike="noStrike" cap="none" normalizeH="0" baseline="0">
            <a:ln>
              <a:noFill/>
            </a:ln>
            <a:solidFill>
              <a:schemeClr val="tx1"/>
            </a:solidFill>
            <a:effectLst/>
            <a:latin typeface="Arial" pitchFamily="-10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702175" rtl="0" eaLnBrk="1" fontAlgn="base" latinLnBrk="0" hangingPunct="1">
          <a:lnSpc>
            <a:spcPct val="100000"/>
          </a:lnSpc>
          <a:spcBef>
            <a:spcPct val="0"/>
          </a:spcBef>
          <a:spcAft>
            <a:spcPct val="0"/>
          </a:spcAft>
          <a:buClrTx/>
          <a:buSzTx/>
          <a:buFontTx/>
          <a:buNone/>
          <a:tabLst/>
          <a:defRPr kumimoji="0" lang="en-US" sz="9300" b="0" i="0" u="none" strike="noStrike" cap="none" normalizeH="0" baseline="0">
            <a:ln>
              <a:noFill/>
            </a:ln>
            <a:solidFill>
              <a:schemeClr val="tx1"/>
            </a:solidFill>
            <a:effectLst/>
            <a:latin typeface="Arial" pitchFamily="-108"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14602</TotalTime>
  <Words>1029</Words>
  <Application>Microsoft Office PowerPoint</Application>
  <PresentationFormat>Custom</PresentationFormat>
  <Paragraphs>68</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Arial Narrow</vt:lpstr>
      <vt:lpstr>Calibri</vt:lpstr>
      <vt:lpstr>Cambria Math</vt:lpstr>
      <vt:lpstr>Wingdings</vt:lpstr>
      <vt:lpstr>Default Design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Sam Pazicni</dc:creator>
  <cp:lastModifiedBy>Andrea</cp:lastModifiedBy>
  <cp:revision>478</cp:revision>
  <dcterms:created xsi:type="dcterms:W3CDTF">2014-08-07T15:27:11Z</dcterms:created>
  <dcterms:modified xsi:type="dcterms:W3CDTF">2019-05-03T21:55:38Z</dcterms:modified>
</cp:coreProperties>
</file>