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8" r:id="rId2"/>
  </p:sldIdLst>
  <p:sldSz cx="32918400" cy="43891200"/>
  <p:notesSz cx="6858000" cy="9144000"/>
  <p:defaultTextStyle>
    <a:defPPr>
      <a:defRPr lang="en-US"/>
    </a:defPPr>
    <a:lvl1pPr marL="0" algn="l" defTabSz="3072384" rtl="0" eaLnBrk="1" latinLnBrk="0" hangingPunct="1">
      <a:defRPr sz="6048" kern="1200">
        <a:solidFill>
          <a:schemeClr val="tx1"/>
        </a:solidFill>
        <a:latin typeface="+mn-lt"/>
        <a:ea typeface="+mn-ea"/>
        <a:cs typeface="+mn-cs"/>
      </a:defRPr>
    </a:lvl1pPr>
    <a:lvl2pPr marL="1536192" algn="l" defTabSz="3072384" rtl="0" eaLnBrk="1" latinLnBrk="0" hangingPunct="1">
      <a:defRPr sz="6048" kern="1200">
        <a:solidFill>
          <a:schemeClr val="tx1"/>
        </a:solidFill>
        <a:latin typeface="+mn-lt"/>
        <a:ea typeface="+mn-ea"/>
        <a:cs typeface="+mn-cs"/>
      </a:defRPr>
    </a:lvl2pPr>
    <a:lvl3pPr marL="3072384" algn="l" defTabSz="3072384" rtl="0" eaLnBrk="1" latinLnBrk="0" hangingPunct="1">
      <a:defRPr sz="6048" kern="1200">
        <a:solidFill>
          <a:schemeClr val="tx1"/>
        </a:solidFill>
        <a:latin typeface="+mn-lt"/>
        <a:ea typeface="+mn-ea"/>
        <a:cs typeface="+mn-cs"/>
      </a:defRPr>
    </a:lvl3pPr>
    <a:lvl4pPr marL="4608576" algn="l" defTabSz="3072384" rtl="0" eaLnBrk="1" latinLnBrk="0" hangingPunct="1">
      <a:defRPr sz="6048" kern="1200">
        <a:solidFill>
          <a:schemeClr val="tx1"/>
        </a:solidFill>
        <a:latin typeface="+mn-lt"/>
        <a:ea typeface="+mn-ea"/>
        <a:cs typeface="+mn-cs"/>
      </a:defRPr>
    </a:lvl4pPr>
    <a:lvl5pPr marL="6144768" algn="l" defTabSz="3072384" rtl="0" eaLnBrk="1" latinLnBrk="0" hangingPunct="1">
      <a:defRPr sz="6048" kern="1200">
        <a:solidFill>
          <a:schemeClr val="tx1"/>
        </a:solidFill>
        <a:latin typeface="+mn-lt"/>
        <a:ea typeface="+mn-ea"/>
        <a:cs typeface="+mn-cs"/>
      </a:defRPr>
    </a:lvl5pPr>
    <a:lvl6pPr marL="7680960" algn="l" defTabSz="3072384" rtl="0" eaLnBrk="1" latinLnBrk="0" hangingPunct="1">
      <a:defRPr sz="6048" kern="1200">
        <a:solidFill>
          <a:schemeClr val="tx1"/>
        </a:solidFill>
        <a:latin typeface="+mn-lt"/>
        <a:ea typeface="+mn-ea"/>
        <a:cs typeface="+mn-cs"/>
      </a:defRPr>
    </a:lvl6pPr>
    <a:lvl7pPr marL="9217152" algn="l" defTabSz="3072384" rtl="0" eaLnBrk="1" latinLnBrk="0" hangingPunct="1">
      <a:defRPr sz="6048" kern="1200">
        <a:solidFill>
          <a:schemeClr val="tx1"/>
        </a:solidFill>
        <a:latin typeface="+mn-lt"/>
        <a:ea typeface="+mn-ea"/>
        <a:cs typeface="+mn-cs"/>
      </a:defRPr>
    </a:lvl7pPr>
    <a:lvl8pPr marL="10753344" algn="l" defTabSz="3072384" rtl="0" eaLnBrk="1" latinLnBrk="0" hangingPunct="1">
      <a:defRPr sz="6048" kern="1200">
        <a:solidFill>
          <a:schemeClr val="tx1"/>
        </a:solidFill>
        <a:latin typeface="+mn-lt"/>
        <a:ea typeface="+mn-ea"/>
        <a:cs typeface="+mn-cs"/>
      </a:defRPr>
    </a:lvl8pPr>
    <a:lvl9pPr marL="12289536" algn="l" defTabSz="3072384" rtl="0" eaLnBrk="1" latinLnBrk="0" hangingPunct="1">
      <a:defRPr sz="604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0033"/>
    <a:srgbClr val="B08600"/>
    <a:srgbClr val="996633"/>
    <a:srgbClr val="660033"/>
    <a:srgbClr val="800080"/>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767" autoAdjust="0"/>
    <p:restoredTop sz="94660"/>
  </p:normalViewPr>
  <p:slideViewPr>
    <p:cSldViewPr snapToGrid="0">
      <p:cViewPr>
        <p:scale>
          <a:sx n="50" d="100"/>
          <a:sy n="50" d="100"/>
        </p:scale>
        <p:origin x="60" y="-8646"/>
      </p:cViewPr>
      <p:guideLst>
        <p:guide orient="horz" pos="13824"/>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7183123"/>
            <a:ext cx="27980640" cy="15280640"/>
          </a:xfrm>
        </p:spPr>
        <p:txBody>
          <a:bodyPr anchor="b"/>
          <a:lstStyle>
            <a:lvl1pPr algn="ctr">
              <a:defRPr sz="21600"/>
            </a:lvl1pPr>
          </a:lstStyle>
          <a:p>
            <a:r>
              <a:rPr lang="en-US"/>
              <a:t>Click to edit Master title style</a:t>
            </a:r>
            <a:endParaRPr lang="en-US" dirty="0"/>
          </a:p>
        </p:txBody>
      </p:sp>
      <p:sp>
        <p:nvSpPr>
          <p:cNvPr id="3" name="Subtitle 2"/>
          <p:cNvSpPr>
            <a:spLocks noGrp="1"/>
          </p:cNvSpPr>
          <p:nvPr>
            <p:ph type="subTitle" idx="1"/>
          </p:nvPr>
        </p:nvSpPr>
        <p:spPr>
          <a:xfrm>
            <a:off x="4114800" y="23053043"/>
            <a:ext cx="24688800" cy="10596877"/>
          </a:xfrm>
        </p:spPr>
        <p:txBody>
          <a:bodyPr/>
          <a:lstStyle>
            <a:lvl1pPr marL="0" indent="0" algn="ctr">
              <a:buNone/>
              <a:defRPr sz="8640"/>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5DBE6D-789C-4A02-A5C2-6729A05D307E}"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3259920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5DBE6D-789C-4A02-A5C2-6729A05D307E}"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41059962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10942333"/>
            <a:ext cx="28392120" cy="18257517"/>
          </a:xfrm>
        </p:spPr>
        <p:txBody>
          <a:bodyPr anchor="b"/>
          <a:lstStyle>
            <a:lvl1pPr>
              <a:defRPr sz="21600"/>
            </a:lvl1pPr>
          </a:lstStyle>
          <a:p>
            <a:r>
              <a:rPr lang="en-US"/>
              <a:t>Click to edit Master title style</a:t>
            </a:r>
            <a:endParaRPr lang="en-US" dirty="0"/>
          </a:p>
        </p:txBody>
      </p:sp>
      <p:sp>
        <p:nvSpPr>
          <p:cNvPr id="3" name="Text Placeholder 2"/>
          <p:cNvSpPr>
            <a:spLocks noGrp="1"/>
          </p:cNvSpPr>
          <p:nvPr>
            <p:ph type="body" idx="1"/>
          </p:nvPr>
        </p:nvSpPr>
        <p:spPr>
          <a:xfrm>
            <a:off x="2245997" y="29372573"/>
            <a:ext cx="28392120" cy="9601197"/>
          </a:xfrm>
        </p:spPr>
        <p:txBody>
          <a:bodyPr/>
          <a:lstStyle>
            <a:lvl1pPr marL="0" indent="0">
              <a:buNone/>
              <a:defRPr sz="8640">
                <a:solidFill>
                  <a:schemeClr val="tx1"/>
                </a:solidFill>
              </a:defRPr>
            </a:lvl1pPr>
            <a:lvl2pPr marL="1645920" indent="0">
              <a:buNone/>
              <a:defRPr sz="7200">
                <a:solidFill>
                  <a:schemeClr val="tx1">
                    <a:tint val="75000"/>
                  </a:schemeClr>
                </a:solidFill>
              </a:defRPr>
            </a:lvl2pPr>
            <a:lvl3pPr marL="3291840" indent="0">
              <a:buNone/>
              <a:defRPr sz="6480">
                <a:solidFill>
                  <a:schemeClr val="tx1">
                    <a:tint val="75000"/>
                  </a:schemeClr>
                </a:solidFill>
              </a:defRPr>
            </a:lvl3pPr>
            <a:lvl4pPr marL="4937760" indent="0">
              <a:buNone/>
              <a:defRPr sz="5760">
                <a:solidFill>
                  <a:schemeClr val="tx1">
                    <a:tint val="75000"/>
                  </a:schemeClr>
                </a:solidFill>
              </a:defRPr>
            </a:lvl4pPr>
            <a:lvl5pPr marL="6583680" indent="0">
              <a:buNone/>
              <a:defRPr sz="5760">
                <a:solidFill>
                  <a:schemeClr val="tx1">
                    <a:tint val="75000"/>
                  </a:schemeClr>
                </a:solidFill>
              </a:defRPr>
            </a:lvl5pPr>
            <a:lvl6pPr marL="8229600" indent="0">
              <a:buNone/>
              <a:defRPr sz="5760">
                <a:solidFill>
                  <a:schemeClr val="tx1">
                    <a:tint val="75000"/>
                  </a:schemeClr>
                </a:solidFill>
              </a:defRPr>
            </a:lvl6pPr>
            <a:lvl7pPr marL="9875520" indent="0">
              <a:buNone/>
              <a:defRPr sz="5760">
                <a:solidFill>
                  <a:schemeClr val="tx1">
                    <a:tint val="75000"/>
                  </a:schemeClr>
                </a:solidFill>
              </a:defRPr>
            </a:lvl7pPr>
            <a:lvl8pPr marL="11521440" indent="0">
              <a:buNone/>
              <a:defRPr sz="5760">
                <a:solidFill>
                  <a:schemeClr val="tx1">
                    <a:tint val="75000"/>
                  </a:schemeClr>
                </a:solidFill>
              </a:defRPr>
            </a:lvl8pPr>
            <a:lvl9pPr marL="13167360" indent="0">
              <a:buNone/>
              <a:defRPr sz="576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5DBE6D-789C-4A02-A5C2-6729A05D307E}"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193058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11684000"/>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11684000"/>
            <a:ext cx="13990320" cy="27848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5DBE6D-789C-4A02-A5C2-6729A05D307E}"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2303187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336810"/>
            <a:ext cx="28392120" cy="84836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10759443"/>
            <a:ext cx="13926024"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4" name="Content Placeholder 3"/>
          <p:cNvSpPr>
            <a:spLocks noGrp="1"/>
          </p:cNvSpPr>
          <p:nvPr>
            <p:ph sz="half" idx="2"/>
          </p:nvPr>
        </p:nvSpPr>
        <p:spPr>
          <a:xfrm>
            <a:off x="2267431" y="16032480"/>
            <a:ext cx="13926024"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10759443"/>
            <a:ext cx="13994608" cy="5273037"/>
          </a:xfrm>
        </p:spPr>
        <p:txBody>
          <a:bodyPr anchor="b"/>
          <a:lstStyle>
            <a:lvl1pPr marL="0" indent="0">
              <a:buNone/>
              <a:defRPr sz="8640" b="1"/>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Click to edit Master text styles</a:t>
            </a:r>
          </a:p>
        </p:txBody>
      </p:sp>
      <p:sp>
        <p:nvSpPr>
          <p:cNvPr id="6" name="Content Placeholder 5"/>
          <p:cNvSpPr>
            <a:spLocks noGrp="1"/>
          </p:cNvSpPr>
          <p:nvPr>
            <p:ph sz="quarter" idx="4"/>
          </p:nvPr>
        </p:nvSpPr>
        <p:spPr>
          <a:xfrm>
            <a:off x="16664942" y="16032480"/>
            <a:ext cx="13994608" cy="23581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5DBE6D-789C-4A02-A5C2-6729A05D307E}" type="datetimeFigureOut">
              <a:rPr lang="en-US" smtClean="0"/>
              <a:t>5/14/2019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22127264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E5DBE6D-789C-4A02-A5C2-6729A05D307E}" type="datetimeFigureOut">
              <a:rPr lang="en-US" smtClean="0"/>
              <a:t>5/14/2019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353102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5DBE6D-789C-4A02-A5C2-6729A05D307E}" type="datetimeFigureOut">
              <a:rPr lang="en-US" smtClean="0"/>
              <a:t>5/14/2019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42694422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3994608" y="6319530"/>
            <a:ext cx="16664940" cy="31191200"/>
          </a:xfrm>
        </p:spPr>
        <p:txBody>
          <a:bodyPr/>
          <a:lstStyle>
            <a:lvl1pPr>
              <a:defRPr sz="11520"/>
            </a:lvl1pPr>
            <a:lvl2pPr>
              <a:defRPr sz="10080"/>
            </a:lvl2pPr>
            <a:lvl3pPr>
              <a:defRPr sz="8640"/>
            </a:lvl3pPr>
            <a:lvl4pPr>
              <a:defRPr sz="7200"/>
            </a:lvl4pPr>
            <a:lvl5pPr>
              <a:defRPr sz="7200"/>
            </a:lvl5pPr>
            <a:lvl6pPr>
              <a:defRPr sz="7200"/>
            </a:lvl6pPr>
            <a:lvl7pPr>
              <a:defRPr sz="7200"/>
            </a:lvl7pPr>
            <a:lvl8pPr>
              <a:defRPr sz="7200"/>
            </a:lvl8pPr>
            <a:lvl9pPr>
              <a:defRPr sz="7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AE5DBE6D-789C-4A02-A5C2-6729A05D307E}"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15935799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2926080"/>
            <a:ext cx="10617041" cy="1024128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6319530"/>
            <a:ext cx="16664940" cy="311912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a:t>Click icon to add picture</a:t>
            </a:r>
            <a:endParaRPr lang="en-US" dirty="0"/>
          </a:p>
        </p:txBody>
      </p:sp>
      <p:sp>
        <p:nvSpPr>
          <p:cNvPr id="4" name="Text Placeholder 3"/>
          <p:cNvSpPr>
            <a:spLocks noGrp="1"/>
          </p:cNvSpPr>
          <p:nvPr>
            <p:ph type="body" sz="half" idx="2"/>
          </p:nvPr>
        </p:nvSpPr>
        <p:spPr>
          <a:xfrm>
            <a:off x="2267428" y="13167360"/>
            <a:ext cx="10617041" cy="24394163"/>
          </a:xfrm>
        </p:spPr>
        <p:txBody>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Click to edit Master text styles</a:t>
            </a:r>
          </a:p>
        </p:txBody>
      </p:sp>
      <p:sp>
        <p:nvSpPr>
          <p:cNvPr id="5" name="Date Placeholder 4"/>
          <p:cNvSpPr>
            <a:spLocks noGrp="1"/>
          </p:cNvSpPr>
          <p:nvPr>
            <p:ph type="dt" sz="half" idx="10"/>
          </p:nvPr>
        </p:nvSpPr>
        <p:spPr/>
        <p:txBody>
          <a:bodyPr/>
          <a:lstStyle/>
          <a:p>
            <a:fld id="{AE5DBE6D-789C-4A02-A5C2-6729A05D307E}" type="datetimeFigureOut">
              <a:rPr lang="en-US" smtClean="0"/>
              <a:t>5/14/2019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31529903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5DBE6D-789C-4A02-A5C2-6729A05D307E}"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4006987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2336800"/>
            <a:ext cx="7098030" cy="3719576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2336800"/>
            <a:ext cx="20882610" cy="37195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E5DBE6D-789C-4A02-A5C2-6729A05D307E}" type="datetimeFigureOut">
              <a:rPr lang="en-US" smtClean="0"/>
              <a:t>5/14/2019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369DDD-0D78-4FD5-B12B-BFABDB9C7E34}" type="slidenum">
              <a:rPr lang="en-US" smtClean="0"/>
              <a:t>‹#›</a:t>
            </a:fld>
            <a:endParaRPr lang="en-US"/>
          </a:p>
        </p:txBody>
      </p:sp>
    </p:spTree>
    <p:extLst>
      <p:ext uri="{BB962C8B-B14F-4D97-AF65-F5344CB8AC3E}">
        <p14:creationId xmlns:p14="http://schemas.microsoft.com/office/powerpoint/2010/main" val="11296863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2336810"/>
            <a:ext cx="28392120" cy="848360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11684000"/>
            <a:ext cx="28392120" cy="278485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40680650"/>
            <a:ext cx="7406640" cy="2336800"/>
          </a:xfrm>
          <a:prstGeom prst="rect">
            <a:avLst/>
          </a:prstGeom>
        </p:spPr>
        <p:txBody>
          <a:bodyPr vert="horz" lIns="91440" tIns="45720" rIns="91440" bIns="45720" rtlCol="0" anchor="ctr"/>
          <a:lstStyle>
            <a:lvl1pPr algn="l">
              <a:defRPr sz="4320">
                <a:solidFill>
                  <a:schemeClr val="tx1">
                    <a:tint val="75000"/>
                  </a:schemeClr>
                </a:solidFill>
              </a:defRPr>
            </a:lvl1pPr>
          </a:lstStyle>
          <a:p>
            <a:fld id="{AE5DBE6D-789C-4A02-A5C2-6729A05D307E}" type="datetimeFigureOut">
              <a:rPr lang="en-US" smtClean="0"/>
              <a:t>5/14/2019</a:t>
            </a:fld>
            <a:endParaRPr lang="en-US"/>
          </a:p>
        </p:txBody>
      </p:sp>
      <p:sp>
        <p:nvSpPr>
          <p:cNvPr id="5" name="Footer Placeholder 4"/>
          <p:cNvSpPr>
            <a:spLocks noGrp="1"/>
          </p:cNvSpPr>
          <p:nvPr>
            <p:ph type="ftr" sz="quarter" idx="3"/>
          </p:nvPr>
        </p:nvSpPr>
        <p:spPr>
          <a:xfrm>
            <a:off x="10904220" y="40680650"/>
            <a:ext cx="11109960" cy="2336800"/>
          </a:xfrm>
          <a:prstGeom prst="rect">
            <a:avLst/>
          </a:prstGeom>
        </p:spPr>
        <p:txBody>
          <a:bodyPr vert="horz" lIns="91440" tIns="45720" rIns="91440" bIns="45720" rtlCol="0" anchor="ctr"/>
          <a:lstStyle>
            <a:lvl1pPr algn="ctr">
              <a:defRPr sz="4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40680650"/>
            <a:ext cx="7406640" cy="2336800"/>
          </a:xfrm>
          <a:prstGeom prst="rect">
            <a:avLst/>
          </a:prstGeom>
        </p:spPr>
        <p:txBody>
          <a:bodyPr vert="horz" lIns="91440" tIns="45720" rIns="91440" bIns="45720" rtlCol="0" anchor="ctr"/>
          <a:lstStyle>
            <a:lvl1pPr algn="r">
              <a:defRPr sz="4320">
                <a:solidFill>
                  <a:schemeClr val="tx1">
                    <a:tint val="75000"/>
                  </a:schemeClr>
                </a:solidFill>
              </a:defRPr>
            </a:lvl1pPr>
          </a:lstStyle>
          <a:p>
            <a:fld id="{B4369DDD-0D78-4FD5-B12B-BFABDB9C7E34}" type="slidenum">
              <a:rPr lang="en-US" smtClean="0"/>
              <a:t>‹#›</a:t>
            </a:fld>
            <a:endParaRPr lang="en-US"/>
          </a:p>
        </p:txBody>
      </p:sp>
    </p:spTree>
    <p:extLst>
      <p:ext uri="{BB962C8B-B14F-4D97-AF65-F5344CB8AC3E}">
        <p14:creationId xmlns:p14="http://schemas.microsoft.com/office/powerpoint/2010/main" val="299709372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291840" rtl="0" eaLnBrk="1" latinLnBrk="0" hangingPunct="1">
        <a:lnSpc>
          <a:spcPct val="90000"/>
        </a:lnSpc>
        <a:spcBef>
          <a:spcPct val="0"/>
        </a:spcBef>
        <a:buNone/>
        <a:defRPr sz="15840" kern="1200">
          <a:solidFill>
            <a:schemeClr val="tx1"/>
          </a:soli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0080" kern="1200">
          <a:solidFill>
            <a:schemeClr val="tx1"/>
          </a:soli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8640" kern="1200">
          <a:solidFill>
            <a:schemeClr val="tx1"/>
          </a:soli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200" kern="1200">
          <a:solidFill>
            <a:schemeClr val="tx1"/>
          </a:soli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png"/><Relationship Id="rId3" Type="http://schemas.openxmlformats.org/officeDocument/2006/relationships/image" Target="../media/image2.png"/><Relationship Id="rId21" Type="http://schemas.openxmlformats.org/officeDocument/2006/relationships/image" Target="../media/image20.png"/><Relationship Id="rId7" Type="http://schemas.openxmlformats.org/officeDocument/2006/relationships/image" Target="../media/image6.png"/><Relationship Id="rId12" Type="http://schemas.openxmlformats.org/officeDocument/2006/relationships/image" Target="../media/image11.emf"/><Relationship Id="rId17" Type="http://schemas.openxmlformats.org/officeDocument/2006/relationships/image" Target="../media/image16.png"/><Relationship Id="rId2" Type="http://schemas.openxmlformats.org/officeDocument/2006/relationships/image" Target="../media/image1.jpe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emf"/><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jpeg"/><Relationship Id="rId19" Type="http://schemas.openxmlformats.org/officeDocument/2006/relationships/image" Target="../media/image18.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www.unh.edu/sites/www.unh.edu/files/emblem-only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239" y="568967"/>
            <a:ext cx="1933888" cy="234706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xmlns="" id="{5280C5E4-0C45-477E-A52B-06F46D59CDE5}"/>
              </a:ext>
            </a:extLst>
          </p:cNvPr>
          <p:cNvPicPr>
            <a:picLocks noChangeAspect="1"/>
          </p:cNvPicPr>
          <p:nvPr/>
        </p:nvPicPr>
        <p:blipFill>
          <a:blip r:embed="rId3"/>
          <a:stretch>
            <a:fillRect/>
          </a:stretch>
        </p:blipFill>
        <p:spPr>
          <a:xfrm>
            <a:off x="28531399" y="107877"/>
            <a:ext cx="2278601" cy="2292328"/>
          </a:xfrm>
          <a:prstGeom prst="rect">
            <a:avLst/>
          </a:prstGeom>
        </p:spPr>
      </p:pic>
      <p:sp>
        <p:nvSpPr>
          <p:cNvPr id="5" name="Text Box 200"/>
          <p:cNvSpPr txBox="1">
            <a:spLocks noChangeArrowheads="1"/>
          </p:cNvSpPr>
          <p:nvPr/>
        </p:nvSpPr>
        <p:spPr bwMode="auto">
          <a:xfrm>
            <a:off x="26559813" y="2431005"/>
            <a:ext cx="6221774" cy="830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rnd" algn="ctr">
                <a:solidFill>
                  <a:srgbClr val="000000"/>
                </a:solidFill>
                <a:miter lim="800000"/>
                <a:headEnd/>
                <a:tailEnd/>
              </a14:hiddenLine>
            </a:ext>
          </a:extLst>
        </p:spPr>
        <p:txBody>
          <a:bodyPr wrap="square"/>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lgn="ctr"/>
            <a:r>
              <a:rPr lang="en-US" altLang="en-US" sz="2880" i="1" dirty="0">
                <a:solidFill>
                  <a:srgbClr val="5F5F5F"/>
                </a:solidFill>
              </a:rPr>
              <a:t>Support from NSF’s Macrosystems Biology Program (grant # 1638688) </a:t>
            </a:r>
          </a:p>
        </p:txBody>
      </p:sp>
      <p:sp>
        <p:nvSpPr>
          <p:cNvPr id="6" name="Rectangle 243"/>
          <p:cNvSpPr>
            <a:spLocks noChangeArrowheads="1"/>
          </p:cNvSpPr>
          <p:nvPr/>
        </p:nvSpPr>
        <p:spPr bwMode="auto">
          <a:xfrm rot="16200000">
            <a:off x="12621000" y="-8591260"/>
            <a:ext cx="7529401" cy="31788924"/>
          </a:xfrm>
          <a:prstGeom prst="rect">
            <a:avLst/>
          </a:prstGeom>
          <a:noFill/>
          <a:ln w="38100">
            <a:solidFill>
              <a:srgbClr val="990033"/>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160" b="1" dirty="0"/>
          </a:p>
        </p:txBody>
      </p:sp>
      <p:sp>
        <p:nvSpPr>
          <p:cNvPr id="8" name="Text Box 2"/>
          <p:cNvSpPr txBox="1">
            <a:spLocks noChangeArrowheads="1"/>
          </p:cNvSpPr>
          <p:nvPr/>
        </p:nvSpPr>
        <p:spPr bwMode="auto">
          <a:xfrm>
            <a:off x="2588614" y="568967"/>
            <a:ext cx="2586445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lgn="ctr" eaLnBrk="1" hangingPunct="1"/>
            <a:r>
              <a:rPr lang="en-US" altLang="en-US" sz="6600" b="1" dirty="0">
                <a:solidFill>
                  <a:schemeClr val="bg2">
                    <a:lumMod val="25000"/>
                  </a:schemeClr>
                </a:solidFill>
              </a:rPr>
              <a:t>Patterns and processes of biodiversity and ecosystem function in forests</a:t>
            </a:r>
            <a:endParaRPr lang="en-US" altLang="en-US" sz="6600" dirty="0">
              <a:solidFill>
                <a:schemeClr val="bg2">
                  <a:lumMod val="25000"/>
                </a:schemeClr>
              </a:solidFill>
            </a:endParaRPr>
          </a:p>
        </p:txBody>
      </p:sp>
      <p:sp>
        <p:nvSpPr>
          <p:cNvPr id="9" name="Rectangle 3"/>
          <p:cNvSpPr>
            <a:spLocks noChangeArrowheads="1"/>
          </p:cNvSpPr>
          <p:nvPr/>
        </p:nvSpPr>
        <p:spPr bwMode="auto">
          <a:xfrm>
            <a:off x="6019326" y="2045136"/>
            <a:ext cx="1911477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lgn="ctr" eaLnBrk="1" hangingPunct="1"/>
            <a:r>
              <a:rPr lang="de-DE" altLang="en-US" sz="3600" dirty="0">
                <a:cs typeface="Times New Roman" panose="02020603050405020304" pitchFamily="18" charset="0"/>
              </a:rPr>
              <a:t>S. Ollinger, K. Baillargeon, J. Hastings, A. Ouimette, R. Sanders-DeMott, </a:t>
            </a:r>
            <a:r>
              <a:rPr lang="en-US" altLang="en-US" sz="3600" dirty="0">
                <a:cs typeface="Times New Roman" panose="02020603050405020304" pitchFamily="18" charset="0"/>
              </a:rPr>
              <a:t>F. Sullivan, M. Palace, J. Xiao</a:t>
            </a:r>
          </a:p>
          <a:p>
            <a:pPr algn="ctr" eaLnBrk="1" hangingPunct="1"/>
            <a:r>
              <a:rPr lang="en-US" altLang="en-US" sz="3600" dirty="0">
                <a:solidFill>
                  <a:schemeClr val="bg2">
                    <a:lumMod val="25000"/>
                  </a:schemeClr>
                </a:solidFill>
                <a:cs typeface="Times New Roman" panose="02020603050405020304" pitchFamily="18" charset="0"/>
              </a:rPr>
              <a:t>Earth Systems Research Center, University of New Hampshire, Durham, NH 03824</a:t>
            </a:r>
          </a:p>
        </p:txBody>
      </p:sp>
      <p:sp>
        <p:nvSpPr>
          <p:cNvPr id="37" name="Rectangle 243"/>
          <p:cNvSpPr>
            <a:spLocks noChangeArrowheads="1"/>
          </p:cNvSpPr>
          <p:nvPr/>
        </p:nvSpPr>
        <p:spPr bwMode="auto">
          <a:xfrm rot="16200000">
            <a:off x="10407511" y="1414225"/>
            <a:ext cx="11985774" cy="31759530"/>
          </a:xfrm>
          <a:prstGeom prst="rect">
            <a:avLst/>
          </a:prstGeom>
          <a:noFill/>
          <a:ln w="38100">
            <a:solidFill>
              <a:srgbClr val="990033"/>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160" b="1" dirty="0"/>
          </a:p>
        </p:txBody>
      </p:sp>
      <p:sp>
        <p:nvSpPr>
          <p:cNvPr id="39" name="Rectangle 243"/>
          <p:cNvSpPr>
            <a:spLocks noChangeArrowheads="1"/>
          </p:cNvSpPr>
          <p:nvPr/>
        </p:nvSpPr>
        <p:spPr bwMode="auto">
          <a:xfrm rot="16200000">
            <a:off x="-1646999" y="25713492"/>
            <a:ext cx="19960338" cy="15625061"/>
          </a:xfrm>
          <a:prstGeom prst="rect">
            <a:avLst/>
          </a:prstGeom>
          <a:noFill/>
          <a:ln w="38100">
            <a:solidFill>
              <a:srgbClr val="990033"/>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160" b="1" dirty="0"/>
          </a:p>
        </p:txBody>
      </p:sp>
      <p:sp>
        <p:nvSpPr>
          <p:cNvPr id="41" name="Text Box 2264"/>
          <p:cNvSpPr txBox="1">
            <a:spLocks noChangeArrowheads="1"/>
          </p:cNvSpPr>
          <p:nvPr/>
        </p:nvSpPr>
        <p:spPr bwMode="auto">
          <a:xfrm>
            <a:off x="961531" y="3457712"/>
            <a:ext cx="8549941" cy="997268"/>
          </a:xfrm>
          <a:prstGeom prst="rect">
            <a:avLst/>
          </a:prstGeom>
          <a:noFill/>
          <a:ln>
            <a:noFill/>
          </a:ln>
        </p:spPr>
        <p:txBody>
          <a:bodyPr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spcBef>
                <a:spcPct val="50000"/>
              </a:spcBef>
              <a:buFont typeface="Webdings" panose="05030102010509060703" pitchFamily="18" charset="2"/>
              <a:buNone/>
            </a:pPr>
            <a:r>
              <a:rPr lang="en-US" altLang="en-US" sz="4400" b="1" dirty="0">
                <a:solidFill>
                  <a:srgbClr val="990033"/>
                </a:solidFill>
              </a:rPr>
              <a:t>Introduction and rationale </a:t>
            </a:r>
          </a:p>
        </p:txBody>
      </p:sp>
      <p:sp>
        <p:nvSpPr>
          <p:cNvPr id="44" name="Text Box 2264"/>
          <p:cNvSpPr txBox="1">
            <a:spLocks noChangeArrowheads="1"/>
          </p:cNvSpPr>
          <p:nvPr/>
        </p:nvSpPr>
        <p:spPr bwMode="auto">
          <a:xfrm>
            <a:off x="756982" y="11072527"/>
            <a:ext cx="11781814" cy="1618633"/>
          </a:xfrm>
          <a:prstGeom prst="rect">
            <a:avLst/>
          </a:prstGeom>
          <a:noFill/>
          <a:ln>
            <a:noFill/>
          </a:ln>
        </p:spPr>
        <p:txBody>
          <a:bodyPr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spcBef>
                <a:spcPct val="50000"/>
              </a:spcBef>
              <a:buFont typeface="Webdings" panose="05030102010509060703" pitchFamily="18" charset="2"/>
              <a:buNone/>
            </a:pPr>
            <a:r>
              <a:rPr lang="en-US" altLang="en-US" sz="4400" b="1" dirty="0">
                <a:solidFill>
                  <a:srgbClr val="990033"/>
                </a:solidFill>
              </a:rPr>
              <a:t>Q1. Tree diversity and land-atmosphere exchange</a:t>
            </a:r>
          </a:p>
        </p:txBody>
      </p:sp>
      <p:sp>
        <p:nvSpPr>
          <p:cNvPr id="80" name="Text Box 4"/>
          <p:cNvSpPr txBox="1">
            <a:spLocks noChangeArrowheads="1"/>
          </p:cNvSpPr>
          <p:nvPr/>
        </p:nvSpPr>
        <p:spPr bwMode="auto">
          <a:xfrm>
            <a:off x="961531" y="4418446"/>
            <a:ext cx="18496064" cy="6424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spcAft>
                <a:spcPts val="1080"/>
              </a:spcAft>
            </a:pPr>
            <a:r>
              <a:rPr lang="en-US" altLang="en-US" sz="2800" dirty="0"/>
              <a:t>The question of how biological diversity influences ecosystem function has been an active topic for decades, but relatively few studies have been conducted in forests and even fewer have addressed broad-scale land-atmosphere exchange. </a:t>
            </a:r>
          </a:p>
          <a:p>
            <a:pPr eaLnBrk="1" hangingPunct="1">
              <a:spcAft>
                <a:spcPts val="1080"/>
              </a:spcAft>
            </a:pPr>
            <a:r>
              <a:rPr lang="en-US" sz="2800" dirty="0"/>
              <a:t>We are addressing this need by pursuing the following questions: </a:t>
            </a:r>
          </a:p>
          <a:p>
            <a:r>
              <a:rPr lang="en-US" sz="2800" dirty="0"/>
              <a:t>1.  Does biodiversity in forests influence broad-scale patterns of land-atmosphere exchange of carbon, water and energy?</a:t>
            </a:r>
          </a:p>
          <a:p>
            <a:pPr marL="1200150" lvl="1" indent="-457200">
              <a:spcAft>
                <a:spcPts val="1200"/>
              </a:spcAft>
              <a:buFont typeface="Arial" panose="020B0604020202020204" pitchFamily="34" charset="0"/>
              <a:buChar char="•"/>
            </a:pPr>
            <a:r>
              <a:rPr lang="en-US" altLang="en-US" sz="2800" dirty="0"/>
              <a:t>Here, we examined the influence of </a:t>
            </a:r>
            <a:r>
              <a:rPr lang="en-US" altLang="en-US" sz="2800" dirty="0" smtClean="0"/>
              <a:t>tree diversity </a:t>
            </a:r>
            <a:r>
              <a:rPr lang="en-US" altLang="en-US" sz="2800" dirty="0"/>
              <a:t>on fluxes of </a:t>
            </a:r>
            <a:r>
              <a:rPr lang="en-US" altLang="en-US" sz="2800" dirty="0" smtClean="0"/>
              <a:t>carbon </a:t>
            </a:r>
            <a:r>
              <a:rPr lang="en-US" altLang="en-US" sz="2800" dirty="0"/>
              <a:t>and </a:t>
            </a:r>
            <a:r>
              <a:rPr lang="en-US" altLang="en-US" sz="2800" dirty="0" smtClean="0"/>
              <a:t>water </a:t>
            </a:r>
            <a:r>
              <a:rPr lang="en-US" altLang="en-US" sz="2800" dirty="0"/>
              <a:t>and resistance to environmental change at 61 forested sites across the U.S. and Canada using data from </a:t>
            </a:r>
            <a:r>
              <a:rPr lang="en-US" altLang="en-US" sz="2800" dirty="0" smtClean="0"/>
              <a:t>FLUXNET2015 and the</a:t>
            </a:r>
            <a:r>
              <a:rPr lang="en-US" altLang="en-US" sz="2800" dirty="0" smtClean="0"/>
              <a:t> </a:t>
            </a:r>
            <a:r>
              <a:rPr lang="en-US" altLang="en-US" sz="2800" dirty="0" err="1"/>
              <a:t>AmeriFlux</a:t>
            </a:r>
            <a:r>
              <a:rPr lang="en-US" altLang="en-US" sz="2800" dirty="0"/>
              <a:t> network  </a:t>
            </a:r>
            <a:endParaRPr lang="en-US" sz="2800" dirty="0"/>
          </a:p>
          <a:p>
            <a:r>
              <a:rPr lang="en-US" sz="2800" dirty="0"/>
              <a:t>2.  To what extent can spatial patterns of tree diversity in forests be mapped using remote sensing?</a:t>
            </a:r>
          </a:p>
          <a:p>
            <a:pPr marL="1200150" lvl="1" indent="-457200">
              <a:spcAft>
                <a:spcPts val="1200"/>
              </a:spcAft>
              <a:buFont typeface="Arial" panose="020B0604020202020204" pitchFamily="34" charset="0"/>
              <a:buChar char="•"/>
            </a:pPr>
            <a:r>
              <a:rPr lang="en-US" sz="2800" dirty="0"/>
              <a:t>On an individual tree </a:t>
            </a:r>
            <a:r>
              <a:rPr lang="en-US" sz="2800" dirty="0" smtClean="0"/>
              <a:t>basis; </a:t>
            </a:r>
            <a:r>
              <a:rPr lang="en-US" sz="2800" dirty="0"/>
              <a:t>we test the ability to delineate individual tree crowns at the Harvard Forest, MA using LiDAR-baser approaches, and classify species using airborne hyperspectral and LiDAR remote sensing</a:t>
            </a:r>
          </a:p>
          <a:p>
            <a:pPr eaLnBrk="1" hangingPunct="1">
              <a:spcAft>
                <a:spcPts val="1080"/>
              </a:spcAft>
            </a:pPr>
            <a:r>
              <a:rPr lang="en-US" sz="2800" dirty="0"/>
              <a:t>3.  What information do various metrics of tree diversity convey and what remote sensing measurements are relevant to each?</a:t>
            </a:r>
          </a:p>
          <a:p>
            <a:pPr marL="1200150" lvl="1" indent="-457200" eaLnBrk="1" hangingPunct="1">
              <a:spcAft>
                <a:spcPts val="1080"/>
              </a:spcAft>
              <a:buFont typeface="Arial" panose="020B0604020202020204" pitchFamily="34" charset="0"/>
              <a:buChar char="•"/>
            </a:pPr>
            <a:r>
              <a:rPr lang="en-US" sz="2800" dirty="0"/>
              <a:t>Through general reflectance properties; we test the ability to estimate different metrics of biodiversity (e.g. species, structural, functional, phylogenetic) from hyperspectral remote sensing and LiDAR and examine how different metrics relate to one another.</a:t>
            </a:r>
          </a:p>
        </p:txBody>
      </p:sp>
      <p:pic>
        <p:nvPicPr>
          <p:cNvPr id="81" name="Picture 80"/>
          <p:cNvPicPr>
            <a:picLocks noChangeAspect="1"/>
          </p:cNvPicPr>
          <p:nvPr/>
        </p:nvPicPr>
        <p:blipFill>
          <a:blip r:embed="rId4"/>
          <a:stretch>
            <a:fillRect/>
          </a:stretch>
        </p:blipFill>
        <p:spPr>
          <a:xfrm>
            <a:off x="19872706" y="4408129"/>
            <a:ext cx="5624447" cy="4649673"/>
          </a:xfrm>
          <a:prstGeom prst="rect">
            <a:avLst/>
          </a:prstGeom>
        </p:spPr>
      </p:pic>
      <p:pic>
        <p:nvPicPr>
          <p:cNvPr id="82" name="Picture 81"/>
          <p:cNvPicPr>
            <a:picLocks noChangeAspect="1"/>
          </p:cNvPicPr>
          <p:nvPr/>
        </p:nvPicPr>
        <p:blipFill>
          <a:blip r:embed="rId5"/>
          <a:stretch>
            <a:fillRect/>
          </a:stretch>
        </p:blipFill>
        <p:spPr>
          <a:xfrm>
            <a:off x="26631971" y="6558562"/>
            <a:ext cx="5117783" cy="4294823"/>
          </a:xfrm>
          <a:prstGeom prst="rect">
            <a:avLst/>
          </a:prstGeom>
        </p:spPr>
      </p:pic>
      <p:sp>
        <p:nvSpPr>
          <p:cNvPr id="84" name="TextBox 83"/>
          <p:cNvSpPr txBox="1"/>
          <p:nvPr/>
        </p:nvSpPr>
        <p:spPr>
          <a:xfrm>
            <a:off x="19768632" y="9032658"/>
            <a:ext cx="6291767" cy="1938992"/>
          </a:xfrm>
          <a:prstGeom prst="rect">
            <a:avLst/>
          </a:prstGeom>
          <a:noFill/>
        </p:spPr>
        <p:txBody>
          <a:bodyPr wrap="square" rtlCol="0">
            <a:spAutoFit/>
          </a:bodyPr>
          <a:lstStyle/>
          <a:p>
            <a:pPr lvl="0"/>
            <a:r>
              <a:rPr lang="en-US" sz="2400" b="1" kern="0" dirty="0">
                <a:solidFill>
                  <a:srgbClr val="B08600"/>
                </a:solidFill>
              </a:rPr>
              <a:t>Figure 1.</a:t>
            </a:r>
            <a:r>
              <a:rPr lang="en-US" sz="2400" kern="0" dirty="0">
                <a:solidFill>
                  <a:srgbClr val="B08600"/>
                </a:solidFill>
              </a:rPr>
              <a:t> Resource acquisition hypothesis:</a:t>
            </a:r>
            <a:r>
              <a:rPr lang="en-US" sz="2400" kern="0" dirty="0">
                <a:solidFill>
                  <a:schemeClr val="accent4">
                    <a:lumMod val="75000"/>
                  </a:schemeClr>
                </a:solidFill>
              </a:rPr>
              <a:t> </a:t>
            </a:r>
            <a:r>
              <a:rPr lang="en-US" sz="2400" kern="0" dirty="0">
                <a:solidFill>
                  <a:srgbClr val="C00000"/>
                </a:solidFill>
              </a:rPr>
              <a:t> </a:t>
            </a:r>
            <a:r>
              <a:rPr lang="en-US" sz="2400" kern="0" dirty="0"/>
              <a:t>All plant growth strategies involve tradeoffs among resource acquisition and/or stress tolerance.  I</a:t>
            </a:r>
            <a:r>
              <a:rPr lang="en-US" sz="2400" dirty="0"/>
              <a:t>n theory, diverse plant communities should exploit resources more thoroughly.</a:t>
            </a:r>
          </a:p>
        </p:txBody>
      </p:sp>
      <p:sp>
        <p:nvSpPr>
          <p:cNvPr id="85" name="TextBox 84"/>
          <p:cNvSpPr txBox="1"/>
          <p:nvPr/>
        </p:nvSpPr>
        <p:spPr>
          <a:xfrm>
            <a:off x="26728223" y="4636296"/>
            <a:ext cx="5723091" cy="1938992"/>
          </a:xfrm>
          <a:prstGeom prst="rect">
            <a:avLst/>
          </a:prstGeom>
          <a:noFill/>
        </p:spPr>
        <p:txBody>
          <a:bodyPr wrap="square" rtlCol="0">
            <a:spAutoFit/>
          </a:bodyPr>
          <a:lstStyle/>
          <a:p>
            <a:r>
              <a:rPr lang="en-US" sz="2400" b="1" kern="0" dirty="0">
                <a:solidFill>
                  <a:srgbClr val="B08600"/>
                </a:solidFill>
              </a:rPr>
              <a:t>Figure 2.</a:t>
            </a:r>
            <a:r>
              <a:rPr lang="en-US" sz="2400" kern="0" dirty="0">
                <a:solidFill>
                  <a:srgbClr val="B08600"/>
                </a:solidFill>
              </a:rPr>
              <a:t> Diversity-stability  hypothesis:</a:t>
            </a:r>
            <a:r>
              <a:rPr lang="en-US" sz="2400" kern="0" dirty="0">
                <a:solidFill>
                  <a:srgbClr val="996633"/>
                </a:solidFill>
              </a:rPr>
              <a:t> </a:t>
            </a:r>
            <a:r>
              <a:rPr lang="en-US" sz="2400" dirty="0"/>
              <a:t>During times of stress, diverse ecosystems are more likely to contain at least some species that are suited to withstand or exploit a given set of conditions. </a:t>
            </a:r>
          </a:p>
        </p:txBody>
      </p:sp>
      <p:sp>
        <p:nvSpPr>
          <p:cNvPr id="91" name="Text Box 2264"/>
          <p:cNvSpPr txBox="1">
            <a:spLocks noChangeArrowheads="1"/>
          </p:cNvSpPr>
          <p:nvPr/>
        </p:nvSpPr>
        <p:spPr bwMode="auto">
          <a:xfrm>
            <a:off x="16782008" y="23492770"/>
            <a:ext cx="13681139" cy="823595"/>
          </a:xfrm>
          <a:prstGeom prst="rect">
            <a:avLst/>
          </a:prstGeom>
          <a:noFill/>
          <a:ln>
            <a:noFill/>
          </a:ln>
        </p:spPr>
        <p:txBody>
          <a:bodyPr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spcBef>
                <a:spcPct val="50000"/>
              </a:spcBef>
              <a:buFont typeface="Webdings" panose="05030102010509060703" pitchFamily="18" charset="2"/>
              <a:buNone/>
            </a:pPr>
            <a:r>
              <a:rPr lang="en-US" altLang="en-US" sz="4400" b="1" dirty="0">
                <a:solidFill>
                  <a:srgbClr val="990033"/>
                </a:solidFill>
              </a:rPr>
              <a:t>Q3. Estimating Biodiversity with Hyperspectral Imagery</a:t>
            </a:r>
          </a:p>
        </p:txBody>
      </p:sp>
      <p:sp>
        <p:nvSpPr>
          <p:cNvPr id="92" name="Text Box 2264"/>
          <p:cNvSpPr txBox="1">
            <a:spLocks noChangeArrowheads="1"/>
          </p:cNvSpPr>
          <p:nvPr/>
        </p:nvSpPr>
        <p:spPr bwMode="auto">
          <a:xfrm>
            <a:off x="599683" y="23399487"/>
            <a:ext cx="13797902" cy="997268"/>
          </a:xfrm>
          <a:prstGeom prst="rect">
            <a:avLst/>
          </a:prstGeom>
          <a:noFill/>
          <a:ln>
            <a:noFill/>
          </a:ln>
        </p:spPr>
        <p:txBody>
          <a:bodyPr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a:spcBef>
                <a:spcPct val="50000"/>
              </a:spcBef>
              <a:buFont typeface="Webdings" panose="05030102010509060703" pitchFamily="18" charset="2"/>
              <a:buNone/>
            </a:pPr>
            <a:r>
              <a:rPr lang="en-US" altLang="en-US" sz="4400" b="1" dirty="0">
                <a:solidFill>
                  <a:srgbClr val="990033"/>
                </a:solidFill>
              </a:rPr>
              <a:t>Q2. Individual Tree Crown Mapping and Identification</a:t>
            </a:r>
          </a:p>
        </p:txBody>
      </p:sp>
      <p:graphicFrame>
        <p:nvGraphicFramePr>
          <p:cNvPr id="93" name="Table 92">
            <a:extLst>
              <a:ext uri="{FF2B5EF4-FFF2-40B4-BE49-F238E27FC236}">
                <a16:creationId xmlns:a16="http://schemas.microsoft.com/office/drawing/2014/main" xmlns="" id="{6A176D7B-6D9B-40DD-93B3-781BDDB9FF67}"/>
              </a:ext>
            </a:extLst>
          </p:cNvPr>
          <p:cNvGraphicFramePr>
            <a:graphicFrameLocks noGrp="1"/>
          </p:cNvGraphicFramePr>
          <p:nvPr>
            <p:extLst>
              <p:ext uri="{D42A27DB-BD31-4B8C-83A1-F6EECF244321}">
                <p14:modId xmlns:p14="http://schemas.microsoft.com/office/powerpoint/2010/main" val="2570460509"/>
              </p:ext>
            </p:extLst>
          </p:nvPr>
        </p:nvGraphicFramePr>
        <p:xfrm>
          <a:off x="786227" y="39193467"/>
          <a:ext cx="8420385" cy="2811441"/>
        </p:xfrm>
        <a:graphic>
          <a:graphicData uri="http://schemas.openxmlformats.org/drawingml/2006/table">
            <a:tbl>
              <a:tblPr/>
              <a:tblGrid>
                <a:gridCol w="1191002">
                  <a:extLst>
                    <a:ext uri="{9D8B030D-6E8A-4147-A177-3AD203B41FA5}">
                      <a16:colId xmlns:a16="http://schemas.microsoft.com/office/drawing/2014/main" xmlns="" val="2627703510"/>
                    </a:ext>
                  </a:extLst>
                </a:gridCol>
                <a:gridCol w="1191002">
                  <a:extLst>
                    <a:ext uri="{9D8B030D-6E8A-4147-A177-3AD203B41FA5}">
                      <a16:colId xmlns:a16="http://schemas.microsoft.com/office/drawing/2014/main" xmlns="" val="1986734371"/>
                    </a:ext>
                  </a:extLst>
                </a:gridCol>
                <a:gridCol w="964712">
                  <a:extLst>
                    <a:ext uri="{9D8B030D-6E8A-4147-A177-3AD203B41FA5}">
                      <a16:colId xmlns:a16="http://schemas.microsoft.com/office/drawing/2014/main" xmlns="" val="3471308464"/>
                    </a:ext>
                  </a:extLst>
                </a:gridCol>
                <a:gridCol w="1131453">
                  <a:extLst>
                    <a:ext uri="{9D8B030D-6E8A-4147-A177-3AD203B41FA5}">
                      <a16:colId xmlns:a16="http://schemas.microsoft.com/office/drawing/2014/main" xmlns="" val="3540300665"/>
                    </a:ext>
                  </a:extLst>
                </a:gridCol>
                <a:gridCol w="869430">
                  <a:extLst>
                    <a:ext uri="{9D8B030D-6E8A-4147-A177-3AD203B41FA5}">
                      <a16:colId xmlns:a16="http://schemas.microsoft.com/office/drawing/2014/main" xmlns="" val="3925206680"/>
                    </a:ext>
                  </a:extLst>
                </a:gridCol>
                <a:gridCol w="940892">
                  <a:extLst>
                    <a:ext uri="{9D8B030D-6E8A-4147-A177-3AD203B41FA5}">
                      <a16:colId xmlns:a16="http://schemas.microsoft.com/office/drawing/2014/main" xmlns="" val="1929792439"/>
                    </a:ext>
                  </a:extLst>
                </a:gridCol>
                <a:gridCol w="850664">
                  <a:extLst>
                    <a:ext uri="{9D8B030D-6E8A-4147-A177-3AD203B41FA5}">
                      <a16:colId xmlns:a16="http://schemas.microsoft.com/office/drawing/2014/main" xmlns="" val="173919517"/>
                    </a:ext>
                  </a:extLst>
                </a:gridCol>
                <a:gridCol w="1281230">
                  <a:extLst>
                    <a:ext uri="{9D8B030D-6E8A-4147-A177-3AD203B41FA5}">
                      <a16:colId xmlns:a16="http://schemas.microsoft.com/office/drawing/2014/main" xmlns="" val="507682261"/>
                    </a:ext>
                  </a:extLst>
                </a:gridCol>
              </a:tblGrid>
              <a:tr h="349093">
                <a:tc>
                  <a:txBody>
                    <a:bodyPr/>
                    <a:lstStyle/>
                    <a:p>
                      <a:pPr algn="l" fontAlgn="b"/>
                      <a:r>
                        <a:rPr lang="en-US" sz="1800" b="0" i="0" u="none" strike="noStrike" dirty="0">
                          <a:solidFill>
                            <a:srgbClr val="000000"/>
                          </a:solidFill>
                          <a:effectLst/>
                          <a:latin typeface="Calibri" panose="020F0502020204030204" pitchFamily="34" charset="0"/>
                        </a:rPr>
                        <a:t> </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Calibri" panose="020F0502020204030204" pitchFamily="34" charset="0"/>
                        </a:rPr>
                        <a:t>black birch</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Calibri" panose="020F0502020204030204" pitchFamily="34" charset="0"/>
                        </a:rPr>
                        <a:t>hemlock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Calibri" panose="020F0502020204030204" pitchFamily="34" charset="0"/>
                        </a:rPr>
                        <a:t>red maple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Calibri" panose="020F0502020204030204" pitchFamily="34" charset="0"/>
                        </a:rPr>
                        <a:t>red oak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a:solidFill>
                            <a:srgbClr val="000000"/>
                          </a:solidFill>
                          <a:effectLst/>
                          <a:latin typeface="Calibri" panose="020F0502020204030204" pitchFamily="34" charset="0"/>
                        </a:rPr>
                        <a:t>red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dirty="0">
                          <a:solidFill>
                            <a:srgbClr val="000000"/>
                          </a:solidFill>
                          <a:effectLst/>
                          <a:latin typeface="Calibri" panose="020F0502020204030204" pitchFamily="34" charset="0"/>
                        </a:rPr>
                        <a:t>spruce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1" i="0" u="none" strike="noStrike" dirty="0">
                          <a:solidFill>
                            <a:srgbClr val="000000"/>
                          </a:solidFill>
                          <a:effectLst/>
                          <a:latin typeface="Calibri" panose="020F0502020204030204" pitchFamily="34" charset="0"/>
                        </a:rPr>
                        <a:t>white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726810474"/>
                  </a:ext>
                </a:extLst>
              </a:tr>
              <a:tr h="351764">
                <a:tc>
                  <a:txBody>
                    <a:bodyPr/>
                    <a:lstStyle/>
                    <a:p>
                      <a:pPr algn="ctr" fontAlgn="b"/>
                      <a:r>
                        <a:rPr lang="en-US" sz="1800" b="1" i="0" u="none" strike="noStrike">
                          <a:solidFill>
                            <a:srgbClr val="000000"/>
                          </a:solidFill>
                          <a:effectLst/>
                          <a:latin typeface="Calibri" panose="020F0502020204030204" pitchFamily="34" charset="0"/>
                        </a:rPr>
                        <a:t>black birch</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2189541347"/>
                  </a:ext>
                </a:extLst>
              </a:tr>
              <a:tr h="351764">
                <a:tc>
                  <a:txBody>
                    <a:bodyPr/>
                    <a:lstStyle/>
                    <a:p>
                      <a:pPr algn="ctr" fontAlgn="b"/>
                      <a:r>
                        <a:rPr lang="en-US" sz="1800" b="1" i="0" u="none" strike="noStrike">
                          <a:solidFill>
                            <a:srgbClr val="000000"/>
                          </a:solidFill>
                          <a:effectLst/>
                          <a:latin typeface="Calibri" panose="020F0502020204030204" pitchFamily="34" charset="0"/>
                        </a:rPr>
                        <a:t>hemlock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53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1398665499"/>
                  </a:ext>
                </a:extLst>
              </a:tr>
              <a:tr h="351764">
                <a:tc>
                  <a:txBody>
                    <a:bodyPr/>
                    <a:lstStyle/>
                    <a:p>
                      <a:pPr algn="ctr" fontAlgn="b"/>
                      <a:r>
                        <a:rPr lang="en-US" sz="1800" b="1" i="0" u="none" strike="noStrike">
                          <a:solidFill>
                            <a:srgbClr val="000000"/>
                          </a:solidFill>
                          <a:effectLst/>
                          <a:latin typeface="Calibri" panose="020F0502020204030204" pitchFamily="34" charset="0"/>
                        </a:rPr>
                        <a:t>red maple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2</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40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758509843"/>
                  </a:ext>
                </a:extLst>
              </a:tr>
              <a:tr h="351764">
                <a:tc>
                  <a:txBody>
                    <a:bodyPr/>
                    <a:lstStyle/>
                    <a:p>
                      <a:pPr algn="ctr" fontAlgn="b"/>
                      <a:r>
                        <a:rPr lang="en-US" sz="1800" b="1" i="0" u="none" strike="noStrike">
                          <a:solidFill>
                            <a:srgbClr val="000000"/>
                          </a:solidFill>
                          <a:effectLst/>
                          <a:latin typeface="Calibri" panose="020F0502020204030204" pitchFamily="34" charset="0"/>
                        </a:rPr>
                        <a:t>red oak</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29</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7186872"/>
                  </a:ext>
                </a:extLst>
              </a:tr>
              <a:tr h="351764">
                <a:tc>
                  <a:txBody>
                    <a:bodyPr/>
                    <a:lstStyle/>
                    <a:p>
                      <a:pPr algn="ctr" fontAlgn="b"/>
                      <a:r>
                        <a:rPr lang="en-US" sz="1800" b="1" i="0" u="none" strike="noStrike">
                          <a:solidFill>
                            <a:srgbClr val="000000"/>
                          </a:solidFill>
                          <a:effectLst/>
                          <a:latin typeface="Calibri" panose="020F0502020204030204" pitchFamily="34" charset="0"/>
                        </a:rPr>
                        <a:t>red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29</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4035892366"/>
                  </a:ext>
                </a:extLst>
              </a:tr>
              <a:tr h="351764">
                <a:tc>
                  <a:txBody>
                    <a:bodyPr/>
                    <a:lstStyle/>
                    <a:p>
                      <a:pPr algn="ctr" fontAlgn="b"/>
                      <a:r>
                        <a:rPr lang="en-US" sz="1800" b="1" i="0" u="none" strike="noStrike">
                          <a:solidFill>
                            <a:srgbClr val="000000"/>
                          </a:solidFill>
                          <a:effectLst/>
                          <a:latin typeface="Calibri" panose="020F0502020204030204" pitchFamily="34" charset="0"/>
                        </a:rPr>
                        <a:t>spruce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3</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a:solidFill>
                            <a:srgbClr val="000000"/>
                          </a:solidFill>
                          <a:effectLst/>
                          <a:latin typeface="Calibri" panose="020F0502020204030204" pitchFamily="34" charset="0"/>
                        </a:rPr>
                        <a:t>20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800" b="0" i="0" u="none" strike="noStrike" dirty="0">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59207881"/>
                  </a:ext>
                </a:extLst>
              </a:tr>
              <a:tr h="351764">
                <a:tc>
                  <a:txBody>
                    <a:bodyPr/>
                    <a:lstStyle/>
                    <a:p>
                      <a:pPr algn="ctr" fontAlgn="b"/>
                      <a:r>
                        <a:rPr lang="en-US" sz="1800" b="1" i="0" u="none" strike="noStrike">
                          <a:solidFill>
                            <a:srgbClr val="000000"/>
                          </a:solidFill>
                          <a:effectLst/>
                          <a:latin typeface="Calibri" panose="020F0502020204030204" pitchFamily="34" charset="0"/>
                        </a:rPr>
                        <a:t>white pine</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a:solidFill>
                            <a:srgbClr val="000000"/>
                          </a:solidFill>
                          <a:effectLst/>
                          <a:latin typeface="Calibri" panose="020F0502020204030204" pitchFamily="34" charset="0"/>
                        </a:rPr>
                        <a:t>1</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800" b="0" i="0" u="none" strike="noStrike" dirty="0">
                          <a:solidFill>
                            <a:srgbClr val="000000"/>
                          </a:solidFill>
                          <a:effectLst/>
                          <a:latin typeface="Calibri" panose="020F0502020204030204" pitchFamily="34" charset="0"/>
                        </a:rPr>
                        <a:t>30</a:t>
                      </a:r>
                    </a:p>
                  </a:txBody>
                  <a:tcPr marL="6350" marR="6350" marT="635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xmlns="" val="3420008473"/>
                  </a:ext>
                </a:extLst>
              </a:tr>
            </a:tbl>
          </a:graphicData>
        </a:graphic>
      </p:graphicFrame>
      <p:sp>
        <p:nvSpPr>
          <p:cNvPr id="94" name="Rectangle 243"/>
          <p:cNvSpPr>
            <a:spLocks noChangeArrowheads="1"/>
          </p:cNvSpPr>
          <p:nvPr/>
        </p:nvSpPr>
        <p:spPr bwMode="auto">
          <a:xfrm rot="16200000">
            <a:off x="14876950" y="25107894"/>
            <a:ext cx="18965256" cy="15841175"/>
          </a:xfrm>
          <a:prstGeom prst="rect">
            <a:avLst/>
          </a:prstGeom>
          <a:noFill/>
          <a:ln w="38100">
            <a:solidFill>
              <a:srgbClr val="990033"/>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160" b="1" dirty="0"/>
          </a:p>
        </p:txBody>
      </p:sp>
      <p:sp>
        <p:nvSpPr>
          <p:cNvPr id="105" name="Rectangle 104"/>
          <p:cNvSpPr/>
          <p:nvPr/>
        </p:nvSpPr>
        <p:spPr>
          <a:xfrm>
            <a:off x="707449" y="42141595"/>
            <a:ext cx="8420385" cy="1200329"/>
          </a:xfrm>
          <a:prstGeom prst="rect">
            <a:avLst/>
          </a:prstGeom>
        </p:spPr>
        <p:txBody>
          <a:bodyPr wrap="square">
            <a:spAutoFit/>
          </a:bodyPr>
          <a:lstStyle/>
          <a:p>
            <a:r>
              <a:rPr lang="en-US" sz="2400" b="1" dirty="0"/>
              <a:t>Figure 10. </a:t>
            </a:r>
            <a:r>
              <a:rPr lang="en-US" sz="2400" dirty="0"/>
              <a:t>We classified manually delineated crowns using hyperspectral and LiDAR data. The combined data approach achieved an overall accuracy of 91.5%.</a:t>
            </a:r>
          </a:p>
        </p:txBody>
      </p:sp>
      <p:sp>
        <p:nvSpPr>
          <p:cNvPr id="108" name="Rectangle 107"/>
          <p:cNvSpPr/>
          <p:nvPr/>
        </p:nvSpPr>
        <p:spPr>
          <a:xfrm>
            <a:off x="634132" y="37879952"/>
            <a:ext cx="15376881" cy="1200329"/>
          </a:xfrm>
          <a:prstGeom prst="rect">
            <a:avLst/>
          </a:prstGeom>
        </p:spPr>
        <p:txBody>
          <a:bodyPr wrap="square">
            <a:spAutoFit/>
          </a:bodyPr>
          <a:lstStyle/>
          <a:p>
            <a:r>
              <a:rPr lang="en-US" sz="2400" dirty="0"/>
              <a:t> </a:t>
            </a:r>
            <a:r>
              <a:rPr lang="en-US" sz="2400" b="1" dirty="0"/>
              <a:t>Figure 9. (A) </a:t>
            </a:r>
            <a:r>
              <a:rPr lang="en-US" sz="2400" dirty="0"/>
              <a:t>Plot-level accuracy is related to canopy structure, as estimated by rumple index (canopy surface area: ground area) (</a:t>
            </a:r>
            <a:r>
              <a:rPr lang="en-US" sz="2400" b="1" dirty="0"/>
              <a:t>B</a:t>
            </a:r>
            <a:r>
              <a:rPr lang="en-US" sz="2400" dirty="0"/>
              <a:t>) LiDAR point clouds showing (1) a typical deciduous dominated stand with low canopy rumple, and (2) a typical conifer dominated stand with high canopy rumple.</a:t>
            </a:r>
          </a:p>
        </p:txBody>
      </p:sp>
      <p:grpSp>
        <p:nvGrpSpPr>
          <p:cNvPr id="11" name="Group 10"/>
          <p:cNvGrpSpPr>
            <a:grpSpLocks noChangeAspect="1"/>
          </p:cNvGrpSpPr>
          <p:nvPr/>
        </p:nvGrpSpPr>
        <p:grpSpPr>
          <a:xfrm>
            <a:off x="1596905" y="25525022"/>
            <a:ext cx="6090319" cy="4766762"/>
            <a:chOff x="402111" y="322304"/>
            <a:chExt cx="4812439" cy="3878993"/>
          </a:xfrm>
        </p:grpSpPr>
        <p:sp>
          <p:nvSpPr>
            <p:cNvPr id="12" name="Rectangle 11"/>
            <p:cNvSpPr/>
            <p:nvPr/>
          </p:nvSpPr>
          <p:spPr>
            <a:xfrm>
              <a:off x="418067" y="345989"/>
              <a:ext cx="4796483" cy="3855308"/>
            </a:xfrm>
            <a:prstGeom prst="rect">
              <a:avLst/>
            </a:prstGeom>
            <a:solidFill>
              <a:sysClr val="window" lastClr="FFFFFF"/>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p:cNvGrpSpPr/>
            <p:nvPr/>
          </p:nvGrpSpPr>
          <p:grpSpPr>
            <a:xfrm>
              <a:off x="3126591" y="520517"/>
              <a:ext cx="1680602" cy="1582345"/>
              <a:chOff x="2531414" y="267577"/>
              <a:chExt cx="1583824" cy="1453978"/>
            </a:xfrm>
          </p:grpSpPr>
          <p:sp>
            <p:nvSpPr>
              <p:cNvPr id="29" name="Cloud 28"/>
              <p:cNvSpPr/>
              <p:nvPr/>
            </p:nvSpPr>
            <p:spPr>
              <a:xfrm>
                <a:off x="2531414" y="267577"/>
                <a:ext cx="1404552" cy="1453978"/>
              </a:xfrm>
              <a:prstGeom prst="cloud">
                <a:avLst/>
              </a:prstGeom>
              <a:solidFill>
                <a:srgbClr val="70AD47">
                  <a:lumMod val="60000"/>
                  <a:lumOff val="40000"/>
                </a:srgbClr>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Cloud 29"/>
              <p:cNvSpPr/>
              <p:nvPr/>
            </p:nvSpPr>
            <p:spPr>
              <a:xfrm>
                <a:off x="2710686" y="267577"/>
                <a:ext cx="1404552" cy="145397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4" name="Group 13"/>
            <p:cNvGrpSpPr/>
            <p:nvPr/>
          </p:nvGrpSpPr>
          <p:grpSpPr>
            <a:xfrm>
              <a:off x="3284170" y="2379183"/>
              <a:ext cx="1629038" cy="1636238"/>
              <a:chOff x="2368129" y="1710277"/>
              <a:chExt cx="1404552" cy="1453978"/>
            </a:xfrm>
          </p:grpSpPr>
          <p:sp>
            <p:nvSpPr>
              <p:cNvPr id="27" name="Cloud 26"/>
              <p:cNvSpPr/>
              <p:nvPr/>
            </p:nvSpPr>
            <p:spPr>
              <a:xfrm>
                <a:off x="2368129" y="1710277"/>
                <a:ext cx="1404552" cy="145397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8" name="Cloud 27"/>
              <p:cNvSpPr/>
              <p:nvPr/>
            </p:nvSpPr>
            <p:spPr>
              <a:xfrm>
                <a:off x="2528766" y="1710277"/>
                <a:ext cx="671385" cy="807307"/>
              </a:xfrm>
              <a:prstGeom prst="cloud">
                <a:avLst/>
              </a:prstGeom>
              <a:solidFill>
                <a:srgbClr val="70AD47">
                  <a:lumMod val="60000"/>
                  <a:lumOff val="40000"/>
                </a:srgbClr>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5" name="Group 14"/>
            <p:cNvGrpSpPr/>
            <p:nvPr/>
          </p:nvGrpSpPr>
          <p:grpSpPr>
            <a:xfrm>
              <a:off x="599846" y="2668463"/>
              <a:ext cx="2096532" cy="1241654"/>
              <a:chOff x="-2257052" y="5302054"/>
              <a:chExt cx="1944133" cy="1021489"/>
            </a:xfrm>
          </p:grpSpPr>
          <p:sp>
            <p:nvSpPr>
              <p:cNvPr id="25" name="Cloud 24"/>
              <p:cNvSpPr/>
              <p:nvPr/>
            </p:nvSpPr>
            <p:spPr>
              <a:xfrm>
                <a:off x="-2257052" y="5376194"/>
                <a:ext cx="994719" cy="947349"/>
              </a:xfrm>
              <a:prstGeom prst="cloud">
                <a:avLst/>
              </a:prstGeom>
              <a:solidFill>
                <a:srgbClr val="70AD47">
                  <a:lumMod val="60000"/>
                  <a:lumOff val="40000"/>
                </a:srgbClr>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6" name="Cloud 25"/>
              <p:cNvSpPr/>
              <p:nvPr/>
            </p:nvSpPr>
            <p:spPr>
              <a:xfrm>
                <a:off x="-1350887" y="5302054"/>
                <a:ext cx="1037968" cy="947348"/>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grpSp>
          <p:nvGrpSpPr>
            <p:cNvPr id="16" name="Group 15"/>
            <p:cNvGrpSpPr/>
            <p:nvPr/>
          </p:nvGrpSpPr>
          <p:grpSpPr>
            <a:xfrm>
              <a:off x="891755" y="498908"/>
              <a:ext cx="1579610" cy="1582344"/>
              <a:chOff x="-1609295" y="3586104"/>
              <a:chExt cx="1404552" cy="1453978"/>
            </a:xfrm>
          </p:grpSpPr>
          <p:sp>
            <p:nvSpPr>
              <p:cNvPr id="23" name="Cloud 22"/>
              <p:cNvSpPr/>
              <p:nvPr/>
            </p:nvSpPr>
            <p:spPr>
              <a:xfrm>
                <a:off x="-1609295" y="3586104"/>
                <a:ext cx="1404552" cy="1453978"/>
              </a:xfrm>
              <a:prstGeom prst="cloud">
                <a:avLst/>
              </a:prstGeom>
              <a:solidFill>
                <a:srgbClr val="70AD47">
                  <a:lumMod val="60000"/>
                  <a:lumOff val="40000"/>
                </a:srgbClr>
              </a:solidFill>
              <a:ln w="3175"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4" name="Cloud 23"/>
              <p:cNvSpPr/>
              <p:nvPr/>
            </p:nvSpPr>
            <p:spPr>
              <a:xfrm>
                <a:off x="-1047062" y="4199820"/>
                <a:ext cx="753763" cy="766119"/>
              </a:xfrm>
              <a:prstGeom prst="cloud">
                <a:avLst/>
              </a:prstGeom>
              <a:noFill/>
              <a:ln w="57150" cap="flat" cmpd="sng" algn="ctr">
                <a:solidFill>
                  <a:sysClr val="windowText" lastClr="00000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grpSp>
        <p:sp>
          <p:nvSpPr>
            <p:cNvPr id="17" name="TextBox 16"/>
            <p:cNvSpPr txBox="1"/>
            <p:nvPr/>
          </p:nvSpPr>
          <p:spPr>
            <a:xfrm>
              <a:off x="402111" y="322304"/>
              <a:ext cx="560611" cy="5423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sz="3200" kern="0" dirty="0">
                  <a:solidFill>
                    <a:prstClr val="black"/>
                  </a:solidFill>
                </a:rPr>
                <a:t>1</a:t>
              </a:r>
              <a:r>
                <a:rPr kumimoji="0" lang="en-US" sz="3200" b="0" i="0" u="none" strike="noStrike" kern="0" cap="none" spc="0" normalizeH="0" baseline="0" noProof="0" dirty="0">
                  <a:ln>
                    <a:noFill/>
                  </a:ln>
                  <a:solidFill>
                    <a:prstClr val="black"/>
                  </a:solidFill>
                  <a:effectLst/>
                  <a:uLnTx/>
                  <a:uFillTx/>
                </a:rPr>
                <a:t>.</a:t>
              </a:r>
            </a:p>
          </p:txBody>
        </p:sp>
        <p:sp>
          <p:nvSpPr>
            <p:cNvPr id="18" name="TextBox 17"/>
            <p:cNvSpPr txBox="1"/>
            <p:nvPr/>
          </p:nvSpPr>
          <p:spPr>
            <a:xfrm>
              <a:off x="2800351" y="345989"/>
              <a:ext cx="582297" cy="5423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rPr>
                <a:t>2.</a:t>
              </a:r>
            </a:p>
          </p:txBody>
        </p:sp>
        <p:sp>
          <p:nvSpPr>
            <p:cNvPr id="19" name="TextBox 18"/>
            <p:cNvSpPr txBox="1"/>
            <p:nvPr/>
          </p:nvSpPr>
          <p:spPr>
            <a:xfrm>
              <a:off x="402111" y="2241893"/>
              <a:ext cx="582295" cy="5423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rPr>
                <a:t>3.</a:t>
              </a:r>
            </a:p>
          </p:txBody>
        </p:sp>
        <p:sp>
          <p:nvSpPr>
            <p:cNvPr id="20" name="TextBox 19"/>
            <p:cNvSpPr txBox="1"/>
            <p:nvPr/>
          </p:nvSpPr>
          <p:spPr>
            <a:xfrm>
              <a:off x="2816308" y="2227816"/>
              <a:ext cx="566340" cy="542386"/>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prstClr val="black"/>
                  </a:solidFill>
                  <a:effectLst/>
                  <a:uLnTx/>
                  <a:uFillTx/>
                </a:rPr>
                <a:t>4.</a:t>
              </a:r>
            </a:p>
          </p:txBody>
        </p:sp>
        <p:cxnSp>
          <p:nvCxnSpPr>
            <p:cNvPr id="21" name="Straight Connector 20"/>
            <p:cNvCxnSpPr>
              <a:stCxn id="12" idx="0"/>
              <a:endCxn id="12" idx="2"/>
            </p:cNvCxnSpPr>
            <p:nvPr/>
          </p:nvCxnSpPr>
          <p:spPr>
            <a:xfrm>
              <a:off x="2816309" y="345989"/>
              <a:ext cx="0" cy="3855308"/>
            </a:xfrm>
            <a:prstGeom prst="line">
              <a:avLst/>
            </a:prstGeom>
            <a:noFill/>
            <a:ln w="6350" cap="flat" cmpd="sng" algn="ctr">
              <a:solidFill>
                <a:sysClr val="windowText" lastClr="000000"/>
              </a:solidFill>
              <a:prstDash val="solid"/>
              <a:miter lim="800000"/>
            </a:ln>
            <a:effectLst/>
          </p:spPr>
        </p:cxnSp>
        <p:cxnSp>
          <p:nvCxnSpPr>
            <p:cNvPr id="22" name="Straight Connector 21"/>
            <p:cNvCxnSpPr/>
            <p:nvPr/>
          </p:nvCxnSpPr>
          <p:spPr>
            <a:xfrm flipH="1" flipV="1">
              <a:off x="418066" y="2234169"/>
              <a:ext cx="4776919" cy="1370"/>
            </a:xfrm>
            <a:prstGeom prst="line">
              <a:avLst/>
            </a:prstGeom>
            <a:noFill/>
            <a:ln w="6350" cap="flat" cmpd="sng" algn="ctr">
              <a:solidFill>
                <a:sysClr val="windowText" lastClr="000000"/>
              </a:solidFill>
              <a:prstDash val="solid"/>
              <a:miter lim="800000"/>
            </a:ln>
            <a:effectLst/>
          </p:spPr>
        </p:cxnSp>
      </p:grpSp>
      <p:pic>
        <p:nvPicPr>
          <p:cNvPr id="79" name="Picture 78"/>
          <p:cNvPicPr>
            <a:picLocks noChangeAspect="1"/>
          </p:cNvPicPr>
          <p:nvPr/>
        </p:nvPicPr>
        <p:blipFill rotWithShape="1">
          <a:blip r:embed="rId6" cstate="print">
            <a:extLst>
              <a:ext uri="{28A0092B-C50C-407E-A947-70E740481C1C}">
                <a14:useLocalDpi xmlns:a14="http://schemas.microsoft.com/office/drawing/2010/main" val="0"/>
              </a:ext>
            </a:extLst>
          </a:blip>
          <a:srcRect r="920" b="11803"/>
          <a:stretch/>
        </p:blipFill>
        <p:spPr>
          <a:xfrm>
            <a:off x="9129776" y="25471022"/>
            <a:ext cx="6352455" cy="5296028"/>
          </a:xfrm>
          <a:prstGeom prst="rect">
            <a:avLst/>
          </a:prstGeom>
        </p:spPr>
      </p:pic>
      <p:pic>
        <p:nvPicPr>
          <p:cNvPr id="38" name="Picture 37"/>
          <p:cNvPicPr>
            <a:picLocks noChangeAspect="1"/>
          </p:cNvPicPr>
          <p:nvPr/>
        </p:nvPicPr>
        <p:blipFill rotWithShape="1">
          <a:blip r:embed="rId6" cstate="print">
            <a:extLst>
              <a:ext uri="{28A0092B-C50C-407E-A947-70E740481C1C}">
                <a14:useLocalDpi xmlns:a14="http://schemas.microsoft.com/office/drawing/2010/main" val="0"/>
              </a:ext>
            </a:extLst>
          </a:blip>
          <a:srcRect l="41025" t="91682" r="28906"/>
          <a:stretch/>
        </p:blipFill>
        <p:spPr>
          <a:xfrm>
            <a:off x="13984532" y="25412543"/>
            <a:ext cx="1876425" cy="486120"/>
          </a:xfrm>
          <a:prstGeom prst="rect">
            <a:avLst/>
          </a:prstGeom>
        </p:spPr>
      </p:pic>
      <p:pic>
        <p:nvPicPr>
          <p:cNvPr id="40" name="Picture 3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600973" y="32360053"/>
            <a:ext cx="5893731" cy="5519899"/>
          </a:xfrm>
          <a:prstGeom prst="rect">
            <a:avLst/>
          </a:prstGeom>
        </p:spPr>
      </p:pic>
      <p:sp>
        <p:nvSpPr>
          <p:cNvPr id="88" name="Rectangle 87"/>
          <p:cNvSpPr/>
          <p:nvPr/>
        </p:nvSpPr>
        <p:spPr>
          <a:xfrm>
            <a:off x="708251" y="30747490"/>
            <a:ext cx="15376881" cy="1569660"/>
          </a:xfrm>
          <a:prstGeom prst="rect">
            <a:avLst/>
          </a:prstGeom>
        </p:spPr>
        <p:txBody>
          <a:bodyPr wrap="square">
            <a:spAutoFit/>
          </a:bodyPr>
          <a:lstStyle/>
          <a:p>
            <a:r>
              <a:rPr lang="en-US" sz="2400" b="1" dirty="0"/>
              <a:t>Figure 8. (A)</a:t>
            </a:r>
            <a:r>
              <a:rPr lang="en-US" sz="2400" dirty="0"/>
              <a:t> We evaluated five automated crown delineation routines by comparing them against manual delineations. Crowns were categorized based on overlap: 1) over-segmentation 2) correct delineation  3) missed delineation 4) under-segmentation. (</a:t>
            </a:r>
            <a:r>
              <a:rPr lang="en-US" sz="2400" b="1" dirty="0"/>
              <a:t>B</a:t>
            </a:r>
            <a:r>
              <a:rPr lang="en-US" sz="2400" dirty="0"/>
              <a:t>) Example categorization of one automated delineation method showing that deciduous trees were often less accurately delineated. </a:t>
            </a:r>
          </a:p>
        </p:txBody>
      </p:sp>
      <p:sp>
        <p:nvSpPr>
          <p:cNvPr id="43" name="TextBox 42"/>
          <p:cNvSpPr txBox="1"/>
          <p:nvPr/>
        </p:nvSpPr>
        <p:spPr>
          <a:xfrm>
            <a:off x="17878809" y="25377264"/>
            <a:ext cx="615282" cy="584775"/>
          </a:xfrm>
          <a:prstGeom prst="rect">
            <a:avLst/>
          </a:prstGeom>
          <a:noFill/>
        </p:spPr>
        <p:txBody>
          <a:bodyPr wrap="square" rtlCol="0">
            <a:spAutoFit/>
          </a:bodyPr>
          <a:lstStyle/>
          <a:p>
            <a:r>
              <a:rPr lang="en-US" sz="3200" dirty="0">
                <a:solidFill>
                  <a:schemeClr val="bg1"/>
                </a:solidFill>
              </a:rPr>
              <a:t>a</a:t>
            </a:r>
          </a:p>
        </p:txBody>
      </p:sp>
      <p:sp>
        <p:nvSpPr>
          <p:cNvPr id="119" name="TextBox 118"/>
          <p:cNvSpPr txBox="1"/>
          <p:nvPr/>
        </p:nvSpPr>
        <p:spPr>
          <a:xfrm>
            <a:off x="21248130" y="25377264"/>
            <a:ext cx="615282" cy="584775"/>
          </a:xfrm>
          <a:prstGeom prst="rect">
            <a:avLst/>
          </a:prstGeom>
          <a:noFill/>
        </p:spPr>
        <p:txBody>
          <a:bodyPr wrap="square" rtlCol="0">
            <a:spAutoFit/>
          </a:bodyPr>
          <a:lstStyle/>
          <a:p>
            <a:r>
              <a:rPr lang="en-US" sz="3200" dirty="0">
                <a:solidFill>
                  <a:schemeClr val="bg1"/>
                </a:solidFill>
              </a:rPr>
              <a:t>b</a:t>
            </a:r>
          </a:p>
        </p:txBody>
      </p:sp>
      <p:sp>
        <p:nvSpPr>
          <p:cNvPr id="120" name="TextBox 119"/>
          <p:cNvSpPr txBox="1"/>
          <p:nvPr/>
        </p:nvSpPr>
        <p:spPr>
          <a:xfrm>
            <a:off x="24438270" y="25363216"/>
            <a:ext cx="615282" cy="584775"/>
          </a:xfrm>
          <a:prstGeom prst="rect">
            <a:avLst/>
          </a:prstGeom>
          <a:noFill/>
        </p:spPr>
        <p:txBody>
          <a:bodyPr wrap="square" rtlCol="0">
            <a:spAutoFit/>
          </a:bodyPr>
          <a:lstStyle/>
          <a:p>
            <a:r>
              <a:rPr lang="en-US" sz="3200" dirty="0">
                <a:solidFill>
                  <a:schemeClr val="bg1"/>
                </a:solidFill>
              </a:rPr>
              <a:t>c</a:t>
            </a:r>
          </a:p>
        </p:txBody>
      </p:sp>
      <p:sp>
        <p:nvSpPr>
          <p:cNvPr id="121" name="TextBox 120"/>
          <p:cNvSpPr txBox="1"/>
          <p:nvPr/>
        </p:nvSpPr>
        <p:spPr>
          <a:xfrm>
            <a:off x="27825375" y="25372293"/>
            <a:ext cx="615282" cy="584775"/>
          </a:xfrm>
          <a:prstGeom prst="rect">
            <a:avLst/>
          </a:prstGeom>
          <a:noFill/>
        </p:spPr>
        <p:txBody>
          <a:bodyPr wrap="square" rtlCol="0">
            <a:spAutoFit/>
          </a:bodyPr>
          <a:lstStyle/>
          <a:p>
            <a:r>
              <a:rPr lang="en-US" sz="3200" dirty="0">
                <a:solidFill>
                  <a:schemeClr val="bg1"/>
                </a:solidFill>
              </a:rPr>
              <a:t>d</a:t>
            </a:r>
          </a:p>
        </p:txBody>
      </p:sp>
      <p:pic>
        <p:nvPicPr>
          <p:cNvPr id="89" name="Picture 88"/>
          <p:cNvPicPr>
            <a:picLocks noChangeAspect="1"/>
          </p:cNvPicPr>
          <p:nvPr/>
        </p:nvPicPr>
        <p:blipFill>
          <a:blip r:embed="rId8"/>
          <a:stretch>
            <a:fillRect/>
          </a:stretch>
        </p:blipFill>
        <p:spPr>
          <a:xfrm>
            <a:off x="919545" y="12438809"/>
            <a:ext cx="6579089" cy="5389297"/>
          </a:xfrm>
          <a:prstGeom prst="rect">
            <a:avLst/>
          </a:prstGeom>
          <a:ln w="9525">
            <a:solidFill>
              <a:schemeClr val="tx1"/>
            </a:solidFill>
          </a:ln>
        </p:spPr>
      </p:pic>
      <p:sp>
        <p:nvSpPr>
          <p:cNvPr id="7" name="Rectangle 6"/>
          <p:cNvSpPr/>
          <p:nvPr/>
        </p:nvSpPr>
        <p:spPr>
          <a:xfrm>
            <a:off x="22496839" y="3631264"/>
            <a:ext cx="7534777" cy="769441"/>
          </a:xfrm>
          <a:prstGeom prst="rect">
            <a:avLst/>
          </a:prstGeom>
        </p:spPr>
        <p:txBody>
          <a:bodyPr wrap="square">
            <a:spAutoFit/>
          </a:bodyPr>
          <a:lstStyle/>
          <a:p>
            <a:r>
              <a:rPr lang="en-US" sz="4400" kern="0" dirty="0">
                <a:solidFill>
                  <a:srgbClr val="B08600"/>
                </a:solidFill>
              </a:rPr>
              <a:t>Why should diversity matter?</a:t>
            </a:r>
            <a:endParaRPr lang="en-US" sz="4400" dirty="0"/>
          </a:p>
        </p:txBody>
      </p:sp>
      <p:sp>
        <p:nvSpPr>
          <p:cNvPr id="104" name="Text Box 4"/>
          <p:cNvSpPr txBox="1">
            <a:spLocks noChangeArrowheads="1"/>
          </p:cNvSpPr>
          <p:nvPr/>
        </p:nvSpPr>
        <p:spPr bwMode="auto">
          <a:xfrm>
            <a:off x="7605301" y="12459431"/>
            <a:ext cx="8415886" cy="100642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marL="342900" indent="-342900" eaLnBrk="1" hangingPunct="1">
              <a:spcAft>
                <a:spcPts val="1200"/>
              </a:spcAft>
              <a:buFont typeface="Arial" panose="020B0604020202020204" pitchFamily="34" charset="0"/>
              <a:buChar char="•"/>
            </a:pPr>
            <a:r>
              <a:rPr lang="en-US" altLang="en-US" sz="2800" dirty="0"/>
              <a:t>We examined the influence of tree diversity on fluxes of carbon (C) and water (H</a:t>
            </a:r>
            <a:r>
              <a:rPr lang="en-US" altLang="en-US" sz="2800" baseline="-25000" dirty="0"/>
              <a:t>2</a:t>
            </a:r>
            <a:r>
              <a:rPr lang="en-US" altLang="en-US" sz="2800" dirty="0"/>
              <a:t>O) and at 61 </a:t>
            </a:r>
            <a:r>
              <a:rPr lang="en-US" altLang="en-US" sz="2800" dirty="0" err="1"/>
              <a:t>AmeriFlux</a:t>
            </a:r>
            <a:r>
              <a:rPr lang="en-US" altLang="en-US" sz="2800" dirty="0"/>
              <a:t> sites across the U.S. and Canada where eddy flux data could be combined with a unique assemblage of stand-level measurements, </a:t>
            </a:r>
            <a:r>
              <a:rPr lang="en-US" altLang="en-US" sz="2800" dirty="0" err="1"/>
              <a:t>ecophysiological</a:t>
            </a:r>
            <a:r>
              <a:rPr lang="en-US" altLang="en-US" sz="2800" dirty="0"/>
              <a:t> variables and micrometeorology.  </a:t>
            </a:r>
          </a:p>
          <a:p>
            <a:pPr marL="342900" indent="-342900">
              <a:spcAft>
                <a:spcPts val="1200"/>
              </a:spcAft>
              <a:buFont typeface="Arial" panose="020B0604020202020204" pitchFamily="34" charset="0"/>
              <a:buChar char="•"/>
            </a:pPr>
            <a:r>
              <a:rPr lang="en-US" sz="2800" dirty="0"/>
              <a:t>We constructed a data set of carbon and water fluxes using standardized partitioning methods for gap filling missing time periods.</a:t>
            </a:r>
          </a:p>
          <a:p>
            <a:pPr marL="342900" indent="-342900">
              <a:spcAft>
                <a:spcPts val="1200"/>
              </a:spcAft>
              <a:buFont typeface="Arial" panose="020B0604020202020204" pitchFamily="34" charset="0"/>
              <a:buChar char="•"/>
            </a:pPr>
            <a:r>
              <a:rPr lang="en-US" sz="2800" dirty="0"/>
              <a:t>Shannon’s diversity index (H) was calculated from canopy point quadrat sampling or inventory data.</a:t>
            </a:r>
          </a:p>
          <a:p>
            <a:pPr marL="342900" indent="-342900">
              <a:spcAft>
                <a:spcPts val="1200"/>
              </a:spcAft>
              <a:buFont typeface="Arial" panose="020B0604020202020204" pitchFamily="34" charset="0"/>
              <a:buChar char="•"/>
            </a:pPr>
            <a:r>
              <a:rPr lang="en-US" sz="2800" dirty="0"/>
              <a:t>Other data included micrometeorology, canopy %N, biomass &amp; stand age.</a:t>
            </a:r>
          </a:p>
          <a:p>
            <a:pPr marL="342900" indent="-342900">
              <a:spcAft>
                <a:spcPts val="1200"/>
              </a:spcAft>
              <a:buFont typeface="Arial" panose="020B0604020202020204" pitchFamily="34" charset="0"/>
              <a:buChar char="•"/>
            </a:pPr>
            <a:r>
              <a:rPr lang="en-US" sz="2800" dirty="0"/>
              <a:t>Resulting data set included 61 sites and 4825 months of data from 1991 to 2018. </a:t>
            </a:r>
          </a:p>
          <a:p>
            <a:pPr marL="342900" indent="-342900">
              <a:spcAft>
                <a:spcPts val="1200"/>
              </a:spcAft>
              <a:buFont typeface="Arial" panose="020B0604020202020204" pitchFamily="34" charset="0"/>
              <a:buChar char="•"/>
            </a:pPr>
            <a:r>
              <a:rPr lang="en-US" sz="2800" dirty="0"/>
              <a:t>Diversity effect on daily and monthly GPP and ET was assessed through stepwise regression with all other driving variables included.</a:t>
            </a:r>
          </a:p>
          <a:p>
            <a:pPr marL="342900" indent="-342900">
              <a:spcAft>
                <a:spcPts val="1200"/>
              </a:spcAft>
              <a:buFont typeface="Arial" panose="020B0604020202020204" pitchFamily="34" charset="0"/>
              <a:buChar char="•"/>
            </a:pPr>
            <a:r>
              <a:rPr lang="en-US" sz="2800" dirty="0"/>
              <a:t>Sites with 5 or more years of data were also used to test the hypothesis that more </a:t>
            </a:r>
            <a:r>
              <a:rPr lang="en-US" sz="2800" dirty="0" smtClean="0"/>
              <a:t>diverse sites </a:t>
            </a:r>
            <a:r>
              <a:rPr lang="en-US" sz="2800" dirty="0"/>
              <a:t>should experience less interannual variability.</a:t>
            </a:r>
          </a:p>
        </p:txBody>
      </p:sp>
      <p:sp>
        <p:nvSpPr>
          <p:cNvPr id="107" name="TextBox 106"/>
          <p:cNvSpPr txBox="1"/>
          <p:nvPr/>
        </p:nvSpPr>
        <p:spPr>
          <a:xfrm>
            <a:off x="807699" y="17924201"/>
            <a:ext cx="7213207" cy="1200329"/>
          </a:xfrm>
          <a:prstGeom prst="rect">
            <a:avLst/>
          </a:prstGeom>
          <a:noFill/>
        </p:spPr>
        <p:txBody>
          <a:bodyPr wrap="square" rtlCol="0">
            <a:spAutoFit/>
          </a:bodyPr>
          <a:lstStyle/>
          <a:p>
            <a:r>
              <a:rPr lang="en-US" sz="2400" b="1" dirty="0"/>
              <a:t>Figure 3.</a:t>
            </a:r>
            <a:r>
              <a:rPr lang="en-US" sz="2400" dirty="0"/>
              <a:t>  Location of </a:t>
            </a:r>
            <a:r>
              <a:rPr lang="en-US" sz="2400" dirty="0" err="1"/>
              <a:t>AmeriFlux</a:t>
            </a:r>
            <a:r>
              <a:rPr lang="en-US" sz="2400" dirty="0"/>
              <a:t> sites that met data quality standards and where sufficient ancillary biological data were available. </a:t>
            </a:r>
          </a:p>
        </p:txBody>
      </p:sp>
      <p:grpSp>
        <p:nvGrpSpPr>
          <p:cNvPr id="111" name="Group 110"/>
          <p:cNvGrpSpPr/>
          <p:nvPr/>
        </p:nvGrpSpPr>
        <p:grpSpPr>
          <a:xfrm>
            <a:off x="898465" y="21354053"/>
            <a:ext cx="6492056" cy="884441"/>
            <a:chOff x="23388448" y="6648048"/>
            <a:chExt cx="6492056" cy="884441"/>
          </a:xfrm>
        </p:grpSpPr>
        <p:pic>
          <p:nvPicPr>
            <p:cNvPr id="126" name="Picture 125"/>
            <p:cNvPicPr>
              <a:picLocks noChangeAspect="1"/>
            </p:cNvPicPr>
            <p:nvPr/>
          </p:nvPicPr>
          <p:blipFill>
            <a:blip r:embed="rId9"/>
            <a:stretch>
              <a:fillRect/>
            </a:stretch>
          </p:blipFill>
          <p:spPr>
            <a:xfrm>
              <a:off x="23388448" y="6648048"/>
              <a:ext cx="1762133" cy="884441"/>
            </a:xfrm>
            <a:prstGeom prst="rect">
              <a:avLst/>
            </a:prstGeom>
          </p:spPr>
        </p:pic>
        <p:sp>
          <p:nvSpPr>
            <p:cNvPr id="127" name="Text Box 18"/>
            <p:cNvSpPr txBox="1">
              <a:spLocks noChangeArrowheads="1"/>
            </p:cNvSpPr>
            <p:nvPr/>
          </p:nvSpPr>
          <p:spPr bwMode="auto">
            <a:xfrm>
              <a:off x="25171009" y="6700810"/>
              <a:ext cx="330635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i="1" dirty="0">
                  <a:latin typeface="Times New Roman" panose="02020603050405020304" pitchFamily="18" charset="0"/>
                </a:rPr>
                <a:t>s </a:t>
              </a:r>
              <a:r>
                <a:rPr lang="en-US" altLang="en-US" sz="2000" dirty="0"/>
                <a:t>= number of species present</a:t>
              </a:r>
            </a:p>
          </p:txBody>
        </p:sp>
        <p:sp>
          <p:nvSpPr>
            <p:cNvPr id="128" name="Text Box 19"/>
            <p:cNvSpPr txBox="1">
              <a:spLocks noChangeArrowheads="1"/>
            </p:cNvSpPr>
            <p:nvPr/>
          </p:nvSpPr>
          <p:spPr bwMode="auto">
            <a:xfrm>
              <a:off x="25183058" y="7014980"/>
              <a:ext cx="4697446"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i="1" dirty="0">
                  <a:latin typeface="Times New Roman" panose="02020603050405020304" pitchFamily="18" charset="0"/>
                </a:rPr>
                <a:t>p</a:t>
              </a:r>
              <a:r>
                <a:rPr lang="en-US" altLang="en-US" sz="2000" i="1" baseline="-25000" dirty="0">
                  <a:latin typeface="Times New Roman" panose="02020603050405020304" pitchFamily="18" charset="0"/>
                </a:rPr>
                <a:t>i</a:t>
              </a:r>
              <a:r>
                <a:rPr lang="en-US" altLang="en-US" sz="2000" i="1" dirty="0">
                  <a:latin typeface="Times New Roman" panose="02020603050405020304" pitchFamily="18" charset="0"/>
                </a:rPr>
                <a:t> </a:t>
              </a:r>
              <a:r>
                <a:rPr lang="en-US" altLang="en-US" sz="2000" dirty="0"/>
                <a:t>= prop. of </a:t>
              </a:r>
              <a:r>
                <a:rPr lang="en-US" altLang="en-US" sz="2000" i="1" dirty="0">
                  <a:latin typeface="Times New Roman" panose="02020603050405020304" pitchFamily="18" charset="0"/>
                </a:rPr>
                <a:t>s</a:t>
              </a:r>
              <a:r>
                <a:rPr lang="en-US" altLang="en-US" sz="2000" dirty="0"/>
                <a:t> made up of the </a:t>
              </a:r>
              <a:r>
                <a:rPr lang="en-US" altLang="en-US" sz="2000" i="1" dirty="0" err="1">
                  <a:latin typeface="Times New Roman" panose="02020603050405020304" pitchFamily="18" charset="0"/>
                </a:rPr>
                <a:t>i</a:t>
              </a:r>
              <a:r>
                <a:rPr lang="en-US" altLang="en-US" sz="2000" dirty="0" err="1"/>
                <a:t>th</a:t>
              </a:r>
              <a:r>
                <a:rPr lang="en-US" altLang="en-US" sz="2000" dirty="0"/>
                <a:t> species</a:t>
              </a:r>
            </a:p>
          </p:txBody>
        </p:sp>
      </p:grpSp>
      <p:pic>
        <p:nvPicPr>
          <p:cNvPr id="122" name="Picture 2" descr="http://www.bio.miami.edu/dana/pix/species_diversity.jpg"/>
          <p:cNvPicPr>
            <a:picLocks noChangeAspect="1" noChangeArrowheads="1"/>
          </p:cNvPicPr>
          <p:nvPr/>
        </p:nvPicPr>
        <p:blipFill rotWithShape="1">
          <a:blip r:embed="rId10">
            <a:extLst>
              <a:ext uri="{28A0092B-C50C-407E-A947-70E740481C1C}">
                <a14:useLocalDpi xmlns:a14="http://schemas.microsoft.com/office/drawing/2010/main" val="0"/>
              </a:ext>
            </a:extLst>
          </a:blip>
          <a:srcRect l="2901" r="2353" b="6189"/>
          <a:stretch/>
        </p:blipFill>
        <p:spPr bwMode="auto">
          <a:xfrm>
            <a:off x="1795904" y="19445575"/>
            <a:ext cx="4671514" cy="1852729"/>
          </a:xfrm>
          <a:prstGeom prst="rect">
            <a:avLst/>
          </a:prstGeom>
          <a:noFill/>
          <a:extLst>
            <a:ext uri="{909E8E84-426E-40DD-AFC4-6F175D3DCCD1}">
              <a14:hiddenFill xmlns:a14="http://schemas.microsoft.com/office/drawing/2010/main">
                <a:solidFill>
                  <a:srgbClr val="FFFFFF"/>
                </a:solidFill>
              </a14:hiddenFill>
            </a:ext>
          </a:extLst>
        </p:spPr>
      </p:pic>
      <p:sp>
        <p:nvSpPr>
          <p:cNvPr id="123" name="Text Box 636"/>
          <p:cNvSpPr txBox="1">
            <a:spLocks noChangeArrowheads="1"/>
          </p:cNvSpPr>
          <p:nvPr/>
        </p:nvSpPr>
        <p:spPr bwMode="auto">
          <a:xfrm>
            <a:off x="855943" y="19796814"/>
            <a:ext cx="13917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i="1" dirty="0">
                <a:solidFill>
                  <a:schemeClr val="accent6">
                    <a:lumMod val="75000"/>
                  </a:schemeClr>
                </a:solidFill>
              </a:rPr>
              <a:t>H</a:t>
            </a:r>
            <a:r>
              <a:rPr lang="en-US" altLang="en-US" sz="2800" dirty="0">
                <a:solidFill>
                  <a:schemeClr val="accent6">
                    <a:lumMod val="75000"/>
                  </a:schemeClr>
                </a:solidFill>
              </a:rPr>
              <a:t> = 1.39</a:t>
            </a:r>
          </a:p>
        </p:txBody>
      </p:sp>
      <p:sp>
        <p:nvSpPr>
          <p:cNvPr id="124" name="Text Box 637"/>
          <p:cNvSpPr txBox="1">
            <a:spLocks noChangeArrowheads="1"/>
          </p:cNvSpPr>
          <p:nvPr/>
        </p:nvSpPr>
        <p:spPr bwMode="auto">
          <a:xfrm>
            <a:off x="6009616" y="20364759"/>
            <a:ext cx="139172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i="1" dirty="0">
                <a:solidFill>
                  <a:schemeClr val="accent6">
                    <a:lumMod val="75000"/>
                  </a:schemeClr>
                </a:solidFill>
              </a:rPr>
              <a:t>H</a:t>
            </a:r>
            <a:r>
              <a:rPr lang="en-US" altLang="en-US" sz="2800" dirty="0">
                <a:solidFill>
                  <a:schemeClr val="accent6">
                    <a:lumMod val="75000"/>
                  </a:schemeClr>
                </a:solidFill>
              </a:rPr>
              <a:t> = 0.71</a:t>
            </a:r>
          </a:p>
        </p:txBody>
      </p:sp>
      <p:sp>
        <p:nvSpPr>
          <p:cNvPr id="125" name="Rectangle 124"/>
          <p:cNvSpPr/>
          <p:nvPr/>
        </p:nvSpPr>
        <p:spPr>
          <a:xfrm>
            <a:off x="792045" y="22435148"/>
            <a:ext cx="7402443" cy="830997"/>
          </a:xfrm>
          <a:prstGeom prst="rect">
            <a:avLst/>
          </a:prstGeom>
        </p:spPr>
        <p:txBody>
          <a:bodyPr wrap="square">
            <a:spAutoFit/>
          </a:bodyPr>
          <a:lstStyle/>
          <a:p>
            <a:r>
              <a:rPr lang="en-US" sz="2400" b="1" dirty="0"/>
              <a:t>Figure 4.</a:t>
            </a:r>
            <a:r>
              <a:rPr lang="en-US" sz="2400" dirty="0"/>
              <a:t> Calculation of Shannon’s diversity index (H), which combines species richness and abundance.  </a:t>
            </a:r>
          </a:p>
        </p:txBody>
      </p:sp>
      <p:sp>
        <p:nvSpPr>
          <p:cNvPr id="32" name="Rectangle 31"/>
          <p:cNvSpPr/>
          <p:nvPr/>
        </p:nvSpPr>
        <p:spPr>
          <a:xfrm>
            <a:off x="898465" y="19266357"/>
            <a:ext cx="6600169" cy="342077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3" name="Group 32"/>
          <p:cNvGrpSpPr/>
          <p:nvPr/>
        </p:nvGrpSpPr>
        <p:grpSpPr>
          <a:xfrm>
            <a:off x="16278452" y="11463071"/>
            <a:ext cx="6256063" cy="11732826"/>
            <a:chOff x="17127534" y="13503271"/>
            <a:chExt cx="6256063" cy="11732826"/>
          </a:xfrm>
        </p:grpSpPr>
        <p:pic>
          <p:nvPicPr>
            <p:cNvPr id="129" name="Picture 128"/>
            <p:cNvPicPr>
              <a:picLocks noChangeAspect="1"/>
            </p:cNvPicPr>
            <p:nvPr/>
          </p:nvPicPr>
          <p:blipFill>
            <a:blip r:embed="rId11"/>
            <a:stretch>
              <a:fillRect/>
            </a:stretch>
          </p:blipFill>
          <p:spPr>
            <a:xfrm>
              <a:off x="17185756" y="13503271"/>
              <a:ext cx="6031706" cy="4608554"/>
            </a:xfrm>
            <a:prstGeom prst="rect">
              <a:avLst/>
            </a:prstGeom>
          </p:spPr>
        </p:pic>
        <p:pic>
          <p:nvPicPr>
            <p:cNvPr id="130" name="Picture 129"/>
            <p:cNvPicPr>
              <a:picLocks noChangeAspect="1"/>
            </p:cNvPicPr>
            <p:nvPr/>
          </p:nvPicPr>
          <p:blipFill>
            <a:blip r:embed="rId12"/>
            <a:stretch>
              <a:fillRect/>
            </a:stretch>
          </p:blipFill>
          <p:spPr>
            <a:xfrm>
              <a:off x="17163126" y="18261717"/>
              <a:ext cx="6054336" cy="4613498"/>
            </a:xfrm>
            <a:prstGeom prst="rect">
              <a:avLst/>
            </a:prstGeom>
          </p:spPr>
        </p:pic>
        <p:sp>
          <p:nvSpPr>
            <p:cNvPr id="131" name="Rectangle 130"/>
            <p:cNvSpPr/>
            <p:nvPr/>
          </p:nvSpPr>
          <p:spPr>
            <a:xfrm>
              <a:off x="17127534" y="22927773"/>
              <a:ext cx="6256063" cy="2308324"/>
            </a:xfrm>
            <a:prstGeom prst="rect">
              <a:avLst/>
            </a:prstGeom>
          </p:spPr>
          <p:txBody>
            <a:bodyPr wrap="square">
              <a:spAutoFit/>
            </a:bodyPr>
            <a:lstStyle/>
            <a:p>
              <a:r>
                <a:rPr lang="en-US" sz="2400" b="1" dirty="0"/>
                <a:t>Figure 5.</a:t>
              </a:r>
              <a:r>
                <a:rPr lang="en-US" sz="2400" dirty="0"/>
                <a:t> Models of monthly GPP and ET, aggregated seasonally and annually.  Earlier findings showing a strong diversity effect were not observed here, largely due to the inclusion of data for foliar nitrogen and a strong positive correlation between foliar N and diversity (Fig 6.)</a:t>
              </a:r>
            </a:p>
          </p:txBody>
        </p:sp>
      </p:grpSp>
      <p:pic>
        <p:nvPicPr>
          <p:cNvPr id="132" name="Picture 131"/>
          <p:cNvPicPr>
            <a:picLocks noChangeAspect="1"/>
          </p:cNvPicPr>
          <p:nvPr/>
        </p:nvPicPr>
        <p:blipFill>
          <a:blip r:embed="rId13"/>
          <a:stretch>
            <a:fillRect/>
          </a:stretch>
        </p:blipFill>
        <p:spPr>
          <a:xfrm>
            <a:off x="22355776" y="11354725"/>
            <a:ext cx="5876324" cy="4365343"/>
          </a:xfrm>
          <a:prstGeom prst="rect">
            <a:avLst/>
          </a:prstGeom>
        </p:spPr>
      </p:pic>
      <p:sp>
        <p:nvSpPr>
          <p:cNvPr id="133" name="Rectangle 132"/>
          <p:cNvSpPr/>
          <p:nvPr/>
        </p:nvSpPr>
        <p:spPr>
          <a:xfrm>
            <a:off x="28166790" y="11428175"/>
            <a:ext cx="4158552" cy="4154984"/>
          </a:xfrm>
          <a:prstGeom prst="rect">
            <a:avLst/>
          </a:prstGeom>
        </p:spPr>
        <p:txBody>
          <a:bodyPr wrap="square">
            <a:spAutoFit/>
          </a:bodyPr>
          <a:lstStyle/>
          <a:p>
            <a:r>
              <a:rPr lang="en-US" sz="2400" b="1" dirty="0"/>
              <a:t>Figure 6.</a:t>
            </a:r>
            <a:r>
              <a:rPr lang="en-US" sz="2400" dirty="0"/>
              <a:t> Foliar nitrogen (percent by leaf mass) in relation to Shannon’s diversity index.  If the analysis shown in Fig. 5 is conducted without foliar N data included, species diversity emerges as a consistent predictor of GPP.  With foliar N data included, the diversity effect was weaker and limited to summer months. </a:t>
            </a:r>
          </a:p>
        </p:txBody>
      </p:sp>
      <p:grpSp>
        <p:nvGrpSpPr>
          <p:cNvPr id="134" name="Group 133"/>
          <p:cNvGrpSpPr/>
          <p:nvPr/>
        </p:nvGrpSpPr>
        <p:grpSpPr>
          <a:xfrm>
            <a:off x="26619683" y="15741242"/>
            <a:ext cx="5527369" cy="4210581"/>
            <a:chOff x="17967586" y="13418170"/>
            <a:chExt cx="5480698" cy="3926106"/>
          </a:xfrm>
        </p:grpSpPr>
        <p:pic>
          <p:nvPicPr>
            <p:cNvPr id="135" name="Picture 134"/>
            <p:cNvPicPr>
              <a:picLocks noChangeAspect="1"/>
            </p:cNvPicPr>
            <p:nvPr/>
          </p:nvPicPr>
          <p:blipFill>
            <a:blip r:embed="rId14"/>
            <a:stretch>
              <a:fillRect/>
            </a:stretch>
          </p:blipFill>
          <p:spPr>
            <a:xfrm>
              <a:off x="17967586" y="13418170"/>
              <a:ext cx="5480698" cy="3926106"/>
            </a:xfrm>
            <a:prstGeom prst="rect">
              <a:avLst/>
            </a:prstGeom>
          </p:spPr>
        </p:pic>
        <p:sp>
          <p:nvSpPr>
            <p:cNvPr id="136" name="TextBox 135"/>
            <p:cNvSpPr txBox="1"/>
            <p:nvPr/>
          </p:nvSpPr>
          <p:spPr>
            <a:xfrm>
              <a:off x="22077765" y="14950715"/>
              <a:ext cx="1102252" cy="369332"/>
            </a:xfrm>
            <a:prstGeom prst="rect">
              <a:avLst/>
            </a:prstGeom>
            <a:solidFill>
              <a:schemeClr val="bg1"/>
            </a:solidFill>
          </p:spPr>
          <p:txBody>
            <a:bodyPr wrap="square" rtlCol="0">
              <a:spAutoFit/>
            </a:bodyPr>
            <a:lstStyle/>
            <a:p>
              <a:r>
                <a:rPr lang="en-US" sz="1800" dirty="0">
                  <a:solidFill>
                    <a:schemeClr val="tx1">
                      <a:lumMod val="85000"/>
                      <a:lumOff val="15000"/>
                    </a:schemeClr>
                  </a:solidFill>
                </a:rPr>
                <a:t>R</a:t>
              </a:r>
              <a:r>
                <a:rPr lang="en-US" sz="1800" baseline="30000" dirty="0">
                  <a:solidFill>
                    <a:schemeClr val="tx1">
                      <a:lumMod val="85000"/>
                      <a:lumOff val="15000"/>
                    </a:schemeClr>
                  </a:solidFill>
                </a:rPr>
                <a:t>2</a:t>
              </a:r>
              <a:r>
                <a:rPr lang="en-US" sz="1800" dirty="0">
                  <a:solidFill>
                    <a:schemeClr val="tx1">
                      <a:lumMod val="85000"/>
                      <a:lumOff val="15000"/>
                    </a:schemeClr>
                  </a:solidFill>
                </a:rPr>
                <a:t> = 0.72</a:t>
              </a:r>
            </a:p>
          </p:txBody>
        </p:sp>
      </p:grpSp>
      <p:sp>
        <p:nvSpPr>
          <p:cNvPr id="140" name="Rectangle 139"/>
          <p:cNvSpPr/>
          <p:nvPr/>
        </p:nvSpPr>
        <p:spPr>
          <a:xfrm>
            <a:off x="22687348" y="15758134"/>
            <a:ext cx="3868139" cy="4154984"/>
          </a:xfrm>
          <a:prstGeom prst="rect">
            <a:avLst/>
          </a:prstGeom>
        </p:spPr>
        <p:txBody>
          <a:bodyPr wrap="square">
            <a:spAutoFit/>
          </a:bodyPr>
          <a:lstStyle/>
          <a:p>
            <a:r>
              <a:rPr lang="en-US" sz="2400" b="1" dirty="0"/>
              <a:t>Figure 7. </a:t>
            </a:r>
            <a:r>
              <a:rPr lang="en-US" sz="2400" dirty="0"/>
              <a:t> The best-fit models from figure 5 fluxes explained 72% of the variation in monthly GPP and 65% of the variation in monthly ET.  Contrary to expectations, diversity did not dampen interannual variability in GPP or ET, but was weakly and positively correlated to both variables. </a:t>
            </a:r>
          </a:p>
        </p:txBody>
      </p:sp>
      <p:sp>
        <p:nvSpPr>
          <p:cNvPr id="34" name="Rectangle 33"/>
          <p:cNvSpPr/>
          <p:nvPr/>
        </p:nvSpPr>
        <p:spPr>
          <a:xfrm>
            <a:off x="22625645" y="19932112"/>
            <a:ext cx="9606153" cy="3354765"/>
          </a:xfrm>
          <a:prstGeom prst="rect">
            <a:avLst/>
          </a:prstGeom>
        </p:spPr>
        <p:txBody>
          <a:bodyPr wrap="square">
            <a:spAutoFit/>
          </a:bodyPr>
          <a:lstStyle/>
          <a:p>
            <a:pPr>
              <a:spcAft>
                <a:spcPts val="600"/>
              </a:spcAft>
            </a:pPr>
            <a:r>
              <a:rPr lang="en-US" sz="2400" b="1" dirty="0"/>
              <a:t>Conclusions to date: </a:t>
            </a:r>
          </a:p>
          <a:p>
            <a:pPr>
              <a:spcAft>
                <a:spcPts val="1800"/>
              </a:spcAft>
            </a:pPr>
            <a:r>
              <a:rPr lang="en-US" sz="2400" dirty="0"/>
              <a:t>The absence of a consistent diversity effect on GPP or ET was due to a strong influence of foliar nitrogen on and a positive underlying relationship between foliar N and species diversity.  </a:t>
            </a:r>
          </a:p>
          <a:p>
            <a:pPr>
              <a:spcAft>
                <a:spcPts val="1800"/>
              </a:spcAft>
            </a:pPr>
            <a:r>
              <a:rPr lang="en-US" sz="2400" dirty="0"/>
              <a:t>This suggest that studies of diversity effects on productivity in forests should consider the potential underlying influence of foliar N and other variables related to photosynthesis and site fertility, variables that have not been well characterized in previous studies involving forests.</a:t>
            </a:r>
          </a:p>
        </p:txBody>
      </p:sp>
      <p:sp>
        <p:nvSpPr>
          <p:cNvPr id="106" name="TextBox 105">
            <a:extLst>
              <a:ext uri="{FF2B5EF4-FFF2-40B4-BE49-F238E27FC236}">
                <a16:creationId xmlns:a16="http://schemas.microsoft.com/office/drawing/2014/main" xmlns="" id="{DDF01F5B-4750-4038-BCCD-FF255327D5B0}"/>
              </a:ext>
            </a:extLst>
          </p:cNvPr>
          <p:cNvSpPr txBox="1"/>
          <p:nvPr/>
        </p:nvSpPr>
        <p:spPr>
          <a:xfrm>
            <a:off x="16541639" y="24248970"/>
            <a:ext cx="15496406" cy="1569660"/>
          </a:xfrm>
          <a:prstGeom prst="rect">
            <a:avLst/>
          </a:prstGeom>
          <a:noFill/>
        </p:spPr>
        <p:txBody>
          <a:bodyPr wrap="square" rtlCol="0">
            <a:spAutoFit/>
          </a:bodyPr>
          <a:lstStyle/>
          <a:p>
            <a:r>
              <a:rPr lang="en-US" sz="2400" dirty="0"/>
              <a:t>In addition to assessing the feasibility of performing tree-level identification, we examined an indirect approach to estimate diversity from high resolution data collected by the NEON AOP. Here, we tested the degree to which three metrics of diversity (species, functional, structural) can be predicted from hyperspectral imagery by comparing inventory-based calculations of diversity to remote sensing indices. </a:t>
            </a:r>
          </a:p>
        </p:txBody>
      </p:sp>
      <p:grpSp>
        <p:nvGrpSpPr>
          <p:cNvPr id="109" name="Group 108">
            <a:extLst>
              <a:ext uri="{FF2B5EF4-FFF2-40B4-BE49-F238E27FC236}">
                <a16:creationId xmlns:a16="http://schemas.microsoft.com/office/drawing/2014/main" xmlns="" id="{B788221E-7F21-4788-846F-FE2213437CE3}"/>
              </a:ext>
            </a:extLst>
          </p:cNvPr>
          <p:cNvGrpSpPr/>
          <p:nvPr/>
        </p:nvGrpSpPr>
        <p:grpSpPr>
          <a:xfrm>
            <a:off x="16600834" y="25901327"/>
            <a:ext cx="11535091" cy="3486390"/>
            <a:chOff x="16551225" y="27936881"/>
            <a:chExt cx="11535091" cy="3486390"/>
          </a:xfrm>
        </p:grpSpPr>
        <p:pic>
          <p:nvPicPr>
            <p:cNvPr id="137" name="Picture 136">
              <a:extLst>
                <a:ext uri="{FF2B5EF4-FFF2-40B4-BE49-F238E27FC236}">
                  <a16:creationId xmlns:a16="http://schemas.microsoft.com/office/drawing/2014/main" xmlns="" id="{AC72FA2C-A8E7-45A5-B73E-4184412559E9}"/>
                </a:ext>
              </a:extLst>
            </p:cNvPr>
            <p:cNvPicPr>
              <a:picLocks noChangeAspect="1"/>
            </p:cNvPicPr>
            <p:nvPr/>
          </p:nvPicPr>
          <p:blipFill>
            <a:blip r:embed="rId15"/>
            <a:stretch>
              <a:fillRect/>
            </a:stretch>
          </p:blipFill>
          <p:spPr>
            <a:xfrm>
              <a:off x="16551225" y="27973670"/>
              <a:ext cx="11535091" cy="3449601"/>
            </a:xfrm>
            <a:prstGeom prst="rect">
              <a:avLst/>
            </a:prstGeom>
          </p:spPr>
        </p:pic>
        <p:grpSp>
          <p:nvGrpSpPr>
            <p:cNvPr id="138" name="Group 137">
              <a:extLst>
                <a:ext uri="{FF2B5EF4-FFF2-40B4-BE49-F238E27FC236}">
                  <a16:creationId xmlns:a16="http://schemas.microsoft.com/office/drawing/2014/main" xmlns="" id="{DA0FF834-C5F4-47B5-A6AB-6FD8ED1D4B9B}"/>
                </a:ext>
              </a:extLst>
            </p:cNvPr>
            <p:cNvGrpSpPr/>
            <p:nvPr/>
          </p:nvGrpSpPr>
          <p:grpSpPr>
            <a:xfrm>
              <a:off x="16619386" y="27936881"/>
              <a:ext cx="9377099" cy="666165"/>
              <a:chOff x="16619386" y="27936881"/>
              <a:chExt cx="9377099" cy="666165"/>
            </a:xfrm>
          </p:grpSpPr>
          <p:sp>
            <p:nvSpPr>
              <p:cNvPr id="139" name="TextBox 138">
                <a:extLst>
                  <a:ext uri="{FF2B5EF4-FFF2-40B4-BE49-F238E27FC236}">
                    <a16:creationId xmlns:a16="http://schemas.microsoft.com/office/drawing/2014/main" xmlns="" id="{DC836168-C425-4AA8-9496-6510142AAAAD}"/>
                  </a:ext>
                </a:extLst>
              </p:cNvPr>
              <p:cNvSpPr txBox="1"/>
              <p:nvPr/>
            </p:nvSpPr>
            <p:spPr>
              <a:xfrm>
                <a:off x="16619386" y="27936881"/>
                <a:ext cx="824612" cy="584775"/>
              </a:xfrm>
              <a:prstGeom prst="rect">
                <a:avLst/>
              </a:prstGeom>
              <a:noFill/>
            </p:spPr>
            <p:txBody>
              <a:bodyPr wrap="square" rtlCol="0">
                <a:spAutoFit/>
              </a:bodyPr>
              <a:lstStyle/>
              <a:p>
                <a:r>
                  <a:rPr lang="en-US" sz="3200" b="1" dirty="0">
                    <a:solidFill>
                      <a:schemeClr val="bg1"/>
                    </a:solidFill>
                  </a:rPr>
                  <a:t>A.</a:t>
                </a:r>
              </a:p>
            </p:txBody>
          </p:sp>
          <p:sp>
            <p:nvSpPr>
              <p:cNvPr id="142" name="TextBox 141">
                <a:extLst>
                  <a:ext uri="{FF2B5EF4-FFF2-40B4-BE49-F238E27FC236}">
                    <a16:creationId xmlns:a16="http://schemas.microsoft.com/office/drawing/2014/main" xmlns="" id="{C5F565F7-E180-4953-913B-188245CA0059}"/>
                  </a:ext>
                </a:extLst>
              </p:cNvPr>
              <p:cNvSpPr txBox="1"/>
              <p:nvPr/>
            </p:nvSpPr>
            <p:spPr>
              <a:xfrm>
                <a:off x="19534040" y="27936881"/>
                <a:ext cx="824612" cy="584775"/>
              </a:xfrm>
              <a:prstGeom prst="rect">
                <a:avLst/>
              </a:prstGeom>
              <a:noFill/>
            </p:spPr>
            <p:txBody>
              <a:bodyPr wrap="square" rtlCol="0">
                <a:spAutoFit/>
              </a:bodyPr>
              <a:lstStyle/>
              <a:p>
                <a:r>
                  <a:rPr lang="en-US" sz="3200" b="1" dirty="0">
                    <a:solidFill>
                      <a:schemeClr val="bg1"/>
                    </a:solidFill>
                  </a:rPr>
                  <a:t>B.</a:t>
                </a:r>
              </a:p>
            </p:txBody>
          </p:sp>
          <p:sp>
            <p:nvSpPr>
              <p:cNvPr id="143" name="TextBox 142">
                <a:extLst>
                  <a:ext uri="{FF2B5EF4-FFF2-40B4-BE49-F238E27FC236}">
                    <a16:creationId xmlns:a16="http://schemas.microsoft.com/office/drawing/2014/main" xmlns="" id="{864A8C16-BC12-4F1C-B9CB-DFDF2B07FE11}"/>
                  </a:ext>
                </a:extLst>
              </p:cNvPr>
              <p:cNvSpPr txBox="1"/>
              <p:nvPr/>
            </p:nvSpPr>
            <p:spPr>
              <a:xfrm>
                <a:off x="22401692" y="27953650"/>
                <a:ext cx="824612" cy="584775"/>
              </a:xfrm>
              <a:prstGeom prst="rect">
                <a:avLst/>
              </a:prstGeom>
              <a:noFill/>
            </p:spPr>
            <p:txBody>
              <a:bodyPr wrap="square" rtlCol="0">
                <a:spAutoFit/>
              </a:bodyPr>
              <a:lstStyle/>
              <a:p>
                <a:r>
                  <a:rPr lang="en-US" sz="3200" b="1" dirty="0">
                    <a:solidFill>
                      <a:schemeClr val="bg1"/>
                    </a:solidFill>
                  </a:rPr>
                  <a:t>C.</a:t>
                </a:r>
              </a:p>
            </p:txBody>
          </p:sp>
          <p:sp>
            <p:nvSpPr>
              <p:cNvPr id="144" name="TextBox 143">
                <a:extLst>
                  <a:ext uri="{FF2B5EF4-FFF2-40B4-BE49-F238E27FC236}">
                    <a16:creationId xmlns:a16="http://schemas.microsoft.com/office/drawing/2014/main" xmlns="" id="{C2BEF165-5188-4CED-A958-0FE234DB8680}"/>
                  </a:ext>
                </a:extLst>
              </p:cNvPr>
              <p:cNvSpPr txBox="1"/>
              <p:nvPr/>
            </p:nvSpPr>
            <p:spPr>
              <a:xfrm>
                <a:off x="25171873" y="28018271"/>
                <a:ext cx="824612" cy="584775"/>
              </a:xfrm>
              <a:prstGeom prst="rect">
                <a:avLst/>
              </a:prstGeom>
              <a:noFill/>
            </p:spPr>
            <p:txBody>
              <a:bodyPr wrap="square" rtlCol="0">
                <a:spAutoFit/>
              </a:bodyPr>
              <a:lstStyle/>
              <a:p>
                <a:r>
                  <a:rPr lang="en-US" sz="3200" b="1" dirty="0">
                    <a:solidFill>
                      <a:schemeClr val="bg1"/>
                    </a:solidFill>
                  </a:rPr>
                  <a:t>D.</a:t>
                </a:r>
              </a:p>
            </p:txBody>
          </p:sp>
        </p:grpSp>
      </p:grpSp>
      <p:sp>
        <p:nvSpPr>
          <p:cNvPr id="145" name="TextBox 144">
            <a:extLst>
              <a:ext uri="{FF2B5EF4-FFF2-40B4-BE49-F238E27FC236}">
                <a16:creationId xmlns:a16="http://schemas.microsoft.com/office/drawing/2014/main" xmlns="" id="{AB6CDC34-1C34-48DC-873E-E3D1881CEF79}"/>
              </a:ext>
            </a:extLst>
          </p:cNvPr>
          <p:cNvSpPr txBox="1"/>
          <p:nvPr/>
        </p:nvSpPr>
        <p:spPr>
          <a:xfrm>
            <a:off x="28219721" y="25890501"/>
            <a:ext cx="4128606" cy="3416320"/>
          </a:xfrm>
          <a:prstGeom prst="rect">
            <a:avLst/>
          </a:prstGeom>
          <a:noFill/>
        </p:spPr>
        <p:txBody>
          <a:bodyPr wrap="square" rtlCol="0">
            <a:spAutoFit/>
          </a:bodyPr>
          <a:lstStyle/>
          <a:p>
            <a:r>
              <a:rPr lang="en-US" sz="2400" b="1" dirty="0"/>
              <a:t>Figure 11: </a:t>
            </a:r>
            <a:r>
              <a:rPr lang="en-US" sz="2400" dirty="0"/>
              <a:t>We calculated multiple common remote sensing indices. This figure shows Harvard Forest displayed in a) true color, b) shortwave- infrared (SWIR-VI), </a:t>
            </a:r>
            <a:endParaRPr lang="en-US" sz="2400" dirty="0" smtClean="0"/>
          </a:p>
          <a:p>
            <a:r>
              <a:rPr lang="en-US" sz="2400" dirty="0" smtClean="0"/>
              <a:t>c</a:t>
            </a:r>
            <a:r>
              <a:rPr lang="en-US" sz="2400" dirty="0"/>
              <a:t>) normalized difference vegetation index (NDVI), and d) blue green pigment index (BGI).</a:t>
            </a:r>
          </a:p>
        </p:txBody>
      </p:sp>
      <p:grpSp>
        <p:nvGrpSpPr>
          <p:cNvPr id="153" name="Group 152">
            <a:extLst>
              <a:ext uri="{FF2B5EF4-FFF2-40B4-BE49-F238E27FC236}">
                <a16:creationId xmlns:a16="http://schemas.microsoft.com/office/drawing/2014/main" xmlns="" id="{0631CBA7-BDB0-4EC5-B770-C8E050F5530B}"/>
              </a:ext>
            </a:extLst>
          </p:cNvPr>
          <p:cNvGrpSpPr>
            <a:grpSpLocks noChangeAspect="1"/>
          </p:cNvGrpSpPr>
          <p:nvPr/>
        </p:nvGrpSpPr>
        <p:grpSpPr>
          <a:xfrm>
            <a:off x="9725665" y="32740732"/>
            <a:ext cx="5626262" cy="4421298"/>
            <a:chOff x="21438329" y="17555320"/>
            <a:chExt cx="5546303" cy="4358464"/>
          </a:xfrm>
        </p:grpSpPr>
        <p:grpSp>
          <p:nvGrpSpPr>
            <p:cNvPr id="154" name="Group 153">
              <a:extLst>
                <a:ext uri="{FF2B5EF4-FFF2-40B4-BE49-F238E27FC236}">
                  <a16:creationId xmlns:a16="http://schemas.microsoft.com/office/drawing/2014/main" xmlns="" id="{41F1E7EE-339B-4AB8-BA02-975411CB6A75}"/>
                </a:ext>
              </a:extLst>
            </p:cNvPr>
            <p:cNvGrpSpPr/>
            <p:nvPr/>
          </p:nvGrpSpPr>
          <p:grpSpPr>
            <a:xfrm>
              <a:off x="21477193" y="17576448"/>
              <a:ext cx="5507439" cy="4337336"/>
              <a:chOff x="12472700" y="15697199"/>
              <a:chExt cx="6120101" cy="4648200"/>
            </a:xfrm>
          </p:grpSpPr>
          <p:pic>
            <p:nvPicPr>
              <p:cNvPr id="157" name="Picture 156">
                <a:extLst>
                  <a:ext uri="{FF2B5EF4-FFF2-40B4-BE49-F238E27FC236}">
                    <a16:creationId xmlns:a16="http://schemas.microsoft.com/office/drawing/2014/main" xmlns="" id="{7CD84D8F-99C1-4FDC-B1AE-2FCB1C3F501A}"/>
                  </a:ext>
                </a:extLst>
              </p:cNvPr>
              <p:cNvPicPr>
                <a:picLocks noChangeAspect="1"/>
              </p:cNvPicPr>
              <p:nvPr/>
            </p:nvPicPr>
            <p:blipFill rotWithShape="1">
              <a:blip r:embed="rId16">
                <a:extLst>
                  <a:ext uri="{28A0092B-C50C-407E-A947-70E740481C1C}">
                    <a14:useLocalDpi xmlns:a14="http://schemas.microsoft.com/office/drawing/2010/main" val="0"/>
                  </a:ext>
                </a:extLst>
              </a:blip>
              <a:srcRect l="10357" t="21600" b="10774"/>
              <a:stretch/>
            </p:blipFill>
            <p:spPr>
              <a:xfrm>
                <a:off x="12472700" y="15697199"/>
                <a:ext cx="3088965" cy="2209800"/>
              </a:xfrm>
              <a:prstGeom prst="rect">
                <a:avLst/>
              </a:prstGeom>
            </p:spPr>
          </p:pic>
          <p:pic>
            <p:nvPicPr>
              <p:cNvPr id="158" name="Picture 157">
                <a:extLst>
                  <a:ext uri="{FF2B5EF4-FFF2-40B4-BE49-F238E27FC236}">
                    <a16:creationId xmlns:a16="http://schemas.microsoft.com/office/drawing/2014/main" xmlns="" id="{67C649EC-DC5D-4DA4-82B8-2145CB5BB0A7}"/>
                  </a:ext>
                </a:extLst>
              </p:cNvPr>
              <p:cNvPicPr>
                <a:picLocks noChangeAspect="1"/>
              </p:cNvPicPr>
              <p:nvPr/>
            </p:nvPicPr>
            <p:blipFill rotWithShape="1">
              <a:blip r:embed="rId17">
                <a:extLst>
                  <a:ext uri="{28A0092B-C50C-407E-A947-70E740481C1C}">
                    <a14:useLocalDpi xmlns:a14="http://schemas.microsoft.com/office/drawing/2010/main" val="0"/>
                  </a:ext>
                </a:extLst>
              </a:blip>
              <a:srcRect t="22943" r="10229" b="9334"/>
              <a:stretch/>
            </p:blipFill>
            <p:spPr>
              <a:xfrm>
                <a:off x="15503835" y="15697199"/>
                <a:ext cx="3088965" cy="2209800"/>
              </a:xfrm>
              <a:prstGeom prst="rect">
                <a:avLst/>
              </a:prstGeom>
            </p:spPr>
          </p:pic>
          <p:grpSp>
            <p:nvGrpSpPr>
              <p:cNvPr id="159" name="Group 158">
                <a:extLst>
                  <a:ext uri="{FF2B5EF4-FFF2-40B4-BE49-F238E27FC236}">
                    <a16:creationId xmlns:a16="http://schemas.microsoft.com/office/drawing/2014/main" xmlns="" id="{D3CD1EC3-103C-4313-8F76-D8794899A54E}"/>
                  </a:ext>
                </a:extLst>
              </p:cNvPr>
              <p:cNvGrpSpPr/>
              <p:nvPr/>
            </p:nvGrpSpPr>
            <p:grpSpPr>
              <a:xfrm>
                <a:off x="12472700" y="17906999"/>
                <a:ext cx="6120101" cy="2438400"/>
                <a:chOff x="12501474" y="18669000"/>
                <a:chExt cx="6120101" cy="2438400"/>
              </a:xfrm>
            </p:grpSpPr>
            <p:pic>
              <p:nvPicPr>
                <p:cNvPr id="160" name="Picture 159">
                  <a:extLst>
                    <a:ext uri="{FF2B5EF4-FFF2-40B4-BE49-F238E27FC236}">
                      <a16:creationId xmlns:a16="http://schemas.microsoft.com/office/drawing/2014/main" xmlns="" id="{B9AA324D-4A61-4733-8ECA-4135CB0C7652}"/>
                    </a:ext>
                  </a:extLst>
                </p:cNvPr>
                <p:cNvPicPr>
                  <a:picLocks noChangeAspect="1"/>
                </p:cNvPicPr>
                <p:nvPr/>
              </p:nvPicPr>
              <p:blipFill rotWithShape="1">
                <a:blip r:embed="rId18">
                  <a:extLst>
                    <a:ext uri="{28A0092B-C50C-407E-A947-70E740481C1C}">
                      <a14:useLocalDpi xmlns:a14="http://schemas.microsoft.com/office/drawing/2010/main" val="0"/>
                    </a:ext>
                  </a:extLst>
                </a:blip>
                <a:srcRect l="10357" t="13999" b="11379"/>
                <a:stretch/>
              </p:blipFill>
              <p:spPr>
                <a:xfrm>
                  <a:off x="12501474" y="18669000"/>
                  <a:ext cx="3088965" cy="2438400"/>
                </a:xfrm>
                <a:prstGeom prst="rect">
                  <a:avLst/>
                </a:prstGeom>
              </p:spPr>
            </p:pic>
            <p:pic>
              <p:nvPicPr>
                <p:cNvPr id="161" name="Picture 160">
                  <a:extLst>
                    <a:ext uri="{FF2B5EF4-FFF2-40B4-BE49-F238E27FC236}">
                      <a16:creationId xmlns:a16="http://schemas.microsoft.com/office/drawing/2014/main" xmlns="" id="{72FC93A0-16A7-4D7D-82A0-CE2BA986189F}"/>
                    </a:ext>
                  </a:extLst>
                </p:cNvPr>
                <p:cNvPicPr>
                  <a:picLocks noChangeAspect="1"/>
                </p:cNvPicPr>
                <p:nvPr/>
              </p:nvPicPr>
              <p:blipFill rotWithShape="1">
                <a:blip r:embed="rId19">
                  <a:extLst>
                    <a:ext uri="{28A0092B-C50C-407E-A947-70E740481C1C}">
                      <a14:useLocalDpi xmlns:a14="http://schemas.microsoft.com/office/drawing/2010/main" val="0"/>
                    </a:ext>
                  </a:extLst>
                </a:blip>
                <a:srcRect t="15235" r="10791" b="11093"/>
                <a:stretch/>
              </p:blipFill>
              <p:spPr>
                <a:xfrm>
                  <a:off x="15507913" y="18669000"/>
                  <a:ext cx="3113662" cy="2438400"/>
                </a:xfrm>
                <a:prstGeom prst="rect">
                  <a:avLst/>
                </a:prstGeom>
              </p:spPr>
            </p:pic>
          </p:grpSp>
        </p:grpSp>
        <p:sp>
          <p:nvSpPr>
            <p:cNvPr id="155" name="TextBox 154">
              <a:extLst>
                <a:ext uri="{FF2B5EF4-FFF2-40B4-BE49-F238E27FC236}">
                  <a16:creationId xmlns:a16="http://schemas.microsoft.com/office/drawing/2014/main" xmlns="" id="{F17D273D-D1CD-4301-89CF-7479D35726D7}"/>
                </a:ext>
              </a:extLst>
            </p:cNvPr>
            <p:cNvSpPr txBox="1"/>
            <p:nvPr/>
          </p:nvSpPr>
          <p:spPr>
            <a:xfrm>
              <a:off x="21438329" y="17560590"/>
              <a:ext cx="258692" cy="369332"/>
            </a:xfrm>
            <a:prstGeom prst="rect">
              <a:avLst/>
            </a:prstGeom>
            <a:noFill/>
          </p:spPr>
          <p:txBody>
            <a:bodyPr wrap="square" rtlCol="0">
              <a:spAutoFit/>
            </a:bodyPr>
            <a:lstStyle/>
            <a:p>
              <a:r>
                <a:rPr lang="en-US" sz="1800" dirty="0">
                  <a:solidFill>
                    <a:schemeClr val="bg1"/>
                  </a:solidFill>
                </a:rPr>
                <a:t>1</a:t>
              </a:r>
            </a:p>
          </p:txBody>
        </p:sp>
        <p:sp>
          <p:nvSpPr>
            <p:cNvPr id="156" name="TextBox 155">
              <a:extLst>
                <a:ext uri="{FF2B5EF4-FFF2-40B4-BE49-F238E27FC236}">
                  <a16:creationId xmlns:a16="http://schemas.microsoft.com/office/drawing/2014/main" xmlns="" id="{C7675485-B406-4E0F-95CD-0D67689B188B}"/>
                </a:ext>
              </a:extLst>
            </p:cNvPr>
            <p:cNvSpPr txBox="1"/>
            <p:nvPr/>
          </p:nvSpPr>
          <p:spPr>
            <a:xfrm>
              <a:off x="24418540" y="17555320"/>
              <a:ext cx="258692" cy="369332"/>
            </a:xfrm>
            <a:prstGeom prst="rect">
              <a:avLst/>
            </a:prstGeom>
            <a:noFill/>
          </p:spPr>
          <p:txBody>
            <a:bodyPr wrap="square" rtlCol="0">
              <a:spAutoFit/>
            </a:bodyPr>
            <a:lstStyle/>
            <a:p>
              <a:r>
                <a:rPr lang="en-US" sz="1800" dirty="0">
                  <a:solidFill>
                    <a:schemeClr val="bg1"/>
                  </a:solidFill>
                </a:rPr>
                <a:t>2</a:t>
              </a:r>
            </a:p>
          </p:txBody>
        </p:sp>
      </p:grpSp>
      <p:sp>
        <p:nvSpPr>
          <p:cNvPr id="162" name="TextBox 161">
            <a:extLst>
              <a:ext uri="{FF2B5EF4-FFF2-40B4-BE49-F238E27FC236}">
                <a16:creationId xmlns:a16="http://schemas.microsoft.com/office/drawing/2014/main" xmlns="" id="{4B78EA22-737D-44C5-99F8-FD967D43DA09}"/>
              </a:ext>
            </a:extLst>
          </p:cNvPr>
          <p:cNvSpPr txBox="1"/>
          <p:nvPr/>
        </p:nvSpPr>
        <p:spPr>
          <a:xfrm>
            <a:off x="634132" y="24180930"/>
            <a:ext cx="15462511" cy="1200329"/>
          </a:xfrm>
          <a:prstGeom prst="rect">
            <a:avLst/>
          </a:prstGeom>
          <a:noFill/>
        </p:spPr>
        <p:txBody>
          <a:bodyPr wrap="square" rtlCol="0">
            <a:spAutoFit/>
          </a:bodyPr>
          <a:lstStyle/>
          <a:p>
            <a:r>
              <a:rPr lang="en-US" sz="2400" dirty="0"/>
              <a:t>Here, we assessed the degree to which individual-based tree identification is possible. We use detailed tree data from the Harvard Forest in Central Massachusetts, and high resolution hyperspectral and LiDAR airborne remote sensing collected by the NEON Airborne Observation Platform (AOP) and NASA Goddard’s LiDAR, Hyperspectral and Thermal Imager (G-</a:t>
            </a:r>
            <a:r>
              <a:rPr lang="en-US" sz="2400" dirty="0" err="1"/>
              <a:t>LiHT</a:t>
            </a:r>
            <a:r>
              <a:rPr lang="en-US" sz="2400" dirty="0"/>
              <a:t>). </a:t>
            </a:r>
          </a:p>
        </p:txBody>
      </p:sp>
      <p:sp>
        <p:nvSpPr>
          <p:cNvPr id="163" name="TextBox 162">
            <a:extLst>
              <a:ext uri="{FF2B5EF4-FFF2-40B4-BE49-F238E27FC236}">
                <a16:creationId xmlns:a16="http://schemas.microsoft.com/office/drawing/2014/main" xmlns="" id="{AC9C626E-7E2C-4D35-A3DA-E251F7A96CFB}"/>
              </a:ext>
            </a:extLst>
          </p:cNvPr>
          <p:cNvSpPr txBox="1"/>
          <p:nvPr/>
        </p:nvSpPr>
        <p:spPr>
          <a:xfrm>
            <a:off x="1050339" y="29950468"/>
            <a:ext cx="749874" cy="584775"/>
          </a:xfrm>
          <a:prstGeom prst="rect">
            <a:avLst/>
          </a:prstGeom>
          <a:noFill/>
        </p:spPr>
        <p:txBody>
          <a:bodyPr wrap="square" rtlCol="0">
            <a:spAutoFit/>
          </a:bodyPr>
          <a:lstStyle/>
          <a:p>
            <a:r>
              <a:rPr lang="en-US" sz="3200" b="1" dirty="0"/>
              <a:t>A.</a:t>
            </a:r>
          </a:p>
        </p:txBody>
      </p:sp>
      <p:sp>
        <p:nvSpPr>
          <p:cNvPr id="164" name="TextBox 163">
            <a:extLst>
              <a:ext uri="{FF2B5EF4-FFF2-40B4-BE49-F238E27FC236}">
                <a16:creationId xmlns:a16="http://schemas.microsoft.com/office/drawing/2014/main" xmlns="" id="{211BA701-5933-42BB-BC7C-36216332F78D}"/>
              </a:ext>
            </a:extLst>
          </p:cNvPr>
          <p:cNvSpPr txBox="1"/>
          <p:nvPr/>
        </p:nvSpPr>
        <p:spPr>
          <a:xfrm>
            <a:off x="1082947" y="37162030"/>
            <a:ext cx="750923" cy="584775"/>
          </a:xfrm>
          <a:prstGeom prst="rect">
            <a:avLst/>
          </a:prstGeom>
          <a:noFill/>
        </p:spPr>
        <p:txBody>
          <a:bodyPr wrap="square" rtlCol="0">
            <a:spAutoFit/>
          </a:bodyPr>
          <a:lstStyle/>
          <a:p>
            <a:r>
              <a:rPr lang="en-US" sz="3200" b="1" dirty="0"/>
              <a:t>A.</a:t>
            </a:r>
          </a:p>
        </p:txBody>
      </p:sp>
      <p:sp>
        <p:nvSpPr>
          <p:cNvPr id="165" name="TextBox 164">
            <a:extLst>
              <a:ext uri="{FF2B5EF4-FFF2-40B4-BE49-F238E27FC236}">
                <a16:creationId xmlns:a16="http://schemas.microsoft.com/office/drawing/2014/main" xmlns="" id="{BF2D60C7-9DAD-4E9D-97DA-7467472859E3}"/>
              </a:ext>
            </a:extLst>
          </p:cNvPr>
          <p:cNvSpPr txBox="1"/>
          <p:nvPr/>
        </p:nvSpPr>
        <p:spPr>
          <a:xfrm>
            <a:off x="9127834" y="29851419"/>
            <a:ext cx="958123" cy="588940"/>
          </a:xfrm>
          <a:prstGeom prst="rect">
            <a:avLst/>
          </a:prstGeom>
          <a:noFill/>
        </p:spPr>
        <p:txBody>
          <a:bodyPr wrap="square" rtlCol="0">
            <a:spAutoFit/>
          </a:bodyPr>
          <a:lstStyle/>
          <a:p>
            <a:r>
              <a:rPr lang="en-US" sz="3200" b="1" dirty="0"/>
              <a:t>B.</a:t>
            </a:r>
          </a:p>
        </p:txBody>
      </p:sp>
      <p:sp>
        <p:nvSpPr>
          <p:cNvPr id="166" name="TextBox 165">
            <a:extLst>
              <a:ext uri="{FF2B5EF4-FFF2-40B4-BE49-F238E27FC236}">
                <a16:creationId xmlns:a16="http://schemas.microsoft.com/office/drawing/2014/main" xmlns="" id="{E37E6862-1125-4234-BEAF-B505C0DA0CD8}"/>
              </a:ext>
            </a:extLst>
          </p:cNvPr>
          <p:cNvSpPr txBox="1"/>
          <p:nvPr/>
        </p:nvSpPr>
        <p:spPr>
          <a:xfrm>
            <a:off x="9206612" y="37133572"/>
            <a:ext cx="824612" cy="584775"/>
          </a:xfrm>
          <a:prstGeom prst="rect">
            <a:avLst/>
          </a:prstGeom>
          <a:noFill/>
        </p:spPr>
        <p:txBody>
          <a:bodyPr wrap="square" rtlCol="0">
            <a:spAutoFit/>
          </a:bodyPr>
          <a:lstStyle/>
          <a:p>
            <a:r>
              <a:rPr lang="en-US" sz="3200" b="1" dirty="0"/>
              <a:t>B.</a:t>
            </a:r>
          </a:p>
        </p:txBody>
      </p:sp>
      <p:sp>
        <p:nvSpPr>
          <p:cNvPr id="4" name="TextBox 3">
            <a:extLst>
              <a:ext uri="{FF2B5EF4-FFF2-40B4-BE49-F238E27FC236}">
                <a16:creationId xmlns:a16="http://schemas.microsoft.com/office/drawing/2014/main" xmlns="" id="{C9DDC247-136F-4EBD-B1A7-F73EE56631B1}"/>
              </a:ext>
            </a:extLst>
          </p:cNvPr>
          <p:cNvSpPr txBox="1"/>
          <p:nvPr/>
        </p:nvSpPr>
        <p:spPr>
          <a:xfrm>
            <a:off x="9615387" y="39177652"/>
            <a:ext cx="6206342" cy="3785652"/>
          </a:xfrm>
          <a:prstGeom prst="rect">
            <a:avLst/>
          </a:prstGeom>
          <a:noFill/>
        </p:spPr>
        <p:txBody>
          <a:bodyPr wrap="square" rtlCol="0">
            <a:spAutoFit/>
          </a:bodyPr>
          <a:lstStyle/>
          <a:p>
            <a:r>
              <a:rPr lang="en-US" sz="2400" b="1" dirty="0"/>
              <a:t>Conclusions to Date:</a:t>
            </a:r>
          </a:p>
          <a:p>
            <a:r>
              <a:rPr lang="en-US" sz="2400" dirty="0"/>
              <a:t>Our results show that combining remotely sensed spectral and LiDAR metrics improves the classification (&gt;90%) of species due to distinct species-specific structural characteristics. Despite our success in classifying the identity of pre-delineated tree crowns, automated detection of individual tree crowns using standard LiDAR-based approaches remains difficult and unreliable (&lt;50% overall accuracy). </a:t>
            </a:r>
          </a:p>
        </p:txBody>
      </p:sp>
      <p:sp>
        <p:nvSpPr>
          <p:cNvPr id="110" name="TextBox 109">
            <a:extLst>
              <a:ext uri="{FF2B5EF4-FFF2-40B4-BE49-F238E27FC236}">
                <a16:creationId xmlns:a16="http://schemas.microsoft.com/office/drawing/2014/main" xmlns="" id="{CFC90EEB-FCD2-4AB1-B9EF-EAD6AAC2FB6F}"/>
              </a:ext>
            </a:extLst>
          </p:cNvPr>
          <p:cNvSpPr txBox="1"/>
          <p:nvPr/>
        </p:nvSpPr>
        <p:spPr>
          <a:xfrm>
            <a:off x="16633254" y="40202786"/>
            <a:ext cx="15370600" cy="2308324"/>
          </a:xfrm>
          <a:prstGeom prst="rect">
            <a:avLst/>
          </a:prstGeom>
          <a:noFill/>
        </p:spPr>
        <p:txBody>
          <a:bodyPr wrap="square" rtlCol="0">
            <a:spAutoFit/>
          </a:bodyPr>
          <a:lstStyle/>
          <a:p>
            <a:r>
              <a:rPr lang="en-US" sz="2400" b="1" dirty="0"/>
              <a:t>Conclusions to Date: </a:t>
            </a:r>
          </a:p>
          <a:p>
            <a:r>
              <a:rPr lang="en-US" sz="2400" dirty="0"/>
              <a:t>Results show that ~47% of the variation in species and functional diversity can be predicted using the Normalized Vegetation Index (NDVI) while ~37% of the variation in structural diversity can be predicted with BGI. The presence of common predictors for both species and functional diversity suggest the possibility of using one indicator to represent several forms of similar diversity metrics. Further research needs to be conducted to explore the specifics of the indices that make them the best predictors for these diversity metrics.  </a:t>
            </a:r>
          </a:p>
        </p:txBody>
      </p:sp>
      <p:grpSp>
        <p:nvGrpSpPr>
          <p:cNvPr id="112" name="Group 111">
            <a:extLst>
              <a:ext uri="{FF2B5EF4-FFF2-40B4-BE49-F238E27FC236}">
                <a16:creationId xmlns:a16="http://schemas.microsoft.com/office/drawing/2014/main" xmlns="" id="{F2A3458D-8486-4783-8375-D2D8A8E9F23B}"/>
              </a:ext>
            </a:extLst>
          </p:cNvPr>
          <p:cNvGrpSpPr>
            <a:grpSpLocks noChangeAspect="1"/>
          </p:cNvGrpSpPr>
          <p:nvPr/>
        </p:nvGrpSpPr>
        <p:grpSpPr>
          <a:xfrm>
            <a:off x="22875476" y="29646694"/>
            <a:ext cx="8805983" cy="5483057"/>
            <a:chOff x="18527006" y="26467098"/>
            <a:chExt cx="13753161" cy="8707546"/>
          </a:xfrm>
        </p:grpSpPr>
        <p:pic>
          <p:nvPicPr>
            <p:cNvPr id="113" name="Picture 112">
              <a:extLst>
                <a:ext uri="{FF2B5EF4-FFF2-40B4-BE49-F238E27FC236}">
                  <a16:creationId xmlns:a16="http://schemas.microsoft.com/office/drawing/2014/main" xmlns="" id="{93084C2F-1685-4D3D-9A41-FC51125467EB}"/>
                </a:ext>
              </a:extLst>
            </p:cNvPr>
            <p:cNvPicPr>
              <a:picLocks noChangeAspect="1"/>
            </p:cNvPicPr>
            <p:nvPr/>
          </p:nvPicPr>
          <p:blipFill>
            <a:blip r:embed="rId20"/>
            <a:stretch>
              <a:fillRect/>
            </a:stretch>
          </p:blipFill>
          <p:spPr>
            <a:xfrm>
              <a:off x="18527006" y="26467098"/>
              <a:ext cx="8722011" cy="8707546"/>
            </a:xfrm>
            <a:prstGeom prst="rect">
              <a:avLst/>
            </a:prstGeom>
          </p:spPr>
        </p:pic>
        <p:pic>
          <p:nvPicPr>
            <p:cNvPr id="114" name="Picture 113">
              <a:extLst>
                <a:ext uri="{FF2B5EF4-FFF2-40B4-BE49-F238E27FC236}">
                  <a16:creationId xmlns:a16="http://schemas.microsoft.com/office/drawing/2014/main" xmlns="" id="{91954873-F0CA-4635-A7BD-8C10D005BEBC}"/>
                </a:ext>
              </a:extLst>
            </p:cNvPr>
            <p:cNvPicPr>
              <a:picLocks noChangeAspect="1"/>
            </p:cNvPicPr>
            <p:nvPr/>
          </p:nvPicPr>
          <p:blipFill>
            <a:blip r:embed="rId21"/>
            <a:stretch>
              <a:fillRect/>
            </a:stretch>
          </p:blipFill>
          <p:spPr>
            <a:xfrm>
              <a:off x="27229774" y="26467098"/>
              <a:ext cx="5050393" cy="8707546"/>
            </a:xfrm>
            <a:prstGeom prst="rect">
              <a:avLst/>
            </a:prstGeom>
          </p:spPr>
        </p:pic>
      </p:grpSp>
      <p:sp>
        <p:nvSpPr>
          <p:cNvPr id="115" name="TextBox 114">
            <a:extLst>
              <a:ext uri="{FF2B5EF4-FFF2-40B4-BE49-F238E27FC236}">
                <a16:creationId xmlns:a16="http://schemas.microsoft.com/office/drawing/2014/main" xmlns="" id="{53EE864F-311D-45C2-AB5A-5CFC7DC61D07}"/>
              </a:ext>
            </a:extLst>
          </p:cNvPr>
          <p:cNvSpPr txBox="1"/>
          <p:nvPr/>
        </p:nvSpPr>
        <p:spPr>
          <a:xfrm>
            <a:off x="16640606" y="29950468"/>
            <a:ext cx="4959179" cy="2677656"/>
          </a:xfrm>
          <a:prstGeom prst="rect">
            <a:avLst/>
          </a:prstGeom>
          <a:noFill/>
        </p:spPr>
        <p:txBody>
          <a:bodyPr wrap="square" rtlCol="0">
            <a:spAutoFit/>
          </a:bodyPr>
          <a:lstStyle/>
          <a:p>
            <a:r>
              <a:rPr lang="en-US" sz="2400" b="1" dirty="0"/>
              <a:t>Figure 12</a:t>
            </a:r>
            <a:r>
              <a:rPr lang="en-US" sz="2400" b="1" dirty="0">
                <a:sym typeface="Wingdings" panose="05000000000000000000" pitchFamily="2" charset="2"/>
              </a:rPr>
              <a:t>. </a:t>
            </a:r>
            <a:r>
              <a:rPr lang="en-US" sz="2400" dirty="0">
                <a:sym typeface="Wingdings" panose="05000000000000000000" pitchFamily="2" charset="2"/>
              </a:rPr>
              <a:t>(right)</a:t>
            </a:r>
            <a:r>
              <a:rPr lang="en-US" sz="2400" b="1" dirty="0"/>
              <a:t> </a:t>
            </a:r>
            <a:r>
              <a:rPr lang="en-US" sz="2400" dirty="0"/>
              <a:t>We clustered similar remote sensing indices together using a Principal Component Analysis. Clusters are based on the strength of the correlations between variables. Indicators are the most representative index of each cluster. </a:t>
            </a:r>
          </a:p>
        </p:txBody>
      </p:sp>
      <p:sp>
        <p:nvSpPr>
          <p:cNvPr id="116" name="TextBox 115">
            <a:extLst>
              <a:ext uri="{FF2B5EF4-FFF2-40B4-BE49-F238E27FC236}">
                <a16:creationId xmlns:a16="http://schemas.microsoft.com/office/drawing/2014/main" xmlns="" id="{7262EB59-0BAA-4D97-87C4-8FDE78DC833E}"/>
              </a:ext>
            </a:extLst>
          </p:cNvPr>
          <p:cNvSpPr txBox="1"/>
          <p:nvPr/>
        </p:nvSpPr>
        <p:spPr>
          <a:xfrm>
            <a:off x="16681362" y="32928060"/>
            <a:ext cx="4949416" cy="1938992"/>
          </a:xfrm>
          <a:prstGeom prst="rect">
            <a:avLst/>
          </a:prstGeom>
          <a:noFill/>
        </p:spPr>
        <p:txBody>
          <a:bodyPr wrap="square" rtlCol="0">
            <a:spAutoFit/>
          </a:bodyPr>
          <a:lstStyle/>
          <a:p>
            <a:r>
              <a:rPr lang="en-US" sz="2400" b="1" dirty="0"/>
              <a:t>Figure 13. </a:t>
            </a:r>
            <a:r>
              <a:rPr lang="en-US" sz="2400" dirty="0"/>
              <a:t>(below)</a:t>
            </a:r>
            <a:r>
              <a:rPr lang="en-US" sz="2400" b="1" dirty="0"/>
              <a:t> </a:t>
            </a:r>
            <a:r>
              <a:rPr lang="en-US" sz="2400" dirty="0"/>
              <a:t>A Partial Least Squares Regression was performed to explore the predictability of the three biodiversity metrics from hyperspectral imagery. </a:t>
            </a:r>
          </a:p>
        </p:txBody>
      </p:sp>
      <p:graphicFrame>
        <p:nvGraphicFramePr>
          <p:cNvPr id="117" name="Table 116">
            <a:extLst>
              <a:ext uri="{FF2B5EF4-FFF2-40B4-BE49-F238E27FC236}">
                <a16:creationId xmlns:a16="http://schemas.microsoft.com/office/drawing/2014/main" xmlns="" id="{C1C86917-6E71-4C69-93D0-DEF1B6554486}"/>
              </a:ext>
            </a:extLst>
          </p:cNvPr>
          <p:cNvGraphicFramePr>
            <a:graphicFrameLocks noGrp="1"/>
          </p:cNvGraphicFramePr>
          <p:nvPr>
            <p:extLst>
              <p:ext uri="{D42A27DB-BD31-4B8C-83A1-F6EECF244321}">
                <p14:modId xmlns:p14="http://schemas.microsoft.com/office/powerpoint/2010/main" val="3753237231"/>
              </p:ext>
            </p:extLst>
          </p:nvPr>
        </p:nvGraphicFramePr>
        <p:xfrm>
          <a:off x="17466789" y="35430249"/>
          <a:ext cx="13343211" cy="4633112"/>
        </p:xfrm>
        <a:graphic>
          <a:graphicData uri="http://schemas.openxmlformats.org/drawingml/2006/table">
            <a:tbl>
              <a:tblPr firstRow="1" firstCol="1" bandRow="1">
                <a:tableStyleId>{72833802-FEF1-4C79-8D5D-14CF1EAF98D9}</a:tableStyleId>
              </a:tblPr>
              <a:tblGrid>
                <a:gridCol w="1877089">
                  <a:extLst>
                    <a:ext uri="{9D8B030D-6E8A-4147-A177-3AD203B41FA5}">
                      <a16:colId xmlns:a16="http://schemas.microsoft.com/office/drawing/2014/main" xmlns="" val="774387902"/>
                    </a:ext>
                  </a:extLst>
                </a:gridCol>
                <a:gridCol w="1608681">
                  <a:extLst>
                    <a:ext uri="{9D8B030D-6E8A-4147-A177-3AD203B41FA5}">
                      <a16:colId xmlns:a16="http://schemas.microsoft.com/office/drawing/2014/main" xmlns="" val="3076630360"/>
                    </a:ext>
                  </a:extLst>
                </a:gridCol>
                <a:gridCol w="1681803">
                  <a:extLst>
                    <a:ext uri="{9D8B030D-6E8A-4147-A177-3AD203B41FA5}">
                      <a16:colId xmlns:a16="http://schemas.microsoft.com/office/drawing/2014/main" xmlns="" val="2149202098"/>
                    </a:ext>
                  </a:extLst>
                </a:gridCol>
                <a:gridCol w="1974289">
                  <a:extLst>
                    <a:ext uri="{9D8B030D-6E8A-4147-A177-3AD203B41FA5}">
                      <a16:colId xmlns:a16="http://schemas.microsoft.com/office/drawing/2014/main" xmlns="" val="1804131875"/>
                    </a:ext>
                  </a:extLst>
                </a:gridCol>
                <a:gridCol w="2404356">
                  <a:extLst>
                    <a:ext uri="{9D8B030D-6E8A-4147-A177-3AD203B41FA5}">
                      <a16:colId xmlns:a16="http://schemas.microsoft.com/office/drawing/2014/main" xmlns="" val="2136993259"/>
                    </a:ext>
                  </a:extLst>
                </a:gridCol>
                <a:gridCol w="3796993">
                  <a:extLst>
                    <a:ext uri="{9D8B030D-6E8A-4147-A177-3AD203B41FA5}">
                      <a16:colId xmlns:a16="http://schemas.microsoft.com/office/drawing/2014/main" xmlns="" val="1434412400"/>
                    </a:ext>
                  </a:extLst>
                </a:gridCol>
              </a:tblGrid>
              <a:tr h="842384">
                <a:tc>
                  <a:txBody>
                    <a:bodyPr/>
                    <a:lstStyle/>
                    <a:p>
                      <a:pPr marL="0" marR="0" algn="ctr">
                        <a:spcBef>
                          <a:spcPts val="0"/>
                        </a:spcBef>
                        <a:spcAft>
                          <a:spcPts val="0"/>
                        </a:spcAft>
                      </a:pPr>
                      <a:r>
                        <a:rPr lang="en-US" sz="2400" dirty="0">
                          <a:solidFill>
                            <a:schemeClr val="tx1"/>
                          </a:solidFill>
                          <a:effectLst/>
                        </a:rPr>
                        <a:t>Biodiversity Metrics</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2400" dirty="0">
                          <a:solidFill>
                            <a:schemeClr val="tx1"/>
                          </a:solidFill>
                          <a:effectLst/>
                        </a:rPr>
                        <a:t>Predictors</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2400" dirty="0">
                          <a:solidFill>
                            <a:schemeClr val="tx1"/>
                          </a:solidFill>
                          <a:effectLst/>
                        </a:rPr>
                        <a:t>Number of Factors</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2400" dirty="0">
                          <a:solidFill>
                            <a:schemeClr val="tx1"/>
                          </a:solidFill>
                          <a:effectLst/>
                        </a:rPr>
                        <a:t>% Variation Predicted</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2400" dirty="0">
                          <a:solidFill>
                            <a:schemeClr val="tx1"/>
                          </a:solidFill>
                          <a:effectLst/>
                        </a:rPr>
                        <a:t>Number of VIPS &gt;0.8</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T w="12700" cap="flat" cmpd="sng" algn="ctr">
                      <a:solidFill>
                        <a:schemeClr val="tx1"/>
                      </a:solidFill>
                      <a:prstDash val="solid"/>
                      <a:round/>
                      <a:headEnd type="none" w="med" len="med"/>
                      <a:tailEnd type="none" w="med" len="med"/>
                    </a:lnT>
                  </a:tcPr>
                </a:tc>
                <a:tc>
                  <a:txBody>
                    <a:bodyPr/>
                    <a:lstStyle/>
                    <a:p>
                      <a:pPr marL="0" marR="0" algn="ctr">
                        <a:spcBef>
                          <a:spcPts val="0"/>
                        </a:spcBef>
                        <a:spcAft>
                          <a:spcPts val="0"/>
                        </a:spcAft>
                      </a:pPr>
                      <a:r>
                        <a:rPr lang="en-US" sz="2400" dirty="0">
                          <a:solidFill>
                            <a:schemeClr val="tx1"/>
                          </a:solidFill>
                          <a:effectLst/>
                        </a:rPr>
                        <a:t>Greatest VIP’s</a:t>
                      </a:r>
                      <a:endParaRPr lang="en-US"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xmlns="" val="2810942335"/>
                  </a:ext>
                </a:extLst>
              </a:tr>
              <a:tr h="421192">
                <a:tc rowSpan="3">
                  <a:txBody>
                    <a:bodyPr/>
                    <a:lstStyle/>
                    <a:p>
                      <a:pPr marL="0" marR="0">
                        <a:spcBef>
                          <a:spcPts val="0"/>
                        </a:spcBef>
                        <a:spcAft>
                          <a:spcPts val="0"/>
                        </a:spcAft>
                      </a:pPr>
                      <a:r>
                        <a:rPr lang="en-US" sz="2400" dirty="0">
                          <a:effectLst/>
                        </a:rPr>
                        <a:t>Species Diversity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tcPr>
                </a:tc>
                <a:tc>
                  <a:txBody>
                    <a:bodyPr/>
                    <a:lstStyle/>
                    <a:p>
                      <a:pPr marL="0" marR="0" algn="ctr">
                        <a:spcBef>
                          <a:spcPts val="0"/>
                        </a:spcBef>
                        <a:spcAft>
                          <a:spcPts val="0"/>
                        </a:spcAft>
                      </a:pPr>
                      <a:r>
                        <a:rPr lang="en-US" sz="2400" dirty="0">
                          <a:effectLst/>
                        </a:rPr>
                        <a:t>All</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9</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57.77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a:effectLst/>
                        </a:rPr>
                        <a:t>193</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rPr>
                        <a:t>SWIR-</a:t>
                      </a:r>
                      <a:r>
                        <a:rPr lang="en-US" sz="2400" dirty="0" err="1">
                          <a:effectLst/>
                        </a:rPr>
                        <a:t>VI_mean</a:t>
                      </a:r>
                      <a:r>
                        <a:rPr lang="en-US" sz="2400" dirty="0">
                          <a:effectLst/>
                        </a:rPr>
                        <a:t>; NDI3_sd</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271904491"/>
                  </a:ext>
                </a:extLst>
              </a:tr>
              <a:tr h="421192">
                <a:tc vMerge="1">
                  <a:txBody>
                    <a:bodyPr/>
                    <a:lstStyle/>
                    <a:p>
                      <a:endParaRPr lang="en-US"/>
                    </a:p>
                  </a:txBody>
                  <a:tcPr/>
                </a:tc>
                <a:tc>
                  <a:txBody>
                    <a:bodyPr/>
                    <a:lstStyle/>
                    <a:p>
                      <a:pPr marL="0" marR="0" algn="ctr">
                        <a:spcBef>
                          <a:spcPts val="0"/>
                        </a:spcBef>
                        <a:spcAft>
                          <a:spcPts val="0"/>
                        </a:spcAft>
                      </a:pPr>
                      <a:r>
                        <a:rPr lang="en-US" sz="2400" dirty="0">
                          <a:effectLst/>
                        </a:rPr>
                        <a:t>Indicators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46.96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err="1">
                          <a:effectLst/>
                        </a:rPr>
                        <a:t>NDVI_mean</a:t>
                      </a:r>
                      <a:r>
                        <a:rPr lang="en-US" sz="2400" dirty="0">
                          <a:effectLst/>
                        </a:rPr>
                        <a:t>; DWSI1_mean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4231048761"/>
                  </a:ext>
                </a:extLst>
              </a:tr>
              <a:tr h="421192">
                <a:tc vMerge="1">
                  <a:txBody>
                    <a:bodyPr/>
                    <a:lstStyle/>
                    <a:p>
                      <a:endParaRPr lang="en-US"/>
                    </a:p>
                  </a:txBody>
                  <a:tcPr/>
                </a:tc>
                <a:tc>
                  <a:txBody>
                    <a:bodyPr/>
                    <a:lstStyle/>
                    <a:p>
                      <a:pPr marL="0" marR="0" algn="ctr">
                        <a:spcBef>
                          <a:spcPts val="0"/>
                        </a:spcBef>
                        <a:spcAft>
                          <a:spcPts val="0"/>
                        </a:spcAft>
                      </a:pPr>
                      <a:r>
                        <a:rPr lang="en-US" sz="2400" dirty="0">
                          <a:effectLst/>
                        </a:rPr>
                        <a:t>Clusters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46.51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rPr>
                        <a:t>Cluster 8; Cluster 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607063182"/>
                  </a:ext>
                </a:extLst>
              </a:tr>
              <a:tr h="421192">
                <a:tc rowSpan="3">
                  <a:txBody>
                    <a:bodyPr/>
                    <a:lstStyle/>
                    <a:p>
                      <a:pPr marL="0" marR="0">
                        <a:spcBef>
                          <a:spcPts val="0"/>
                        </a:spcBef>
                        <a:spcAft>
                          <a:spcPts val="0"/>
                        </a:spcAft>
                      </a:pPr>
                      <a:r>
                        <a:rPr lang="en-US" sz="2400" dirty="0">
                          <a:effectLst/>
                        </a:rPr>
                        <a:t>Functional Diversity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tcPr>
                </a:tc>
                <a:tc>
                  <a:txBody>
                    <a:bodyPr/>
                    <a:lstStyle/>
                    <a:p>
                      <a:pPr marL="0" marR="0" algn="ctr">
                        <a:spcBef>
                          <a:spcPts val="0"/>
                        </a:spcBef>
                        <a:spcAft>
                          <a:spcPts val="0"/>
                        </a:spcAft>
                      </a:pPr>
                      <a:r>
                        <a:rPr lang="en-US" sz="2400" dirty="0">
                          <a:effectLst/>
                        </a:rPr>
                        <a:t>All</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58.53</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176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rPr>
                        <a:t>SWIR-</a:t>
                      </a:r>
                      <a:r>
                        <a:rPr lang="en-US" sz="2400" dirty="0" err="1">
                          <a:effectLst/>
                        </a:rPr>
                        <a:t>VI_mean</a:t>
                      </a:r>
                      <a:r>
                        <a:rPr lang="en-US" sz="2400" dirty="0">
                          <a:effectLst/>
                        </a:rPr>
                        <a:t>; </a:t>
                      </a:r>
                      <a:r>
                        <a:rPr lang="en-US" sz="2400" dirty="0" err="1">
                          <a:effectLst/>
                        </a:rPr>
                        <a:t>NDVI_mean</a:t>
                      </a:r>
                      <a:r>
                        <a:rPr lang="en-US" sz="2400" dirty="0">
                          <a:effectLst/>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141302596"/>
                  </a:ext>
                </a:extLst>
              </a:tr>
              <a:tr h="421192">
                <a:tc vMerge="1">
                  <a:txBody>
                    <a:bodyPr/>
                    <a:lstStyle/>
                    <a:p>
                      <a:endParaRPr lang="en-US"/>
                    </a:p>
                  </a:txBody>
                  <a:tcPr/>
                </a:tc>
                <a:tc>
                  <a:txBody>
                    <a:bodyPr/>
                    <a:lstStyle/>
                    <a:p>
                      <a:pPr marL="0" marR="0" algn="ctr">
                        <a:spcBef>
                          <a:spcPts val="0"/>
                        </a:spcBef>
                        <a:spcAft>
                          <a:spcPts val="0"/>
                        </a:spcAft>
                      </a:pPr>
                      <a:r>
                        <a:rPr lang="en-US" sz="2400">
                          <a:effectLst/>
                        </a:rPr>
                        <a:t>Indicators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13</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49.88</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err="1">
                          <a:effectLst/>
                        </a:rPr>
                        <a:t>NDVI_mean</a:t>
                      </a:r>
                      <a:r>
                        <a:rPr lang="en-US" sz="2400" dirty="0">
                          <a:effectLst/>
                        </a:rPr>
                        <a:t>; </a:t>
                      </a:r>
                      <a:r>
                        <a:rPr lang="en-US" sz="2400" dirty="0" err="1">
                          <a:effectLst/>
                        </a:rPr>
                        <a:t>GEMI_mean</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2219513164"/>
                  </a:ext>
                </a:extLst>
              </a:tr>
              <a:tr h="421192">
                <a:tc vMerge="1">
                  <a:txBody>
                    <a:bodyPr/>
                    <a:lstStyle/>
                    <a:p>
                      <a:endParaRPr lang="en-US"/>
                    </a:p>
                  </a:txBody>
                  <a:tcPr/>
                </a:tc>
                <a:tc>
                  <a:txBody>
                    <a:bodyPr/>
                    <a:lstStyle/>
                    <a:p>
                      <a:pPr marL="0" marR="0" algn="ctr">
                        <a:spcBef>
                          <a:spcPts val="0"/>
                        </a:spcBef>
                        <a:spcAft>
                          <a:spcPts val="0"/>
                        </a:spcAft>
                      </a:pPr>
                      <a:r>
                        <a:rPr lang="en-US" sz="2400">
                          <a:effectLst/>
                        </a:rPr>
                        <a:t>Clusters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13</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49.35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rPr>
                        <a:t>Cluster 5; Cluster 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2145674587"/>
                  </a:ext>
                </a:extLst>
              </a:tr>
              <a:tr h="421192">
                <a:tc rowSpan="3">
                  <a:txBody>
                    <a:bodyPr/>
                    <a:lstStyle/>
                    <a:p>
                      <a:pPr marL="0" marR="0">
                        <a:spcBef>
                          <a:spcPts val="0"/>
                        </a:spcBef>
                        <a:spcAft>
                          <a:spcPts val="0"/>
                        </a:spcAft>
                      </a:pPr>
                      <a:r>
                        <a:rPr lang="en-US" sz="2400" dirty="0">
                          <a:effectLst/>
                        </a:rPr>
                        <a:t>Structural Diversity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400">
                          <a:effectLst/>
                        </a:rPr>
                        <a:t>All</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52.12</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144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err="1">
                          <a:effectLst/>
                        </a:rPr>
                        <a:t>PRI_mean</a:t>
                      </a:r>
                      <a:r>
                        <a:rPr lang="en-US" sz="2400" dirty="0">
                          <a:effectLst/>
                        </a:rPr>
                        <a:t>; BGI1_mean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815212885"/>
                  </a:ext>
                </a:extLst>
              </a:tr>
              <a:tr h="421192">
                <a:tc vMerge="1">
                  <a:txBody>
                    <a:bodyPr/>
                    <a:lstStyle/>
                    <a:p>
                      <a:endParaRPr lang="en-US"/>
                    </a:p>
                  </a:txBody>
                  <a:tcPr/>
                </a:tc>
                <a:tc>
                  <a:txBody>
                    <a:bodyPr/>
                    <a:lstStyle/>
                    <a:p>
                      <a:pPr marL="0" marR="0" algn="ctr">
                        <a:spcBef>
                          <a:spcPts val="0"/>
                        </a:spcBef>
                        <a:spcAft>
                          <a:spcPts val="0"/>
                        </a:spcAft>
                      </a:pPr>
                      <a:r>
                        <a:rPr lang="en-US" sz="2400">
                          <a:effectLst/>
                        </a:rPr>
                        <a:t>Indicators</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36.59</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2400" dirty="0">
                          <a:effectLst/>
                        </a:rPr>
                        <a:t>16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spcBef>
                          <a:spcPts val="0"/>
                        </a:spcBef>
                        <a:spcAft>
                          <a:spcPts val="0"/>
                        </a:spcAft>
                      </a:pPr>
                      <a:r>
                        <a:rPr lang="en-US" sz="2400" dirty="0">
                          <a:effectLst/>
                        </a:rPr>
                        <a:t>BGI2_mean; </a:t>
                      </a:r>
                      <a:r>
                        <a:rPr lang="en-US" sz="2400" dirty="0" err="1">
                          <a:effectLst/>
                        </a:rPr>
                        <a:t>HI_mean</a:t>
                      </a:r>
                      <a:r>
                        <a:rPr lang="en-US" sz="2400" dirty="0">
                          <a:effectLst/>
                        </a:rPr>
                        <a:t> </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tcPr>
                </a:tc>
                <a:extLst>
                  <a:ext uri="{0D108BD9-81ED-4DB2-BD59-A6C34878D82A}">
                    <a16:rowId xmlns:a16="http://schemas.microsoft.com/office/drawing/2014/main" xmlns="" val="148762161"/>
                  </a:ext>
                </a:extLst>
              </a:tr>
              <a:tr h="421192">
                <a:tc vMerge="1">
                  <a:txBody>
                    <a:bodyPr/>
                    <a:lstStyle/>
                    <a:p>
                      <a:endParaRPr lang="en-US"/>
                    </a:p>
                  </a:txBody>
                  <a:tcPr/>
                </a:tc>
                <a:tc>
                  <a:txBody>
                    <a:bodyPr/>
                    <a:lstStyle/>
                    <a:p>
                      <a:pPr marL="0" marR="0" algn="ctr">
                        <a:spcBef>
                          <a:spcPts val="0"/>
                        </a:spcBef>
                        <a:spcAft>
                          <a:spcPts val="0"/>
                        </a:spcAft>
                      </a:pPr>
                      <a:r>
                        <a:rPr lang="en-US" sz="2400" dirty="0">
                          <a:effectLst/>
                        </a:rPr>
                        <a:t>Clusters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400" dirty="0">
                          <a:effectLst/>
                        </a:rPr>
                        <a:t>14</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400" dirty="0">
                          <a:effectLst/>
                        </a:rPr>
                        <a:t>35.07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lgn="ctr">
                        <a:spcBef>
                          <a:spcPts val="0"/>
                        </a:spcBef>
                        <a:spcAft>
                          <a:spcPts val="0"/>
                        </a:spcAft>
                      </a:pPr>
                      <a:r>
                        <a:rPr lang="en-US" sz="2400" dirty="0">
                          <a:effectLst/>
                        </a:rPr>
                        <a:t>17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B w="12700" cap="flat" cmpd="sng" algn="ctr">
                      <a:solidFill>
                        <a:schemeClr val="tx1"/>
                      </a:solidFill>
                      <a:prstDash val="solid"/>
                      <a:round/>
                      <a:headEnd type="none" w="med" len="med"/>
                      <a:tailEnd type="none" w="med" len="med"/>
                    </a:lnB>
                  </a:tcPr>
                </a:tc>
                <a:tc>
                  <a:txBody>
                    <a:bodyPr/>
                    <a:lstStyle/>
                    <a:p>
                      <a:pPr marL="0" marR="0">
                        <a:spcBef>
                          <a:spcPts val="0"/>
                        </a:spcBef>
                        <a:spcAft>
                          <a:spcPts val="0"/>
                        </a:spcAft>
                      </a:pPr>
                      <a:r>
                        <a:rPr lang="en-US" sz="2400" dirty="0">
                          <a:effectLst/>
                        </a:rPr>
                        <a:t>Cluster 11; Cluster 22</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xmlns="" val="1522204179"/>
                  </a:ext>
                </a:extLst>
              </a:tr>
            </a:tbl>
          </a:graphicData>
        </a:graphic>
      </p:graphicFrame>
      <p:sp>
        <p:nvSpPr>
          <p:cNvPr id="118" name="Rectangle 243"/>
          <p:cNvSpPr>
            <a:spLocks noChangeArrowheads="1"/>
          </p:cNvSpPr>
          <p:nvPr/>
        </p:nvSpPr>
        <p:spPr bwMode="auto">
          <a:xfrm rot="16200000">
            <a:off x="23961530" y="35181871"/>
            <a:ext cx="796092" cy="15841175"/>
          </a:xfrm>
          <a:prstGeom prst="rect">
            <a:avLst/>
          </a:prstGeom>
          <a:noFill/>
          <a:ln w="38100">
            <a:solidFill>
              <a:srgbClr val="990033"/>
            </a:solidFill>
            <a:miter lim="800000"/>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txBody>
          <a:bodyPr vert="eaVert" wrap="none" anchor="ctr"/>
          <a:lstStyle>
            <a:lvl1pPr eaLnBrk="0" hangingPunct="0">
              <a:defRPr sz="2400">
                <a:solidFill>
                  <a:schemeClr val="tx1"/>
                </a:solidFill>
                <a:latin typeface="Calibri" panose="020F0502020204030204" pitchFamily="34" charset="0"/>
              </a:defRPr>
            </a:lvl1pPr>
            <a:lvl2pPr marL="742950" indent="-285750" eaLnBrk="0" hangingPunct="0">
              <a:defRPr sz="2400">
                <a:solidFill>
                  <a:schemeClr val="tx1"/>
                </a:solidFill>
                <a:latin typeface="Calibri" panose="020F0502020204030204" pitchFamily="34" charset="0"/>
              </a:defRPr>
            </a:lvl2pPr>
            <a:lvl3pPr marL="1143000" indent="-228600" eaLnBrk="0" hangingPunct="0">
              <a:defRPr sz="2400">
                <a:solidFill>
                  <a:schemeClr val="tx1"/>
                </a:solidFill>
                <a:latin typeface="Calibri" panose="020F0502020204030204" pitchFamily="34" charset="0"/>
              </a:defRPr>
            </a:lvl3pPr>
            <a:lvl4pPr marL="1600200" indent="-228600" eaLnBrk="0" hangingPunct="0">
              <a:defRPr sz="2400">
                <a:solidFill>
                  <a:schemeClr val="tx1"/>
                </a:solidFill>
                <a:latin typeface="Calibri" panose="020F0502020204030204" pitchFamily="34" charset="0"/>
              </a:defRPr>
            </a:lvl4pPr>
            <a:lvl5pPr marL="2057400" indent="-228600" eaLnBrk="0" hangingPunct="0">
              <a:defRPr sz="2400">
                <a:solidFill>
                  <a:schemeClr val="tx1"/>
                </a:solidFill>
                <a:latin typeface="Calibri" panose="020F0502020204030204" pitchFamily="34" charset="0"/>
              </a:defRPr>
            </a:lvl5pPr>
            <a:lvl6pPr marL="2514600" indent="-228600" eaLnBrk="0" fontAlgn="base" hangingPunct="0">
              <a:spcBef>
                <a:spcPct val="0"/>
              </a:spcBef>
              <a:spcAft>
                <a:spcPct val="0"/>
              </a:spcAft>
              <a:defRPr sz="2400">
                <a:solidFill>
                  <a:schemeClr val="tx1"/>
                </a:solidFill>
                <a:latin typeface="Calibri" panose="020F0502020204030204" pitchFamily="34" charset="0"/>
              </a:defRPr>
            </a:lvl6pPr>
            <a:lvl7pPr marL="2971800" indent="-228600" eaLnBrk="0" fontAlgn="base" hangingPunct="0">
              <a:spcBef>
                <a:spcPct val="0"/>
              </a:spcBef>
              <a:spcAft>
                <a:spcPct val="0"/>
              </a:spcAft>
              <a:defRPr sz="2400">
                <a:solidFill>
                  <a:schemeClr val="tx1"/>
                </a:solidFill>
                <a:latin typeface="Calibri" panose="020F0502020204030204" pitchFamily="34" charset="0"/>
              </a:defRPr>
            </a:lvl7pPr>
            <a:lvl8pPr marL="3429000" indent="-228600" eaLnBrk="0" fontAlgn="base" hangingPunct="0">
              <a:spcBef>
                <a:spcPct val="0"/>
              </a:spcBef>
              <a:spcAft>
                <a:spcPct val="0"/>
              </a:spcAft>
              <a:defRPr sz="2400">
                <a:solidFill>
                  <a:schemeClr val="tx1"/>
                </a:solidFill>
                <a:latin typeface="Calibri" panose="020F0502020204030204" pitchFamily="34" charset="0"/>
              </a:defRPr>
            </a:lvl8pPr>
            <a:lvl9pPr marL="3886200" indent="-228600" eaLnBrk="0" fontAlgn="base" hangingPunct="0">
              <a:spcBef>
                <a:spcPct val="0"/>
              </a:spcBef>
              <a:spcAft>
                <a:spcPct val="0"/>
              </a:spcAft>
              <a:defRPr sz="2400">
                <a:solidFill>
                  <a:schemeClr val="tx1"/>
                </a:solidFill>
                <a:latin typeface="Calibri" panose="020F0502020204030204" pitchFamily="34" charset="0"/>
              </a:defRPr>
            </a:lvl9pPr>
          </a:lstStyle>
          <a:p>
            <a:pPr eaLnBrk="1" hangingPunct="1"/>
            <a:endParaRPr lang="en-US" altLang="en-US" sz="2160" b="1" dirty="0"/>
          </a:p>
        </p:txBody>
      </p:sp>
      <p:sp>
        <p:nvSpPr>
          <p:cNvPr id="146" name="TextBox 145">
            <a:extLst>
              <a:ext uri="{FF2B5EF4-FFF2-40B4-BE49-F238E27FC236}">
                <a16:creationId xmlns:a16="http://schemas.microsoft.com/office/drawing/2014/main" xmlns="" id="{CFC90EEB-FCD2-4AB1-B9EF-EAD6AAC2FB6F}"/>
              </a:ext>
            </a:extLst>
          </p:cNvPr>
          <p:cNvSpPr txBox="1"/>
          <p:nvPr/>
        </p:nvSpPr>
        <p:spPr>
          <a:xfrm>
            <a:off x="16633254" y="42666905"/>
            <a:ext cx="15598544" cy="769441"/>
          </a:xfrm>
          <a:prstGeom prst="rect">
            <a:avLst/>
          </a:prstGeom>
          <a:noFill/>
        </p:spPr>
        <p:txBody>
          <a:bodyPr wrap="square" rtlCol="0">
            <a:spAutoFit/>
          </a:bodyPr>
          <a:lstStyle/>
          <a:p>
            <a:r>
              <a:rPr lang="en-US" sz="2400" b="1" dirty="0"/>
              <a:t>Acknowledgements: </a:t>
            </a:r>
            <a:r>
              <a:rPr lang="en-US" sz="2000" dirty="0"/>
              <a:t>We gratefully acknowledge </a:t>
            </a:r>
            <a:r>
              <a:rPr lang="en-US" sz="2000" dirty="0" err="1"/>
              <a:t>AmeriFlux</a:t>
            </a:r>
            <a:r>
              <a:rPr lang="en-US" sz="2000" dirty="0"/>
              <a:t> data contributors for flux data, David Orwig at the Harvard Forest for georeferenced tree inventory data, </a:t>
            </a:r>
            <a:r>
              <a:rPr lang="en-US" sz="2000"/>
              <a:t>David </a:t>
            </a:r>
            <a:r>
              <a:rPr lang="en-US" sz="2000" smtClean="0"/>
              <a:t>Basler </a:t>
            </a:r>
            <a:r>
              <a:rPr lang="en-US" sz="2000" dirty="0"/>
              <a:t>for drone imagery, the staff at NEON for help with NEON AOP data, and the staff at NASA for help with G-</a:t>
            </a:r>
            <a:r>
              <a:rPr lang="en-US" sz="2000" dirty="0" err="1"/>
              <a:t>LiHT</a:t>
            </a:r>
            <a:r>
              <a:rPr lang="en-US" sz="2000" dirty="0"/>
              <a:t> data.</a:t>
            </a:r>
          </a:p>
        </p:txBody>
      </p:sp>
    </p:spTree>
    <p:extLst>
      <p:ext uri="{BB962C8B-B14F-4D97-AF65-F5344CB8AC3E}">
        <p14:creationId xmlns:p14="http://schemas.microsoft.com/office/powerpoint/2010/main" val="33334830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8604</TotalTime>
  <Words>1651</Words>
  <Application>Microsoft Office PowerPoint</Application>
  <PresentationFormat>Custom</PresentationFormat>
  <Paragraphs>189</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Times New Roman</vt:lpstr>
      <vt:lpstr>Webdings</vt:lpstr>
      <vt:lpstr>Wingdings</vt:lpstr>
      <vt:lpstr>Office Theme</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svollinger</dc:creator>
  <cp:lastModifiedBy>jhc33</cp:lastModifiedBy>
  <cp:revision>117</cp:revision>
  <dcterms:created xsi:type="dcterms:W3CDTF">2015-04-13T15:04:39Z</dcterms:created>
  <dcterms:modified xsi:type="dcterms:W3CDTF">2019-05-14T14:12:31Z</dcterms:modified>
</cp:coreProperties>
</file>