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sldIdLst>
    <p:sldId id="294" r:id="rId2"/>
  </p:sldIdLst>
  <p:sldSz cx="43891200" cy="32918400"/>
  <p:notesSz cx="32462788" cy="43435588"/>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6708">
          <p15:clr>
            <a:srgbClr val="A4A3A4"/>
          </p15:clr>
        </p15:guide>
        <p15:guide id="6" pos="20904">
          <p15:clr>
            <a:srgbClr val="A4A3A4"/>
          </p15:clr>
        </p15:guide>
        <p15:guide id="7" pos="7082">
          <p15:clr>
            <a:srgbClr val="A4A3A4"/>
          </p15:clr>
        </p15:guide>
        <p15:guide id="8" pos="20582">
          <p15:clr>
            <a:srgbClr val="A4A3A4"/>
          </p15:clr>
        </p15:guide>
        <p15:guide id="9" pos="27330">
          <p15:clr>
            <a:srgbClr val="A4A3A4"/>
          </p15:clr>
        </p15:guide>
        <p15:guide id="10" pos="326">
          <p15:clr>
            <a:srgbClr val="A4A3A4"/>
          </p15:clr>
        </p15:guide>
      </p15:sldGuideLst>
    </p:ext>
    <p:ext uri="{2D200454-40CA-4A62-9FC3-DE9A4176ACB9}">
      <p15:notesGuideLst xmlns:p15="http://schemas.microsoft.com/office/powerpoint/2012/main">
        <p15:guide id="1" orient="horz" pos="13681">
          <p15:clr>
            <a:srgbClr val="A4A3A4"/>
          </p15:clr>
        </p15:guide>
        <p15:guide id="2" pos="10225">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a:srgbClr val="3B7193"/>
    <a:srgbClr val="2C556E"/>
    <a:srgbClr val="E7E7E5"/>
    <a:srgbClr val="E4E7E8"/>
    <a:srgbClr val="EDE8DF"/>
    <a:srgbClr val="E0E9EC"/>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254" autoAdjust="0"/>
    <p:restoredTop sz="94249" autoAdjust="0"/>
  </p:normalViewPr>
  <p:slideViewPr>
    <p:cSldViewPr snapToGrid="0" snapToObjects="1" showGuides="1">
      <p:cViewPr>
        <p:scale>
          <a:sx n="50" d="100"/>
          <a:sy n="50" d="100"/>
        </p:scale>
        <p:origin x="-5484" y="-3864"/>
      </p:cViewPr>
      <p:guideLst>
        <p:guide orient="horz" pos="3318"/>
        <p:guide orient="horz" pos="288"/>
        <p:guide orient="horz" pos="20160"/>
        <p:guide orient="horz"/>
        <p:guide pos="6708"/>
        <p:guide pos="20904"/>
        <p:guide pos="7082"/>
        <p:guide pos="20582"/>
        <p:guide pos="27330"/>
        <p:guide pos="32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7" d="100"/>
          <a:sy n="77" d="100"/>
        </p:scale>
        <p:origin x="-3138" y="-108"/>
      </p:cViewPr>
      <p:guideLst>
        <p:guide orient="horz" pos="13681"/>
        <p:guide pos="1022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067208" cy="2171779"/>
          </a:xfrm>
          <a:prstGeom prst="rect">
            <a:avLst/>
          </a:prstGeom>
        </p:spPr>
        <p:txBody>
          <a:bodyPr vert="horz" lIns="433700" tIns="216850" rIns="433700" bIns="216850" rtlCol="0"/>
          <a:lstStyle>
            <a:lvl1pPr algn="l">
              <a:defRPr sz="5700"/>
            </a:lvl1pPr>
          </a:lstStyle>
          <a:p>
            <a:endParaRPr lang="en-US" dirty="0"/>
          </a:p>
        </p:txBody>
      </p:sp>
      <p:sp>
        <p:nvSpPr>
          <p:cNvPr id="3" name="Date Placeholder 2"/>
          <p:cNvSpPr>
            <a:spLocks noGrp="1"/>
          </p:cNvSpPr>
          <p:nvPr>
            <p:ph type="dt" idx="1"/>
          </p:nvPr>
        </p:nvSpPr>
        <p:spPr>
          <a:xfrm>
            <a:off x="18388068" y="0"/>
            <a:ext cx="14067208" cy="2171779"/>
          </a:xfrm>
          <a:prstGeom prst="rect">
            <a:avLst/>
          </a:prstGeom>
        </p:spPr>
        <p:txBody>
          <a:bodyPr vert="horz" lIns="433700" tIns="216850" rIns="433700" bIns="216850" rtlCol="0"/>
          <a:lstStyle>
            <a:lvl1pPr algn="r">
              <a:defRPr sz="5700"/>
            </a:lvl1pPr>
          </a:lstStyle>
          <a:p>
            <a:fld id="{E6CC2317-6751-4CD4-9995-8782DD78E936}" type="datetimeFigureOut">
              <a:rPr lang="en-US" smtClean="0"/>
              <a:pPr/>
              <a:t>6/6/2019</a:t>
            </a:fld>
            <a:endParaRPr lang="en-US" dirty="0"/>
          </a:p>
        </p:txBody>
      </p:sp>
      <p:sp>
        <p:nvSpPr>
          <p:cNvPr id="4" name="Slide Image Placeholder 3"/>
          <p:cNvSpPr>
            <a:spLocks noGrp="1" noRot="1" noChangeAspect="1"/>
          </p:cNvSpPr>
          <p:nvPr>
            <p:ph type="sldImg" idx="2"/>
          </p:nvPr>
        </p:nvSpPr>
        <p:spPr>
          <a:xfrm>
            <a:off x="5373688" y="3257550"/>
            <a:ext cx="21715412" cy="16287750"/>
          </a:xfrm>
          <a:prstGeom prst="rect">
            <a:avLst/>
          </a:prstGeom>
          <a:noFill/>
          <a:ln w="12700">
            <a:solidFill>
              <a:prstClr val="black"/>
            </a:solidFill>
          </a:ln>
        </p:spPr>
        <p:txBody>
          <a:bodyPr vert="horz" lIns="433700" tIns="216850" rIns="433700" bIns="216850" rtlCol="0" anchor="ctr"/>
          <a:lstStyle/>
          <a:p>
            <a:endParaRPr lang="en-US" dirty="0"/>
          </a:p>
        </p:txBody>
      </p:sp>
      <p:sp>
        <p:nvSpPr>
          <p:cNvPr id="5" name="Notes Placeholder 4"/>
          <p:cNvSpPr>
            <a:spLocks noGrp="1"/>
          </p:cNvSpPr>
          <p:nvPr>
            <p:ph type="body" sz="quarter" idx="3"/>
          </p:nvPr>
        </p:nvSpPr>
        <p:spPr>
          <a:xfrm>
            <a:off x="3246279" y="20631904"/>
            <a:ext cx="25970230" cy="19546015"/>
          </a:xfrm>
          <a:prstGeom prst="rect">
            <a:avLst/>
          </a:prstGeom>
        </p:spPr>
        <p:txBody>
          <a:bodyPr vert="horz" lIns="433700" tIns="216850" rIns="433700" bIns="21685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41256270"/>
            <a:ext cx="14067208" cy="2171779"/>
          </a:xfrm>
          <a:prstGeom prst="rect">
            <a:avLst/>
          </a:prstGeom>
        </p:spPr>
        <p:txBody>
          <a:bodyPr vert="horz" lIns="433700" tIns="216850" rIns="433700" bIns="216850" rtlCol="0" anchor="b"/>
          <a:lstStyle>
            <a:lvl1pPr algn="l">
              <a:defRPr sz="5700"/>
            </a:lvl1pPr>
          </a:lstStyle>
          <a:p>
            <a:endParaRPr lang="en-US" dirty="0"/>
          </a:p>
        </p:txBody>
      </p:sp>
      <p:sp>
        <p:nvSpPr>
          <p:cNvPr id="7" name="Slide Number Placeholder 6"/>
          <p:cNvSpPr>
            <a:spLocks noGrp="1"/>
          </p:cNvSpPr>
          <p:nvPr>
            <p:ph type="sldNum" sz="quarter" idx="5"/>
          </p:nvPr>
        </p:nvSpPr>
        <p:spPr>
          <a:xfrm>
            <a:off x="18388068" y="41256270"/>
            <a:ext cx="14067208" cy="2171779"/>
          </a:xfrm>
          <a:prstGeom prst="rect">
            <a:avLst/>
          </a:prstGeom>
        </p:spPr>
        <p:txBody>
          <a:bodyPr vert="horz" lIns="433700" tIns="216850" rIns="433700" bIns="216850" rtlCol="0" anchor="b"/>
          <a:lstStyle>
            <a:lvl1pPr algn="r">
              <a:defRPr sz="57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1119091248"/>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3497513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27049" y="6021370"/>
            <a:ext cx="101965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527049" y="5267325"/>
            <a:ext cx="10196513"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517525" y="14197507"/>
            <a:ext cx="1021079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252201" y="6021371"/>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242675" y="5267326"/>
            <a:ext cx="214312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11252201" y="20505756"/>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1252201" y="19751711"/>
            <a:ext cx="2142172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185100" y="5267325"/>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185099" y="6021370"/>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185098" y="14257357"/>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185097" y="1501140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185095" y="25679401"/>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185096" y="26433446"/>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527049" y="1495155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11224245" y="1785731"/>
            <a:ext cx="21421724" cy="1280160"/>
          </a:xfrm>
          <a:prstGeom prst="rect">
            <a:avLst/>
          </a:prstGeom>
        </p:spPr>
        <p:txBody>
          <a:bodyPr>
            <a:normAutofit/>
          </a:bodyPr>
          <a:lstStyle>
            <a:lvl1pPr marL="0" indent="0" algn="ctr">
              <a:buFontTx/>
              <a:buNone/>
              <a:defRPr sz="6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47" name="Text Placeholder 76"/>
          <p:cNvSpPr>
            <a:spLocks noGrp="1"/>
          </p:cNvSpPr>
          <p:nvPr>
            <p:ph type="body" sz="quarter" idx="184" hasCustomPrompt="1"/>
          </p:nvPr>
        </p:nvSpPr>
        <p:spPr>
          <a:xfrm>
            <a:off x="11224245" y="3117452"/>
            <a:ext cx="21421724" cy="1163782"/>
          </a:xfrm>
          <a:prstGeom prst="rect">
            <a:avLst/>
          </a:prstGeom>
        </p:spPr>
        <p:txBody>
          <a:bodyPr>
            <a:normAutofit/>
          </a:bodyPr>
          <a:lstStyle>
            <a:lvl1pPr marL="0" indent="0"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48" name="Text Placeholder 76"/>
          <p:cNvSpPr>
            <a:spLocks noGrp="1"/>
          </p:cNvSpPr>
          <p:nvPr>
            <p:ph type="body" sz="quarter" idx="185" hasCustomPrompt="1"/>
          </p:nvPr>
        </p:nvSpPr>
        <p:spPr>
          <a:xfrm>
            <a:off x="11224245" y="417443"/>
            <a:ext cx="21421724" cy="1280160"/>
          </a:xfrm>
          <a:prstGeom prst="rect">
            <a:avLst/>
          </a:prstGeom>
        </p:spPr>
        <p:txBody>
          <a:bodyPr>
            <a:normAutofit/>
          </a:bodyPr>
          <a:lstStyle>
            <a:lvl1pPr marL="0" indent="0" algn="ctr">
              <a:buFontTx/>
              <a:buNone/>
              <a:defRPr sz="88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1"/>
            <a:ext cx="43891200" cy="4371975"/>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flipV="1">
            <a:off x="0" y="4371975"/>
            <a:ext cx="43891200" cy="433386"/>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baseline="-25000" dirty="0"/>
          </a:p>
        </p:txBody>
      </p:sp>
      <p:sp>
        <p:nvSpPr>
          <p:cNvPr id="10" name="Text Box 14"/>
          <p:cNvSpPr txBox="1">
            <a:spLocks noChangeArrowheads="1"/>
          </p:cNvSpPr>
          <p:nvPr/>
        </p:nvSpPr>
        <p:spPr bwMode="auto">
          <a:xfrm>
            <a:off x="819153"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30" name="Rounded Rectangle 29"/>
          <p:cNvSpPr/>
          <p:nvPr userDrawn="1"/>
        </p:nvSpPr>
        <p:spPr>
          <a:xfrm>
            <a:off x="506697" y="5267325"/>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30"/>
          <p:cNvSpPr/>
          <p:nvPr userDrawn="1"/>
        </p:nvSpPr>
        <p:spPr>
          <a:xfrm>
            <a:off x="33164748" y="5257799"/>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ounded Rectangle 31"/>
          <p:cNvSpPr/>
          <p:nvPr userDrawn="1"/>
        </p:nvSpPr>
        <p:spPr>
          <a:xfrm>
            <a:off x="11233151" y="5257798"/>
            <a:ext cx="21428073" cy="26736675"/>
          </a:xfrm>
          <a:prstGeom prst="roundRect">
            <a:avLst>
              <a:gd name="adj" fmla="val 4574"/>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p:cNvGrpSpPr/>
          <p:nvPr userDrawn="1"/>
        </p:nvGrpSpPr>
        <p:grpSpPr>
          <a:xfrm>
            <a:off x="-11225189" y="-1"/>
            <a:ext cx="11018865" cy="32918401"/>
            <a:chOff x="-11225189" y="-1"/>
            <a:chExt cx="11018865" cy="32918401"/>
          </a:xfrm>
        </p:grpSpPr>
        <p:sp>
          <p:nvSpPr>
            <p:cNvPr id="48" name="Rectangle 4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trifold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49" name="Straight Connector 4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0" name="Picture 49"/>
            <p:cNvPicPr>
              <a:picLocks noChangeAspect="1"/>
            </p:cNvPicPr>
            <p:nvPr userDrawn="1"/>
          </p:nvPicPr>
          <p:blipFill>
            <a:blip r:embed="rId4"/>
            <a:stretch>
              <a:fillRect/>
            </a:stretch>
          </p:blipFill>
          <p:spPr>
            <a:xfrm>
              <a:off x="-10740740" y="10261718"/>
              <a:ext cx="1597666" cy="1201935"/>
            </a:xfrm>
            <a:prstGeom prst="rect">
              <a:avLst/>
            </a:prstGeom>
          </p:spPr>
        </p:pic>
        <p:pic>
          <p:nvPicPr>
            <p:cNvPr id="51" name="Picture 50"/>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52" name="Group 51"/>
            <p:cNvGrpSpPr/>
            <p:nvPr userDrawn="1"/>
          </p:nvGrpSpPr>
          <p:grpSpPr>
            <a:xfrm>
              <a:off x="-9744993" y="23540957"/>
              <a:ext cx="7531182" cy="2120439"/>
              <a:chOff x="-4470427" y="11016658"/>
              <a:chExt cx="3470785" cy="974220"/>
            </a:xfrm>
          </p:grpSpPr>
          <p:grpSp>
            <p:nvGrpSpPr>
              <p:cNvPr id="58" name="Group 57"/>
              <p:cNvGrpSpPr/>
              <p:nvPr userDrawn="1"/>
            </p:nvGrpSpPr>
            <p:grpSpPr>
              <a:xfrm>
                <a:off x="-2783495" y="11060886"/>
                <a:ext cx="624431" cy="893535"/>
                <a:chOff x="-3958697" y="11117435"/>
                <a:chExt cx="779338" cy="1280430"/>
              </a:xfrm>
            </p:grpSpPr>
            <p:pic>
              <p:nvPicPr>
                <p:cNvPr id="64" name="Picture 63"/>
                <p:cNvPicPr>
                  <a:picLocks noChangeAspect="1"/>
                </p:cNvPicPr>
                <p:nvPr userDrawn="1"/>
              </p:nvPicPr>
              <p:blipFill>
                <a:blip r:embed="rId6"/>
                <a:stretch>
                  <a:fillRect/>
                </a:stretch>
              </p:blipFill>
              <p:spPr>
                <a:xfrm>
                  <a:off x="-3948160" y="11117435"/>
                  <a:ext cx="768801" cy="1090857"/>
                </a:xfrm>
                <a:prstGeom prst="rect">
                  <a:avLst/>
                </a:prstGeom>
              </p:spPr>
            </p:pic>
            <p:sp>
              <p:nvSpPr>
                <p:cNvPr id="65" name="TextBox 64"/>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59" name="Group 58"/>
              <p:cNvGrpSpPr/>
              <p:nvPr userDrawn="1"/>
            </p:nvGrpSpPr>
            <p:grpSpPr>
              <a:xfrm>
                <a:off x="-2033159" y="11060889"/>
                <a:ext cx="1033517" cy="893529"/>
                <a:chOff x="-2921738" y="11200127"/>
                <a:chExt cx="1420279" cy="1227904"/>
              </a:xfrm>
            </p:grpSpPr>
            <p:pic>
              <p:nvPicPr>
                <p:cNvPr id="62" name="Picture 61"/>
                <p:cNvPicPr>
                  <a:picLocks noChangeAspect="1"/>
                </p:cNvPicPr>
                <p:nvPr userDrawn="1"/>
              </p:nvPicPr>
              <p:blipFill>
                <a:blip r:embed="rId6"/>
                <a:stretch>
                  <a:fillRect/>
                </a:stretch>
              </p:blipFill>
              <p:spPr>
                <a:xfrm>
                  <a:off x="-2921738" y="11200127"/>
                  <a:ext cx="1420279" cy="1029694"/>
                </a:xfrm>
                <a:prstGeom prst="rect">
                  <a:avLst/>
                </a:prstGeom>
              </p:spPr>
            </p:pic>
            <p:sp>
              <p:nvSpPr>
                <p:cNvPr id="63" name="TextBox 62"/>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60" name="Picture 59"/>
              <p:cNvPicPr>
                <a:picLocks noChangeAspect="1"/>
              </p:cNvPicPr>
              <p:nvPr userDrawn="1"/>
            </p:nvPicPr>
            <p:blipFill>
              <a:blip r:embed="rId7"/>
              <a:stretch>
                <a:fillRect/>
              </a:stretch>
            </p:blipFill>
            <p:spPr>
              <a:xfrm>
                <a:off x="-4470427" y="11016658"/>
                <a:ext cx="1098742" cy="847761"/>
              </a:xfrm>
              <a:prstGeom prst="rect">
                <a:avLst/>
              </a:prstGeom>
            </p:spPr>
          </p:pic>
          <p:sp>
            <p:nvSpPr>
              <p:cNvPr id="61" name="TextBox 60"/>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53" name="Group 52"/>
            <p:cNvGrpSpPr/>
            <p:nvPr userDrawn="1"/>
          </p:nvGrpSpPr>
          <p:grpSpPr>
            <a:xfrm>
              <a:off x="-10398793" y="27751410"/>
              <a:ext cx="9323012" cy="2453251"/>
              <a:chOff x="-4754996" y="12734136"/>
              <a:chExt cx="4296559" cy="1127128"/>
            </a:xfrm>
          </p:grpSpPr>
          <p:graphicFrame>
            <p:nvGraphicFramePr>
              <p:cNvPr id="54" name="Object 53"/>
              <p:cNvGraphicFramePr>
                <a:graphicFrameLocks noChangeAspect="1"/>
              </p:cNvGraphicFramePr>
              <p:nvPr userDrawn="1">
                <p:extLst>
                  <p:ext uri="{D42A27DB-BD31-4B8C-83A1-F6EECF244321}">
                    <p14:modId xmlns:p14="http://schemas.microsoft.com/office/powerpoint/2010/main" val="2583320257"/>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138"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55" name="Object 54"/>
              <p:cNvGraphicFramePr>
                <a:graphicFrameLocks noChangeAspect="1"/>
              </p:cNvGraphicFramePr>
              <p:nvPr userDrawn="1">
                <p:extLst>
                  <p:ext uri="{D42A27DB-BD31-4B8C-83A1-F6EECF244321}">
                    <p14:modId xmlns:p14="http://schemas.microsoft.com/office/powerpoint/2010/main" val="3111605449"/>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139"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56" name="TextBox 55"/>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57" name="TextBox 56"/>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66" name="Group 65"/>
          <p:cNvGrpSpPr/>
          <p:nvPr userDrawn="1"/>
        </p:nvGrpSpPr>
        <p:grpSpPr>
          <a:xfrm>
            <a:off x="44157839" y="-55065"/>
            <a:ext cx="11062139" cy="32973465"/>
            <a:chOff x="44157839" y="-55065"/>
            <a:chExt cx="11062139" cy="32973465"/>
          </a:xfrm>
        </p:grpSpPr>
        <p:sp>
          <p:nvSpPr>
            <p:cNvPr id="67" name="Rectangle 66"/>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68" name="Object 67"/>
            <p:cNvGraphicFramePr>
              <a:graphicFrameLocks noChangeAspect="1"/>
            </p:cNvGraphicFramePr>
            <p:nvPr userDrawn="1">
              <p:extLst>
                <p:ext uri="{D42A27DB-BD31-4B8C-83A1-F6EECF244321}">
                  <p14:modId xmlns:p14="http://schemas.microsoft.com/office/powerpoint/2010/main" val="298943172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140"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69" name="Picture 68"/>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70" name="Object 69"/>
            <p:cNvGraphicFramePr>
              <a:graphicFrameLocks noChangeAspect="1"/>
            </p:cNvGraphicFramePr>
            <p:nvPr userDrawn="1">
              <p:extLst>
                <p:ext uri="{D42A27DB-BD31-4B8C-83A1-F6EECF244321}">
                  <p14:modId xmlns:p14="http://schemas.microsoft.com/office/powerpoint/2010/main" val="2574947463"/>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141"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71" name="Group 70"/>
            <p:cNvGrpSpPr/>
            <p:nvPr userDrawn="1"/>
          </p:nvGrpSpPr>
          <p:grpSpPr>
            <a:xfrm>
              <a:off x="44487207" y="29414560"/>
              <a:ext cx="10354213" cy="1265612"/>
              <a:chOff x="44200453" y="28362386"/>
              <a:chExt cx="9771399" cy="1090622"/>
            </a:xfrm>
          </p:grpSpPr>
          <p:sp>
            <p:nvSpPr>
              <p:cNvPr id="73" name="Rounded Rectangle 72"/>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75" name="TextBox 74"/>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72" name="TextBox 71"/>
            <p:cNvSpPr txBox="1"/>
            <p:nvPr userDrawn="1"/>
          </p:nvSpPr>
          <p:spPr>
            <a:xfrm>
              <a:off x="44262808" y="31169782"/>
              <a:ext cx="6870215" cy="1399638"/>
            </a:xfrm>
            <a:prstGeom prst="rect">
              <a:avLst/>
            </a:prstGeom>
            <a:noFill/>
          </p:spPr>
          <p:txBody>
            <a:bodyPr wrap="square" lIns="65304" tIns="32651" rIns="65304" bIns="32651" rtlCol="0">
              <a:spAutoFit/>
            </a:bodyPr>
            <a:lstStyle/>
            <a:p>
              <a:pPr marL="344488" indent="-344488">
                <a:lnSpc>
                  <a:spcPts val="2600"/>
                </a:lnSpc>
              </a:pPr>
              <a:r>
                <a:rPr lang="en-US" sz="2800" dirty="0">
                  <a:solidFill>
                    <a:schemeClr val="bg1"/>
                  </a:solidFill>
                </a:rPr>
                <a:t>©2015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400" dirty="0">
                  <a:solidFill>
                    <a:schemeClr val="bg1"/>
                  </a:solidFill>
                </a:rPr>
                <a:t>2117 Fourth Street ,</a:t>
              </a:r>
              <a:r>
                <a:rPr lang="en-US" sz="2400" baseline="0" dirty="0">
                  <a:solidFill>
                    <a:schemeClr val="bg1"/>
                  </a:solidFill>
                </a:rPr>
                <a:t> Unit C        </a:t>
              </a:r>
            </a:p>
            <a:p>
              <a:pPr marL="344488" indent="0">
                <a:lnSpc>
                  <a:spcPts val="2600"/>
                </a:lnSpc>
              </a:pPr>
              <a:r>
                <a:rPr lang="en-US" sz="2400" baseline="0" dirty="0">
                  <a:solidFill>
                    <a:schemeClr val="bg1"/>
                  </a:solidFill>
                </a:rPr>
                <a:t>Berkeley CA </a:t>
              </a:r>
              <a:r>
                <a:rPr lang="en-US" sz="2000" baseline="0" dirty="0">
                  <a:solidFill>
                    <a:schemeClr val="bg1"/>
                  </a:solidFill>
                </a:rPr>
                <a:t>94710</a:t>
              </a:r>
              <a:br>
                <a:rPr lang="en-US" sz="2400" baseline="0" dirty="0">
                  <a:solidFill>
                    <a:schemeClr val="bg1"/>
                  </a:solidFill>
                </a:rPr>
              </a:br>
              <a:r>
                <a:rPr lang="en-US" sz="2400" b="1" baseline="0" dirty="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11.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3.jpg"/><Relationship Id="rId11" Type="http://schemas.openxmlformats.org/officeDocument/2006/relationships/image" Target="../media/image18.jpg"/><Relationship Id="rId5" Type="http://schemas.openxmlformats.org/officeDocument/2006/relationships/image" Target="../media/image13.png"/><Relationship Id="rId10" Type="http://schemas.openxmlformats.org/officeDocument/2006/relationships/image" Target="../media/image17.jpg"/><Relationship Id="rId4" Type="http://schemas.openxmlformats.org/officeDocument/2006/relationships/image" Target="../media/image12.pn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27049" y="6021370"/>
            <a:ext cx="10196513" cy="7805191"/>
          </a:xfrm>
        </p:spPr>
        <p:txBody>
          <a:bodyPr/>
          <a:lstStyle/>
          <a:p>
            <a:pPr marL="457200" indent="-457200">
              <a:buFont typeface="Arial" panose="020B0604020202020204" pitchFamily="34" charset="0"/>
              <a:buChar char="•"/>
            </a:pPr>
            <a:r>
              <a:rPr lang="en-US" sz="2600" dirty="0">
                <a:solidFill>
                  <a:schemeClr val="tx1"/>
                </a:solidFill>
              </a:rPr>
              <a:t>Identifying the optimal timing to spray reduces pesticide use, which can decrease negative impacts on the environment and reduce costs.</a:t>
            </a:r>
          </a:p>
          <a:p>
            <a:pPr marL="457200" indent="-457200">
              <a:buFont typeface="Arial" panose="020B0604020202020204" pitchFamily="34" charset="0"/>
              <a:buChar char="•"/>
            </a:pPr>
            <a:r>
              <a:rPr lang="en-US" sz="2600" dirty="0">
                <a:solidFill>
                  <a:schemeClr val="tx1"/>
                </a:solidFill>
              </a:rPr>
              <a:t>However, relatively small data uncertainties might cause a grower to wait too long after the pest is detected, which can lead to crop failure. </a:t>
            </a:r>
          </a:p>
          <a:p>
            <a:pPr marL="457200" indent="-457200">
              <a:buFont typeface="Arial" panose="020B0604020202020204" pitchFamily="34" charset="0"/>
              <a:buChar char="•"/>
            </a:pPr>
            <a:r>
              <a:rPr lang="en-US" sz="2600" dirty="0">
                <a:solidFill>
                  <a:schemeClr val="tx1"/>
                </a:solidFill>
              </a:rPr>
              <a:t>Existing frameworks for optimal control of pests and invasive species exist (Xiao et al. 2018, Kling et al. 2017; Meisner et al. 2016);</a:t>
            </a:r>
          </a:p>
          <a:p>
            <a:pPr marL="457200" indent="-457200">
              <a:buFont typeface="Arial" panose="020B0604020202020204" pitchFamily="34" charset="0"/>
              <a:buChar char="•"/>
            </a:pPr>
            <a:r>
              <a:rPr lang="en-US" sz="2600" dirty="0">
                <a:solidFill>
                  <a:schemeClr val="tx1"/>
                </a:solidFill>
              </a:rPr>
              <a:t>But their optimal solutions are often not robust, that is, they are highly sensitive to insufficient data and parameter uncertainty. </a:t>
            </a:r>
          </a:p>
          <a:p>
            <a:pPr marL="457200" indent="-457200">
              <a:buFont typeface="Arial" panose="020B0604020202020204" pitchFamily="34" charset="0"/>
              <a:buChar char="•"/>
            </a:pPr>
            <a:r>
              <a:rPr lang="en-US" sz="2600" dirty="0">
                <a:solidFill>
                  <a:schemeClr val="tx1"/>
                </a:solidFill>
              </a:rPr>
              <a:t>Given the risky nature of agriculture there is a need for models that can provide robust solutions. </a:t>
            </a:r>
          </a:p>
          <a:p>
            <a:pPr marL="457200" indent="-457200">
              <a:buFont typeface="Arial" panose="020B0604020202020204" pitchFamily="34" charset="0"/>
              <a:buChar char="•"/>
            </a:pPr>
            <a:r>
              <a:rPr lang="en-US" sz="2600" dirty="0">
                <a:solidFill>
                  <a:schemeClr val="tx1"/>
                </a:solidFill>
              </a:rPr>
              <a:t>To address this need, we use a machine learning technique, namely reinforcement learning (RL) and assess the trade oﬀs between the expected net returns of an optimal solution and robustness of that solution. </a:t>
            </a:r>
          </a:p>
          <a:p>
            <a:pPr marL="457200" indent="-457200">
              <a:buFont typeface="Arial" panose="020B0604020202020204" pitchFamily="34" charset="0"/>
              <a:buChar char="•"/>
            </a:pPr>
            <a:r>
              <a:rPr lang="en-US" sz="2600" dirty="0">
                <a:solidFill>
                  <a:schemeClr val="tx1"/>
                </a:solidFill>
              </a:rPr>
              <a:t>In RL, a software agent takes some form of action to maximize a reward or minimize a cost based, in order to find the optimal policy.  </a:t>
            </a:r>
          </a:p>
          <a:p>
            <a:endParaRPr lang="en-US" dirty="0"/>
          </a:p>
        </p:txBody>
      </p:sp>
      <p:sp>
        <p:nvSpPr>
          <p:cNvPr id="3" name="Text Placeholder 2"/>
          <p:cNvSpPr>
            <a:spLocks noGrp="1"/>
          </p:cNvSpPr>
          <p:nvPr>
            <p:ph type="body" sz="quarter" idx="11"/>
          </p:nvPr>
        </p:nvSpPr>
        <p:spPr/>
        <p:txBody>
          <a:bodyPr/>
          <a:lstStyle/>
          <a:p>
            <a:r>
              <a:rPr lang="en-US" u="none" dirty="0"/>
              <a:t>ABSTRACT</a:t>
            </a:r>
          </a:p>
        </p:txBody>
      </p:sp>
      <p:sp>
        <p:nvSpPr>
          <p:cNvPr id="6" name="Text Placeholder 5"/>
          <p:cNvSpPr>
            <a:spLocks noGrp="1"/>
          </p:cNvSpPr>
          <p:nvPr>
            <p:ph type="body" sz="quarter" idx="20"/>
          </p:nvPr>
        </p:nvSpPr>
        <p:spPr>
          <a:xfrm>
            <a:off x="512763" y="14158119"/>
            <a:ext cx="10210799" cy="754045"/>
          </a:xfrm>
        </p:spPr>
        <p:txBody>
          <a:bodyPr/>
          <a:lstStyle/>
          <a:p>
            <a:r>
              <a:rPr lang="en-US" u="none" dirty="0"/>
              <a:t>APPLICATION AND DEFINITION OF ROBUSTNESS</a:t>
            </a:r>
          </a:p>
        </p:txBody>
      </p:sp>
      <p:pic>
        <p:nvPicPr>
          <p:cNvPr id="28" name="Picture 27">
            <a:extLst>
              <a:ext uri="{FF2B5EF4-FFF2-40B4-BE49-F238E27FC236}">
                <a16:creationId xmlns:a16="http://schemas.microsoft.com/office/drawing/2014/main" id="{A249E1F7-D539-45B8-80C5-BA704A465942}"/>
              </a:ext>
            </a:extLst>
          </p:cNvPr>
          <p:cNvPicPr>
            <a:picLocks noChangeAspect="1"/>
          </p:cNvPicPr>
          <p:nvPr/>
        </p:nvPicPr>
        <p:blipFill>
          <a:blip r:embed="rId3"/>
          <a:stretch>
            <a:fillRect/>
          </a:stretch>
        </p:blipFill>
        <p:spPr>
          <a:xfrm>
            <a:off x="14547717" y="6322681"/>
            <a:ext cx="14774779" cy="7016744"/>
          </a:xfrm>
          <a:prstGeom prst="rect">
            <a:avLst/>
          </a:prstGeom>
        </p:spPr>
      </p:pic>
      <p:sp>
        <p:nvSpPr>
          <p:cNvPr id="7" name="Text Placeholder 6"/>
          <p:cNvSpPr>
            <a:spLocks noGrp="1"/>
          </p:cNvSpPr>
          <p:nvPr>
            <p:ph type="body" sz="quarter" idx="21"/>
          </p:nvPr>
        </p:nvSpPr>
        <p:spPr>
          <a:xfrm>
            <a:off x="11252201" y="13113985"/>
            <a:ext cx="21421724" cy="1341884"/>
          </a:xfrm>
        </p:spPr>
        <p:txBody>
          <a:bodyPr numCol="1"/>
          <a:lstStyle/>
          <a:p>
            <a:pPr algn="ctr"/>
            <a:r>
              <a:rPr lang="en-US" sz="2600" b="1" dirty="0">
                <a:solidFill>
                  <a:schemeClr val="tx1"/>
                </a:solidFill>
              </a:rPr>
              <a:t>Fig-1: Model Overview</a:t>
            </a:r>
          </a:p>
          <a:p>
            <a:pPr algn="ctr"/>
            <a:endParaRPr lang="en-US" sz="2600" b="1" dirty="0">
              <a:solidFill>
                <a:schemeClr val="tx1"/>
              </a:solidFill>
            </a:endParaRPr>
          </a:p>
        </p:txBody>
      </p:sp>
      <p:sp>
        <p:nvSpPr>
          <p:cNvPr id="8" name="Text Placeholder 7"/>
          <p:cNvSpPr>
            <a:spLocks noGrp="1"/>
          </p:cNvSpPr>
          <p:nvPr>
            <p:ph type="body" sz="quarter" idx="22"/>
          </p:nvPr>
        </p:nvSpPr>
        <p:spPr>
          <a:xfrm>
            <a:off x="11242675" y="5267326"/>
            <a:ext cx="21431250" cy="754045"/>
          </a:xfrm>
        </p:spPr>
        <p:txBody>
          <a:bodyPr/>
          <a:lstStyle/>
          <a:p>
            <a:r>
              <a:rPr lang="en-US" u="none" dirty="0"/>
              <a:t>METHODOLOGY</a:t>
            </a:r>
          </a:p>
        </p:txBody>
      </p:sp>
      <mc:AlternateContent xmlns:mc="http://schemas.openxmlformats.org/markup-compatibility/2006">
        <mc:Choice xmlns:a14="http://schemas.microsoft.com/office/drawing/2010/main" Requires="a14">
          <p:sp>
            <p:nvSpPr>
              <p:cNvPr id="9" name="Text Placeholder 8"/>
              <p:cNvSpPr>
                <a:spLocks noGrp="1"/>
              </p:cNvSpPr>
              <p:nvPr>
                <p:ph type="body" sz="quarter" idx="23"/>
              </p:nvPr>
            </p:nvSpPr>
            <p:spPr>
              <a:xfrm>
                <a:off x="11224244" y="13809938"/>
                <a:ext cx="21421724" cy="18155962"/>
              </a:xfrm>
            </p:spPr>
            <p:txBody>
              <a:bodyPr numCol="2"/>
              <a:lstStyle/>
              <a:p>
                <a:pPr algn="ctr"/>
                <a:r>
                  <a:rPr lang="en-US" sz="2600" b="1" u="sng" dirty="0">
                    <a:solidFill>
                      <a:schemeClr val="tx1"/>
                    </a:solidFill>
                  </a:rPr>
                  <a:t>SIMULATION MODEL</a:t>
                </a:r>
              </a:p>
              <a:p>
                <a:pPr algn="ctr"/>
                <a:endParaRPr lang="en-US" sz="2600" b="1" u="sng" dirty="0">
                  <a:solidFill>
                    <a:schemeClr val="tx1"/>
                  </a:solidFill>
                </a:endParaRPr>
              </a:p>
              <a:p>
                <a:r>
                  <a:rPr lang="en-US" sz="2600" b="1" dirty="0">
                    <a:solidFill>
                      <a:schemeClr val="tx1"/>
                    </a:solidFill>
                  </a:rPr>
                  <a:t>Cellular Automata:</a:t>
                </a:r>
              </a:p>
              <a:p>
                <a:r>
                  <a:rPr lang="en-US" sz="2600" dirty="0">
                    <a:solidFill>
                      <a:schemeClr val="tx1"/>
                    </a:solidFill>
                  </a:rPr>
                  <a:t>We use a cellular automaton to represent the apple orchard. A cellular automaton is a grid of cells where each cell, in our model, represents an    apple tree variety. Model parameterization is carried out using past literature. </a:t>
                </a:r>
              </a:p>
              <a:p>
                <a:endParaRPr lang="en-US" sz="2600" dirty="0">
                  <a:solidFill>
                    <a:schemeClr val="tx1"/>
                  </a:solidFill>
                </a:endParaRPr>
              </a:p>
              <a:p>
                <a:r>
                  <a:rPr lang="en-US" sz="2600" b="1" dirty="0">
                    <a:solidFill>
                      <a:schemeClr val="tx1"/>
                    </a:solidFill>
                  </a:rPr>
                  <a:t>Degree-Day Model:</a:t>
                </a:r>
              </a:p>
              <a:p>
                <a:r>
                  <a:rPr lang="en-US" sz="2600" dirty="0">
                    <a:solidFill>
                      <a:schemeClr val="tx1"/>
                    </a:solidFill>
                  </a:rPr>
                  <a:t>The infestation probability of each tree is determined using past Degree-Day data with a Degree-Day model of codling moth phenology (</a:t>
                </a:r>
                <a:r>
                  <a:rPr lang="en-US" sz="2600" dirty="0" err="1">
                    <a:solidFill>
                      <a:schemeClr val="tx1"/>
                    </a:solidFill>
                  </a:rPr>
                  <a:t>Riedl</a:t>
                </a:r>
                <a:r>
                  <a:rPr lang="en-US" sz="2600" dirty="0">
                    <a:solidFill>
                      <a:schemeClr val="tx1"/>
                    </a:solidFill>
                  </a:rPr>
                  <a:t>, Croft and Howitt, 1976), which is used by agricultural extension across the US. </a:t>
                </a:r>
              </a:p>
              <a:p>
                <a:endParaRPr lang="en-US" sz="2600" dirty="0">
                  <a:solidFill>
                    <a:schemeClr val="tx1"/>
                  </a:solidFill>
                </a:endParaRPr>
              </a:p>
              <a:p>
                <a:r>
                  <a:rPr lang="en-US" sz="2600" b="1" dirty="0">
                    <a:solidFill>
                      <a:schemeClr val="tx1"/>
                    </a:solidFill>
                  </a:rPr>
                  <a:t>Dataset:</a:t>
                </a:r>
              </a:p>
              <a:p>
                <a:r>
                  <a:rPr lang="en-US" sz="2600" dirty="0">
                    <a:solidFill>
                      <a:schemeClr val="tx1"/>
                    </a:solidFill>
                  </a:rPr>
                  <a:t>The model generates data over 25 apple growing seasons, where each season consists of 24 weeks. For each season, the dataset </a:t>
                </a:r>
                <a:r>
                  <a:rPr lang="en-US" sz="2600" b="1" i="1" dirty="0">
                    <a:solidFill>
                      <a:schemeClr val="tx1"/>
                    </a:solidFill>
                  </a:rPr>
                  <a:t>(D)</a:t>
                </a:r>
                <a:r>
                  <a:rPr lang="en-US" sz="2600" dirty="0">
                    <a:solidFill>
                      <a:schemeClr val="tx1"/>
                    </a:solidFill>
                  </a:rPr>
                  <a:t> consists of the weekly infestation and damage level of each tree along with whether pesticide was applied during that week.</a:t>
                </a:r>
              </a:p>
              <a:p>
                <a:endParaRPr lang="en-US" sz="2600" dirty="0">
                  <a:solidFill>
                    <a:schemeClr val="tx1"/>
                  </a:solidFill>
                </a:endParaRPr>
              </a:p>
              <a:p>
                <a:pPr algn="ctr"/>
                <a:r>
                  <a:rPr lang="en-US" sz="2600" b="1" u="sng" dirty="0">
                    <a:solidFill>
                      <a:schemeClr val="tx1"/>
                    </a:solidFill>
                  </a:rPr>
                  <a:t>REINFORCEMENT LEARNING (RL) MODEL</a:t>
                </a:r>
              </a:p>
              <a:p>
                <a:endParaRPr lang="en-US" sz="2600" b="1" u="sng" dirty="0">
                  <a:solidFill>
                    <a:schemeClr val="tx1"/>
                  </a:solidFill>
                </a:endParaRPr>
              </a:p>
              <a:p>
                <a:r>
                  <a:rPr lang="en-US" sz="2600" b="1" dirty="0">
                    <a:solidFill>
                      <a:schemeClr val="tx1"/>
                    </a:solidFill>
                  </a:rPr>
                  <a:t>Markov Decision Process (MDP):</a:t>
                </a:r>
              </a:p>
              <a:p>
                <a:r>
                  <a:rPr lang="en-US" sz="2600" dirty="0">
                    <a:solidFill>
                      <a:schemeClr val="tx1"/>
                    </a:solidFill>
                  </a:rPr>
                  <a:t>In RL, we model the problem using a Markov Decision Process (MDP). The MDP is created using the dataset </a:t>
                </a:r>
                <a:r>
                  <a:rPr lang="en-US" sz="2600" b="1" i="1" dirty="0">
                    <a:solidFill>
                      <a:schemeClr val="tx1"/>
                    </a:solidFill>
                  </a:rPr>
                  <a:t>(D).</a:t>
                </a:r>
                <a:r>
                  <a:rPr lang="en-US" sz="2600" dirty="0">
                    <a:solidFill>
                      <a:schemeClr val="tx1"/>
                    </a:solidFill>
                  </a:rPr>
                  <a:t> An MDP is a 5-tuple:</a:t>
                </a:r>
              </a:p>
              <a:p>
                <a:pPr marL="457200" indent="-457200">
                  <a:buFont typeface="Arial" panose="020B0604020202020204" pitchFamily="34" charset="0"/>
                  <a:buChar char="•"/>
                </a:pPr>
                <a:r>
                  <a:rPr lang="en-US" sz="2600" b="1" i="1" dirty="0">
                    <a:solidFill>
                      <a:schemeClr val="tx1"/>
                    </a:solidFill>
                  </a:rPr>
                  <a:t>S = {S</a:t>
                </a:r>
                <a:r>
                  <a:rPr lang="en-US" sz="2600" b="1" i="1" baseline="-25000" dirty="0">
                    <a:solidFill>
                      <a:schemeClr val="tx1"/>
                    </a:solidFill>
                  </a:rPr>
                  <a:t>1</a:t>
                </a:r>
                <a:r>
                  <a:rPr lang="en-US" sz="2600" b="1" i="1" dirty="0">
                    <a:solidFill>
                      <a:schemeClr val="tx1"/>
                    </a:solidFill>
                  </a:rPr>
                  <a:t>, S</a:t>
                </a:r>
                <a:r>
                  <a:rPr lang="en-US" sz="2600" b="1" i="1" baseline="-25000" dirty="0">
                    <a:solidFill>
                      <a:schemeClr val="tx1"/>
                    </a:solidFill>
                  </a:rPr>
                  <a:t>2,……,</a:t>
                </a:r>
                <a:r>
                  <a:rPr lang="en-US" sz="2600" b="1" i="1" dirty="0">
                    <a:solidFill>
                      <a:schemeClr val="tx1"/>
                    </a:solidFill>
                  </a:rPr>
                  <a:t> S</a:t>
                </a:r>
                <a:r>
                  <a:rPr lang="en-US" sz="2600" b="1" i="1" baseline="-25000" dirty="0">
                    <a:solidFill>
                      <a:schemeClr val="tx1"/>
                    </a:solidFill>
                  </a:rPr>
                  <a:t>n</a:t>
                </a:r>
                <a:r>
                  <a:rPr lang="en-US" sz="2600" b="1" i="1" dirty="0">
                    <a:solidFill>
                      <a:schemeClr val="tx1"/>
                    </a:solidFill>
                  </a:rPr>
                  <a:t> } :</a:t>
                </a:r>
                <a:r>
                  <a:rPr lang="en-US" sz="2600" dirty="0">
                    <a:solidFill>
                      <a:schemeClr val="tx1"/>
                    </a:solidFill>
                  </a:rPr>
                  <a:t> set of states, where each state represents the moth infestation level of the entire orchard at time </a:t>
                </a:r>
                <a:r>
                  <a:rPr lang="en-US" sz="2600" b="1" i="1" dirty="0">
                    <a:solidFill>
                      <a:schemeClr val="tx1"/>
                    </a:solidFill>
                  </a:rPr>
                  <a:t>t</a:t>
                </a:r>
                <a:r>
                  <a:rPr lang="en-US" sz="2600" dirty="0">
                    <a:solidFill>
                      <a:schemeClr val="tx1"/>
                    </a:solidFill>
                  </a:rPr>
                  <a:t>.</a:t>
                </a:r>
              </a:p>
              <a:p>
                <a:pPr marL="457200" indent="-457200">
                  <a:buFont typeface="Arial" panose="020B0604020202020204" pitchFamily="34" charset="0"/>
                  <a:buChar char="•"/>
                </a:pPr>
                <a:r>
                  <a:rPr lang="en-US" sz="2600" b="1" i="1" dirty="0">
                    <a:solidFill>
                      <a:schemeClr val="tx1"/>
                    </a:solidFill>
                  </a:rPr>
                  <a:t>A = {a, a’} :</a:t>
                </a:r>
                <a:r>
                  <a:rPr lang="en-US" sz="2600" dirty="0">
                    <a:solidFill>
                      <a:schemeClr val="tx1"/>
                    </a:solidFill>
                  </a:rPr>
                  <a:t> set of actions taken by the orchard manager (spray pesticides  or do not spray pesticides) at time </a:t>
                </a:r>
                <a:r>
                  <a:rPr lang="en-US" sz="2600" b="1" i="1" dirty="0">
                    <a:solidFill>
                      <a:schemeClr val="tx1"/>
                    </a:solidFill>
                  </a:rPr>
                  <a:t>t</a:t>
                </a:r>
                <a:r>
                  <a:rPr lang="en-US" sz="2600" dirty="0">
                    <a:solidFill>
                      <a:schemeClr val="tx1"/>
                    </a:solidFill>
                  </a:rPr>
                  <a:t>.</a:t>
                </a:r>
              </a:p>
              <a:p>
                <a:pPr marL="457200" indent="-457200">
                  <a:buFont typeface="Arial" panose="020B0604020202020204" pitchFamily="34" charset="0"/>
                  <a:buChar char="•"/>
                </a:pPr>
                <a:r>
                  <a:rPr lang="en-US" sz="2600" b="1" i="1" dirty="0">
                    <a:solidFill>
                      <a:schemeClr val="tx1"/>
                    </a:solidFill>
                  </a:rPr>
                  <a:t>P : </a:t>
                </a:r>
                <a:r>
                  <a:rPr lang="en-US" sz="2600" dirty="0">
                    <a:solidFill>
                      <a:schemeClr val="tx1"/>
                    </a:solidFill>
                  </a:rPr>
                  <a:t>transition probability matrix which consists of the probabilities of transitioning from one state to another due to an action taken by the manager on the orchard.</a:t>
                </a:r>
              </a:p>
              <a:p>
                <a:pPr marL="457200" indent="-457200">
                  <a:buFont typeface="Arial" panose="020B0604020202020204" pitchFamily="34" charset="0"/>
                  <a:buChar char="•"/>
                </a:pPr>
                <a:r>
                  <a:rPr lang="en-US" sz="2600" b="1" i="1" dirty="0">
                    <a:solidFill>
                      <a:schemeClr val="tx1"/>
                    </a:solidFill>
                  </a:rPr>
                  <a:t>R : </a:t>
                </a:r>
                <a:r>
                  <a:rPr lang="en-US" sz="2600" dirty="0">
                    <a:solidFill>
                      <a:schemeClr val="tx1"/>
                    </a:solidFill>
                  </a:rPr>
                  <a:t>reward matrix which consists of the immediate reward for the action taken by the manager. Here the immediate rewards are negative, because they consist of the cost of spraying and the fruit damage incurred in USD  in each time period.</a:t>
                </a:r>
              </a:p>
              <a:p>
                <a:pPr marL="457200" indent="-457200">
                  <a:buFont typeface="Arial" panose="020B0604020202020204" pitchFamily="34" charset="0"/>
                  <a:buChar char="•"/>
                </a:pPr>
                <a:r>
                  <a:rPr lang="en-US" sz="2600" b="1" i="1" dirty="0">
                    <a:solidFill>
                      <a:schemeClr val="tx1"/>
                    </a:solidFill>
                  </a:rPr>
                  <a:t>T : </a:t>
                </a:r>
                <a:r>
                  <a:rPr lang="en-US" sz="2600" dirty="0">
                    <a:solidFill>
                      <a:schemeClr val="tx1"/>
                    </a:solidFill>
                  </a:rPr>
                  <a:t>the time horizon, which is the total number of weeks in an apple growing season.</a:t>
                </a:r>
              </a:p>
              <a:p>
                <a:endParaRPr lang="en-US" sz="2600" dirty="0">
                  <a:solidFill>
                    <a:schemeClr val="tx1"/>
                  </a:solidFill>
                </a:endParaRPr>
              </a:p>
              <a:p>
                <a:endParaRPr lang="en-US" sz="2600" b="1" i="1" dirty="0">
                  <a:solidFill>
                    <a:schemeClr val="tx1"/>
                  </a:solidFill>
                </a:endParaRPr>
              </a:p>
              <a:p>
                <a:endParaRPr lang="en-US" sz="2600" b="1" i="1" dirty="0">
                  <a:solidFill>
                    <a:schemeClr val="tx1"/>
                  </a:solidFill>
                </a:endParaRPr>
              </a:p>
              <a:p>
                <a:pPr marL="457200" indent="-457200">
                  <a:buFont typeface="Arial" panose="020B0604020202020204" pitchFamily="34" charset="0"/>
                  <a:buChar char="•"/>
                </a:pPr>
                <a:endParaRPr lang="en-US" sz="2600" dirty="0">
                  <a:solidFill>
                    <a:schemeClr val="tx1"/>
                  </a:solidFill>
                </a:endParaRPr>
              </a:p>
              <a:p>
                <a:pPr marL="457200" indent="-457200">
                  <a:buFont typeface="Arial" panose="020B0604020202020204" pitchFamily="34" charset="0"/>
                  <a:buChar char="•"/>
                </a:pPr>
                <a:endParaRPr lang="en-US" sz="2600" dirty="0">
                  <a:solidFill>
                    <a:schemeClr val="tx1"/>
                  </a:solidFill>
                </a:endParaRPr>
              </a:p>
              <a:p>
                <a:r>
                  <a:rPr lang="en-US" sz="2600" b="1" dirty="0">
                    <a:solidFill>
                      <a:schemeClr val="tx1"/>
                    </a:solidFill>
                  </a:rPr>
                  <a:t>Pesticide Application Policy:</a:t>
                </a:r>
              </a:p>
              <a:p>
                <a:r>
                  <a:rPr lang="en-US" sz="2600" dirty="0">
                    <a:solidFill>
                      <a:schemeClr val="tx1"/>
                    </a:solidFill>
                  </a:rPr>
                  <a:t>The orchard manager will follow a pesticide application threshold policy, where a threshold </a:t>
                </a:r>
                <a14:m>
                  <m:oMath xmlns:m="http://schemas.openxmlformats.org/officeDocument/2006/math">
                    <m:sSub>
                      <m:sSubPr>
                        <m:ctrlPr>
                          <a:rPr lang="en-US" sz="2400" b="1" i="1">
                            <a:solidFill>
                              <a:schemeClr val="tx1"/>
                            </a:solidFill>
                            <a:latin typeface="Cambria Math" panose="02040503050406030204" pitchFamily="18" charset="0"/>
                          </a:rPr>
                        </m:ctrlPr>
                      </m:sSubPr>
                      <m:e>
                        <m:r>
                          <a:rPr lang="en-US" sz="2400" b="1" i="1">
                            <a:solidFill>
                              <a:schemeClr val="tx1"/>
                            </a:solidFill>
                            <a:latin typeface="Cambria Math" panose="02040503050406030204" pitchFamily="18" charset="0"/>
                          </a:rPr>
                          <m:t>𝝅</m:t>
                        </m:r>
                      </m:e>
                      <m:sub>
                        <m:r>
                          <a:rPr lang="en-US" sz="2400" b="1" i="1">
                            <a:solidFill>
                              <a:schemeClr val="tx1"/>
                            </a:solidFill>
                            <a:latin typeface="Cambria Math" panose="02040503050406030204" pitchFamily="18" charset="0"/>
                          </a:rPr>
                          <m:t>𝒊</m:t>
                        </m:r>
                      </m:sub>
                    </m:sSub>
                  </m:oMath>
                </a14:m>
                <a:r>
                  <a:rPr lang="en-US" sz="2600" dirty="0">
                    <a:solidFill>
                      <a:schemeClr val="tx1"/>
                    </a:solidFill>
                  </a:rPr>
                  <a:t> is the moth level </a:t>
                </a:r>
                <a:r>
                  <a:rPr lang="en-US" sz="2800" b="1" i="1" dirty="0">
                    <a:solidFill>
                      <a:schemeClr val="tx1"/>
                    </a:solidFill>
                  </a:rPr>
                  <a:t>S</a:t>
                </a:r>
                <a:r>
                  <a:rPr lang="en-US" sz="2800" b="1" i="1" baseline="-25000" dirty="0">
                    <a:solidFill>
                      <a:schemeClr val="tx1"/>
                    </a:solidFill>
                  </a:rPr>
                  <a:t>i</a:t>
                </a:r>
                <a:r>
                  <a:rPr lang="en-US" sz="2600" dirty="0">
                    <a:solidFill>
                      <a:schemeClr val="tx1"/>
                    </a:solidFill>
                  </a:rPr>
                  <a:t> at which the manager will apply the pesticides. When the moth growth rate is </a:t>
                </a:r>
                <a14:m>
                  <m:oMath xmlns:m="http://schemas.openxmlformats.org/officeDocument/2006/math">
                    <m:r>
                      <a:rPr lang="en-US" sz="2600" b="1" i="1">
                        <a:solidFill>
                          <a:schemeClr val="tx1"/>
                        </a:solidFill>
                        <a:latin typeface="Cambria Math" panose="02040503050406030204" pitchFamily="18" charset="0"/>
                      </a:rPr>
                      <m:t>𝝀</m:t>
                    </m:r>
                  </m:oMath>
                </a14:m>
                <a:r>
                  <a:rPr lang="en-US" sz="2600" dirty="0">
                    <a:solidFill>
                      <a:schemeClr val="tx1"/>
                    </a:solidFill>
                  </a:rPr>
                  <a:t> and the threshold policy </a:t>
                </a:r>
                <a14:m>
                  <m:oMath xmlns:m="http://schemas.openxmlformats.org/officeDocument/2006/math">
                    <m:sSub>
                      <m:sSubPr>
                        <m:ctrlPr>
                          <a:rPr lang="en-US" sz="2800" b="1" i="1">
                            <a:solidFill>
                              <a:schemeClr val="tx1"/>
                            </a:solidFill>
                            <a:latin typeface="Cambria Math" panose="02040503050406030204" pitchFamily="18" charset="0"/>
                          </a:rPr>
                        </m:ctrlPr>
                      </m:sSubPr>
                      <m:e>
                        <m:r>
                          <a:rPr lang="en-US" sz="2800" b="1" i="1">
                            <a:solidFill>
                              <a:schemeClr val="tx1"/>
                            </a:solidFill>
                            <a:latin typeface="Cambria Math" panose="02040503050406030204" pitchFamily="18" charset="0"/>
                          </a:rPr>
                          <m:t>𝝅</m:t>
                        </m:r>
                      </m:e>
                      <m:sub>
                        <m:r>
                          <a:rPr lang="en-US" sz="2800" b="1" i="1">
                            <a:solidFill>
                              <a:schemeClr val="tx1"/>
                            </a:solidFill>
                            <a:latin typeface="Cambria Math" panose="02040503050406030204" pitchFamily="18" charset="0"/>
                          </a:rPr>
                          <m:t>𝒊</m:t>
                        </m:r>
                      </m:sub>
                    </m:sSub>
                  </m:oMath>
                </a14:m>
                <a:r>
                  <a:rPr lang="en-US" sz="2600" dirty="0">
                    <a:solidFill>
                      <a:schemeClr val="tx1"/>
                    </a:solidFill>
                  </a:rPr>
                  <a:t> is followed and sales revenue after harvest is </a:t>
                </a:r>
                <a:r>
                  <a:rPr lang="en-US" sz="2600" b="1" i="1" dirty="0">
                    <a:solidFill>
                      <a:schemeClr val="tx1"/>
                    </a:solidFill>
                  </a:rPr>
                  <a:t>H</a:t>
                </a:r>
                <a:r>
                  <a:rPr lang="en-US" sz="2600" dirty="0">
                    <a:solidFill>
                      <a:schemeClr val="tx1"/>
                    </a:solidFill>
                  </a:rPr>
                  <a:t>, the manager gets the following net revenue:</a:t>
                </a:r>
              </a:p>
              <a:p>
                <a:pPr algn="ctr"/>
                <a:r>
                  <a:rPr lang="en-US" sz="2600" b="1" i="1" dirty="0">
                    <a:solidFill>
                      <a:schemeClr val="tx1"/>
                    </a:solidFill>
                    <a:latin typeface="Cambria Math" panose="02040503050406030204" pitchFamily="18" charset="0"/>
                    <a:ea typeface="Cambria Math" panose="02040503050406030204" pitchFamily="18" charset="0"/>
                  </a:rPr>
                  <a:t>p(𝜋</a:t>
                </a:r>
                <a:r>
                  <a:rPr lang="en-US" sz="2600" b="1" i="1" baseline="-25000" dirty="0">
                    <a:solidFill>
                      <a:schemeClr val="tx1"/>
                    </a:solidFill>
                    <a:latin typeface="Cambria Math" panose="02040503050406030204" pitchFamily="18" charset="0"/>
                    <a:ea typeface="Cambria Math" panose="02040503050406030204" pitchFamily="18" charset="0"/>
                  </a:rPr>
                  <a:t>𝑖 </a:t>
                </a:r>
                <a:r>
                  <a:rPr lang="en-US" sz="2600" b="1" i="1" dirty="0">
                    <a:solidFill>
                      <a:schemeClr val="tx1"/>
                    </a:solidFill>
                    <a:latin typeface="Cambria Math" panose="02040503050406030204" pitchFamily="18" charset="0"/>
                    <a:ea typeface="Cambria Math" panose="02040503050406030204" pitchFamily="18" charset="0"/>
                  </a:rPr>
                  <a:t>, 𝜆) =  </a:t>
                </a:r>
                <a:r>
                  <a:rPr lang="en-US" sz="2600" b="1" i="1" dirty="0">
                    <a:solidFill>
                      <a:schemeClr val="tx1"/>
                    </a:solidFill>
                  </a:rPr>
                  <a:t>H + </a:t>
                </a:r>
                <a:r>
                  <a:rPr lang="en-US" sz="2600" b="1" i="1" dirty="0">
                    <a:solidFill>
                      <a:schemeClr val="tx1"/>
                    </a:solidFill>
                    <a:latin typeface="Cambria Math" panose="02040503050406030204" pitchFamily="18" charset="0"/>
                    <a:ea typeface="Cambria Math" panose="02040503050406030204" pitchFamily="18" charset="0"/>
                  </a:rPr>
                  <a:t>((S</a:t>
                </a:r>
                <a:r>
                  <a:rPr lang="en-US" sz="2600" b="1" i="1" baseline="30000" dirty="0">
                    <a:solidFill>
                      <a:schemeClr val="tx1"/>
                    </a:solidFill>
                    <a:latin typeface="Cambria Math" panose="02040503050406030204" pitchFamily="18" charset="0"/>
                    <a:ea typeface="Cambria Math" panose="02040503050406030204" pitchFamily="18" charset="0"/>
                  </a:rPr>
                  <a:t>𝜏 </a:t>
                </a:r>
                <a:r>
                  <a:rPr lang="en-US" sz="2600" b="1" i="1" dirty="0">
                    <a:solidFill>
                      <a:schemeClr val="tx1"/>
                    </a:solidFill>
                    <a:latin typeface="Cambria Math" panose="02040503050406030204" pitchFamily="18" charset="0"/>
                    <a:ea typeface="Cambria Math" panose="02040503050406030204" pitchFamily="18" charset="0"/>
                  </a:rPr>
                  <a:t>P)</a:t>
                </a:r>
                <a:r>
                  <a:rPr lang="en-US" sz="2600" b="1" i="1" baseline="30000" dirty="0">
                    <a:solidFill>
                      <a:schemeClr val="tx1"/>
                    </a:solidFill>
                    <a:latin typeface="Cambria Math" panose="02040503050406030204" pitchFamily="18" charset="0"/>
                    <a:ea typeface="Cambria Math" panose="02040503050406030204" pitchFamily="18" charset="0"/>
                  </a:rPr>
                  <a:t>T</a:t>
                </a:r>
                <a:r>
                  <a:rPr lang="en-US" sz="2600" b="1" i="1" dirty="0">
                    <a:solidFill>
                      <a:schemeClr val="tx1"/>
                    </a:solidFill>
                    <a:latin typeface="Cambria Math" panose="02040503050406030204" pitchFamily="18" charset="0"/>
                    <a:ea typeface="Cambria Math" panose="02040503050406030204" pitchFamily="18" charset="0"/>
                  </a:rPr>
                  <a:t>)</a:t>
                </a:r>
                <a:r>
                  <a:rPr lang="en-US" sz="2600" b="1" i="1" baseline="30000" dirty="0">
                    <a:solidFill>
                      <a:schemeClr val="tx1"/>
                    </a:solidFill>
                    <a:latin typeface="Cambria Math" panose="02040503050406030204" pitchFamily="18" charset="0"/>
                    <a:ea typeface="Cambria Math" panose="02040503050406030204" pitchFamily="18" charset="0"/>
                  </a:rPr>
                  <a:t>𝜏 </a:t>
                </a:r>
                <a:r>
                  <a:rPr lang="en-US" sz="2600" b="1" i="1" dirty="0">
                    <a:solidFill>
                      <a:schemeClr val="tx1"/>
                    </a:solidFill>
                    <a:latin typeface="Cambria Math" panose="02040503050406030204" pitchFamily="18" charset="0"/>
                    <a:ea typeface="Cambria Math" panose="02040503050406030204" pitchFamily="18" charset="0"/>
                  </a:rPr>
                  <a:t>R</a:t>
                </a:r>
              </a:p>
              <a:p>
                <a:endParaRPr lang="en-US" sz="2600" b="1" dirty="0">
                  <a:solidFill>
                    <a:schemeClr val="tx1"/>
                  </a:solidFill>
                </a:endParaRPr>
              </a:p>
              <a:p>
                <a:r>
                  <a:rPr lang="en-US" sz="2600" dirty="0">
                    <a:solidFill>
                      <a:schemeClr val="tx1"/>
                    </a:solidFill>
                  </a:rPr>
                  <a:t>The moth growth rate </a:t>
                </a:r>
                <a14:m>
                  <m:oMath xmlns:m="http://schemas.openxmlformats.org/officeDocument/2006/math">
                    <m:r>
                      <a:rPr lang="en-US" sz="2600" b="1" i="1">
                        <a:solidFill>
                          <a:schemeClr val="tx1"/>
                        </a:solidFill>
                        <a:latin typeface="Cambria Math" panose="02040503050406030204" pitchFamily="18" charset="0"/>
                      </a:rPr>
                      <m:t>𝝀</m:t>
                    </m:r>
                  </m:oMath>
                </a14:m>
                <a:r>
                  <a:rPr lang="en-US" sz="2600" dirty="0">
                    <a:solidFill>
                      <a:schemeClr val="tx1"/>
                    </a:solidFill>
                  </a:rPr>
                  <a:t> is estimated using moth population level data from dataset </a:t>
                </a:r>
                <a:r>
                  <a:rPr lang="en-US" sz="2600" b="1" i="1" dirty="0">
                    <a:solidFill>
                      <a:schemeClr val="tx1"/>
                    </a:solidFill>
                  </a:rPr>
                  <a:t>(D). </a:t>
                </a:r>
                <a:r>
                  <a:rPr lang="en-US" sz="2600" dirty="0">
                    <a:solidFill>
                      <a:schemeClr val="tx1"/>
                    </a:solidFill>
                  </a:rPr>
                  <a:t>The distribution for the moth growth rate parameter (See Fig-2) is generated using Bayesian inference as follows: </a:t>
                </a:r>
              </a:p>
              <a:p>
                <a:pPr algn="ctr"/>
                <a:endParaRPr lang="en-US" sz="2400" b="1" dirty="0"/>
              </a:p>
              <a:p>
                <a:endParaRPr lang="en-US" sz="2400" b="1" dirty="0"/>
              </a:p>
              <a:p>
                <a:endParaRPr lang="en-US" sz="2600" dirty="0">
                  <a:solidFill>
                    <a:schemeClr val="tx1"/>
                  </a:solidFill>
                </a:endParaRPr>
              </a:p>
              <a:p>
                <a:r>
                  <a:rPr lang="en-US" sz="2600" dirty="0">
                    <a:solidFill>
                      <a:schemeClr val="tx1"/>
                    </a:solidFill>
                  </a:rPr>
                  <a:t>Here, </a:t>
                </a:r>
                <a:r>
                  <a:rPr lang="en-US" sz="2600" b="1" i="1" dirty="0">
                    <a:solidFill>
                      <a:schemeClr val="tx1"/>
                    </a:solidFill>
                  </a:rPr>
                  <a:t>P(</a:t>
                </a:r>
                <a:r>
                  <a:rPr lang="el-GR" sz="2600" b="1" i="1" dirty="0">
                    <a:solidFill>
                      <a:schemeClr val="tx1"/>
                    </a:solidFill>
                  </a:rPr>
                  <a:t>λ│</a:t>
                </a:r>
                <a:r>
                  <a:rPr lang="en-US" sz="2600" b="1" i="1" dirty="0">
                    <a:solidFill>
                      <a:schemeClr val="tx1"/>
                    </a:solidFill>
                  </a:rPr>
                  <a:t>D) </a:t>
                </a:r>
                <a:r>
                  <a:rPr lang="en-US" sz="2600" dirty="0">
                    <a:solidFill>
                      <a:schemeClr val="tx1"/>
                    </a:solidFill>
                  </a:rPr>
                  <a:t>is the posterior distribution of the parameter; </a:t>
                </a:r>
                <a:r>
                  <a:rPr lang="en-US" sz="2600" b="1" i="1" dirty="0">
                    <a:solidFill>
                      <a:schemeClr val="tx1"/>
                    </a:solidFill>
                  </a:rPr>
                  <a:t>P(D|</a:t>
                </a:r>
                <a:r>
                  <a:rPr lang="el-GR" sz="2600" b="1" i="1" dirty="0">
                    <a:solidFill>
                      <a:schemeClr val="tx1"/>
                    </a:solidFill>
                  </a:rPr>
                  <a:t>λ)</a:t>
                </a:r>
                <a:r>
                  <a:rPr lang="en-US" sz="2600" b="1" i="1" dirty="0">
                    <a:solidFill>
                      <a:schemeClr val="tx1"/>
                    </a:solidFill>
                  </a:rPr>
                  <a:t> </a:t>
                </a:r>
                <a:r>
                  <a:rPr lang="en-US" sz="2600" dirty="0">
                    <a:solidFill>
                      <a:schemeClr val="tx1"/>
                    </a:solidFill>
                  </a:rPr>
                  <a:t>is the likelihood distribution; </a:t>
                </a:r>
                <a:r>
                  <a:rPr lang="en-US" sz="2600" b="1" i="1" dirty="0">
                    <a:solidFill>
                      <a:schemeClr val="tx1"/>
                    </a:solidFill>
                  </a:rPr>
                  <a:t>P(</a:t>
                </a:r>
                <a:r>
                  <a:rPr lang="el-GR" sz="2600" b="1" i="1" dirty="0">
                    <a:solidFill>
                      <a:schemeClr val="tx1"/>
                    </a:solidFill>
                  </a:rPr>
                  <a:t>λ)</a:t>
                </a:r>
                <a:r>
                  <a:rPr lang="en-US" sz="2600" dirty="0">
                    <a:solidFill>
                      <a:schemeClr val="tx1"/>
                    </a:solidFill>
                  </a:rPr>
                  <a:t> is the prior distribution. </a:t>
                </a:r>
              </a:p>
              <a:p>
                <a:pPr algn="ctr"/>
                <a:endParaRPr lang="en-US" sz="2600" dirty="0">
                  <a:solidFill>
                    <a:schemeClr val="tx1"/>
                  </a:solidFill>
                </a:endParaRPr>
              </a:p>
              <a:p>
                <a:endParaRPr lang="en-US" sz="2600" dirty="0">
                  <a:solidFill>
                    <a:schemeClr val="tx1"/>
                  </a:solidFill>
                </a:endParaRPr>
              </a:p>
              <a:p>
                <a:endParaRPr lang="en-US" sz="2600" dirty="0">
                  <a:solidFill>
                    <a:schemeClr val="tx1"/>
                  </a:solidFill>
                </a:endParaRPr>
              </a:p>
              <a:p>
                <a:pPr algn="ctr"/>
                <a:endParaRPr lang="en-US" sz="2600" dirty="0">
                  <a:solidFill>
                    <a:schemeClr val="tx1"/>
                  </a:solidFill>
                </a:endParaRPr>
              </a:p>
              <a:p>
                <a:pPr algn="ctr"/>
                <a:endParaRPr lang="en-US" sz="2600" dirty="0">
                  <a:solidFill>
                    <a:schemeClr val="tx1"/>
                  </a:solidFill>
                </a:endParaRPr>
              </a:p>
              <a:p>
                <a:pPr algn="ctr"/>
                <a:endParaRPr lang="en-US" sz="2600" dirty="0">
                  <a:solidFill>
                    <a:schemeClr val="tx1"/>
                  </a:solidFill>
                </a:endParaRPr>
              </a:p>
              <a:p>
                <a:pPr algn="ctr"/>
                <a:endParaRPr lang="en-US" sz="2600" dirty="0">
                  <a:solidFill>
                    <a:schemeClr val="tx1"/>
                  </a:solidFill>
                </a:endParaRPr>
              </a:p>
              <a:p>
                <a:pPr algn="ctr"/>
                <a:endParaRPr lang="en-US" sz="2600" dirty="0">
                  <a:solidFill>
                    <a:schemeClr val="tx1"/>
                  </a:solidFill>
                </a:endParaRPr>
              </a:p>
              <a:p>
                <a:pPr algn="ctr"/>
                <a:endParaRPr lang="en-US" sz="2600" dirty="0">
                  <a:solidFill>
                    <a:schemeClr val="tx1"/>
                  </a:solidFill>
                </a:endParaRPr>
              </a:p>
              <a:p>
                <a:pPr algn="ctr"/>
                <a:endParaRPr lang="en-US" sz="2600" dirty="0">
                  <a:solidFill>
                    <a:schemeClr val="tx1"/>
                  </a:solidFill>
                </a:endParaRPr>
              </a:p>
              <a:p>
                <a:pPr algn="ctr"/>
                <a:endParaRPr lang="en-US" sz="2600" dirty="0">
                  <a:solidFill>
                    <a:schemeClr val="tx1"/>
                  </a:solidFill>
                </a:endParaRPr>
              </a:p>
              <a:p>
                <a:r>
                  <a:rPr lang="en-US" sz="2600" dirty="0">
                    <a:solidFill>
                      <a:schemeClr val="tx1"/>
                    </a:solidFill>
                  </a:rPr>
                  <a:t> </a:t>
                </a:r>
              </a:p>
              <a:p>
                <a:pPr algn="ctr"/>
                <a:r>
                  <a:rPr lang="en-US" sz="2600" b="1" dirty="0">
                    <a:solidFill>
                      <a:schemeClr val="tx1"/>
                    </a:solidFill>
                  </a:rPr>
                  <a:t>Fig-2: Growth Rate Parameter Distribution </a:t>
                </a:r>
              </a:p>
              <a:p>
                <a:pPr algn="ctr"/>
                <a:endParaRPr lang="en-US" sz="2600" dirty="0">
                  <a:solidFill>
                    <a:schemeClr val="tx1"/>
                  </a:solidFill>
                </a:endParaRPr>
              </a:p>
              <a:p>
                <a:r>
                  <a:rPr lang="en-US" sz="2600" dirty="0">
                    <a:solidFill>
                      <a:schemeClr val="tx1"/>
                    </a:solidFill>
                  </a:rPr>
                  <a:t>The set of pest growth rate </a:t>
                </a:r>
                <a:r>
                  <a:rPr lang="en-US" sz="2600" b="1" i="1" dirty="0">
                    <a:solidFill>
                      <a:schemeClr val="tx1"/>
                    </a:solidFill>
                  </a:rPr>
                  <a:t>(r) </a:t>
                </a:r>
                <a:r>
                  <a:rPr lang="en-US" sz="2600" dirty="0">
                    <a:solidFill>
                      <a:schemeClr val="tx1"/>
                    </a:solidFill>
                  </a:rPr>
                  <a:t>is a subset of the growth rate parameter distribution. In the model, the size and elements of this set is chosen arbitrarily. Given a set of pesticide application threshold policy </a:t>
                </a:r>
                <a:r>
                  <a:rPr lang="en-US" sz="2600" b="1" i="1" dirty="0">
                    <a:solidFill>
                      <a:schemeClr val="tx1"/>
                    </a:solidFill>
                  </a:rPr>
                  <a:t>(π)</a:t>
                </a:r>
                <a:r>
                  <a:rPr lang="en-US" sz="2600" dirty="0">
                    <a:solidFill>
                      <a:schemeClr val="tx1"/>
                    </a:solidFill>
                  </a:rPr>
                  <a:t> and a set of pest growth rate </a:t>
                </a:r>
                <a:r>
                  <a:rPr lang="en-US" sz="2600" b="1" i="1" dirty="0">
                    <a:solidFill>
                      <a:schemeClr val="tx1"/>
                    </a:solidFill>
                  </a:rPr>
                  <a:t>(r) </a:t>
                </a:r>
                <a:r>
                  <a:rPr lang="en-US" sz="2600" dirty="0">
                    <a:solidFill>
                      <a:schemeClr val="tx1"/>
                    </a:solidFill>
                  </a:rPr>
                  <a:t>, the optimal net revenues are calculated using the objective functions.</a:t>
                </a:r>
              </a:p>
              <a:p>
                <a:endParaRPr lang="en-US" sz="2600" b="1" dirty="0">
                  <a:solidFill>
                    <a:schemeClr val="tx1"/>
                  </a:solidFill>
                </a:endParaRPr>
              </a:p>
            </p:txBody>
          </p:sp>
        </mc:Choice>
        <mc:Fallback>
          <p:sp>
            <p:nvSpPr>
              <p:cNvPr id="9" name="Text Placeholder 8"/>
              <p:cNvSpPr>
                <a:spLocks noGrp="1" noRot="1" noChangeAspect="1" noMove="1" noResize="1" noEditPoints="1" noAdjustHandles="1" noChangeArrowheads="1" noChangeShapeType="1" noTextEdit="1"/>
              </p:cNvSpPr>
              <p:nvPr>
                <p:ph type="body" sz="quarter" idx="23"/>
              </p:nvPr>
            </p:nvSpPr>
            <p:spPr>
              <a:xfrm>
                <a:off x="11224244" y="13809938"/>
                <a:ext cx="21421724" cy="18155962"/>
              </a:xfrm>
              <a:blipFill>
                <a:blip r:embed="rId4"/>
                <a:stretch>
                  <a:fillRect r="-228"/>
                </a:stretch>
              </a:blipFill>
            </p:spPr>
            <p:txBody>
              <a:bodyPr/>
              <a:lstStyle/>
              <a:p>
                <a:r>
                  <a:rPr lang="en-US">
                    <a:noFill/>
                  </a:rPr>
                  <a:t> </a:t>
                </a:r>
              </a:p>
            </p:txBody>
          </p:sp>
        </mc:Fallback>
      </mc:AlternateContent>
      <p:sp>
        <p:nvSpPr>
          <p:cNvPr id="11" name="Text Placeholder 10"/>
          <p:cNvSpPr>
            <a:spLocks noGrp="1"/>
          </p:cNvSpPr>
          <p:nvPr>
            <p:ph type="body" sz="quarter" idx="25"/>
          </p:nvPr>
        </p:nvSpPr>
        <p:spPr/>
        <p:txBody>
          <a:bodyPr/>
          <a:lstStyle/>
          <a:p>
            <a:r>
              <a:rPr lang="en-US" u="none" dirty="0"/>
              <a:t>RESULTS</a:t>
            </a:r>
          </a:p>
        </p:txBody>
      </p:sp>
      <p:sp>
        <p:nvSpPr>
          <p:cNvPr id="12" name="Text Placeholder 11"/>
          <p:cNvSpPr>
            <a:spLocks noGrp="1"/>
          </p:cNvSpPr>
          <p:nvPr>
            <p:ph type="body" sz="quarter" idx="26"/>
          </p:nvPr>
        </p:nvSpPr>
        <p:spPr>
          <a:xfrm>
            <a:off x="33132721" y="12056876"/>
            <a:ext cx="10201275" cy="861752"/>
          </a:xfrm>
        </p:spPr>
        <p:txBody>
          <a:bodyPr/>
          <a:lstStyle/>
          <a:p>
            <a:pPr algn="ctr"/>
            <a:r>
              <a:rPr lang="en-US" sz="2600" b="1" dirty="0">
                <a:solidFill>
                  <a:schemeClr val="tx1"/>
                </a:solidFill>
              </a:rPr>
              <a:t>Fig-3: Net Revenue vs. Pesticide Application Threshold</a:t>
            </a:r>
          </a:p>
        </p:txBody>
      </p:sp>
      <p:sp>
        <p:nvSpPr>
          <p:cNvPr id="13" name="Text Placeholder 12"/>
          <p:cNvSpPr>
            <a:spLocks noGrp="1"/>
          </p:cNvSpPr>
          <p:nvPr>
            <p:ph type="body" sz="quarter" idx="27"/>
          </p:nvPr>
        </p:nvSpPr>
        <p:spPr>
          <a:xfrm>
            <a:off x="33067505" y="20496353"/>
            <a:ext cx="10201275" cy="754045"/>
          </a:xfrm>
        </p:spPr>
        <p:txBody>
          <a:bodyPr/>
          <a:lstStyle/>
          <a:p>
            <a:r>
              <a:rPr lang="en-US" u="none" dirty="0"/>
              <a:t>FUTURE WORK</a:t>
            </a:r>
          </a:p>
        </p:txBody>
      </p:sp>
      <p:sp>
        <p:nvSpPr>
          <p:cNvPr id="14" name="Text Placeholder 13"/>
          <p:cNvSpPr>
            <a:spLocks noGrp="1"/>
          </p:cNvSpPr>
          <p:nvPr>
            <p:ph type="body" sz="quarter" idx="28"/>
          </p:nvPr>
        </p:nvSpPr>
        <p:spPr>
          <a:xfrm>
            <a:off x="33347643" y="20564320"/>
            <a:ext cx="9878822" cy="5022891"/>
          </a:xfrm>
        </p:spPr>
        <p:txBody>
          <a:bodyPr/>
          <a:lstStyle/>
          <a:p>
            <a:endParaRPr lang="en-US" sz="2600" dirty="0">
              <a:solidFill>
                <a:schemeClr val="tx1"/>
              </a:solidFill>
            </a:endParaRPr>
          </a:p>
          <a:p>
            <a:pPr marL="457200" indent="-457200">
              <a:buFont typeface="Arial" panose="020B0604020202020204" pitchFamily="34" charset="0"/>
              <a:buChar char="•"/>
            </a:pPr>
            <a:r>
              <a:rPr lang="en-US" sz="2600" dirty="0">
                <a:solidFill>
                  <a:schemeClr val="tx1"/>
                </a:solidFill>
              </a:rPr>
              <a:t>Confidence intervals of different levels can be applied on the growth rate distribution to obtain set </a:t>
            </a:r>
            <a:r>
              <a:rPr lang="en-US" sz="2600" b="1" i="1" dirty="0">
                <a:solidFill>
                  <a:schemeClr val="tx1"/>
                </a:solidFill>
              </a:rPr>
              <a:t>r</a:t>
            </a:r>
            <a:r>
              <a:rPr lang="en-US" sz="2600" dirty="0">
                <a:solidFill>
                  <a:schemeClr val="tx1"/>
                </a:solidFill>
              </a:rPr>
              <a:t> of varying size. This confidence interval is equivalent to the degree of solution robustness. </a:t>
            </a:r>
          </a:p>
          <a:p>
            <a:pPr marL="457200" indent="-457200">
              <a:buFont typeface="Arial" panose="020B0604020202020204" pitchFamily="34" charset="0"/>
              <a:buChar char="•"/>
            </a:pPr>
            <a:r>
              <a:rPr lang="en-US" sz="2600" dirty="0">
                <a:solidFill>
                  <a:schemeClr val="tx1"/>
                </a:solidFill>
              </a:rPr>
              <a:t>Given, the aforementioned trade-off, a graph of “Robust Return vs. Confidence Interval Level” will consist of a Pareto optimality curve. The points on the Pareto optimality curve will correspond to a set of solutions that are neither too risky or too conservative and these will be the policies or solution that the farmer would want to follow. </a:t>
            </a:r>
          </a:p>
        </p:txBody>
      </p:sp>
      <p:sp>
        <p:nvSpPr>
          <p:cNvPr id="15" name="Text Placeholder 14"/>
          <p:cNvSpPr>
            <a:spLocks noGrp="1"/>
          </p:cNvSpPr>
          <p:nvPr>
            <p:ph type="body" sz="quarter" idx="29"/>
          </p:nvPr>
        </p:nvSpPr>
        <p:spPr>
          <a:xfrm>
            <a:off x="33067505" y="25040150"/>
            <a:ext cx="10201275" cy="754045"/>
          </a:xfrm>
        </p:spPr>
        <p:txBody>
          <a:bodyPr/>
          <a:lstStyle/>
          <a:p>
            <a:r>
              <a:rPr lang="en-US" u="none" dirty="0"/>
              <a:t>REFERENCES</a:t>
            </a:r>
          </a:p>
        </p:txBody>
      </p:sp>
      <p:sp>
        <p:nvSpPr>
          <p:cNvPr id="16" name="Text Placeholder 15"/>
          <p:cNvSpPr>
            <a:spLocks noGrp="1"/>
          </p:cNvSpPr>
          <p:nvPr>
            <p:ph type="body" sz="quarter" idx="30"/>
          </p:nvPr>
        </p:nvSpPr>
        <p:spPr>
          <a:xfrm>
            <a:off x="33330885" y="25573594"/>
            <a:ext cx="10201275" cy="4154961"/>
          </a:xfrm>
        </p:spPr>
        <p:txBody>
          <a:bodyPr/>
          <a:lstStyle/>
          <a:p>
            <a:r>
              <a:rPr lang="en-US" sz="2000" dirty="0">
                <a:solidFill>
                  <a:schemeClr val="tx1"/>
                </a:solidFill>
              </a:rPr>
              <a:t>Kling D.M., </a:t>
            </a:r>
            <a:r>
              <a:rPr lang="en-US" sz="2000" dirty="0" err="1">
                <a:solidFill>
                  <a:schemeClr val="tx1"/>
                </a:solidFill>
              </a:rPr>
              <a:t>Sanchirico</a:t>
            </a:r>
            <a:r>
              <a:rPr lang="en-US" sz="2000" dirty="0">
                <a:solidFill>
                  <a:schemeClr val="tx1"/>
                </a:solidFill>
              </a:rPr>
              <a:t> J.N., Fackler P.L. (2017). Optimal monitoring and control under state uncertainty: Application to lionfish management. Journal of Environmental Economics and Management 84</a:t>
            </a:r>
          </a:p>
          <a:p>
            <a:r>
              <a:rPr lang="en-US" sz="2000" dirty="0">
                <a:solidFill>
                  <a:schemeClr val="tx1"/>
                </a:solidFill>
              </a:rPr>
              <a:t>Meisner M. H., Rosenheim J.A., </a:t>
            </a:r>
            <a:r>
              <a:rPr lang="en-US" sz="2000" dirty="0" err="1">
                <a:solidFill>
                  <a:schemeClr val="tx1"/>
                </a:solidFill>
              </a:rPr>
              <a:t>Tagkopoulos</a:t>
            </a:r>
            <a:r>
              <a:rPr lang="en-US" sz="2000" dirty="0">
                <a:solidFill>
                  <a:schemeClr val="tx1"/>
                </a:solidFill>
              </a:rPr>
              <a:t> I. (2016). A data-driven, machine learning framework for optimal pest management in cotton. Ecosphere 7(3)</a:t>
            </a:r>
          </a:p>
          <a:p>
            <a:r>
              <a:rPr lang="en-US" sz="2000" dirty="0" err="1">
                <a:solidFill>
                  <a:schemeClr val="tx1"/>
                </a:solidFill>
              </a:rPr>
              <a:t>Riedl</a:t>
            </a:r>
            <a:r>
              <a:rPr lang="en-US" sz="2000" dirty="0">
                <a:solidFill>
                  <a:schemeClr val="tx1"/>
                </a:solidFill>
              </a:rPr>
              <a:t> H., Croft B.A., Howitt A.J. (1976). Forecasting codling moth phenology based on pheromone trap catches and physiological time models. The Canadian Entomologist 108</a:t>
            </a:r>
          </a:p>
          <a:p>
            <a:r>
              <a:rPr lang="en-US" sz="2000" dirty="0">
                <a:solidFill>
                  <a:schemeClr val="tx1"/>
                </a:solidFill>
              </a:rPr>
              <a:t>Xiao Y., Greiner R., Lewis M.A. (2018). Evaluation of machine learning methods for predicting eradication of aquatic invasive species. Biological Invasion 20: 2485.</a:t>
            </a:r>
            <a:endParaRPr lang="en-US" sz="2000" b="1" dirty="0">
              <a:solidFill>
                <a:schemeClr val="tx1"/>
              </a:solidFill>
            </a:endParaRPr>
          </a:p>
          <a:p>
            <a:r>
              <a:rPr lang="en-US" sz="2000" dirty="0"/>
              <a:t> </a:t>
            </a:r>
          </a:p>
          <a:p>
            <a:endParaRPr lang="en-US" sz="2000" dirty="0">
              <a:solidFill>
                <a:schemeClr val="tx1"/>
              </a:solidFill>
            </a:endParaRPr>
          </a:p>
        </p:txBody>
      </p:sp>
      <mc:AlternateContent xmlns:mc="http://schemas.openxmlformats.org/markup-compatibility/2006" xmlns:a14="http://schemas.microsoft.com/office/drawing/2010/main">
        <mc:Choice Requires="a14">
          <p:sp>
            <p:nvSpPr>
              <p:cNvPr id="17" name="Text Placeholder 16"/>
              <p:cNvSpPr>
                <a:spLocks noGrp="1"/>
              </p:cNvSpPr>
              <p:nvPr>
                <p:ph type="body" sz="quarter" idx="96"/>
              </p:nvPr>
            </p:nvSpPr>
            <p:spPr>
              <a:xfrm>
                <a:off x="527049" y="13595684"/>
                <a:ext cx="10201275" cy="16494936"/>
              </a:xfrm>
            </p:spPr>
            <p:txBody>
              <a:bodyPr/>
              <a:lstStyle/>
              <a:p>
                <a:endParaRPr lang="en-US" sz="2600" dirty="0">
                  <a:solidFill>
                    <a:schemeClr val="tx1"/>
                  </a:solidFill>
                </a:endParaRPr>
              </a:p>
              <a:p>
                <a:endParaRPr lang="en-US" sz="2600" dirty="0">
                  <a:solidFill>
                    <a:schemeClr val="tx1"/>
                  </a:solidFill>
                </a:endParaRPr>
              </a:p>
              <a:p>
                <a:endParaRPr lang="en-US" sz="2600" dirty="0">
                  <a:solidFill>
                    <a:schemeClr val="tx1"/>
                  </a:solidFill>
                </a:endParaRPr>
              </a:p>
              <a:p>
                <a:pPr marL="457200" indent="-457200">
                  <a:buFont typeface="Arial" panose="020B0604020202020204" pitchFamily="34" charset="0"/>
                  <a:buChar char="•"/>
                </a:pPr>
                <a:r>
                  <a:rPr lang="en-US" sz="2600" dirty="0">
                    <a:solidFill>
                      <a:schemeClr val="tx1"/>
                    </a:solidFill>
                  </a:rPr>
                  <a:t>To motivate our objective, we consider the problem of an apple orchard with codling moth risk, where the manager will follow a pesticide application threshold policy. </a:t>
                </a:r>
              </a:p>
              <a:p>
                <a:pPr marL="457200" indent="-457200">
                  <a:buFont typeface="Arial" panose="020B0604020202020204" pitchFamily="34" charset="0"/>
                  <a:buChar char="•"/>
                </a:pPr>
                <a:r>
                  <a:rPr lang="en-US" sz="2600" dirty="0">
                    <a:solidFill>
                      <a:schemeClr val="tx1"/>
                    </a:solidFill>
                  </a:rPr>
                  <a:t>A pesticide application threshold policy represents a range of pest population level, at which the manager initiates pesticide application.</a:t>
                </a:r>
              </a:p>
              <a:p>
                <a:pPr marL="457200" indent="-457200">
                  <a:buFont typeface="Arial" panose="020B0604020202020204" pitchFamily="34" charset="0"/>
                  <a:buChar char="•"/>
                </a:pPr>
                <a:r>
                  <a:rPr lang="en-US" sz="2600" dirty="0">
                    <a:solidFill>
                      <a:schemeClr val="tx1"/>
                    </a:solidFill>
                  </a:rPr>
                  <a:t>For a set of different pesticide application threshold policies </a:t>
                </a:r>
                <a:r>
                  <a:rPr lang="en-US" sz="2600" b="1" i="1" dirty="0">
                    <a:solidFill>
                      <a:schemeClr val="tx1"/>
                    </a:solidFill>
                  </a:rPr>
                  <a:t>(π)</a:t>
                </a:r>
                <a:r>
                  <a:rPr lang="en-US" sz="2600" dirty="0">
                    <a:solidFill>
                      <a:schemeClr val="tx1"/>
                    </a:solidFill>
                  </a:rPr>
                  <a:t>, we determine the net returns for three scenarios: the best case, worst case, and average case scenario, given a set of pest growth rates </a:t>
                </a:r>
                <a:r>
                  <a:rPr lang="en-US" sz="2600" b="1" i="1" dirty="0">
                    <a:solidFill>
                      <a:schemeClr val="tx1"/>
                    </a:solidFill>
                  </a:rPr>
                  <a:t>(r)</a:t>
                </a:r>
                <a:r>
                  <a:rPr lang="en-US" sz="2600" dirty="0">
                    <a:solidFill>
                      <a:schemeClr val="tx1"/>
                    </a:solidFill>
                  </a:rPr>
                  <a:t>. </a:t>
                </a:r>
              </a:p>
              <a:p>
                <a:pPr marL="457200" indent="-457200">
                  <a:buFont typeface="Arial" panose="020B0604020202020204" pitchFamily="34" charset="0"/>
                  <a:buChar char="•"/>
                </a:pPr>
                <a:r>
                  <a:rPr lang="en-US" sz="2600" dirty="0">
                    <a:solidFill>
                      <a:schemeClr val="tx1"/>
                    </a:solidFill>
                  </a:rPr>
                  <a:t>If the optimal pesticide application threshold of the worst-case scenario is different from the optimal threshold for the other two scenarios, then it would indicate that robustness matters. </a:t>
                </a:r>
              </a:p>
              <a:p>
                <a:pPr marL="457200" indent="-457200">
                  <a:buFont typeface="Arial" panose="020B0604020202020204" pitchFamily="34" charset="0"/>
                  <a:buChar char="•"/>
                </a:pPr>
                <a:r>
                  <a:rPr lang="en-US" sz="2600" dirty="0">
                    <a:solidFill>
                      <a:schemeClr val="tx1"/>
                    </a:solidFill>
                  </a:rPr>
                  <a:t>Following are the mathematical definitions of the three scenarios:</a:t>
                </a:r>
              </a:p>
              <a:p>
                <a:endParaRPr lang="en-US" sz="2600" dirty="0">
                  <a:solidFill>
                    <a:schemeClr val="tx1"/>
                  </a:solidFill>
                </a:endParaRPr>
              </a:p>
              <a:p>
                <a:pPr/>
                <a14:m>
                  <m:oMathPara xmlns:m="http://schemas.openxmlformats.org/officeDocument/2006/math">
                    <m:oMathParaPr>
                      <m:jc m:val="centerGroup"/>
                    </m:oMathParaPr>
                    <m:oMath xmlns:m="http://schemas.openxmlformats.org/officeDocument/2006/math">
                      <m:r>
                        <a:rPr lang="en-US" sz="2700" b="1" i="1">
                          <a:solidFill>
                            <a:schemeClr val="tx1"/>
                          </a:solidFill>
                          <a:latin typeface="Cambria Math" panose="02040503050406030204" pitchFamily="18" charset="0"/>
                        </a:rPr>
                        <m:t>𝑩𝒆𝒔𝒕</m:t>
                      </m:r>
                      <m:r>
                        <a:rPr lang="en-US" sz="2700" b="1" i="1">
                          <a:solidFill>
                            <a:schemeClr val="tx1"/>
                          </a:solidFill>
                          <a:latin typeface="Cambria Math" panose="02040503050406030204" pitchFamily="18" charset="0"/>
                        </a:rPr>
                        <m:t> </m:t>
                      </m:r>
                      <m:r>
                        <a:rPr lang="en-US" sz="2700" b="1" i="1">
                          <a:solidFill>
                            <a:schemeClr val="tx1"/>
                          </a:solidFill>
                          <a:latin typeface="Cambria Math" panose="02040503050406030204" pitchFamily="18" charset="0"/>
                        </a:rPr>
                        <m:t>𝒄𝒂𝒔𝒆</m:t>
                      </m:r>
                      <m:r>
                        <a:rPr lang="en-US" sz="2700" b="1" i="1">
                          <a:solidFill>
                            <a:schemeClr val="tx1"/>
                          </a:solidFill>
                          <a:latin typeface="Cambria Math" panose="02040503050406030204" pitchFamily="18" charset="0"/>
                        </a:rPr>
                        <m:t> </m:t>
                      </m:r>
                      <m:r>
                        <a:rPr lang="en-US" sz="2700" b="1" i="1">
                          <a:solidFill>
                            <a:schemeClr val="tx1"/>
                          </a:solidFill>
                          <a:latin typeface="Cambria Math" panose="02040503050406030204" pitchFamily="18" charset="0"/>
                        </a:rPr>
                        <m:t>𝒔𝒄𝒆𝒏𝒂𝒓𝒊𝒐</m:t>
                      </m:r>
                      <m:r>
                        <a:rPr lang="en-US" sz="2700" b="1" i="1">
                          <a:solidFill>
                            <a:schemeClr val="tx1"/>
                          </a:solidFill>
                          <a:latin typeface="Cambria Math" panose="02040503050406030204" pitchFamily="18" charset="0"/>
                        </a:rPr>
                        <m:t> </m:t>
                      </m:r>
                      <m:r>
                        <a:rPr lang="en-US" sz="2700" b="1" i="1">
                          <a:solidFill>
                            <a:schemeClr val="tx1"/>
                          </a:solidFill>
                          <a:latin typeface="Cambria Math" panose="02040503050406030204" pitchFamily="18" charset="0"/>
                        </a:rPr>
                        <m:t>𝒓𝒆𝒕𝒖𝒓𝒏</m:t>
                      </m:r>
                      <m:r>
                        <a:rPr lang="en-US" sz="2700" b="1" i="1">
                          <a:solidFill>
                            <a:schemeClr val="tx1"/>
                          </a:solidFill>
                          <a:latin typeface="Cambria Math" panose="02040503050406030204" pitchFamily="18" charset="0"/>
                        </a:rPr>
                        <m:t>: </m:t>
                      </m:r>
                      <m:sSub>
                        <m:sSubPr>
                          <m:ctrlPr>
                            <a:rPr lang="en-US" sz="2700" b="1" i="1">
                              <a:solidFill>
                                <a:schemeClr val="tx1"/>
                              </a:solidFill>
                              <a:latin typeface="Cambria Math" panose="02040503050406030204" pitchFamily="18" charset="0"/>
                            </a:rPr>
                          </m:ctrlPr>
                        </m:sSubPr>
                        <m:e>
                          <m:r>
                            <a:rPr lang="en-US" sz="2700" b="1" i="1">
                              <a:solidFill>
                                <a:schemeClr val="tx1"/>
                              </a:solidFill>
                              <a:latin typeface="Cambria Math" panose="02040503050406030204" pitchFamily="18" charset="0"/>
                            </a:rPr>
                            <m:t>𝒎𝒂𝒙</m:t>
                          </m:r>
                        </m:e>
                        <m:sub>
                          <m:r>
                            <a:rPr lang="en-US" sz="2700" b="1" i="1">
                              <a:solidFill>
                                <a:schemeClr val="tx1"/>
                              </a:solidFill>
                              <a:latin typeface="Cambria Math" panose="02040503050406030204" pitchFamily="18" charset="0"/>
                            </a:rPr>
                            <m:t>𝝀𝝐</m:t>
                          </m:r>
                          <m:r>
                            <a:rPr lang="en-US" sz="2700" b="1" i="1">
                              <a:solidFill>
                                <a:schemeClr val="tx1"/>
                              </a:solidFill>
                              <a:latin typeface="Cambria Math" panose="02040503050406030204" pitchFamily="18" charset="0"/>
                            </a:rPr>
                            <m:t>𝒓</m:t>
                          </m:r>
                        </m:sub>
                      </m:sSub>
                      <m:r>
                        <a:rPr lang="en-US" sz="2700" b="1" i="1">
                          <a:solidFill>
                            <a:schemeClr val="tx1"/>
                          </a:solidFill>
                          <a:latin typeface="Cambria Math" panose="02040503050406030204" pitchFamily="18" charset="0"/>
                        </a:rPr>
                        <m:t>𝒑</m:t>
                      </m:r>
                      <m:r>
                        <a:rPr lang="en-US" sz="2700" b="1" i="1">
                          <a:solidFill>
                            <a:schemeClr val="tx1"/>
                          </a:solidFill>
                          <a:latin typeface="Cambria Math" panose="02040503050406030204" pitchFamily="18" charset="0"/>
                        </a:rPr>
                        <m:t>(</m:t>
                      </m:r>
                      <m:sSub>
                        <m:sSubPr>
                          <m:ctrlPr>
                            <a:rPr lang="en-US" sz="2700" b="1" i="1">
                              <a:solidFill>
                                <a:schemeClr val="tx1"/>
                              </a:solidFill>
                              <a:latin typeface="Cambria Math" panose="02040503050406030204" pitchFamily="18" charset="0"/>
                            </a:rPr>
                          </m:ctrlPr>
                        </m:sSubPr>
                        <m:e>
                          <m:r>
                            <a:rPr lang="en-US" sz="2700" b="1" i="1">
                              <a:solidFill>
                                <a:schemeClr val="tx1"/>
                              </a:solidFill>
                              <a:latin typeface="Cambria Math" panose="02040503050406030204" pitchFamily="18" charset="0"/>
                            </a:rPr>
                            <m:t>𝝅</m:t>
                          </m:r>
                        </m:e>
                        <m:sub>
                          <m:r>
                            <a:rPr lang="en-US" sz="2700" b="1" i="1">
                              <a:solidFill>
                                <a:schemeClr val="tx1"/>
                              </a:solidFill>
                              <a:latin typeface="Cambria Math" panose="02040503050406030204" pitchFamily="18" charset="0"/>
                            </a:rPr>
                            <m:t>𝒊</m:t>
                          </m:r>
                        </m:sub>
                      </m:sSub>
                      <m:r>
                        <a:rPr lang="en-US" sz="2700" b="1" i="1">
                          <a:solidFill>
                            <a:schemeClr val="tx1"/>
                          </a:solidFill>
                          <a:latin typeface="Cambria Math" panose="02040503050406030204" pitchFamily="18" charset="0"/>
                        </a:rPr>
                        <m:t>,</m:t>
                      </m:r>
                      <m:r>
                        <a:rPr lang="en-US" sz="2700" b="1" i="1">
                          <a:solidFill>
                            <a:schemeClr val="tx1"/>
                          </a:solidFill>
                          <a:latin typeface="Cambria Math" panose="02040503050406030204" pitchFamily="18" charset="0"/>
                        </a:rPr>
                        <m:t>𝝀</m:t>
                      </m:r>
                      <m:r>
                        <a:rPr lang="en-US" sz="2700" b="1" i="1">
                          <a:solidFill>
                            <a:schemeClr val="tx1"/>
                          </a:solidFill>
                          <a:latin typeface="Cambria Math" panose="02040503050406030204" pitchFamily="18" charset="0"/>
                        </a:rPr>
                        <m:t>)</m:t>
                      </m:r>
                    </m:oMath>
                  </m:oMathPara>
                </a14:m>
                <a:endParaRPr lang="en-US" sz="2700" b="1" dirty="0">
                  <a:solidFill>
                    <a:schemeClr val="tx1"/>
                  </a:solidFill>
                </a:endParaRPr>
              </a:p>
              <a:p>
                <a:endParaRPr lang="en-US" sz="2700" b="1" dirty="0">
                  <a:solidFill>
                    <a:schemeClr val="tx1"/>
                  </a:solidFill>
                </a:endParaRPr>
              </a:p>
              <a:p>
                <a:pPr/>
                <a14:m>
                  <m:oMathPara xmlns:m="http://schemas.openxmlformats.org/officeDocument/2006/math">
                    <m:oMathParaPr>
                      <m:jc m:val="centerGroup"/>
                    </m:oMathParaPr>
                    <m:oMath xmlns:m="http://schemas.openxmlformats.org/officeDocument/2006/math">
                      <m:r>
                        <a:rPr lang="en-US" sz="2700" b="1" i="1">
                          <a:solidFill>
                            <a:schemeClr val="tx1"/>
                          </a:solidFill>
                          <a:latin typeface="Cambria Math" panose="02040503050406030204" pitchFamily="18" charset="0"/>
                        </a:rPr>
                        <m:t>𝑾𝒐𝒓𝒔𝒕</m:t>
                      </m:r>
                      <m:r>
                        <a:rPr lang="en-US" sz="2700" b="1" i="1">
                          <a:solidFill>
                            <a:schemeClr val="tx1"/>
                          </a:solidFill>
                          <a:latin typeface="Cambria Math" panose="02040503050406030204" pitchFamily="18" charset="0"/>
                        </a:rPr>
                        <m:t> </m:t>
                      </m:r>
                      <m:r>
                        <a:rPr lang="en-US" sz="2700" b="1" i="1">
                          <a:solidFill>
                            <a:schemeClr val="tx1"/>
                          </a:solidFill>
                          <a:latin typeface="Cambria Math" panose="02040503050406030204" pitchFamily="18" charset="0"/>
                        </a:rPr>
                        <m:t>𝒄𝒂𝒔𝒆</m:t>
                      </m:r>
                      <m:r>
                        <a:rPr lang="en-US" sz="2700" b="1" i="1">
                          <a:solidFill>
                            <a:schemeClr val="tx1"/>
                          </a:solidFill>
                          <a:latin typeface="Cambria Math" panose="02040503050406030204" pitchFamily="18" charset="0"/>
                        </a:rPr>
                        <m:t> </m:t>
                      </m:r>
                      <m:r>
                        <a:rPr lang="en-US" sz="2700" b="1" i="1">
                          <a:solidFill>
                            <a:schemeClr val="tx1"/>
                          </a:solidFill>
                          <a:latin typeface="Cambria Math" panose="02040503050406030204" pitchFamily="18" charset="0"/>
                        </a:rPr>
                        <m:t>𝒔𝒄𝒆𝒏𝒂𝒓𝒊𝒐</m:t>
                      </m:r>
                      <m:r>
                        <a:rPr lang="en-US" sz="2700" b="1" i="1">
                          <a:solidFill>
                            <a:schemeClr val="tx1"/>
                          </a:solidFill>
                          <a:latin typeface="Cambria Math" panose="02040503050406030204" pitchFamily="18" charset="0"/>
                        </a:rPr>
                        <m:t> </m:t>
                      </m:r>
                      <m:r>
                        <a:rPr lang="en-US" sz="2700" b="1" i="1">
                          <a:solidFill>
                            <a:schemeClr val="tx1"/>
                          </a:solidFill>
                          <a:latin typeface="Cambria Math" panose="02040503050406030204" pitchFamily="18" charset="0"/>
                        </a:rPr>
                        <m:t>𝒓𝒆𝒕𝒖𝒓𝒏</m:t>
                      </m:r>
                      <m:r>
                        <a:rPr lang="en-US" sz="2700" b="1" i="1">
                          <a:solidFill>
                            <a:schemeClr val="tx1"/>
                          </a:solidFill>
                          <a:latin typeface="Cambria Math" panose="02040503050406030204" pitchFamily="18" charset="0"/>
                        </a:rPr>
                        <m:t>: </m:t>
                      </m:r>
                      <m:sSub>
                        <m:sSubPr>
                          <m:ctrlPr>
                            <a:rPr lang="en-US" sz="2700" b="1" i="1">
                              <a:solidFill>
                                <a:schemeClr val="tx1"/>
                              </a:solidFill>
                              <a:latin typeface="Cambria Math" panose="02040503050406030204" pitchFamily="18" charset="0"/>
                            </a:rPr>
                          </m:ctrlPr>
                        </m:sSubPr>
                        <m:e>
                          <m:r>
                            <a:rPr lang="en-US" sz="2700" b="1" i="1">
                              <a:solidFill>
                                <a:schemeClr val="tx1"/>
                              </a:solidFill>
                              <a:latin typeface="Cambria Math" panose="02040503050406030204" pitchFamily="18" charset="0"/>
                            </a:rPr>
                            <m:t>𝒎𝒊𝒏</m:t>
                          </m:r>
                        </m:e>
                        <m:sub>
                          <m:r>
                            <a:rPr lang="en-US" sz="2700" b="1" i="1">
                              <a:solidFill>
                                <a:schemeClr val="tx1"/>
                              </a:solidFill>
                              <a:latin typeface="Cambria Math" panose="02040503050406030204" pitchFamily="18" charset="0"/>
                            </a:rPr>
                            <m:t>𝝀𝝐</m:t>
                          </m:r>
                          <m:r>
                            <a:rPr lang="en-US" sz="2700" b="1" i="1">
                              <a:solidFill>
                                <a:schemeClr val="tx1"/>
                              </a:solidFill>
                              <a:latin typeface="Cambria Math" panose="02040503050406030204" pitchFamily="18" charset="0"/>
                            </a:rPr>
                            <m:t>𝒓</m:t>
                          </m:r>
                        </m:sub>
                      </m:sSub>
                      <m:r>
                        <a:rPr lang="en-US" sz="2700" b="1" i="1">
                          <a:solidFill>
                            <a:schemeClr val="tx1"/>
                          </a:solidFill>
                          <a:latin typeface="Cambria Math" panose="02040503050406030204" pitchFamily="18" charset="0"/>
                        </a:rPr>
                        <m:t>𝒑</m:t>
                      </m:r>
                      <m:r>
                        <a:rPr lang="en-US" sz="2700" b="1" i="1">
                          <a:solidFill>
                            <a:schemeClr val="tx1"/>
                          </a:solidFill>
                          <a:latin typeface="Cambria Math" panose="02040503050406030204" pitchFamily="18" charset="0"/>
                        </a:rPr>
                        <m:t>(</m:t>
                      </m:r>
                      <m:sSub>
                        <m:sSubPr>
                          <m:ctrlPr>
                            <a:rPr lang="en-US" sz="2700" b="1" i="1">
                              <a:solidFill>
                                <a:schemeClr val="tx1"/>
                              </a:solidFill>
                              <a:latin typeface="Cambria Math" panose="02040503050406030204" pitchFamily="18" charset="0"/>
                            </a:rPr>
                          </m:ctrlPr>
                        </m:sSubPr>
                        <m:e>
                          <m:r>
                            <a:rPr lang="en-US" sz="2700" b="1" i="1">
                              <a:solidFill>
                                <a:schemeClr val="tx1"/>
                              </a:solidFill>
                              <a:latin typeface="Cambria Math" panose="02040503050406030204" pitchFamily="18" charset="0"/>
                            </a:rPr>
                            <m:t>𝝅</m:t>
                          </m:r>
                        </m:e>
                        <m:sub>
                          <m:r>
                            <a:rPr lang="en-US" sz="2700" b="1" i="1">
                              <a:solidFill>
                                <a:schemeClr val="tx1"/>
                              </a:solidFill>
                              <a:latin typeface="Cambria Math" panose="02040503050406030204" pitchFamily="18" charset="0"/>
                            </a:rPr>
                            <m:t>𝒊</m:t>
                          </m:r>
                        </m:sub>
                      </m:sSub>
                      <m:r>
                        <a:rPr lang="en-US" sz="2700" b="1" i="1">
                          <a:solidFill>
                            <a:schemeClr val="tx1"/>
                          </a:solidFill>
                          <a:latin typeface="Cambria Math" panose="02040503050406030204" pitchFamily="18" charset="0"/>
                        </a:rPr>
                        <m:t>,</m:t>
                      </m:r>
                      <m:r>
                        <a:rPr lang="en-US" sz="2700" b="1" i="1">
                          <a:solidFill>
                            <a:schemeClr val="tx1"/>
                          </a:solidFill>
                          <a:latin typeface="Cambria Math" panose="02040503050406030204" pitchFamily="18" charset="0"/>
                        </a:rPr>
                        <m:t>𝝀</m:t>
                      </m:r>
                      <m:r>
                        <a:rPr lang="en-US" sz="2700" b="1" i="1">
                          <a:solidFill>
                            <a:schemeClr val="tx1"/>
                          </a:solidFill>
                          <a:latin typeface="Cambria Math" panose="02040503050406030204" pitchFamily="18" charset="0"/>
                        </a:rPr>
                        <m:t>)</m:t>
                      </m:r>
                    </m:oMath>
                  </m:oMathPara>
                </a14:m>
                <a:endParaRPr lang="en-US" sz="2700" b="1" dirty="0">
                  <a:solidFill>
                    <a:schemeClr val="tx1"/>
                  </a:solidFill>
                </a:endParaRPr>
              </a:p>
              <a:p>
                <a:endParaRPr lang="en-US" sz="2700" b="1" dirty="0">
                  <a:solidFill>
                    <a:schemeClr val="tx1"/>
                  </a:solidFill>
                </a:endParaRPr>
              </a:p>
              <a:p>
                <a:pPr/>
                <a14:m>
                  <m:oMathPara xmlns:m="http://schemas.openxmlformats.org/officeDocument/2006/math">
                    <m:oMathParaPr>
                      <m:jc m:val="centerGroup"/>
                    </m:oMathParaPr>
                    <m:oMath xmlns:m="http://schemas.openxmlformats.org/officeDocument/2006/math">
                      <m:r>
                        <a:rPr lang="en-US" sz="2700" b="1" i="1">
                          <a:solidFill>
                            <a:schemeClr val="tx1"/>
                          </a:solidFill>
                          <a:latin typeface="Cambria Math" panose="02040503050406030204" pitchFamily="18" charset="0"/>
                        </a:rPr>
                        <m:t>𝑨𝒗𝒆𝒓𝒂𝒈𝒆</m:t>
                      </m:r>
                      <m:r>
                        <a:rPr lang="en-US" sz="2700" b="1" i="1">
                          <a:solidFill>
                            <a:schemeClr val="tx1"/>
                          </a:solidFill>
                          <a:latin typeface="Cambria Math" panose="02040503050406030204" pitchFamily="18" charset="0"/>
                        </a:rPr>
                        <m:t> </m:t>
                      </m:r>
                      <m:r>
                        <a:rPr lang="en-US" sz="2700" b="1" i="1">
                          <a:solidFill>
                            <a:schemeClr val="tx1"/>
                          </a:solidFill>
                          <a:latin typeface="Cambria Math" panose="02040503050406030204" pitchFamily="18" charset="0"/>
                        </a:rPr>
                        <m:t>𝒄𝒂𝒔𝒆</m:t>
                      </m:r>
                      <m:r>
                        <a:rPr lang="en-US" sz="2700" b="1" i="1">
                          <a:solidFill>
                            <a:schemeClr val="tx1"/>
                          </a:solidFill>
                          <a:latin typeface="Cambria Math" panose="02040503050406030204" pitchFamily="18" charset="0"/>
                        </a:rPr>
                        <m:t> </m:t>
                      </m:r>
                      <m:r>
                        <a:rPr lang="en-US" sz="2700" b="1" i="1">
                          <a:solidFill>
                            <a:schemeClr val="tx1"/>
                          </a:solidFill>
                          <a:latin typeface="Cambria Math" panose="02040503050406030204" pitchFamily="18" charset="0"/>
                        </a:rPr>
                        <m:t>𝒔𝒄𝒆𝒏𝒂𝒓𝒊𝒐</m:t>
                      </m:r>
                      <m:r>
                        <a:rPr lang="en-US" sz="2700" b="1" i="1">
                          <a:solidFill>
                            <a:schemeClr val="tx1"/>
                          </a:solidFill>
                          <a:latin typeface="Cambria Math" panose="02040503050406030204" pitchFamily="18" charset="0"/>
                        </a:rPr>
                        <m:t> </m:t>
                      </m:r>
                      <m:r>
                        <a:rPr lang="en-US" sz="2700" b="1" i="1">
                          <a:solidFill>
                            <a:schemeClr val="tx1"/>
                          </a:solidFill>
                          <a:latin typeface="Cambria Math" panose="02040503050406030204" pitchFamily="18" charset="0"/>
                        </a:rPr>
                        <m:t>𝒓𝒆𝒕𝒖𝒓𝒏</m:t>
                      </m:r>
                      <m:r>
                        <a:rPr lang="en-US" sz="2700" b="1" i="1">
                          <a:solidFill>
                            <a:schemeClr val="tx1"/>
                          </a:solidFill>
                          <a:latin typeface="Cambria Math" panose="02040503050406030204" pitchFamily="18" charset="0"/>
                        </a:rPr>
                        <m:t>: </m:t>
                      </m:r>
                      <m:sSub>
                        <m:sSubPr>
                          <m:ctrlPr>
                            <a:rPr lang="en-US" sz="2700" b="1" i="1">
                              <a:solidFill>
                                <a:schemeClr val="tx1"/>
                              </a:solidFill>
                              <a:latin typeface="Cambria Math" panose="02040503050406030204" pitchFamily="18" charset="0"/>
                            </a:rPr>
                          </m:ctrlPr>
                        </m:sSubPr>
                        <m:e>
                          <m:r>
                            <a:rPr lang="en-US" sz="2700" b="1" i="1">
                              <a:solidFill>
                                <a:schemeClr val="tx1"/>
                              </a:solidFill>
                              <a:latin typeface="Cambria Math" panose="02040503050406030204" pitchFamily="18" charset="0"/>
                            </a:rPr>
                            <m:t>𝑬</m:t>
                          </m:r>
                        </m:e>
                        <m:sub>
                          <m:r>
                            <a:rPr lang="en-US" sz="2700" b="1" i="1">
                              <a:solidFill>
                                <a:schemeClr val="tx1"/>
                              </a:solidFill>
                              <a:latin typeface="Cambria Math" panose="02040503050406030204" pitchFamily="18" charset="0"/>
                            </a:rPr>
                            <m:t>𝝀𝝐</m:t>
                          </m:r>
                          <m:r>
                            <a:rPr lang="en-US" sz="2700" b="1" i="1">
                              <a:solidFill>
                                <a:schemeClr val="tx1"/>
                              </a:solidFill>
                              <a:latin typeface="Cambria Math" panose="02040503050406030204" pitchFamily="18" charset="0"/>
                            </a:rPr>
                            <m:t>𝒓</m:t>
                          </m:r>
                        </m:sub>
                      </m:sSub>
                      <m:r>
                        <a:rPr lang="en-US" sz="2700" b="1" i="1">
                          <a:solidFill>
                            <a:schemeClr val="tx1"/>
                          </a:solidFill>
                          <a:latin typeface="Cambria Math" panose="02040503050406030204" pitchFamily="18" charset="0"/>
                        </a:rPr>
                        <m:t>[</m:t>
                      </m:r>
                      <m:r>
                        <a:rPr lang="en-US" sz="2700" b="1" i="1">
                          <a:solidFill>
                            <a:schemeClr val="tx1"/>
                          </a:solidFill>
                          <a:latin typeface="Cambria Math" panose="02040503050406030204" pitchFamily="18" charset="0"/>
                        </a:rPr>
                        <m:t>𝒑</m:t>
                      </m:r>
                      <m:d>
                        <m:dPr>
                          <m:ctrlPr>
                            <a:rPr lang="en-US" sz="2700" b="1" i="1">
                              <a:solidFill>
                                <a:schemeClr val="tx1"/>
                              </a:solidFill>
                              <a:latin typeface="Cambria Math" panose="02040503050406030204" pitchFamily="18" charset="0"/>
                            </a:rPr>
                          </m:ctrlPr>
                        </m:dPr>
                        <m:e>
                          <m:sSub>
                            <m:sSubPr>
                              <m:ctrlPr>
                                <a:rPr lang="en-US" sz="2700" b="1" i="1">
                                  <a:solidFill>
                                    <a:schemeClr val="tx1"/>
                                  </a:solidFill>
                                  <a:latin typeface="Cambria Math" panose="02040503050406030204" pitchFamily="18" charset="0"/>
                                </a:rPr>
                              </m:ctrlPr>
                            </m:sSubPr>
                            <m:e>
                              <m:r>
                                <a:rPr lang="en-US" sz="2700" b="1" i="1">
                                  <a:solidFill>
                                    <a:schemeClr val="tx1"/>
                                  </a:solidFill>
                                  <a:latin typeface="Cambria Math" panose="02040503050406030204" pitchFamily="18" charset="0"/>
                                </a:rPr>
                                <m:t>𝝅</m:t>
                              </m:r>
                            </m:e>
                            <m:sub>
                              <m:r>
                                <a:rPr lang="en-US" sz="2700" b="1" i="1">
                                  <a:solidFill>
                                    <a:schemeClr val="tx1"/>
                                  </a:solidFill>
                                  <a:latin typeface="Cambria Math" panose="02040503050406030204" pitchFamily="18" charset="0"/>
                                </a:rPr>
                                <m:t>𝒊</m:t>
                              </m:r>
                            </m:sub>
                          </m:sSub>
                          <m:r>
                            <a:rPr lang="en-US" sz="2700" b="1" i="1">
                              <a:solidFill>
                                <a:schemeClr val="tx1"/>
                              </a:solidFill>
                              <a:latin typeface="Cambria Math" panose="02040503050406030204" pitchFamily="18" charset="0"/>
                            </a:rPr>
                            <m:t>,</m:t>
                          </m:r>
                          <m:r>
                            <a:rPr lang="en-US" sz="2700" b="1" i="1">
                              <a:solidFill>
                                <a:schemeClr val="tx1"/>
                              </a:solidFill>
                              <a:latin typeface="Cambria Math" panose="02040503050406030204" pitchFamily="18" charset="0"/>
                            </a:rPr>
                            <m:t>𝝀</m:t>
                          </m:r>
                        </m:e>
                      </m:d>
                      <m:r>
                        <a:rPr lang="en-US" sz="2700" b="1" i="1">
                          <a:solidFill>
                            <a:schemeClr val="tx1"/>
                          </a:solidFill>
                          <a:latin typeface="Cambria Math" panose="02040503050406030204" pitchFamily="18" charset="0"/>
                        </a:rPr>
                        <m:t>|</m:t>
                      </m:r>
                      <m:r>
                        <a:rPr lang="en-US" sz="2700" b="1" i="1">
                          <a:solidFill>
                            <a:schemeClr val="tx1"/>
                          </a:solidFill>
                          <a:latin typeface="Cambria Math" panose="02040503050406030204" pitchFamily="18" charset="0"/>
                        </a:rPr>
                        <m:t>𝑫</m:t>
                      </m:r>
                      <m:r>
                        <a:rPr lang="en-US" sz="2700" b="1" i="1">
                          <a:solidFill>
                            <a:schemeClr val="tx1"/>
                          </a:solidFill>
                          <a:latin typeface="Cambria Math" panose="02040503050406030204" pitchFamily="18" charset="0"/>
                        </a:rPr>
                        <m:t>]</m:t>
                      </m:r>
                    </m:oMath>
                  </m:oMathPara>
                </a14:m>
                <a:endParaRPr lang="en-US" sz="2700" b="1" dirty="0">
                  <a:solidFill>
                    <a:schemeClr val="tx1"/>
                  </a:solidFill>
                </a:endParaRPr>
              </a:p>
              <a:p>
                <a:endParaRPr lang="en-US" sz="2700" dirty="0">
                  <a:solidFill>
                    <a:schemeClr val="tx1"/>
                  </a:solidFill>
                </a:endParaRPr>
              </a:p>
              <a:p>
                <a:r>
                  <a:rPr lang="en-US" sz="2600" dirty="0">
                    <a:solidFill>
                      <a:schemeClr val="tx1"/>
                    </a:solidFill>
                  </a:rPr>
                  <a:t>Following is the mathematical definitions of robust return, given our set of threshold policies </a:t>
                </a:r>
                <a:r>
                  <a:rPr lang="en-US" sz="2600" b="1" i="1" dirty="0">
                    <a:solidFill>
                      <a:schemeClr val="tx1"/>
                    </a:solidFill>
                  </a:rPr>
                  <a:t>(π)</a:t>
                </a:r>
                <a:r>
                  <a:rPr lang="en-US" sz="2600" dirty="0">
                    <a:solidFill>
                      <a:schemeClr val="tx1"/>
                    </a:solidFill>
                  </a:rPr>
                  <a:t> and our set of pest growth rate </a:t>
                </a:r>
                <a:r>
                  <a:rPr lang="en-US" sz="2600" b="1" i="1" dirty="0">
                    <a:solidFill>
                      <a:schemeClr val="tx1"/>
                    </a:solidFill>
                  </a:rPr>
                  <a:t>(r)</a:t>
                </a:r>
                <a:r>
                  <a:rPr lang="en-US" sz="2600" dirty="0">
                    <a:solidFill>
                      <a:schemeClr val="tx1"/>
                    </a:solidFill>
                  </a:rPr>
                  <a:t>. </a:t>
                </a:r>
              </a:p>
              <a:p>
                <a:endParaRPr lang="en-US" sz="2600" dirty="0">
                  <a:solidFill>
                    <a:schemeClr val="tx1"/>
                  </a:solidFill>
                </a:endParaRPr>
              </a:p>
              <a:p>
                <a:pPr/>
                <a14:m>
                  <m:oMathPara xmlns:m="http://schemas.openxmlformats.org/officeDocument/2006/math">
                    <m:oMathParaPr>
                      <m:jc m:val="centerGroup"/>
                    </m:oMathParaPr>
                    <m:oMath xmlns:m="http://schemas.openxmlformats.org/officeDocument/2006/math">
                      <m:r>
                        <a:rPr lang="en-US" sz="2700" b="1" i="1">
                          <a:solidFill>
                            <a:schemeClr val="tx1"/>
                          </a:solidFill>
                          <a:latin typeface="Cambria Math" panose="02040503050406030204" pitchFamily="18" charset="0"/>
                        </a:rPr>
                        <m:t>𝑹𝒐𝒃𝒖𝒔𝒕</m:t>
                      </m:r>
                      <m:r>
                        <a:rPr lang="en-US" sz="2700" b="1" i="1">
                          <a:solidFill>
                            <a:schemeClr val="tx1"/>
                          </a:solidFill>
                          <a:latin typeface="Cambria Math" panose="02040503050406030204" pitchFamily="18" charset="0"/>
                        </a:rPr>
                        <m:t> </m:t>
                      </m:r>
                      <m:r>
                        <a:rPr lang="en-US" sz="2700" b="1" i="1">
                          <a:solidFill>
                            <a:schemeClr val="tx1"/>
                          </a:solidFill>
                          <a:latin typeface="Cambria Math" panose="02040503050406030204" pitchFamily="18" charset="0"/>
                        </a:rPr>
                        <m:t>𝒓𝒆𝒕𝒖𝒓𝒏</m:t>
                      </m:r>
                      <m:r>
                        <a:rPr lang="en-US" sz="2700" b="1" i="1">
                          <a:solidFill>
                            <a:schemeClr val="tx1"/>
                          </a:solidFill>
                          <a:latin typeface="Cambria Math" panose="02040503050406030204" pitchFamily="18" charset="0"/>
                        </a:rPr>
                        <m:t>: </m:t>
                      </m:r>
                      <m:sSub>
                        <m:sSubPr>
                          <m:ctrlPr>
                            <a:rPr lang="en-US" sz="2700" b="1" i="1">
                              <a:solidFill>
                                <a:schemeClr val="tx1"/>
                              </a:solidFill>
                              <a:latin typeface="Cambria Math" panose="02040503050406030204" pitchFamily="18" charset="0"/>
                            </a:rPr>
                          </m:ctrlPr>
                        </m:sSubPr>
                        <m:e>
                          <m:r>
                            <a:rPr lang="en-US" sz="2700" b="1" i="1">
                              <a:solidFill>
                                <a:schemeClr val="tx1"/>
                              </a:solidFill>
                              <a:latin typeface="Cambria Math" panose="02040503050406030204" pitchFamily="18" charset="0"/>
                            </a:rPr>
                            <m:t>𝒎𝒂𝒙</m:t>
                          </m:r>
                        </m:e>
                        <m:sub>
                          <m:r>
                            <a:rPr lang="en-US" sz="2700" b="1" i="1">
                              <a:solidFill>
                                <a:schemeClr val="tx1"/>
                              </a:solidFill>
                              <a:latin typeface="Cambria Math" panose="02040503050406030204" pitchFamily="18" charset="0"/>
                            </a:rPr>
                            <m:t>𝝅</m:t>
                          </m:r>
                        </m:sub>
                      </m:sSub>
                      <m:sSub>
                        <m:sSubPr>
                          <m:ctrlPr>
                            <a:rPr lang="en-US" sz="2700" b="1" i="1">
                              <a:solidFill>
                                <a:schemeClr val="tx1"/>
                              </a:solidFill>
                              <a:latin typeface="Cambria Math" panose="02040503050406030204" pitchFamily="18" charset="0"/>
                            </a:rPr>
                          </m:ctrlPr>
                        </m:sSubPr>
                        <m:e>
                          <m:r>
                            <a:rPr lang="en-US" sz="2700" b="1" i="1">
                              <a:solidFill>
                                <a:schemeClr val="tx1"/>
                              </a:solidFill>
                              <a:latin typeface="Cambria Math" panose="02040503050406030204" pitchFamily="18" charset="0"/>
                            </a:rPr>
                            <m:t>𝒎𝒊𝒏</m:t>
                          </m:r>
                        </m:e>
                        <m:sub>
                          <m:r>
                            <a:rPr lang="en-US" sz="2700" b="1" i="1">
                              <a:solidFill>
                                <a:schemeClr val="tx1"/>
                              </a:solidFill>
                              <a:latin typeface="Cambria Math" panose="02040503050406030204" pitchFamily="18" charset="0"/>
                            </a:rPr>
                            <m:t>𝝀𝝐</m:t>
                          </m:r>
                          <m:r>
                            <a:rPr lang="en-US" sz="2700" b="1" i="1">
                              <a:solidFill>
                                <a:schemeClr val="tx1"/>
                              </a:solidFill>
                              <a:latin typeface="Cambria Math" panose="02040503050406030204" pitchFamily="18" charset="0"/>
                            </a:rPr>
                            <m:t>𝒓</m:t>
                          </m:r>
                        </m:sub>
                      </m:sSub>
                      <m:r>
                        <a:rPr lang="en-US" sz="2700" b="1" i="1">
                          <a:solidFill>
                            <a:schemeClr val="tx1"/>
                          </a:solidFill>
                          <a:latin typeface="Cambria Math" panose="02040503050406030204" pitchFamily="18" charset="0"/>
                        </a:rPr>
                        <m:t>𝒑</m:t>
                      </m:r>
                      <m:r>
                        <a:rPr lang="en-US" sz="2700" b="1" i="1">
                          <a:solidFill>
                            <a:schemeClr val="tx1"/>
                          </a:solidFill>
                          <a:latin typeface="Cambria Math" panose="02040503050406030204" pitchFamily="18" charset="0"/>
                        </a:rPr>
                        <m:t>(</m:t>
                      </m:r>
                      <m:r>
                        <a:rPr lang="en-US" sz="2700" b="1" i="1">
                          <a:solidFill>
                            <a:schemeClr val="tx1"/>
                          </a:solidFill>
                          <a:latin typeface="Cambria Math" panose="02040503050406030204" pitchFamily="18" charset="0"/>
                        </a:rPr>
                        <m:t>𝝅</m:t>
                      </m:r>
                      <m:r>
                        <a:rPr lang="en-US" sz="2700" b="1" i="1">
                          <a:solidFill>
                            <a:schemeClr val="tx1"/>
                          </a:solidFill>
                          <a:latin typeface="Cambria Math" panose="02040503050406030204" pitchFamily="18" charset="0"/>
                        </a:rPr>
                        <m:t>,</m:t>
                      </m:r>
                      <m:r>
                        <a:rPr lang="en-US" sz="2700" b="1" i="1">
                          <a:solidFill>
                            <a:schemeClr val="tx1"/>
                          </a:solidFill>
                          <a:latin typeface="Cambria Math" panose="02040503050406030204" pitchFamily="18" charset="0"/>
                        </a:rPr>
                        <m:t>𝝀</m:t>
                      </m:r>
                      <m:r>
                        <a:rPr lang="en-US" sz="2700" b="1" i="1">
                          <a:solidFill>
                            <a:schemeClr val="tx1"/>
                          </a:solidFill>
                          <a:latin typeface="Cambria Math" panose="02040503050406030204" pitchFamily="18" charset="0"/>
                        </a:rPr>
                        <m:t>)</m:t>
                      </m:r>
                    </m:oMath>
                  </m:oMathPara>
                </a14:m>
                <a:endParaRPr lang="en-US" sz="2700" b="1" dirty="0">
                  <a:solidFill>
                    <a:schemeClr val="tx1"/>
                  </a:solidFill>
                </a:endParaRPr>
              </a:p>
              <a:p>
                <a:endParaRPr lang="en-US" sz="2700" b="1" dirty="0">
                  <a:solidFill>
                    <a:schemeClr val="tx1"/>
                  </a:solidFill>
                </a:endParaRPr>
              </a:p>
              <a:p>
                <a:r>
                  <a:rPr lang="en-US" sz="2600" dirty="0">
                    <a:solidFill>
                      <a:schemeClr val="tx1"/>
                    </a:solidFill>
                  </a:rPr>
                  <a:t>Here,</a:t>
                </a:r>
              </a:p>
              <a:p>
                <a:pPr/>
                <a14:m>
                  <m:oMathPara xmlns:m="http://schemas.openxmlformats.org/officeDocument/2006/math">
                    <m:oMathParaPr>
                      <m:jc m:val="centerGroup"/>
                    </m:oMathParaPr>
                    <m:oMath xmlns:m="http://schemas.openxmlformats.org/officeDocument/2006/math">
                      <m:r>
                        <a:rPr lang="en-US" sz="2600" b="1" i="1">
                          <a:solidFill>
                            <a:schemeClr val="tx1"/>
                          </a:solidFill>
                          <a:latin typeface="Cambria Math" panose="02040503050406030204" pitchFamily="18" charset="0"/>
                        </a:rPr>
                        <m:t>𝒑</m:t>
                      </m:r>
                      <m:d>
                        <m:dPr>
                          <m:ctrlPr>
                            <a:rPr lang="en-US" sz="2600" b="1" i="1">
                              <a:solidFill>
                                <a:schemeClr val="tx1"/>
                              </a:solidFill>
                              <a:latin typeface="Cambria Math" panose="02040503050406030204" pitchFamily="18" charset="0"/>
                            </a:rPr>
                          </m:ctrlPr>
                        </m:dPr>
                        <m:e/>
                      </m:d>
                      <m:r>
                        <a:rPr lang="en-US" sz="2600" i="1">
                          <a:solidFill>
                            <a:schemeClr val="tx1"/>
                          </a:solidFill>
                          <a:latin typeface="Cambria Math" panose="02040503050406030204" pitchFamily="18" charset="0"/>
                        </a:rPr>
                        <m:t>→</m:t>
                      </m:r>
                      <m:r>
                        <a:rPr lang="en-US" sz="2600" b="0" i="1" smtClean="0">
                          <a:solidFill>
                            <a:schemeClr val="tx1"/>
                          </a:solidFill>
                          <a:latin typeface="Cambria Math" panose="02040503050406030204" pitchFamily="18" charset="0"/>
                        </a:rPr>
                        <m:t>𝑖𝑠</m:t>
                      </m:r>
                      <m:r>
                        <a:rPr lang="en-US" sz="2600" b="0" i="1" smtClean="0">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𝑎</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𝑝𝑒𝑟𝑓𝑜𝑟𝑚𝑎𝑛𝑐𝑒</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𝑚𝑒𝑎𝑠𝑢𝑟𝑒</m:t>
                      </m:r>
                      <m:r>
                        <a:rPr lang="en-US" sz="2600" i="1">
                          <a:solidFill>
                            <a:schemeClr val="tx1"/>
                          </a:solidFill>
                          <a:latin typeface="Cambria Math" panose="02040503050406030204" pitchFamily="18" charset="0"/>
                        </a:rPr>
                        <m:t>/</m:t>
                      </m:r>
                      <m:r>
                        <a:rPr lang="en-US" sz="2600" i="1">
                          <a:solidFill>
                            <a:schemeClr val="tx1"/>
                          </a:solidFill>
                          <a:latin typeface="Cambria Math" panose="02040503050406030204" pitchFamily="18" charset="0"/>
                        </a:rPr>
                        <m:t>𝑛𝑒𝑡</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𝑟𝑒𝑣𝑒𝑛𝑢𝑒</m:t>
                      </m:r>
                    </m:oMath>
                  </m:oMathPara>
                </a14:m>
                <a:endParaRPr lang="en-US" sz="2600" dirty="0">
                  <a:solidFill>
                    <a:schemeClr val="tx1"/>
                  </a:solidFill>
                </a:endParaRPr>
              </a:p>
              <a:p>
                <a:endParaRPr lang="en-US" sz="2600" dirty="0">
                  <a:solidFill>
                    <a:schemeClr val="tx1"/>
                  </a:solidFill>
                </a:endParaRPr>
              </a:p>
              <a:p>
                <a:pPr/>
                <a14:m>
                  <m:oMathPara xmlns:m="http://schemas.openxmlformats.org/officeDocument/2006/math">
                    <m:oMathParaPr>
                      <m:jc m:val="centerGroup"/>
                    </m:oMathParaPr>
                    <m:oMath xmlns:m="http://schemas.openxmlformats.org/officeDocument/2006/math">
                      <m:r>
                        <a:rPr lang="en-US" sz="2600" b="1" i="1" smtClean="0">
                          <a:solidFill>
                            <a:schemeClr val="tx1"/>
                          </a:solidFill>
                          <a:latin typeface="Cambria Math" panose="02040503050406030204" pitchFamily="18" charset="0"/>
                        </a:rPr>
                        <m:t>𝒓</m:t>
                      </m:r>
                      <m:r>
                        <a:rPr lang="en-US" sz="2600" i="1">
                          <a:solidFill>
                            <a:schemeClr val="tx1"/>
                          </a:solidFill>
                          <a:latin typeface="Cambria Math" panose="02040503050406030204" pitchFamily="18" charset="0"/>
                        </a:rPr>
                        <m:t>→</m:t>
                      </m:r>
                      <m:r>
                        <a:rPr lang="en-US" sz="2600" i="1">
                          <a:solidFill>
                            <a:schemeClr val="tx1"/>
                          </a:solidFill>
                          <a:latin typeface="Cambria Math" panose="02040503050406030204" pitchFamily="18" charset="0"/>
                        </a:rPr>
                        <m:t>𝑖𝑠</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𝑡h𝑒</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𝑠𝑒𝑡</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𝑜𝑓</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𝑔𝑟𝑜𝑤𝑡h</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𝑟𝑎𝑡𝑒𝑠</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𝑎𝑛𝑑</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𝜆</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𝑖𝑠</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𝑎𝑛</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𝑒𝑙𝑒𝑚𝑒𝑛𝑡</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𝑓𝑟𝑜𝑚</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𝑡h𝑖𝑠</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𝑠𝑒𝑡</m:t>
                      </m:r>
                      <m:r>
                        <a:rPr lang="en-US" sz="2600" i="1">
                          <a:solidFill>
                            <a:schemeClr val="tx1"/>
                          </a:solidFill>
                          <a:latin typeface="Cambria Math" panose="02040503050406030204" pitchFamily="18" charset="0"/>
                        </a:rPr>
                        <m:t> </m:t>
                      </m:r>
                    </m:oMath>
                  </m:oMathPara>
                </a14:m>
                <a:endParaRPr lang="en-US" sz="2600" dirty="0">
                  <a:solidFill>
                    <a:schemeClr val="tx1"/>
                  </a:solidFill>
                </a:endParaRPr>
              </a:p>
              <a:p>
                <a:endParaRPr lang="en-US" sz="2600" dirty="0">
                  <a:solidFill>
                    <a:schemeClr val="tx1"/>
                  </a:solidFill>
                </a:endParaRPr>
              </a:p>
              <a:p>
                <a:pPr/>
                <a14:m>
                  <m:oMathPara xmlns:m="http://schemas.openxmlformats.org/officeDocument/2006/math">
                    <m:oMathParaPr>
                      <m:jc m:val="centerGroup"/>
                    </m:oMathParaPr>
                    <m:oMath xmlns:m="http://schemas.openxmlformats.org/officeDocument/2006/math">
                      <m:r>
                        <a:rPr lang="en-US" sz="2600" b="1" i="1">
                          <a:solidFill>
                            <a:schemeClr val="tx1"/>
                          </a:solidFill>
                          <a:latin typeface="Cambria Math" panose="02040503050406030204" pitchFamily="18" charset="0"/>
                        </a:rPr>
                        <m:t>𝝅</m:t>
                      </m:r>
                      <m:r>
                        <a:rPr lang="en-US" sz="2600" b="1"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𝑖𝑠</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𝑡h𝑒</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𝑠𝑒𝑡</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𝑜𝑓</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𝑡h𝑒</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𝑝𝑒𝑠𝑡𝑖𝑐𝑖𝑑𝑒</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𝑎𝑝𝑝𝑙𝑖𝑐𝑎𝑡𝑖𝑜𝑛</m:t>
                      </m:r>
                      <m:r>
                        <a:rPr lang="en-US" sz="2600" i="1">
                          <a:solidFill>
                            <a:schemeClr val="tx1"/>
                          </a:solidFill>
                          <a:latin typeface="Cambria Math" panose="02040503050406030204" pitchFamily="18" charset="0"/>
                        </a:rPr>
                        <m:t> </m:t>
                      </m:r>
                      <m:r>
                        <a:rPr lang="en-US" sz="2600" i="1">
                          <a:solidFill>
                            <a:schemeClr val="tx1"/>
                          </a:solidFill>
                          <a:latin typeface="Cambria Math" panose="02040503050406030204" pitchFamily="18" charset="0"/>
                        </a:rPr>
                        <m:t>𝑡h𝑟𝑒𝑠h𝑜𝑙𝑑</m:t>
                      </m:r>
                      <m:r>
                        <a:rPr lang="en-US" sz="2600" i="1">
                          <a:solidFill>
                            <a:schemeClr val="tx1"/>
                          </a:solidFill>
                          <a:latin typeface="Cambria Math" panose="02040503050406030204" pitchFamily="18" charset="0"/>
                        </a:rPr>
                        <m:t> </m:t>
                      </m:r>
                    </m:oMath>
                  </m:oMathPara>
                </a14:m>
                <a:endParaRPr lang="en-US" sz="2600" dirty="0">
                  <a:solidFill>
                    <a:schemeClr val="tx1"/>
                  </a:solidFill>
                </a:endParaRPr>
              </a:p>
              <a:p>
                <a:endParaRPr lang="en-US" sz="2600" dirty="0">
                  <a:solidFill>
                    <a:schemeClr val="tx1"/>
                  </a:solidFill>
                </a:endParaRPr>
              </a:p>
              <a:p>
                <a:pPr/>
                <a14:m>
                  <m:oMathPara xmlns:m="http://schemas.openxmlformats.org/officeDocument/2006/math">
                    <m:oMathParaPr>
                      <m:jc m:val="centerGroup"/>
                    </m:oMathParaPr>
                    <m:oMath xmlns:m="http://schemas.openxmlformats.org/officeDocument/2006/math">
                      <m:r>
                        <a:rPr lang="en-US" sz="2600" b="1" i="1">
                          <a:solidFill>
                            <a:schemeClr val="tx1"/>
                          </a:solidFill>
                          <a:latin typeface="Cambria Math" panose="02040503050406030204" pitchFamily="18" charset="0"/>
                        </a:rPr>
                        <m:t>𝑫</m:t>
                      </m:r>
                      <m:r>
                        <a:rPr lang="en-US" sz="2600" i="1">
                          <a:solidFill>
                            <a:schemeClr val="tx1"/>
                          </a:solidFill>
                          <a:latin typeface="Cambria Math" panose="02040503050406030204" pitchFamily="18" charset="0"/>
                        </a:rPr>
                        <m:t>→</m:t>
                      </m:r>
                      <m:r>
                        <a:rPr lang="en-US" sz="2600" i="1">
                          <a:solidFill>
                            <a:schemeClr val="tx1"/>
                          </a:solidFill>
                          <a:latin typeface="Cambria Math" panose="02040503050406030204" pitchFamily="18" charset="0"/>
                        </a:rPr>
                        <m:t>𝑑𝑎𝑡𝑎𝑠𝑒𝑡</m:t>
                      </m:r>
                      <m:r>
                        <a:rPr lang="en-US" sz="2600" i="1">
                          <a:solidFill>
                            <a:schemeClr val="tx1"/>
                          </a:solidFill>
                          <a:latin typeface="Cambria Math" panose="02040503050406030204" pitchFamily="18" charset="0"/>
                        </a:rPr>
                        <m:t>(</m:t>
                      </m:r>
                      <m:r>
                        <a:rPr lang="en-US" sz="2600" i="1">
                          <a:solidFill>
                            <a:schemeClr val="tx1"/>
                          </a:solidFill>
                          <a:latin typeface="Cambria Math" panose="02040503050406030204" pitchFamily="18" charset="0"/>
                        </a:rPr>
                        <m:t>𝑜𝑏𝑠𝑒𝑟𝑣𝑎𝑡𝑖𝑜𝑛𝑠</m:t>
                      </m:r>
                      <m:r>
                        <a:rPr lang="en-US" sz="2600" i="1">
                          <a:solidFill>
                            <a:schemeClr val="tx1"/>
                          </a:solidFill>
                          <a:latin typeface="Cambria Math" panose="02040503050406030204" pitchFamily="18" charset="0"/>
                        </a:rPr>
                        <m:t>)</m:t>
                      </m:r>
                    </m:oMath>
                  </m:oMathPara>
                </a14:m>
                <a:endParaRPr lang="en-US" sz="2600" dirty="0">
                  <a:solidFill>
                    <a:schemeClr val="tx1"/>
                  </a:solidFill>
                </a:endParaRPr>
              </a:p>
              <a:p>
                <a:endParaRPr lang="en-US" dirty="0"/>
              </a:p>
            </p:txBody>
          </p:sp>
        </mc:Choice>
        <mc:Fallback xmlns="">
          <p:sp>
            <p:nvSpPr>
              <p:cNvPr id="17" name="Text Placeholder 16"/>
              <p:cNvSpPr>
                <a:spLocks noGrp="1" noRot="1" noChangeAspect="1" noMove="1" noResize="1" noEditPoints="1" noAdjustHandles="1" noChangeArrowheads="1" noChangeShapeType="1" noTextEdit="1"/>
              </p:cNvSpPr>
              <p:nvPr>
                <p:ph type="body" sz="quarter" idx="96"/>
              </p:nvPr>
            </p:nvSpPr>
            <p:spPr>
              <a:xfrm>
                <a:off x="527049" y="13595684"/>
                <a:ext cx="10201275" cy="16494936"/>
              </a:xfrm>
              <a:blipFill>
                <a:blip r:embed="rId5"/>
                <a:stretch>
                  <a:fillRect r="-478"/>
                </a:stretch>
              </a:blipFill>
            </p:spPr>
            <p:txBody>
              <a:bodyPr/>
              <a:lstStyle/>
              <a:p>
                <a:r>
                  <a:rPr lang="en-US">
                    <a:noFill/>
                  </a:rPr>
                  <a:t> </a:t>
                </a:r>
              </a:p>
            </p:txBody>
          </p:sp>
        </mc:Fallback>
      </mc:AlternateContent>
      <p:sp>
        <p:nvSpPr>
          <p:cNvPr id="19" name="Text Placeholder 18"/>
          <p:cNvSpPr>
            <a:spLocks noGrp="1"/>
          </p:cNvSpPr>
          <p:nvPr>
            <p:ph type="body" sz="quarter" idx="150"/>
          </p:nvPr>
        </p:nvSpPr>
        <p:spPr/>
        <p:txBody>
          <a:bodyPr/>
          <a:lstStyle/>
          <a:p>
            <a:r>
              <a:rPr lang="en-US" dirty="0"/>
              <a:t>Talha Siddique*, </a:t>
            </a:r>
            <a:r>
              <a:rPr lang="en-US" dirty="0" err="1"/>
              <a:t>Shadi</a:t>
            </a:r>
            <a:r>
              <a:rPr lang="en-US" dirty="0"/>
              <a:t> </a:t>
            </a:r>
            <a:r>
              <a:rPr lang="en-US" dirty="0" err="1"/>
              <a:t>Atallah</a:t>
            </a:r>
            <a:r>
              <a:rPr lang="en-US" dirty="0"/>
              <a:t>*, Marek Petrik**, Jia </a:t>
            </a:r>
            <a:r>
              <a:rPr lang="en-US" dirty="0" err="1"/>
              <a:t>Hau</a:t>
            </a:r>
            <a:r>
              <a:rPr lang="en-US" dirty="0"/>
              <a:t>**</a:t>
            </a:r>
          </a:p>
        </p:txBody>
      </p:sp>
      <p:sp>
        <p:nvSpPr>
          <p:cNvPr id="43" name="Text Placeholder 42"/>
          <p:cNvSpPr>
            <a:spLocks noGrp="1"/>
          </p:cNvSpPr>
          <p:nvPr>
            <p:ph type="body" sz="quarter" idx="184"/>
          </p:nvPr>
        </p:nvSpPr>
        <p:spPr>
          <a:xfrm>
            <a:off x="11252201" y="2907182"/>
            <a:ext cx="21421724" cy="1163782"/>
          </a:xfrm>
        </p:spPr>
        <p:txBody>
          <a:bodyPr>
            <a:noAutofit/>
          </a:bodyPr>
          <a:lstStyle/>
          <a:p>
            <a:r>
              <a:rPr lang="en-US" sz="4000" dirty="0"/>
              <a:t>*Department of Natural Resources, **Department of Computer Science</a:t>
            </a:r>
          </a:p>
          <a:p>
            <a:r>
              <a:rPr lang="en-US" sz="4000" dirty="0"/>
              <a:t>University of New Hampshire</a:t>
            </a:r>
          </a:p>
        </p:txBody>
      </p:sp>
      <p:sp>
        <p:nvSpPr>
          <p:cNvPr id="44" name="Text Placeholder 43"/>
          <p:cNvSpPr>
            <a:spLocks noGrp="1"/>
          </p:cNvSpPr>
          <p:nvPr>
            <p:ph type="body" sz="quarter" idx="185"/>
          </p:nvPr>
        </p:nvSpPr>
        <p:spPr>
          <a:xfrm>
            <a:off x="4901223" y="432312"/>
            <a:ext cx="34114153" cy="1434039"/>
          </a:xfrm>
        </p:spPr>
        <p:txBody>
          <a:bodyPr>
            <a:noAutofit/>
          </a:bodyPr>
          <a:lstStyle/>
          <a:p>
            <a:r>
              <a:rPr lang="en-US" sz="6600" dirty="0"/>
              <a:t>A Simulation-based Machine Learning Framework For Robust Optimization in Pest Management</a:t>
            </a:r>
          </a:p>
        </p:txBody>
      </p:sp>
      <p:pic>
        <p:nvPicPr>
          <p:cNvPr id="5" name="Picture 4" descr="A close up of a logo&#10;&#10;Description automatically generated">
            <a:extLst>
              <a:ext uri="{FF2B5EF4-FFF2-40B4-BE49-F238E27FC236}">
                <a16:creationId xmlns:a16="http://schemas.microsoft.com/office/drawing/2014/main" id="{E56C3253-B814-4E05-AFE1-206D7245BC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1553" y="260964"/>
            <a:ext cx="3810000" cy="3810000"/>
          </a:xfrm>
          <a:prstGeom prst="rect">
            <a:avLst/>
          </a:prstGeom>
        </p:spPr>
      </p:pic>
      <p:pic>
        <p:nvPicPr>
          <p:cNvPr id="27" name="Picture 26" descr="A close up of a sign&#10;&#10;Description automatically generated">
            <a:extLst>
              <a:ext uri="{FF2B5EF4-FFF2-40B4-BE49-F238E27FC236}">
                <a16:creationId xmlns:a16="http://schemas.microsoft.com/office/drawing/2014/main" id="{1ADF5883-5842-44EA-B66A-4DC17C83A95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968991" y="260964"/>
            <a:ext cx="4122127" cy="4014769"/>
          </a:xfrm>
          <a:prstGeom prst="rect">
            <a:avLst/>
          </a:prstGeom>
        </p:spPr>
      </p:pic>
      <p:pic>
        <p:nvPicPr>
          <p:cNvPr id="18" name="Picture 17">
            <a:extLst>
              <a:ext uri="{FF2B5EF4-FFF2-40B4-BE49-F238E27FC236}">
                <a16:creationId xmlns:a16="http://schemas.microsoft.com/office/drawing/2014/main" id="{D09BBFA9-3F96-4749-8869-7BDAC8229074}"/>
              </a:ext>
            </a:extLst>
          </p:cNvPr>
          <p:cNvPicPr>
            <a:picLocks noChangeAspect="1"/>
          </p:cNvPicPr>
          <p:nvPr/>
        </p:nvPicPr>
        <p:blipFill>
          <a:blip r:embed="rId8"/>
          <a:stretch>
            <a:fillRect/>
          </a:stretch>
        </p:blipFill>
        <p:spPr>
          <a:xfrm>
            <a:off x="24250034" y="19512453"/>
            <a:ext cx="5944829" cy="1012009"/>
          </a:xfrm>
          <a:prstGeom prst="rect">
            <a:avLst/>
          </a:prstGeom>
        </p:spPr>
      </p:pic>
      <p:pic>
        <p:nvPicPr>
          <p:cNvPr id="20" name="Picture 19">
            <a:extLst>
              <a:ext uri="{FF2B5EF4-FFF2-40B4-BE49-F238E27FC236}">
                <a16:creationId xmlns:a16="http://schemas.microsoft.com/office/drawing/2014/main" id="{16EE8A94-7F09-4C29-881C-BD23FC9BC51F}"/>
              </a:ext>
            </a:extLst>
          </p:cNvPr>
          <p:cNvPicPr>
            <a:picLocks noChangeAspect="1"/>
          </p:cNvPicPr>
          <p:nvPr/>
        </p:nvPicPr>
        <p:blipFill>
          <a:blip r:embed="rId9"/>
          <a:stretch>
            <a:fillRect/>
          </a:stretch>
        </p:blipFill>
        <p:spPr>
          <a:xfrm>
            <a:off x="23612925" y="22073365"/>
            <a:ext cx="7219048" cy="5009524"/>
          </a:xfrm>
          <a:prstGeom prst="rect">
            <a:avLst/>
          </a:prstGeom>
        </p:spPr>
      </p:pic>
      <p:sp>
        <p:nvSpPr>
          <p:cNvPr id="26" name="Text Placeholder 11">
            <a:extLst>
              <a:ext uri="{FF2B5EF4-FFF2-40B4-BE49-F238E27FC236}">
                <a16:creationId xmlns:a16="http://schemas.microsoft.com/office/drawing/2014/main" id="{F7570AED-9D8D-45F9-AFAD-1727D69332C4}"/>
              </a:ext>
            </a:extLst>
          </p:cNvPr>
          <p:cNvSpPr txBox="1">
            <a:spLocks/>
          </p:cNvSpPr>
          <p:nvPr/>
        </p:nvSpPr>
        <p:spPr>
          <a:xfrm>
            <a:off x="33375600" y="12973318"/>
            <a:ext cx="10260429" cy="7743636"/>
          </a:xfrm>
          <a:prstGeom prst="rect">
            <a:avLst/>
          </a:prstGeom>
        </p:spPr>
        <p:txBody>
          <a:bodyPr wrap="square" lIns="228589" tIns="228589" rIns="228589" bIns="228589">
            <a:spAutoFit/>
          </a:bodyPr>
          <a:lstStyle>
            <a:lvl1pPr marL="0" indent="0" algn="l" defTabSz="4388900" rtl="0" eaLnBrk="1" latinLnBrk="0" hangingPunct="1">
              <a:spcBef>
                <a:spcPct val="20000"/>
              </a:spcBef>
              <a:buFont typeface="Arial" pitchFamily="34" charset="0"/>
              <a:buNone/>
              <a:defRPr sz="2500" kern="1200">
                <a:solidFill>
                  <a:schemeClr val="accent5">
                    <a:lumMod val="50000"/>
                  </a:schemeClr>
                </a:solidFill>
                <a:latin typeface="Times New Roman" panose="02020603050405020304" pitchFamily="18" charset="0"/>
                <a:ea typeface="+mn-ea"/>
                <a:cs typeface="Times New Roman" panose="02020603050405020304"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457200" indent="-457200">
              <a:buFont typeface="Arial" panose="020B0604020202020204" pitchFamily="34" charset="0"/>
              <a:buChar char="•"/>
            </a:pPr>
            <a:r>
              <a:rPr lang="en-US" sz="2600" dirty="0">
                <a:solidFill>
                  <a:schemeClr val="tx1"/>
                </a:solidFill>
              </a:rPr>
              <a:t>The optimal threshold for worst-case scenario is different from its average or best-case counterpart. </a:t>
            </a:r>
          </a:p>
          <a:p>
            <a:pPr marL="457200" indent="-457200">
              <a:buFont typeface="Arial" panose="020B0604020202020204" pitchFamily="34" charset="0"/>
              <a:buChar char="•"/>
            </a:pPr>
            <a:r>
              <a:rPr lang="en-US" sz="2600" dirty="0">
                <a:solidFill>
                  <a:schemeClr val="tx1"/>
                </a:solidFill>
              </a:rPr>
              <a:t>This suggests that optimal solution robustness might matter in such a problem setting. </a:t>
            </a:r>
          </a:p>
          <a:p>
            <a:pPr marL="457200" indent="-457200">
              <a:buFont typeface="Arial" panose="020B0604020202020204" pitchFamily="34" charset="0"/>
              <a:buChar char="•"/>
            </a:pPr>
            <a:r>
              <a:rPr lang="en-US" sz="2600" dirty="0">
                <a:solidFill>
                  <a:schemeClr val="tx1"/>
                </a:solidFill>
              </a:rPr>
              <a:t>A risk averse farmer would prefer following the optimal threshold policy of worst-case scenario over the optimal policies of the other scenarios, to avoid any risk of failure due to parameter uncertainty. </a:t>
            </a:r>
          </a:p>
          <a:p>
            <a:pPr marL="457200" indent="-457200">
              <a:buFont typeface="Arial" panose="020B0604020202020204" pitchFamily="34" charset="0"/>
              <a:buChar char="•"/>
            </a:pPr>
            <a:r>
              <a:rPr lang="en-US" sz="2600" dirty="0">
                <a:solidFill>
                  <a:schemeClr val="tx1"/>
                </a:solidFill>
              </a:rPr>
              <a:t>However, worst-case scenario policies tend to be excessively conservative (a high degree of deviation from optimal solution). </a:t>
            </a:r>
          </a:p>
          <a:p>
            <a:pPr marL="457200" indent="-457200">
              <a:buFont typeface="Arial" panose="020B0604020202020204" pitchFamily="34" charset="0"/>
              <a:buChar char="•"/>
            </a:pPr>
            <a:r>
              <a:rPr lang="en-US" sz="2600" dirty="0">
                <a:solidFill>
                  <a:schemeClr val="tx1"/>
                </a:solidFill>
              </a:rPr>
              <a:t>The farmer would be better off following a robust optimal policy which lies somewhere between the average and worst-case scenario results. </a:t>
            </a:r>
          </a:p>
          <a:p>
            <a:pPr marL="457200" indent="-457200" algn="ctr">
              <a:buFont typeface="Arial" panose="020B0604020202020204" pitchFamily="34" charset="0"/>
              <a:buChar char="•"/>
            </a:pPr>
            <a:r>
              <a:rPr lang="en-US" sz="2600" b="1" i="1" dirty="0">
                <a:solidFill>
                  <a:schemeClr val="tx1"/>
                </a:solidFill>
              </a:rPr>
              <a:t>Robustness comes with a trade-off: a solution with a higher degree of confidence (degree of robustness) will suffer from lower optimality. </a:t>
            </a:r>
          </a:p>
          <a:p>
            <a:pPr marL="457200" indent="-457200">
              <a:buFont typeface="Arial" panose="020B0604020202020204" pitchFamily="34" charset="0"/>
              <a:buChar char="•"/>
            </a:pPr>
            <a:r>
              <a:rPr lang="en-US" sz="2600" dirty="0">
                <a:solidFill>
                  <a:schemeClr val="tx1"/>
                </a:solidFill>
              </a:rPr>
              <a:t>In our case, the degree of solution confidence depends on the size of the growth rate set </a:t>
            </a:r>
            <a:r>
              <a:rPr lang="en-US" sz="2600" b="1" i="1" dirty="0">
                <a:solidFill>
                  <a:schemeClr val="tx1"/>
                </a:solidFill>
              </a:rPr>
              <a:t>(r)</a:t>
            </a:r>
            <a:r>
              <a:rPr lang="en-US" sz="2600" dirty="0">
                <a:solidFill>
                  <a:schemeClr val="tx1"/>
                </a:solidFill>
              </a:rPr>
              <a:t>. </a:t>
            </a:r>
          </a:p>
        </p:txBody>
      </p:sp>
      <p:sp>
        <p:nvSpPr>
          <p:cNvPr id="29" name="Text Placeholder 14">
            <a:extLst>
              <a:ext uri="{FF2B5EF4-FFF2-40B4-BE49-F238E27FC236}">
                <a16:creationId xmlns:a16="http://schemas.microsoft.com/office/drawing/2014/main" id="{65BA12BA-0BA8-441A-93F0-64CAA1A99F3A}"/>
              </a:ext>
            </a:extLst>
          </p:cNvPr>
          <p:cNvSpPr txBox="1">
            <a:spLocks/>
          </p:cNvSpPr>
          <p:nvPr/>
        </p:nvSpPr>
        <p:spPr>
          <a:xfrm>
            <a:off x="33125946" y="28694246"/>
            <a:ext cx="10201275" cy="754045"/>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u="none" dirty="0"/>
              <a:t>ACKNOWLEDGEMENT</a:t>
            </a:r>
          </a:p>
        </p:txBody>
      </p:sp>
      <p:pic>
        <p:nvPicPr>
          <p:cNvPr id="30" name="Picture 29">
            <a:extLst>
              <a:ext uri="{FF2B5EF4-FFF2-40B4-BE49-F238E27FC236}">
                <a16:creationId xmlns:a16="http://schemas.microsoft.com/office/drawing/2014/main" id="{7D4F7E25-613C-4F85-8D8C-C3B00951EA01}"/>
              </a:ext>
            </a:extLst>
          </p:cNvPr>
          <p:cNvPicPr>
            <a:picLocks noChangeAspect="1"/>
          </p:cNvPicPr>
          <p:nvPr/>
        </p:nvPicPr>
        <p:blipFill>
          <a:blip r:embed="rId10"/>
          <a:stretch>
            <a:fillRect/>
          </a:stretch>
        </p:blipFill>
        <p:spPr>
          <a:xfrm>
            <a:off x="33589744" y="29448291"/>
            <a:ext cx="3727554" cy="1962150"/>
          </a:xfrm>
          <a:prstGeom prst="rect">
            <a:avLst/>
          </a:prstGeom>
        </p:spPr>
      </p:pic>
      <p:pic>
        <p:nvPicPr>
          <p:cNvPr id="31" name="Picture 30" descr="A close up of a logo&#10;&#10;Description automatically generated">
            <a:extLst>
              <a:ext uri="{FF2B5EF4-FFF2-40B4-BE49-F238E27FC236}">
                <a16:creationId xmlns:a16="http://schemas.microsoft.com/office/drawing/2014/main" id="{29608CC5-29D9-44AD-90E2-9BD9A3FB4CEE}"/>
              </a:ext>
            </a:extLst>
          </p:cNvPr>
          <p:cNvPicPr>
            <a:picLocks noChangeAspect="1"/>
          </p:cNvPicPr>
          <p:nvPr/>
        </p:nvPicPr>
        <p:blipFill>
          <a:blip r:embed="rId11"/>
          <a:stretch>
            <a:fillRect/>
          </a:stretch>
        </p:blipFill>
        <p:spPr>
          <a:xfrm>
            <a:off x="38934189" y="29426545"/>
            <a:ext cx="3997202" cy="1962150"/>
          </a:xfrm>
          <a:prstGeom prst="rect">
            <a:avLst/>
          </a:prstGeom>
        </p:spPr>
      </p:pic>
      <p:pic>
        <p:nvPicPr>
          <p:cNvPr id="4" name="Picture 3">
            <a:extLst>
              <a:ext uri="{FF2B5EF4-FFF2-40B4-BE49-F238E27FC236}">
                <a16:creationId xmlns:a16="http://schemas.microsoft.com/office/drawing/2014/main" id="{E0E02D24-586C-474F-990F-A16BCF1FAD2C}"/>
              </a:ext>
            </a:extLst>
          </p:cNvPr>
          <p:cNvPicPr>
            <a:picLocks noChangeAspect="1"/>
          </p:cNvPicPr>
          <p:nvPr/>
        </p:nvPicPr>
        <p:blipFill>
          <a:blip r:embed="rId12"/>
          <a:stretch>
            <a:fillRect/>
          </a:stretch>
        </p:blipFill>
        <p:spPr>
          <a:xfrm>
            <a:off x="33385124" y="6021371"/>
            <a:ext cx="9801225" cy="6191250"/>
          </a:xfrm>
          <a:prstGeom prst="rect">
            <a:avLst/>
          </a:prstGeom>
        </p:spPr>
      </p:pic>
    </p:spTree>
    <p:extLst>
      <p:ext uri="{BB962C8B-B14F-4D97-AF65-F5344CB8AC3E}">
        <p14:creationId xmlns:p14="http://schemas.microsoft.com/office/powerpoint/2010/main" val="2852536314"/>
      </p:ext>
    </p:extLst>
  </p:cSld>
  <p:clrMapOvr>
    <a:masterClrMapping/>
  </p:clrMapOvr>
</p:sld>
</file>

<file path=ppt/theme/theme1.xml><?xml version="1.0" encoding="utf-8"?>
<a:theme xmlns:a="http://schemas.openxmlformats.org/drawingml/2006/main" name="PosterPresentations.com-36x48_Trifold_Template-V3">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PosterPresentations.com-36x48_Trifold_Template-V3</Template>
  <TotalTime>976</TotalTime>
  <Words>1463</Words>
  <Application>Microsoft Office PowerPoint</Application>
  <PresentationFormat>Custom</PresentationFormat>
  <Paragraphs>113</Paragraphs>
  <Slides>1</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8" baseType="lpstr">
      <vt:lpstr>Arial</vt:lpstr>
      <vt:lpstr>Calibri</vt:lpstr>
      <vt:lpstr>Cambria Math</vt:lpstr>
      <vt:lpstr>Times New Roman</vt:lpstr>
      <vt:lpstr>Trebuchet MS</vt:lpstr>
      <vt:lpstr>PosterPresentations.com-36x48_Trifold_Template-V3</vt:lpstr>
      <vt:lpstr>Image</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talha siddique</cp:lastModifiedBy>
  <cp:revision>78</cp:revision>
  <dcterms:created xsi:type="dcterms:W3CDTF">2012-02-03T23:30:52Z</dcterms:created>
  <dcterms:modified xsi:type="dcterms:W3CDTF">2019-06-06T17:30:31Z</dcterms:modified>
</cp:coreProperties>
</file>