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3" r:id="rId1"/>
  </p:sldMasterIdLst>
  <p:notesMasterIdLst>
    <p:notesMasterId r:id="rId3"/>
  </p:notesMasterIdLst>
  <p:sldIdLst>
    <p:sldId id="259" r:id="rId2"/>
  </p:sldIdLst>
  <p:sldSz cx="43891200" cy="32918400"/>
  <p:notesSz cx="32099250" cy="43748325"/>
  <p:defaultTextStyle>
    <a:defPPr>
      <a:defRPr lang="en-US"/>
    </a:defPPr>
    <a:lvl1pPr algn="ctr" rtl="0" fontAlgn="base">
      <a:spcBef>
        <a:spcPct val="0"/>
      </a:spcBef>
      <a:spcAft>
        <a:spcPct val="0"/>
      </a:spcAft>
      <a:defRPr sz="8600" kern="1200">
        <a:solidFill>
          <a:schemeClr val="tx1"/>
        </a:solidFill>
        <a:latin typeface="Arial" charset="0"/>
        <a:ea typeface="+mn-ea"/>
        <a:cs typeface="+mn-cs"/>
      </a:defRPr>
    </a:lvl1pPr>
    <a:lvl2pPr marL="457200" algn="ctr" rtl="0" fontAlgn="base">
      <a:spcBef>
        <a:spcPct val="0"/>
      </a:spcBef>
      <a:spcAft>
        <a:spcPct val="0"/>
      </a:spcAft>
      <a:defRPr sz="8600" kern="1200">
        <a:solidFill>
          <a:schemeClr val="tx1"/>
        </a:solidFill>
        <a:latin typeface="Arial" charset="0"/>
        <a:ea typeface="+mn-ea"/>
        <a:cs typeface="+mn-cs"/>
      </a:defRPr>
    </a:lvl2pPr>
    <a:lvl3pPr marL="914400" algn="ctr" rtl="0" fontAlgn="base">
      <a:spcBef>
        <a:spcPct val="0"/>
      </a:spcBef>
      <a:spcAft>
        <a:spcPct val="0"/>
      </a:spcAft>
      <a:defRPr sz="8600" kern="1200">
        <a:solidFill>
          <a:schemeClr val="tx1"/>
        </a:solidFill>
        <a:latin typeface="Arial" charset="0"/>
        <a:ea typeface="+mn-ea"/>
        <a:cs typeface="+mn-cs"/>
      </a:defRPr>
    </a:lvl3pPr>
    <a:lvl4pPr marL="1371600" algn="ctr" rtl="0" fontAlgn="base">
      <a:spcBef>
        <a:spcPct val="0"/>
      </a:spcBef>
      <a:spcAft>
        <a:spcPct val="0"/>
      </a:spcAft>
      <a:defRPr sz="8600" kern="1200">
        <a:solidFill>
          <a:schemeClr val="tx1"/>
        </a:solidFill>
        <a:latin typeface="Arial" charset="0"/>
        <a:ea typeface="+mn-ea"/>
        <a:cs typeface="+mn-cs"/>
      </a:defRPr>
    </a:lvl4pPr>
    <a:lvl5pPr marL="1828800" algn="ctr"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4848" userDrawn="1">
          <p15:clr>
            <a:srgbClr val="A4A3A4"/>
          </p15:clr>
        </p15:guide>
        <p15:guide id="2" orient="horz" pos="20256" userDrawn="1">
          <p15:clr>
            <a:srgbClr val="A4A3A4"/>
          </p15:clr>
        </p15:guide>
        <p15:guide id="3" orient="horz" pos="2148">
          <p15:clr>
            <a:srgbClr val="A4A3A4"/>
          </p15:clr>
        </p15:guide>
        <p15:guide id="4" pos="1380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uth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C0C0C0"/>
    <a:srgbClr val="0046D2"/>
    <a:srgbClr val="FF0000"/>
    <a:srgbClr val="698ED9"/>
    <a:srgbClr val="A7C4FF"/>
    <a:srgbClr val="003064"/>
    <a:srgbClr val="003399"/>
    <a:srgbClr val="0021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20" autoAdjust="0"/>
    <p:restoredTop sz="95037" autoAdjust="0"/>
  </p:normalViewPr>
  <p:slideViewPr>
    <p:cSldViewPr snapToGrid="0">
      <p:cViewPr>
        <p:scale>
          <a:sx n="20" d="100"/>
          <a:sy n="20" d="100"/>
        </p:scale>
        <p:origin x="10" y="528"/>
      </p:cViewPr>
      <p:guideLst>
        <p:guide orient="horz" pos="4848"/>
        <p:guide orient="horz" pos="20256"/>
        <p:guide orient="horz" pos="2148"/>
        <p:guide pos="13800"/>
      </p:guideLst>
    </p:cSldViewPr>
  </p:slideViewPr>
  <p:notesTextViewPr>
    <p:cViewPr>
      <p:scale>
        <a:sx n="100" d="100"/>
        <a:sy n="100" d="100"/>
      </p:scale>
      <p:origin x="0" y="0"/>
    </p:cViewPr>
  </p:notesTextViewPr>
  <p:notesViewPr>
    <p:cSldViewPr snapToGrid="0" showGuides="1">
      <p:cViewPr varScale="1">
        <p:scale>
          <a:sx n="18" d="100"/>
          <a:sy n="18" d="100"/>
        </p:scale>
        <p:origin x="2988"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l">
              <a:defRPr sz="5700"/>
            </a:lvl1pPr>
          </a:lstStyle>
          <a:p>
            <a:endParaRPr lang="en-US" dirty="0"/>
          </a:p>
        </p:txBody>
      </p:sp>
      <p:sp>
        <p:nvSpPr>
          <p:cNvPr id="3075" name="Rectangle 3"/>
          <p:cNvSpPr>
            <a:spLocks noGrp="1" noChangeArrowheads="1"/>
          </p:cNvSpPr>
          <p:nvPr>
            <p:ph type="dt" idx="1"/>
          </p:nvPr>
        </p:nvSpPr>
        <p:spPr bwMode="auto">
          <a:xfrm>
            <a:off x="18181987"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r">
              <a:defRPr sz="5700"/>
            </a:lvl1pPr>
          </a:lstStyle>
          <a:p>
            <a:endParaRPr lang="en-US" dirty="0"/>
          </a:p>
        </p:txBody>
      </p:sp>
      <p:sp>
        <p:nvSpPr>
          <p:cNvPr id="3076" name="Rectangle 4"/>
          <p:cNvSpPr>
            <a:spLocks noGrp="1" noRot="1" noChangeAspect="1" noChangeArrowheads="1" noTextEdit="1"/>
          </p:cNvSpPr>
          <p:nvPr>
            <p:ph type="sldImg" idx="2"/>
          </p:nvPr>
        </p:nvSpPr>
        <p:spPr bwMode="auto">
          <a:xfrm>
            <a:off x="5113338" y="3276600"/>
            <a:ext cx="21880512" cy="16409988"/>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3209927" y="20784215"/>
            <a:ext cx="25679400" cy="19686744"/>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8" name="Rectangle 6"/>
          <p:cNvSpPr>
            <a:spLocks noGrp="1" noChangeArrowheads="1"/>
          </p:cNvSpPr>
          <p:nvPr>
            <p:ph type="ftr" sz="quarter" idx="4"/>
          </p:nvPr>
        </p:nvSpPr>
        <p:spPr bwMode="auto">
          <a:xfrm>
            <a:off x="0"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l">
              <a:defRPr sz="5700"/>
            </a:lvl1pPr>
          </a:lstStyle>
          <a:p>
            <a:endParaRPr lang="en-US" dirty="0"/>
          </a:p>
        </p:txBody>
      </p:sp>
      <p:sp>
        <p:nvSpPr>
          <p:cNvPr id="3079" name="Rectangle 7"/>
          <p:cNvSpPr>
            <a:spLocks noGrp="1" noChangeArrowheads="1"/>
          </p:cNvSpPr>
          <p:nvPr>
            <p:ph type="sldNum" sz="quarter" idx="5"/>
          </p:nvPr>
        </p:nvSpPr>
        <p:spPr bwMode="auto">
          <a:xfrm>
            <a:off x="18181987"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r">
              <a:defRPr sz="5700"/>
            </a:lvl1pPr>
          </a:lstStyle>
          <a:p>
            <a:fld id="{7FB84CA5-7362-492D-8EBC-472296314F28}" type="slidenum">
              <a:rPr lang="en-US"/>
              <a:pPr/>
              <a:t>‹#›</a:t>
            </a:fld>
            <a:endParaRPr lang="en-US" dirty="0"/>
          </a:p>
        </p:txBody>
      </p:sp>
    </p:spTree>
    <p:extLst>
      <p:ext uri="{BB962C8B-B14F-4D97-AF65-F5344CB8AC3E}">
        <p14:creationId xmlns:p14="http://schemas.microsoft.com/office/powerpoint/2010/main" val="294682252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4D40FB-8398-4C90-906C-C9755161D6CD}" type="slidenum">
              <a:rPr lang="en-US"/>
              <a:pPr/>
              <a:t>1</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94206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fld id="{6BFA9E1F-8C8B-43B0-A101-8434097BE693}" type="datetimeFigureOut">
              <a:rPr lang="en-US" smtClean="0"/>
              <a:t>6/21/2019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dirty="0"/>
          </a:p>
          <a:p>
            <a:endParaRPr lang="en-US" dirty="0"/>
          </a:p>
        </p:txBody>
      </p:sp>
    </p:spTree>
    <p:extLst>
      <p:ext uri="{BB962C8B-B14F-4D97-AF65-F5344CB8AC3E}">
        <p14:creationId xmlns:p14="http://schemas.microsoft.com/office/powerpoint/2010/main" val="2750763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FA9E1F-8C8B-43B0-A101-8434097BE693}" type="datetimeFigureOut">
              <a:rPr lang="en-US" smtClean="0"/>
              <a:t>6/21/2019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638630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FA9E1F-8C8B-43B0-A101-8434097BE693}" type="datetimeFigureOut">
              <a:rPr lang="en-US" smtClean="0"/>
              <a:t>6/21/2019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1822942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FA9E1F-8C8B-43B0-A101-8434097BE693}" type="datetimeFigureOut">
              <a:rPr lang="en-US" smtClean="0"/>
              <a:t>6/21/2019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0784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BFA9E1F-8C8B-43B0-A101-8434097BE693}" type="datetimeFigureOut">
              <a:rPr lang="en-US" smtClean="0"/>
              <a:t>6/21/2019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949230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BFA9E1F-8C8B-43B0-A101-8434097BE693}" type="datetimeFigureOut">
              <a:rPr lang="en-US" smtClean="0"/>
              <a:t>6/21/2019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271331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A9E1F-8C8B-43B0-A101-8434097BE693}" type="datetimeFigureOut">
              <a:rPr lang="en-US" smtClean="0"/>
              <a:t>6/21/2019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406259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6BFA9E1F-8C8B-43B0-A101-8434097BE693}" type="datetimeFigureOut">
              <a:rPr lang="en-US" smtClean="0"/>
              <a:t>6/21/2019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3949514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6BFA9E1F-8C8B-43B0-A101-8434097BE693}" type="datetimeFigureOut">
              <a:rPr lang="en-US" smtClean="0"/>
              <a:t>6/21/2019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348456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FA9E1F-8C8B-43B0-A101-8434097BE693}" type="datetimeFigureOut">
              <a:rPr lang="en-US" smtClean="0"/>
              <a:t>6/21/2019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1659299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FA9E1F-8C8B-43B0-A101-8434097BE693}" type="datetimeFigureOut">
              <a:rPr lang="en-US" smtClean="0"/>
              <a:t>6/21/2019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52167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4754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endParaRPr lang="en-US" dirty="0"/>
          </a:p>
        </p:txBody>
      </p:sp>
    </p:spTree>
    <p:extLst>
      <p:ext uri="{BB962C8B-B14F-4D97-AF65-F5344CB8AC3E}">
        <p14:creationId xmlns:p14="http://schemas.microsoft.com/office/powerpoint/2010/main" val="177575711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10" Type="http://schemas.openxmlformats.org/officeDocument/2006/relationships/image" Target="../media/image8.JPG"/><Relationship Id="rId4" Type="http://schemas.openxmlformats.org/officeDocument/2006/relationships/image" Target="../media/image2.JP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100000">
              <a:schemeClr val="accent1">
                <a:lumMod val="20000"/>
                <a:lumOff val="80000"/>
              </a:schemeClr>
            </a:gs>
            <a:gs pos="80000">
              <a:schemeClr val="accent3">
                <a:lumMod val="45000"/>
                <a:lumOff val="55000"/>
              </a:schemeClr>
            </a:gs>
          </a:gsLst>
          <a:lin ang="5400000" scaled="1"/>
          <a:tileRect/>
        </a:gradFill>
        <a:effectLst/>
      </p:bgPr>
    </p:bg>
    <p:spTree>
      <p:nvGrpSpPr>
        <p:cNvPr id="1" name=""/>
        <p:cNvGrpSpPr/>
        <p:nvPr/>
      </p:nvGrpSpPr>
      <p:grpSpPr>
        <a:xfrm>
          <a:off x="0" y="0"/>
          <a:ext cx="0" cy="0"/>
          <a:chOff x="0" y="0"/>
          <a:chExt cx="0" cy="0"/>
        </a:xfrm>
      </p:grpSpPr>
      <p:sp>
        <p:nvSpPr>
          <p:cNvPr id="2058" name="Text Box 10"/>
          <p:cNvSpPr txBox="1">
            <a:spLocks noChangeArrowheads="1"/>
          </p:cNvSpPr>
          <p:nvPr/>
        </p:nvSpPr>
        <p:spPr bwMode="auto">
          <a:xfrm>
            <a:off x="10852886" y="16146871"/>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Methods</a:t>
            </a:r>
          </a:p>
        </p:txBody>
      </p:sp>
      <p:sp>
        <p:nvSpPr>
          <p:cNvPr id="2059" name="Text Box 11"/>
          <p:cNvSpPr txBox="1">
            <a:spLocks noChangeArrowheads="1"/>
          </p:cNvSpPr>
          <p:nvPr/>
        </p:nvSpPr>
        <p:spPr bwMode="auto">
          <a:xfrm>
            <a:off x="33390132" y="15759700"/>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Discussion and Conclusions</a:t>
            </a:r>
          </a:p>
        </p:txBody>
      </p:sp>
      <p:sp>
        <p:nvSpPr>
          <p:cNvPr id="2075" name="Text Box 27"/>
          <p:cNvSpPr txBox="1">
            <a:spLocks noChangeArrowheads="1"/>
          </p:cNvSpPr>
          <p:nvPr/>
        </p:nvSpPr>
        <p:spPr bwMode="auto">
          <a:xfrm>
            <a:off x="34152132" y="24368662"/>
            <a:ext cx="8305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Key Sources</a:t>
            </a:r>
          </a:p>
        </p:txBody>
      </p:sp>
      <p:sp>
        <p:nvSpPr>
          <p:cNvPr id="2088" name="Text Box 40"/>
          <p:cNvSpPr txBox="1">
            <a:spLocks noChangeArrowheads="1"/>
          </p:cNvSpPr>
          <p:nvPr/>
        </p:nvSpPr>
        <p:spPr bwMode="auto">
          <a:xfrm>
            <a:off x="33581319" y="16589741"/>
            <a:ext cx="10036666" cy="7848512"/>
          </a:xfrm>
          <a:prstGeom prst="rect">
            <a:avLst/>
          </a:prstGeom>
          <a:noFill/>
          <a:ln w="57150" cmpd="thinThick">
            <a:noFill/>
            <a:miter lim="800000"/>
            <a:headEnd/>
            <a:tailEnd/>
          </a:ln>
          <a:effectLst/>
        </p:spPr>
        <p:txBody>
          <a:bodyPr wrap="square" lIns="61170" tIns="30584" rIns="61170" bIns="30584">
            <a:spAutoFit/>
          </a:bodyPr>
          <a:lstStyle/>
          <a:p>
            <a:pPr algn="l" defTabSz="612775" eaLnBrk="0" hangingPunct="0">
              <a:spcBef>
                <a:spcPts val="600"/>
              </a:spcBef>
              <a:spcAft>
                <a:spcPts val="600"/>
              </a:spcAft>
            </a:pPr>
            <a:r>
              <a:rPr lang="en-US" sz="2800" dirty="0">
                <a:latin typeface="Arial" panose="020B0604020202020204" pitchFamily="34" charset="0"/>
                <a:cs typeface="Arial" panose="020B0604020202020204" pitchFamily="34" charset="0"/>
              </a:rPr>
              <a:t>These studies provide a first examination of personal intelligence in relation to measures of the lifespace. We had mixed success: We found a number of relations in which, as personal intelligence decreased, negative behaviors increased, but very few instances of behaviors that rise with higher personal intelligence.</a:t>
            </a:r>
          </a:p>
          <a:p>
            <a:pPr algn="l" defTabSz="612775" eaLnBrk="0" hangingPunct="0">
              <a:spcBef>
                <a:spcPts val="600"/>
              </a:spcBef>
              <a:spcAft>
                <a:spcPts val="600"/>
              </a:spcAft>
            </a:pPr>
            <a:r>
              <a:rPr lang="en-US" sz="2800" dirty="0">
                <a:latin typeface="Arial" panose="020B0604020202020204" pitchFamily="34" charset="0"/>
                <a:cs typeface="Arial" panose="020B0604020202020204" pitchFamily="34" charset="0"/>
              </a:rPr>
              <a:t>In Studies 1 and 2, lower personal intelligence covaried with more confident but insensitive judgments of others, and with asking for more feedback from others (rather than charting one’s own path, perhaps). In Studies 3 and 4, lower personal intelligence was related to higher counterproductive workplace behavior.</a:t>
            </a:r>
          </a:p>
          <a:p>
            <a:pPr algn="l" defTabSz="612775" eaLnBrk="0" hangingPunct="0">
              <a:spcBef>
                <a:spcPts val="600"/>
              </a:spcBef>
              <a:spcAft>
                <a:spcPts val="600"/>
              </a:spcAft>
            </a:pPr>
            <a:r>
              <a:rPr lang="en-US" sz="2800" dirty="0">
                <a:latin typeface="Arial" panose="020B0604020202020204" pitchFamily="34" charset="0"/>
                <a:cs typeface="Arial" panose="020B0604020202020204" pitchFamily="34" charset="0"/>
              </a:rPr>
              <a:t>The present findings raise the question of what other relations with the lifespace might exist, and whether we can find positive, direct relationships, as opposed to inverse relations. </a:t>
            </a:r>
          </a:p>
          <a:p>
            <a:pPr algn="l" defTabSz="612775" eaLnBrk="0" hangingPunct="0">
              <a:spcBef>
                <a:spcPts val="600"/>
              </a:spcBef>
              <a:spcAft>
                <a:spcPts val="600"/>
              </a:spcAft>
            </a:pPr>
            <a:r>
              <a:rPr lang="en-US" sz="2800" dirty="0">
                <a:latin typeface="Arial" panose="020B0604020202020204" pitchFamily="34" charset="0"/>
                <a:cs typeface="Arial" panose="020B0604020202020204" pitchFamily="34" charset="0"/>
              </a:rPr>
              <a:t>We have additional studies underway at present that expand our lifespace measures and search for more relationships.</a:t>
            </a:r>
          </a:p>
        </p:txBody>
      </p:sp>
      <p:sp>
        <p:nvSpPr>
          <p:cNvPr id="2091" name="Text Box 43"/>
          <p:cNvSpPr txBox="1">
            <a:spLocks noChangeArrowheads="1"/>
          </p:cNvSpPr>
          <p:nvPr/>
        </p:nvSpPr>
        <p:spPr bwMode="auto">
          <a:xfrm>
            <a:off x="21990459" y="5401196"/>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Results</a:t>
            </a:r>
          </a:p>
        </p:txBody>
      </p:sp>
      <p:sp>
        <p:nvSpPr>
          <p:cNvPr id="2097" name="Text Box 49"/>
          <p:cNvSpPr txBox="1">
            <a:spLocks noChangeArrowheads="1"/>
          </p:cNvSpPr>
          <p:nvPr/>
        </p:nvSpPr>
        <p:spPr bwMode="auto">
          <a:xfrm>
            <a:off x="78586013" y="5593237"/>
            <a:ext cx="3657600" cy="2044700"/>
          </a:xfrm>
          <a:prstGeom prst="rect">
            <a:avLst/>
          </a:prstGeom>
          <a:noFill/>
          <a:ln w="9525">
            <a:noFill/>
            <a:miter lim="800000"/>
            <a:headEnd/>
            <a:tailEnd/>
          </a:ln>
          <a:effectLst/>
        </p:spPr>
        <p:txBody>
          <a:bodyPr>
            <a:spAutoFit/>
          </a:bodyPr>
          <a:lstStyle/>
          <a:p>
            <a:pPr defTabSz="4389438">
              <a:spcBef>
                <a:spcPct val="50000"/>
              </a:spcBef>
            </a:pPr>
            <a:endParaRPr lang="en-US" b="1" dirty="0"/>
          </a:p>
          <a:p>
            <a:pPr defTabSz="4389438">
              <a:spcBef>
                <a:spcPct val="50000"/>
              </a:spcBef>
            </a:pPr>
            <a:endParaRPr lang="en-US" sz="2800" dirty="0">
              <a:solidFill>
                <a:srgbClr val="FF0000"/>
              </a:solidFill>
            </a:endParaRPr>
          </a:p>
        </p:txBody>
      </p:sp>
      <p:sp>
        <p:nvSpPr>
          <p:cNvPr id="30" name="Text Box 9"/>
          <p:cNvSpPr txBox="1">
            <a:spLocks noChangeArrowheads="1"/>
          </p:cNvSpPr>
          <p:nvPr/>
        </p:nvSpPr>
        <p:spPr bwMode="auto">
          <a:xfrm>
            <a:off x="462876" y="27128196"/>
            <a:ext cx="9829800" cy="523220"/>
          </a:xfrm>
          <a:prstGeom prst="rect">
            <a:avLst/>
          </a:prstGeom>
          <a:noFill/>
          <a:ln w="9525">
            <a:noFill/>
            <a:miter lim="800000"/>
            <a:headEnd/>
            <a:tailEnd/>
          </a:ln>
          <a:effectLst/>
        </p:spPr>
        <p:txBody>
          <a:bodyPr>
            <a:spAutoFit/>
          </a:bodyPr>
          <a:lstStyle/>
          <a:p>
            <a:pPr algn="l">
              <a:spcAft>
                <a:spcPts val="600"/>
              </a:spcAft>
            </a:pPr>
            <a:r>
              <a:rPr lang="en-US" sz="2800" b="1" dirty="0"/>
              <a:t>The Lifespace</a:t>
            </a:r>
          </a:p>
        </p:txBody>
      </p:sp>
      <p:sp>
        <p:nvSpPr>
          <p:cNvPr id="35" name="Text Box 10"/>
          <p:cNvSpPr txBox="1">
            <a:spLocks noChangeArrowheads="1"/>
          </p:cNvSpPr>
          <p:nvPr/>
        </p:nvSpPr>
        <p:spPr bwMode="auto">
          <a:xfrm>
            <a:off x="11095513" y="5401196"/>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Overview of Studies</a:t>
            </a:r>
          </a:p>
        </p:txBody>
      </p:sp>
      <p:sp>
        <p:nvSpPr>
          <p:cNvPr id="36" name="Text Box 19"/>
          <p:cNvSpPr txBox="1">
            <a:spLocks noChangeArrowheads="1"/>
          </p:cNvSpPr>
          <p:nvPr/>
        </p:nvSpPr>
        <p:spPr bwMode="auto">
          <a:xfrm>
            <a:off x="11302666" y="6328626"/>
            <a:ext cx="10556002" cy="1729704"/>
          </a:xfrm>
          <a:prstGeom prst="rect">
            <a:avLst/>
          </a:prstGeom>
          <a:noFill/>
          <a:ln w="9525">
            <a:noFill/>
            <a:miter lim="800000"/>
            <a:headEnd/>
            <a:tailEnd/>
          </a:ln>
          <a:effectLst/>
        </p:spPr>
        <p:txBody>
          <a:bodyPr wrap="square">
            <a:spAutoFit/>
          </a:bodyPr>
          <a:lstStyle/>
          <a:p>
            <a:pPr algn="l">
              <a:lnSpc>
                <a:spcPct val="95000"/>
              </a:lnSpc>
            </a:pPr>
            <a:r>
              <a:rPr lang="en-US" sz="2800" dirty="0"/>
              <a:t>We conducted four correlational studies relating personal intelligence to lifespace data. We focus on the first two studies here. In a second set of studies, we included a lifespace scale of counterproductive work behavior—we also report that briefly.</a:t>
            </a:r>
          </a:p>
        </p:txBody>
      </p:sp>
      <p:sp>
        <p:nvSpPr>
          <p:cNvPr id="6" name="TextBox 5"/>
          <p:cNvSpPr txBox="1"/>
          <p:nvPr/>
        </p:nvSpPr>
        <p:spPr>
          <a:xfrm>
            <a:off x="783109" y="8794426"/>
            <a:ext cx="10388734" cy="2323713"/>
          </a:xfrm>
          <a:prstGeom prst="rect">
            <a:avLst/>
          </a:prstGeom>
          <a:noFill/>
        </p:spPr>
        <p:txBody>
          <a:bodyPr wrap="square" rtlCol="0">
            <a:spAutoFit/>
          </a:bodyPr>
          <a:lstStyle/>
          <a:p>
            <a:pPr algn="l">
              <a:spcBef>
                <a:spcPts val="600"/>
              </a:spcBef>
            </a:pPr>
            <a:r>
              <a:rPr lang="en-US" sz="2800" b="1" dirty="0"/>
              <a:t>Broad Intelligences and Prediction</a:t>
            </a:r>
          </a:p>
          <a:p>
            <a:pPr algn="l">
              <a:spcBef>
                <a:spcPts val="600"/>
              </a:spcBef>
            </a:pPr>
            <a:r>
              <a:rPr lang="en-US" sz="2800" dirty="0"/>
              <a:t>In the Cattell-Horn-Carroll (CHC) model of intelligences, general intelligence (</a:t>
            </a:r>
            <a:r>
              <a:rPr lang="en-US" sz="2800" i="1" dirty="0"/>
              <a:t>g</a:t>
            </a:r>
            <a:r>
              <a:rPr lang="en-US" sz="2800" dirty="0"/>
              <a:t>) is at the top of a three-stratum hierarchy, with broad intelligences in the middle level and specific skills at the bottom. Figure 1 depicts the general outline of the CHC model.</a:t>
            </a:r>
          </a:p>
        </p:txBody>
      </p:sp>
      <p:sp>
        <p:nvSpPr>
          <p:cNvPr id="7" name="TextBox 6"/>
          <p:cNvSpPr txBox="1"/>
          <p:nvPr/>
        </p:nvSpPr>
        <p:spPr>
          <a:xfrm>
            <a:off x="599517" y="17246008"/>
            <a:ext cx="10463681" cy="4832092"/>
          </a:xfrm>
          <a:prstGeom prst="rect">
            <a:avLst/>
          </a:prstGeom>
          <a:noFill/>
        </p:spPr>
        <p:txBody>
          <a:bodyPr wrap="square" rtlCol="0">
            <a:spAutoFit/>
          </a:bodyPr>
          <a:lstStyle/>
          <a:p>
            <a:pPr algn="l"/>
            <a:r>
              <a:rPr lang="en-US" sz="2800" dirty="0"/>
              <a:t>Late 20</a:t>
            </a:r>
            <a:r>
              <a:rPr lang="en-US" sz="2800" baseline="30000" dirty="0"/>
              <a:t>th</a:t>
            </a:r>
            <a:r>
              <a:rPr lang="en-US" sz="2800" dirty="0"/>
              <a:t> century researchers often focused on the contribution of general intelligence to academic and occupational success (</a:t>
            </a:r>
            <a:r>
              <a:rPr lang="en-US" sz="2800" dirty="0" err="1"/>
              <a:t>Deary</a:t>
            </a:r>
            <a:r>
              <a:rPr lang="en-US" sz="2800" dirty="0"/>
              <a:t>, 2012). Contemporary researchers have focused on sorting out the contributions of the broad intelligences beyond that of general intelligence, focusing on examples such as verbal, visual-spatial, and quantitative intelligences of the second stratum, shown in Figure 1, row 2 (McGrew, 2009; Ackerman, 2014; Schneider &amp; Newman, 2015). In a review, Schneider and Newman found that broad intelligences incremented predictions over </a:t>
            </a:r>
            <a:r>
              <a:rPr lang="en-US" sz="2800" i="1" dirty="0"/>
              <a:t>g </a:t>
            </a:r>
            <a:r>
              <a:rPr lang="en-US" sz="2800" dirty="0"/>
              <a:t>alone of key outcomes such as grades and work performance, at levels of 2 to 6% of the variance (</a:t>
            </a:r>
            <a:r>
              <a:rPr lang="en-US" sz="2800" i="1" dirty="0" err="1"/>
              <a:t>r</a:t>
            </a:r>
            <a:r>
              <a:rPr lang="en-US" sz="2800" dirty="0" err="1"/>
              <a:t>s</a:t>
            </a:r>
            <a:r>
              <a:rPr lang="en-US" sz="2800" dirty="0"/>
              <a:t> = .14 to 24).     </a:t>
            </a:r>
            <a:endParaRPr lang="en-US" sz="2800" i="1" dirty="0">
              <a:highlight>
                <a:srgbClr val="FFFF00"/>
              </a:highlight>
            </a:endParaRPr>
          </a:p>
        </p:txBody>
      </p:sp>
      <p:sp>
        <p:nvSpPr>
          <p:cNvPr id="9" name="TextBox 8"/>
          <p:cNvSpPr txBox="1"/>
          <p:nvPr/>
        </p:nvSpPr>
        <p:spPr>
          <a:xfrm>
            <a:off x="517628" y="22428910"/>
            <a:ext cx="10836394" cy="4401205"/>
          </a:xfrm>
          <a:prstGeom prst="rect">
            <a:avLst/>
          </a:prstGeom>
          <a:noFill/>
        </p:spPr>
        <p:txBody>
          <a:bodyPr wrap="square" rtlCol="0">
            <a:spAutoFit/>
          </a:bodyPr>
          <a:lstStyle/>
          <a:p>
            <a:pPr algn="l"/>
            <a:r>
              <a:rPr lang="en-US" sz="2800" b="1" dirty="0"/>
              <a:t>Personal Intelligence</a:t>
            </a:r>
          </a:p>
          <a:p>
            <a:pPr algn="l"/>
            <a:r>
              <a:rPr lang="en-US" sz="2800" dirty="0"/>
              <a:t>Our focus here is on personal intelligence: the capacity to understand personality in oneself and in others (Mayer, Panter &amp; Caruso, 2012). Personal intelligence shows partial correlations (controlling for </a:t>
            </a:r>
            <a:r>
              <a:rPr lang="en-US" sz="2800" i="1" dirty="0"/>
              <a:t>g</a:t>
            </a:r>
            <a:r>
              <a:rPr lang="en-US" sz="2800" dirty="0"/>
              <a:t>) for GPA in courses requiring understanding of people (e.g., English, psychology), and for the </a:t>
            </a:r>
            <a:r>
              <a:rPr lang="en-US" sz="2800" i="1" dirty="0"/>
              <a:t>lack </a:t>
            </a:r>
            <a:r>
              <a:rPr lang="en-US" sz="2800" dirty="0"/>
              <a:t>of counterproductive behavior at work (Mayer &amp; Skimmyhorn, 2017; Mayer, Lortie, Panter &amp; Caruso, 2018). These and other findings suggest people higher in personal intelligence have smoother relations with others relative to those lower in the skill set.</a:t>
            </a:r>
          </a:p>
        </p:txBody>
      </p:sp>
      <p:sp>
        <p:nvSpPr>
          <p:cNvPr id="45" name="Text Box 10"/>
          <p:cNvSpPr txBox="1">
            <a:spLocks noChangeArrowheads="1"/>
          </p:cNvSpPr>
          <p:nvPr/>
        </p:nvSpPr>
        <p:spPr bwMode="auto">
          <a:xfrm>
            <a:off x="11967776" y="11726126"/>
            <a:ext cx="9390742" cy="923330"/>
          </a:xfrm>
          <a:prstGeom prst="rect">
            <a:avLst/>
          </a:prstGeom>
          <a:noFill/>
          <a:ln w="9525">
            <a:noFill/>
            <a:miter lim="800000"/>
            <a:headEnd/>
            <a:tailEnd/>
          </a:ln>
          <a:effectLst/>
        </p:spPr>
        <p:txBody>
          <a:bodyPr wrap="square">
            <a:spAutoFit/>
          </a:bodyPr>
          <a:lstStyle/>
          <a:p>
            <a:pPr defTabSz="4389438">
              <a:spcBef>
                <a:spcPct val="50000"/>
              </a:spcBef>
            </a:pPr>
            <a:r>
              <a:rPr lang="en-US" sz="5400" b="1" dirty="0"/>
              <a:t>Key Hypotheses</a:t>
            </a:r>
          </a:p>
        </p:txBody>
      </p:sp>
      <p:sp>
        <p:nvSpPr>
          <p:cNvPr id="48" name="Text Box 19"/>
          <p:cNvSpPr txBox="1">
            <a:spLocks noChangeArrowheads="1"/>
          </p:cNvSpPr>
          <p:nvPr/>
        </p:nvSpPr>
        <p:spPr bwMode="auto">
          <a:xfrm>
            <a:off x="11324114" y="9190531"/>
            <a:ext cx="10148884" cy="3022366"/>
          </a:xfrm>
          <a:prstGeom prst="rect">
            <a:avLst/>
          </a:prstGeom>
          <a:noFill/>
          <a:ln w="9525">
            <a:noFill/>
            <a:miter lim="800000"/>
            <a:headEnd/>
            <a:tailEnd/>
          </a:ln>
          <a:effectLst/>
        </p:spPr>
        <p:txBody>
          <a:bodyPr wrap="square">
            <a:spAutoFit/>
          </a:bodyPr>
          <a:lstStyle/>
          <a:p>
            <a:pPr algn="l" defTabSz="4389438">
              <a:lnSpc>
                <a:spcPct val="90000"/>
              </a:lnSpc>
              <a:spcBef>
                <a:spcPct val="50000"/>
              </a:spcBef>
            </a:pPr>
            <a:r>
              <a:rPr lang="en-US" sz="2800" dirty="0">
                <a:latin typeface="Arial" panose="020B0604020202020204" pitchFamily="34" charset="0"/>
                <a:ea typeface="Calibri" panose="020F0502020204030204" pitchFamily="34" charset="0"/>
                <a:cs typeface="Arial" panose="020B0604020202020204" pitchFamily="34" charset="0"/>
              </a:rPr>
              <a:t>a lifespace survey and measure of personal intelligence in Studies 1 and 2 (</a:t>
            </a:r>
            <a:r>
              <a:rPr lang="en-US" sz="2800" i="1" dirty="0">
                <a:latin typeface="Arial" panose="020B0604020202020204" pitchFamily="34" charset="0"/>
                <a:ea typeface="Calibri" panose="020F0502020204030204" pitchFamily="34" charset="0"/>
                <a:cs typeface="Arial" panose="020B0604020202020204" pitchFamily="34" charset="0"/>
              </a:rPr>
              <a:t>Ns </a:t>
            </a:r>
            <a:r>
              <a:rPr lang="en-US" sz="2800" dirty="0">
                <a:latin typeface="Arial" panose="020B0604020202020204" pitchFamily="34" charset="0"/>
                <a:ea typeface="Calibri" panose="020F0502020204030204" pitchFamily="34" charset="0"/>
                <a:cs typeface="Arial" panose="020B0604020202020204" pitchFamily="34" charset="0"/>
              </a:rPr>
              <a:t>= 384 and 356). Employees in organizations recruited through </a:t>
            </a:r>
            <a:r>
              <a:rPr lang="en-US" sz="2800" dirty="0" err="1">
                <a:latin typeface="Arial" panose="020B0604020202020204" pitchFamily="34" charset="0"/>
                <a:ea typeface="Calibri" panose="020F0502020204030204" pitchFamily="34" charset="0"/>
                <a:cs typeface="Arial" panose="020B0604020202020204" pitchFamily="34" charset="0"/>
              </a:rPr>
              <a:t>MTurk</a:t>
            </a:r>
            <a:r>
              <a:rPr lang="en-US" sz="2800" dirty="0">
                <a:latin typeface="Arial" panose="020B0604020202020204" pitchFamily="34" charset="0"/>
                <a:ea typeface="Calibri" panose="020F0502020204030204" pitchFamily="34" charset="0"/>
                <a:cs typeface="Arial" panose="020B0604020202020204" pitchFamily="34" charset="0"/>
              </a:rPr>
              <a:t> completed scales of personal intelligence and counterproductive work behavior (and other measures) in Studies 3 and 4 (</a:t>
            </a:r>
            <a:r>
              <a:rPr lang="en-US" sz="2800" i="1" dirty="0">
                <a:latin typeface="Arial" panose="020B0604020202020204" pitchFamily="34" charset="0"/>
                <a:ea typeface="Calibri" panose="020F0502020204030204" pitchFamily="34" charset="0"/>
                <a:cs typeface="Arial" panose="020B0604020202020204" pitchFamily="34" charset="0"/>
              </a:rPr>
              <a:t>Ns </a:t>
            </a:r>
            <a:r>
              <a:rPr lang="en-US" sz="2800" dirty="0">
                <a:latin typeface="Arial" panose="020B0604020202020204" pitchFamily="34" charset="0"/>
                <a:ea typeface="Calibri" panose="020F0502020204030204" pitchFamily="34" charset="0"/>
                <a:cs typeface="Arial" panose="020B0604020202020204" pitchFamily="34" charset="0"/>
              </a:rPr>
              <a:t>= 394 and 482; Mayer, Lortie, Panter &amp; Caruso, 2018).</a:t>
            </a:r>
            <a:endParaRPr lang="en-US" sz="2800" dirty="0">
              <a:latin typeface="Arial" panose="020B0604020202020204" pitchFamily="34" charset="0"/>
              <a:cs typeface="Arial" panose="020B0604020202020204" pitchFamily="34" charset="0"/>
            </a:endParaRPr>
          </a:p>
          <a:p>
            <a:pPr algn="l" defTabSz="4389438">
              <a:lnSpc>
                <a:spcPct val="90000"/>
              </a:lnSpc>
              <a:spcBef>
                <a:spcPct val="50000"/>
              </a:spcBef>
            </a:pPr>
            <a:endParaRPr lang="en-US" sz="2800" dirty="0">
              <a:latin typeface="Arial" panose="020B0604020202020204" pitchFamily="34" charset="0"/>
              <a:ea typeface="Calibri" panose="020F0502020204030204" pitchFamily="34" charset="0"/>
              <a:cs typeface="Arial" panose="020B0604020202020204" pitchFamily="34" charset="0"/>
            </a:endParaRPr>
          </a:p>
        </p:txBody>
      </p:sp>
      <p:sp>
        <p:nvSpPr>
          <p:cNvPr id="55" name="Text Box 39"/>
          <p:cNvSpPr txBox="1">
            <a:spLocks noChangeArrowheads="1"/>
          </p:cNvSpPr>
          <p:nvPr/>
        </p:nvSpPr>
        <p:spPr bwMode="auto">
          <a:xfrm>
            <a:off x="22142859" y="29249459"/>
            <a:ext cx="9829800" cy="1699137"/>
          </a:xfrm>
          <a:prstGeom prst="rect">
            <a:avLst/>
          </a:prstGeom>
          <a:noFill/>
          <a:ln w="57150" cmpd="thinThick">
            <a:noFill/>
            <a:miter lim="800000"/>
            <a:headEnd/>
            <a:tailEnd/>
          </a:ln>
          <a:effectLst/>
        </p:spPr>
        <p:txBody>
          <a:bodyPr wrap="square" lIns="61170" tIns="30584" rIns="61170" bIns="30584">
            <a:spAutoFit/>
          </a:bodyPr>
          <a:lstStyle/>
          <a:p>
            <a:pPr algn="l" defTabSz="612775" eaLnBrk="0" hangingPunct="0">
              <a:lnSpc>
                <a:spcPct val="95000"/>
              </a:lnSpc>
            </a:pPr>
            <a:r>
              <a:rPr lang="en-US" sz="2800" b="1" dirty="0">
                <a:latin typeface="Arial" panose="020B0604020202020204" pitchFamily="34" charset="0"/>
                <a:cs typeface="Arial" panose="020B0604020202020204" pitchFamily="34" charset="0"/>
              </a:rPr>
              <a:t>Studies 3 and 4 are drawn from Mayer, Lortie, Panter &amp; Caruso (2018). </a:t>
            </a:r>
            <a:r>
              <a:rPr lang="en-US" sz="2800" dirty="0">
                <a:latin typeface="Arial" panose="020B0604020202020204" pitchFamily="34" charset="0"/>
                <a:cs typeface="Arial" panose="020B0604020202020204" pitchFamily="34" charset="0"/>
              </a:rPr>
              <a:t>We examined similar hypotheses: That personal intelligence would predict behavioral self-report of lifespace interactions.</a:t>
            </a:r>
          </a:p>
        </p:txBody>
      </p:sp>
      <p:sp>
        <p:nvSpPr>
          <p:cNvPr id="62" name="TextBox 61"/>
          <p:cNvSpPr txBox="1"/>
          <p:nvPr/>
        </p:nvSpPr>
        <p:spPr>
          <a:xfrm>
            <a:off x="929959" y="5406450"/>
            <a:ext cx="9829800" cy="923330"/>
          </a:xfrm>
          <a:prstGeom prst="rect">
            <a:avLst/>
          </a:prstGeom>
          <a:noFill/>
        </p:spPr>
        <p:txBody>
          <a:bodyPr wrap="square" rtlCol="0">
            <a:spAutoFit/>
          </a:bodyPr>
          <a:lstStyle/>
          <a:p>
            <a:r>
              <a:rPr lang="en-US" sz="5400" b="1" dirty="0"/>
              <a:t>Introduction</a:t>
            </a:r>
          </a:p>
        </p:txBody>
      </p:sp>
      <p:sp>
        <p:nvSpPr>
          <p:cNvPr id="63" name="Text Box 19"/>
          <p:cNvSpPr txBox="1">
            <a:spLocks noChangeArrowheads="1"/>
          </p:cNvSpPr>
          <p:nvPr/>
        </p:nvSpPr>
        <p:spPr bwMode="auto">
          <a:xfrm>
            <a:off x="11374914" y="16901213"/>
            <a:ext cx="10545570" cy="3000821"/>
          </a:xfrm>
          <a:prstGeom prst="rect">
            <a:avLst/>
          </a:prstGeom>
          <a:noFill/>
          <a:ln w="9525">
            <a:noFill/>
            <a:miter lim="800000"/>
            <a:headEnd/>
            <a:tailEnd/>
          </a:ln>
          <a:effectLst/>
        </p:spPr>
        <p:txBody>
          <a:bodyPr wrap="square">
            <a:spAutoFit/>
          </a:bodyPr>
          <a:lstStyle/>
          <a:p>
            <a:pPr algn="l" defTabSz="4389438">
              <a:spcBef>
                <a:spcPts val="600"/>
              </a:spcBef>
            </a:pPr>
            <a:r>
              <a:rPr lang="en-US" sz="3600" b="1" i="1" dirty="0"/>
              <a:t>Measures</a:t>
            </a:r>
            <a:endParaRPr lang="en-US" sz="1000" b="1" i="1" dirty="0"/>
          </a:p>
          <a:p>
            <a:pPr algn="l">
              <a:spcBef>
                <a:spcPts val="600"/>
              </a:spcBef>
            </a:pPr>
            <a:r>
              <a:rPr lang="en-US" sz="2800" b="1" i="1" dirty="0"/>
              <a:t>The Tests of Personal Intelligence</a:t>
            </a:r>
          </a:p>
          <a:p>
            <a:pPr algn="l">
              <a:spcBef>
                <a:spcPts val="600"/>
              </a:spcBef>
            </a:pPr>
            <a:r>
              <a:rPr lang="en-US" sz="2800" i="1" dirty="0"/>
              <a:t>The TOPI 4.</a:t>
            </a:r>
            <a:r>
              <a:rPr lang="en-US" sz="2800" b="1" i="1" dirty="0"/>
              <a:t> </a:t>
            </a:r>
            <a:r>
              <a:rPr lang="en-US" sz="2800" dirty="0"/>
              <a:t>The Test of Personal Intelligence is an ability-based</a:t>
            </a:r>
          </a:p>
          <a:p>
            <a:pPr algn="l">
              <a:spcBef>
                <a:spcPts val="600"/>
              </a:spcBef>
            </a:pPr>
            <a:endParaRPr lang="en-US" sz="2400" dirty="0"/>
          </a:p>
          <a:p>
            <a:pPr algn="l">
              <a:spcBef>
                <a:spcPts val="600"/>
              </a:spcBef>
            </a:pPr>
            <a:endParaRPr lang="en-US" sz="2400" dirty="0"/>
          </a:p>
          <a:p>
            <a:pPr algn="l">
              <a:spcBef>
                <a:spcPts val="600"/>
              </a:spcBef>
            </a:pPr>
            <a:endParaRPr lang="en-US" sz="2400" dirty="0"/>
          </a:p>
        </p:txBody>
      </p:sp>
      <p:sp>
        <p:nvSpPr>
          <p:cNvPr id="16" name="TextBox 15">
            <a:extLst>
              <a:ext uri="{FF2B5EF4-FFF2-40B4-BE49-F238E27FC236}">
                <a16:creationId xmlns:a16="http://schemas.microsoft.com/office/drawing/2014/main" id="{641BBDBE-2D01-4F86-B197-62976D35B412}"/>
              </a:ext>
            </a:extLst>
          </p:cNvPr>
          <p:cNvSpPr txBox="1"/>
          <p:nvPr/>
        </p:nvSpPr>
        <p:spPr>
          <a:xfrm flipH="1">
            <a:off x="558573" y="27740985"/>
            <a:ext cx="10504625" cy="2246769"/>
          </a:xfrm>
          <a:prstGeom prst="rect">
            <a:avLst/>
          </a:prstGeom>
          <a:noFill/>
        </p:spPr>
        <p:txBody>
          <a:bodyPr wrap="square" rtlCol="0">
            <a:spAutoFit/>
          </a:bodyPr>
          <a:lstStyle/>
          <a:p>
            <a:pPr algn="l"/>
            <a:r>
              <a:rPr lang="en-US" sz="2800" dirty="0">
                <a:latin typeface="Arial" panose="020B0604020202020204" pitchFamily="34" charset="0"/>
                <a:cs typeface="Arial" panose="020B0604020202020204" pitchFamily="34" charset="0"/>
              </a:rPr>
              <a:t>One approach we use to studying outcomes is to assess a person’s description of their lifespace— i.e., the environment in which they function. According to our lifespace model (Figure 2, left-hand side), personality can be viewed as situated amidst the systems with which it interacts:</a:t>
            </a:r>
          </a:p>
        </p:txBody>
      </p:sp>
      <p:sp>
        <p:nvSpPr>
          <p:cNvPr id="56" name="Text Box 19">
            <a:extLst>
              <a:ext uri="{FF2B5EF4-FFF2-40B4-BE49-F238E27FC236}">
                <a16:creationId xmlns:a16="http://schemas.microsoft.com/office/drawing/2014/main" id="{0A872462-B681-4827-B703-3A6367C5B643}"/>
              </a:ext>
            </a:extLst>
          </p:cNvPr>
          <p:cNvSpPr txBox="1">
            <a:spLocks noChangeArrowheads="1"/>
          </p:cNvSpPr>
          <p:nvPr/>
        </p:nvSpPr>
        <p:spPr bwMode="auto">
          <a:xfrm>
            <a:off x="11363016" y="20187357"/>
            <a:ext cx="10169669" cy="954107"/>
          </a:xfrm>
          <a:prstGeom prst="rect">
            <a:avLst/>
          </a:prstGeom>
          <a:noFill/>
          <a:ln w="9525">
            <a:noFill/>
            <a:miter lim="800000"/>
            <a:headEnd/>
            <a:tailEnd/>
          </a:ln>
          <a:effectLst/>
        </p:spPr>
        <p:txBody>
          <a:bodyPr wrap="square">
            <a:spAutoFit/>
          </a:bodyPr>
          <a:lstStyle/>
          <a:p>
            <a:pPr algn="l"/>
            <a:r>
              <a:rPr lang="en-US" sz="2800" b="1" i="1" dirty="0"/>
              <a:t>Personal Intelligence Lifespace Inventory (PILSI) in Studies 1 and 2</a:t>
            </a:r>
          </a:p>
        </p:txBody>
      </p:sp>
      <p:sp>
        <p:nvSpPr>
          <p:cNvPr id="58" name="Text Box 19">
            <a:extLst>
              <a:ext uri="{FF2B5EF4-FFF2-40B4-BE49-F238E27FC236}">
                <a16:creationId xmlns:a16="http://schemas.microsoft.com/office/drawing/2014/main" id="{ACC203B7-DBB6-4819-9F88-B88E5927A804}"/>
              </a:ext>
            </a:extLst>
          </p:cNvPr>
          <p:cNvSpPr txBox="1">
            <a:spLocks noChangeArrowheads="1"/>
          </p:cNvSpPr>
          <p:nvPr/>
        </p:nvSpPr>
        <p:spPr bwMode="auto">
          <a:xfrm>
            <a:off x="11318534" y="30567320"/>
            <a:ext cx="10224073" cy="954107"/>
          </a:xfrm>
          <a:prstGeom prst="rect">
            <a:avLst/>
          </a:prstGeom>
          <a:noFill/>
          <a:ln w="9525">
            <a:noFill/>
            <a:miter lim="800000"/>
            <a:headEnd/>
            <a:tailEnd/>
          </a:ln>
          <a:effectLst/>
        </p:spPr>
        <p:txBody>
          <a:bodyPr wrap="square">
            <a:spAutoFit/>
          </a:bodyPr>
          <a:lstStyle/>
          <a:p>
            <a:pPr algn="l"/>
            <a:r>
              <a:rPr lang="en-US" sz="2800" dirty="0"/>
              <a:t>The scales used for Studies 1 and 2 were largely the same although some new items were added in Study 2. </a:t>
            </a:r>
          </a:p>
        </p:txBody>
      </p:sp>
      <p:sp>
        <p:nvSpPr>
          <p:cNvPr id="4" name="TextBox 3">
            <a:extLst>
              <a:ext uri="{FF2B5EF4-FFF2-40B4-BE49-F238E27FC236}">
                <a16:creationId xmlns:a16="http://schemas.microsoft.com/office/drawing/2014/main" id="{EBCEB2F1-ADE7-4476-B0FF-A6184693E25C}"/>
              </a:ext>
            </a:extLst>
          </p:cNvPr>
          <p:cNvSpPr txBox="1"/>
          <p:nvPr/>
        </p:nvSpPr>
        <p:spPr>
          <a:xfrm>
            <a:off x="22142859" y="6357358"/>
            <a:ext cx="10984140" cy="3108543"/>
          </a:xfrm>
          <a:prstGeom prst="rect">
            <a:avLst/>
          </a:prstGeom>
          <a:noFill/>
        </p:spPr>
        <p:txBody>
          <a:bodyPr wrap="square" rtlCol="0">
            <a:spAutoFit/>
          </a:bodyPr>
          <a:lstStyle/>
          <a:p>
            <a:pPr algn="l"/>
            <a:r>
              <a:rPr lang="en-US" sz="2800" dirty="0">
                <a:latin typeface="Arial" panose="020B0604020202020204" pitchFamily="34" charset="0"/>
                <a:cs typeface="Arial" panose="020B0604020202020204" pitchFamily="34" charset="0"/>
              </a:rPr>
              <a:t>We conducted a </a:t>
            </a:r>
            <a:r>
              <a:rPr lang="en-US" sz="2800" i="1" dirty="0">
                <a:latin typeface="Arial" panose="020B0604020202020204" pitchFamily="34" charset="0"/>
                <a:cs typeface="Arial" panose="020B0604020202020204" pitchFamily="34" charset="0"/>
              </a:rPr>
              <a:t>very </a:t>
            </a:r>
            <a:r>
              <a:rPr lang="en-US" sz="2800" dirty="0">
                <a:latin typeface="Arial" panose="020B0604020202020204" pitchFamily="34" charset="0"/>
                <a:cs typeface="Arial" panose="020B0604020202020204" pitchFamily="34" charset="0"/>
              </a:rPr>
              <a:t>exploratory factor analysis of the lifespace data and obtained four factors (see Table 1): (1) a first factor reflecting an interest in feedback, but not self knowledge; (2) self-motivating recall and goals; (3) confident, insensitive judgment; and (4) an “amount of reading” factor. Of those, the External Feedback and Confident Insensitivity correlated </a:t>
            </a:r>
            <a:r>
              <a:rPr lang="en-US" sz="2800" i="1" dirty="0">
                <a:latin typeface="Arial" panose="020B0604020202020204" pitchFamily="34" charset="0"/>
                <a:cs typeface="Arial" panose="020B0604020202020204" pitchFamily="34" charset="0"/>
              </a:rPr>
              <a:t>r </a:t>
            </a:r>
            <a:r>
              <a:rPr lang="en-US" sz="2800" dirty="0">
                <a:latin typeface="Arial" panose="020B0604020202020204" pitchFamily="34" charset="0"/>
                <a:cs typeface="Arial" panose="020B0604020202020204" pitchFamily="34" charset="0"/>
              </a:rPr>
              <a:t>= -.19 and -.43 with personal intelligence.</a:t>
            </a:r>
          </a:p>
        </p:txBody>
      </p:sp>
      <p:sp>
        <p:nvSpPr>
          <p:cNvPr id="50" name="TextBox 49">
            <a:extLst>
              <a:ext uri="{FF2B5EF4-FFF2-40B4-BE49-F238E27FC236}">
                <a16:creationId xmlns:a16="http://schemas.microsoft.com/office/drawing/2014/main" id="{D97BE161-412A-4CF7-8A9B-A469884F539A}"/>
              </a:ext>
            </a:extLst>
          </p:cNvPr>
          <p:cNvSpPr txBox="1"/>
          <p:nvPr/>
        </p:nvSpPr>
        <p:spPr>
          <a:xfrm>
            <a:off x="22141032" y="17590081"/>
            <a:ext cx="10970425" cy="3108543"/>
          </a:xfrm>
          <a:prstGeom prst="rect">
            <a:avLst/>
          </a:prstGeom>
          <a:noFill/>
        </p:spPr>
        <p:txBody>
          <a:bodyPr wrap="square" rtlCol="0">
            <a:spAutoFit/>
          </a:bodyPr>
          <a:lstStyle/>
          <a:p>
            <a:pPr algn="l"/>
            <a:r>
              <a:rPr lang="en-US" sz="2800" dirty="0">
                <a:latin typeface="Arial" panose="020B0604020202020204" pitchFamily="34" charset="0"/>
                <a:cs typeface="Arial" panose="020B0604020202020204" pitchFamily="34" charset="0"/>
              </a:rPr>
              <a:t>The same general pattern can be seen in the several items that replicated with the highest loadings over Studies 1 and 2. People low in personal intelligence, relative to those high in the ability,  reported asking for feedback from others and engaging in confident, but insensitive judgments of others. The only item correlating positively with personal intelligence in both studies was “work on a plan involving your future.”</a:t>
            </a:r>
          </a:p>
        </p:txBody>
      </p:sp>
      <p:sp>
        <p:nvSpPr>
          <p:cNvPr id="54" name="Text Box 19">
            <a:extLst>
              <a:ext uri="{FF2B5EF4-FFF2-40B4-BE49-F238E27FC236}">
                <a16:creationId xmlns:a16="http://schemas.microsoft.com/office/drawing/2014/main" id="{7B40A665-93CA-426C-9C4D-A10537C596D6}"/>
              </a:ext>
            </a:extLst>
          </p:cNvPr>
          <p:cNvSpPr txBox="1">
            <a:spLocks noChangeArrowheads="1"/>
          </p:cNvSpPr>
          <p:nvPr/>
        </p:nvSpPr>
        <p:spPr bwMode="auto">
          <a:xfrm>
            <a:off x="33489192" y="5401196"/>
            <a:ext cx="9779000" cy="7540526"/>
          </a:xfrm>
          <a:prstGeom prst="rect">
            <a:avLst/>
          </a:prstGeom>
          <a:noFill/>
          <a:ln w="9525">
            <a:noFill/>
            <a:miter lim="800000"/>
            <a:headEnd/>
            <a:tailEnd/>
          </a:ln>
          <a:effectLst/>
        </p:spPr>
        <p:txBody>
          <a:bodyPr wrap="square">
            <a:spAutoFit/>
          </a:bodyPr>
          <a:lstStyle/>
          <a:p>
            <a:r>
              <a:rPr lang="en-US" sz="3600" b="1" dirty="0"/>
              <a:t>Measures</a:t>
            </a:r>
          </a:p>
          <a:p>
            <a:pPr algn="l"/>
            <a:r>
              <a:rPr lang="en-US" sz="2800" b="1" dirty="0">
                <a:latin typeface="Arial" panose="020B0604020202020204" pitchFamily="34" charset="0"/>
                <a:cs typeface="Arial" panose="020B0604020202020204" pitchFamily="34" charset="0"/>
              </a:rPr>
              <a:t>Test of Personal Intelligence. </a:t>
            </a:r>
            <a:r>
              <a:rPr lang="en-US" sz="2800" dirty="0">
                <a:latin typeface="Arial" panose="020B0604020202020204" pitchFamily="34" charset="0"/>
                <a:cs typeface="Arial" panose="020B0604020202020204" pitchFamily="34" charset="0"/>
              </a:rPr>
              <a:t>Measures of the Test of Personal Intelligence were repeated: Study 3 with the TOPI-MINI, and Study 4 with a full-length version (the TOPI 4R). </a:t>
            </a:r>
          </a:p>
          <a:p>
            <a:pPr algn="l"/>
            <a:r>
              <a:rPr lang="en-US" sz="2800" b="1" dirty="0">
                <a:latin typeface="Arial" panose="020B0604020202020204" pitchFamily="34" charset="0"/>
                <a:cs typeface="Arial" panose="020B0604020202020204" pitchFamily="34" charset="0"/>
              </a:rPr>
              <a:t>Lifespace Measures. </a:t>
            </a:r>
            <a:r>
              <a:rPr lang="en-US" sz="2800" dirty="0">
                <a:latin typeface="Arial" panose="020B0604020202020204" pitchFamily="34" charset="0"/>
                <a:cs typeface="Arial" panose="020B0604020202020204" pitchFamily="34" charset="0"/>
              </a:rPr>
              <a:t>Rather than use our own lifespace scale, we employed two preexisting scales that consist of retrospective behavioral checklists to measure organizational behavior of employees. The</a:t>
            </a:r>
            <a:r>
              <a:rPr lang="en-US" sz="2800" i="1"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20-item </a:t>
            </a:r>
            <a:r>
              <a:rPr lang="en-US" sz="2800" i="1" dirty="0">
                <a:latin typeface="Arial" panose="020B0604020202020204" pitchFamily="34" charset="0"/>
                <a:cs typeface="Arial" panose="020B0604020202020204" pitchFamily="34" charset="0"/>
              </a:rPr>
              <a:t>Organizational Citizenship Behavior Checklist </a:t>
            </a:r>
            <a:r>
              <a:rPr lang="en-US" sz="2800" dirty="0">
                <a:latin typeface="Arial" panose="020B0604020202020204" pitchFamily="34" charset="0"/>
                <a:cs typeface="Arial" panose="020B0604020202020204" pitchFamily="34" charset="0"/>
              </a:rPr>
              <a:t>(OCB–C; Fox, Spector, Goh, </a:t>
            </a:r>
            <a:r>
              <a:rPr lang="en-US" sz="2800" dirty="0" err="1">
                <a:latin typeface="Arial" panose="020B0604020202020204" pitchFamily="34" charset="0"/>
                <a:cs typeface="Arial" panose="020B0604020202020204" pitchFamily="34" charset="0"/>
              </a:rPr>
              <a:t>Bruursema</a:t>
            </a:r>
            <a:r>
              <a:rPr lang="en-US" sz="2800" dirty="0">
                <a:latin typeface="Arial" panose="020B0604020202020204" pitchFamily="34" charset="0"/>
                <a:cs typeface="Arial" panose="020B0604020202020204" pitchFamily="34" charset="0"/>
              </a:rPr>
              <a:t>, &amp; Kessler, 2012) and 32-item </a:t>
            </a:r>
            <a:r>
              <a:rPr lang="en-US" sz="2800" i="1" dirty="0">
                <a:latin typeface="Arial" panose="020B0604020202020204" pitchFamily="34" charset="0"/>
                <a:cs typeface="Arial" panose="020B0604020202020204" pitchFamily="34" charset="0"/>
              </a:rPr>
              <a:t>Counterproductive Work Behavior Checklist </a:t>
            </a:r>
            <a:r>
              <a:rPr lang="en-US" sz="2800" dirty="0">
                <a:latin typeface="Arial" panose="020B0604020202020204" pitchFamily="34" charset="0"/>
                <a:cs typeface="Arial" panose="020B0604020202020204" pitchFamily="34" charset="0"/>
              </a:rPr>
              <a:t>(Spector</a:t>
            </a:r>
          </a:p>
          <a:p>
            <a:pPr algn="l"/>
            <a:r>
              <a:rPr lang="en-US" sz="2800" dirty="0">
                <a:latin typeface="Arial" panose="020B0604020202020204" pitchFamily="34" charset="0"/>
                <a:cs typeface="Arial" panose="020B0604020202020204" pitchFamily="34" charset="0"/>
              </a:rPr>
              <a:t>et al., 2006) ask employees to check off the frequency of their behavior. Citizenship involves acts that benefit coworkers and organizations (e.g., finishing work for a coworker). Counterproductive acts involve abuse or aggressive behavior toward coworkers, non-adherence to rules, sabotage and theft.</a:t>
            </a:r>
          </a:p>
        </p:txBody>
      </p:sp>
      <p:sp>
        <p:nvSpPr>
          <p:cNvPr id="57" name="Text Box 10">
            <a:extLst>
              <a:ext uri="{FF2B5EF4-FFF2-40B4-BE49-F238E27FC236}">
                <a16:creationId xmlns:a16="http://schemas.microsoft.com/office/drawing/2014/main" id="{1FE5CB41-D846-4BD9-A69C-AF6F9F6F25CD}"/>
              </a:ext>
            </a:extLst>
          </p:cNvPr>
          <p:cNvSpPr txBox="1">
            <a:spLocks noChangeArrowheads="1"/>
          </p:cNvSpPr>
          <p:nvPr/>
        </p:nvSpPr>
        <p:spPr bwMode="auto">
          <a:xfrm>
            <a:off x="22072884" y="28066876"/>
            <a:ext cx="10229671" cy="923330"/>
          </a:xfrm>
          <a:prstGeom prst="rect">
            <a:avLst/>
          </a:prstGeom>
          <a:noFill/>
          <a:ln w="9525">
            <a:noFill/>
            <a:miter lim="800000"/>
            <a:headEnd/>
            <a:tailEnd/>
          </a:ln>
          <a:effectLst/>
        </p:spPr>
        <p:txBody>
          <a:bodyPr wrap="square">
            <a:spAutoFit/>
          </a:bodyPr>
          <a:lstStyle/>
          <a:p>
            <a:pPr defTabSz="4389438">
              <a:spcBef>
                <a:spcPct val="50000"/>
              </a:spcBef>
            </a:pPr>
            <a:r>
              <a:rPr lang="en-US" sz="5400" b="1" dirty="0"/>
              <a:t>Brief Report of Studies 3 and 4</a:t>
            </a:r>
          </a:p>
        </p:txBody>
      </p:sp>
      <p:sp>
        <p:nvSpPr>
          <p:cNvPr id="59" name="Text Box 19">
            <a:extLst>
              <a:ext uri="{FF2B5EF4-FFF2-40B4-BE49-F238E27FC236}">
                <a16:creationId xmlns:a16="http://schemas.microsoft.com/office/drawing/2014/main" id="{CB9EEC01-07D2-4985-9AEE-6EE99ADFD7B5}"/>
              </a:ext>
            </a:extLst>
          </p:cNvPr>
          <p:cNvSpPr txBox="1">
            <a:spLocks noChangeArrowheads="1"/>
          </p:cNvSpPr>
          <p:nvPr/>
        </p:nvSpPr>
        <p:spPr bwMode="auto">
          <a:xfrm>
            <a:off x="33552692" y="12863967"/>
            <a:ext cx="9652000" cy="1384995"/>
          </a:xfrm>
          <a:prstGeom prst="rect">
            <a:avLst/>
          </a:prstGeom>
          <a:noFill/>
          <a:ln w="9525">
            <a:noFill/>
            <a:miter lim="800000"/>
            <a:headEnd/>
            <a:tailEnd/>
          </a:ln>
          <a:effectLst/>
        </p:spPr>
        <p:txBody>
          <a:bodyPr wrap="square">
            <a:spAutoFit/>
          </a:bodyPr>
          <a:lstStyle/>
          <a:p>
            <a:pPr algn="l"/>
            <a:r>
              <a:rPr lang="en-US" sz="2800" b="1" dirty="0">
                <a:latin typeface="Arial" panose="020B0604020202020204" pitchFamily="34" charset="0"/>
                <a:cs typeface="Arial" panose="020B0604020202020204" pitchFamily="34" charset="0"/>
              </a:rPr>
              <a:t>Results. </a:t>
            </a:r>
            <a:r>
              <a:rPr lang="en-US" sz="2800" dirty="0">
                <a:latin typeface="Arial" panose="020B0604020202020204" pitchFamily="34" charset="0"/>
                <a:cs typeface="Arial" panose="020B0604020202020204" pitchFamily="34" charset="0"/>
              </a:rPr>
              <a:t>Personal intelligence predicted counterproductive work acts across both studies (see Table 3, abstracted from Mayer, Lortie, Panter &amp; Caruso, 2018).</a:t>
            </a:r>
          </a:p>
        </p:txBody>
      </p:sp>
      <p:sp>
        <p:nvSpPr>
          <p:cNvPr id="5" name="TextBox 4">
            <a:extLst>
              <a:ext uri="{FF2B5EF4-FFF2-40B4-BE49-F238E27FC236}">
                <a16:creationId xmlns:a16="http://schemas.microsoft.com/office/drawing/2014/main" id="{BA62BC91-5683-414F-9DCB-47568E8D25A5}"/>
              </a:ext>
            </a:extLst>
          </p:cNvPr>
          <p:cNvSpPr txBox="1"/>
          <p:nvPr/>
        </p:nvSpPr>
        <p:spPr>
          <a:xfrm>
            <a:off x="33581319" y="25193341"/>
            <a:ext cx="9829800" cy="7294305"/>
          </a:xfrm>
          <a:prstGeom prst="rect">
            <a:avLst/>
          </a:prstGeom>
          <a:noFill/>
        </p:spPr>
        <p:txBody>
          <a:bodyPr wrap="square" rtlCol="0">
            <a:spAutoFit/>
          </a:bodyPr>
          <a:lstStyle/>
          <a:p>
            <a:pPr algn="l" defTabSz="457200">
              <a:buSzPct val="101000"/>
              <a:tabLst>
                <a:tab pos="457200" algn="l"/>
              </a:tabLst>
            </a:pPr>
            <a:r>
              <a:rPr lang="en-US" sz="1800" dirty="0"/>
              <a:t>Ackerman, P. L. (2014). Adolescent and adult intellectual development.</a:t>
            </a:r>
            <a:r>
              <a:rPr lang="en-US" sz="1800" i="1" dirty="0"/>
              <a:t> Current Directions in 	Psychological Science, 23</a:t>
            </a:r>
            <a:r>
              <a:rPr lang="en-US" sz="1800" dirty="0"/>
              <a:t>(4), 246-251. </a:t>
            </a:r>
          </a:p>
          <a:p>
            <a:pPr algn="l" defTabSz="457200">
              <a:buSzPct val="101000"/>
              <a:tabLst>
                <a:tab pos="457200" algn="l"/>
              </a:tabLst>
            </a:pPr>
            <a:r>
              <a:rPr lang="en-US" sz="1800" dirty="0" err="1"/>
              <a:t>Deary</a:t>
            </a:r>
            <a:r>
              <a:rPr lang="en-US" sz="1800" dirty="0"/>
              <a:t>, I. J. (2012). Intelligence.</a:t>
            </a:r>
            <a:r>
              <a:rPr lang="en-US" sz="1800" i="1" dirty="0"/>
              <a:t> Annual Review of Psychology, 63</a:t>
            </a:r>
            <a:r>
              <a:rPr lang="en-US" sz="1800" dirty="0"/>
              <a:t>, 453-482.  	doi:10.1146/annurev-psych-120710-100353</a:t>
            </a:r>
          </a:p>
          <a:p>
            <a:pPr algn="l" defTabSz="457200">
              <a:buSzPct val="101000"/>
              <a:tabLst>
                <a:tab pos="457200" algn="l"/>
              </a:tabLst>
            </a:pPr>
            <a:r>
              <a:rPr lang="en-US" sz="1800" dirty="0"/>
              <a:t>Fox, S., Spector, P. E., Goh, A., </a:t>
            </a:r>
            <a:r>
              <a:rPr lang="en-US" sz="1800" dirty="0" err="1"/>
              <a:t>Bruursema</a:t>
            </a:r>
            <a:r>
              <a:rPr lang="en-US" sz="1800" dirty="0"/>
              <a:t>, K., &amp; Kessler, S. R. (2012). The deviant citizen: 	Measuring potential positive relations between counterproductive work </a:t>
            </a:r>
            <a:r>
              <a:rPr lang="en-US" sz="1800" dirty="0" err="1"/>
              <a:t>behaviour</a:t>
            </a:r>
            <a:r>
              <a:rPr lang="en-US" sz="1800" dirty="0"/>
              <a:t> and 	organizational citizenship </a:t>
            </a:r>
            <a:r>
              <a:rPr lang="en-US" sz="1800" dirty="0" err="1"/>
              <a:t>behaviour</a:t>
            </a:r>
            <a:r>
              <a:rPr lang="en-US" sz="1800" dirty="0"/>
              <a:t>. Journal of Occupational and Organizational 	Psychology, 85, 199–220. doi:10.1111/j.2044-8325.2011.02032.x</a:t>
            </a:r>
          </a:p>
          <a:p>
            <a:pPr algn="l" defTabSz="457200">
              <a:buSzPct val="101000"/>
              <a:tabLst>
                <a:tab pos="457200" algn="l"/>
              </a:tabLst>
            </a:pPr>
            <a:r>
              <a:rPr lang="en-US" sz="1800" dirty="0"/>
              <a:t>Mayer, J. D., Lortie, B., Panter, A. T., &amp; Caruso, D. (2018). Employees high in personal 	intelligence differ in workplace perceptions and behavior from their colleagues. </a:t>
            </a:r>
            <a:r>
              <a:rPr lang="en-US" sz="1800" i="1" dirty="0"/>
              <a:t>Journal of 	Personality Assessment, 100, </a:t>
            </a:r>
            <a:r>
              <a:rPr lang="en-US" sz="1800" dirty="0"/>
              <a:t>124-140</a:t>
            </a:r>
            <a:r>
              <a:rPr lang="en-US" sz="1800" i="1" dirty="0"/>
              <a:t>. </a:t>
            </a:r>
            <a:r>
              <a:rPr lang="en-US" sz="1800" dirty="0"/>
              <a:t>https://doi.org/10.1080/00223891.2018.1455690</a:t>
            </a:r>
          </a:p>
          <a:p>
            <a:pPr algn="l" defTabSz="457200">
              <a:buSzPct val="101000"/>
              <a:tabLst>
                <a:tab pos="457200" algn="l"/>
              </a:tabLst>
            </a:pPr>
            <a:r>
              <a:rPr lang="en-US" sz="1800" dirty="0"/>
              <a:t>Mayer, J. D., Panter, A. T., &amp; Caruso, D. R. (2012). Does personal intelligence exist? evidence 	from a new ability-based measure.</a:t>
            </a:r>
            <a:r>
              <a:rPr lang="en-US" sz="1800" i="1" dirty="0"/>
              <a:t> Journal of Personality Assessment, 94</a:t>
            </a:r>
            <a:r>
              <a:rPr lang="en-US" sz="1800" dirty="0"/>
              <a:t>, 124-140. 	doi:10.1080/00223891.2011.646108</a:t>
            </a:r>
          </a:p>
          <a:p>
            <a:pPr indent="-457200" algn="l" defTabSz="457200">
              <a:buSzPct val="101000"/>
              <a:tabLst>
                <a:tab pos="457200" algn="l"/>
              </a:tabLst>
            </a:pPr>
            <a:r>
              <a:rPr lang="en-US" sz="1800" dirty="0">
                <a:latin typeface="Arial" panose="020B0604020202020204" pitchFamily="34" charset="0"/>
              </a:rPr>
              <a:t>Mayer, J. D. &amp; Skimmyhorn, W. (2017). Psychological predictors of cadet performance at West 	Point. </a:t>
            </a:r>
            <a:r>
              <a:rPr lang="en-US" sz="1800" i="1" dirty="0">
                <a:latin typeface="Arial" panose="020B0604020202020204" pitchFamily="34" charset="0"/>
              </a:rPr>
              <a:t>Journal of Research in Personality</a:t>
            </a:r>
            <a:r>
              <a:rPr lang="en-US" sz="1800" dirty="0">
                <a:latin typeface="Arial" panose="020B0604020202020204" pitchFamily="34" charset="0"/>
              </a:rPr>
              <a:t>,</a:t>
            </a:r>
            <a:r>
              <a:rPr lang="en-US" sz="1800" i="1" dirty="0">
                <a:latin typeface="Arial" panose="020B0604020202020204" pitchFamily="34" charset="0"/>
              </a:rPr>
              <a:t>66, </a:t>
            </a:r>
            <a:r>
              <a:rPr lang="en-US" sz="1800" dirty="0">
                <a:latin typeface="Arial" panose="020B0604020202020204" pitchFamily="34" charset="0"/>
              </a:rPr>
              <a:t>14-26.doi: 10.1016/j.jrp.2016.10.012</a:t>
            </a:r>
            <a:endParaRPr lang="en-US" sz="1800" dirty="0"/>
          </a:p>
          <a:p>
            <a:pPr algn="l" defTabSz="457200">
              <a:buSzPct val="101000"/>
              <a:tabLst>
                <a:tab pos="457200" algn="l"/>
              </a:tabLst>
            </a:pPr>
            <a:r>
              <a:rPr lang="en-US" sz="1800" dirty="0"/>
              <a:t>McGrew, K. S. (2009). CHC theory and the human cognitive abilities project: Standing on the 	shoulders of the giants of psychometric intelligence research.</a:t>
            </a:r>
            <a:r>
              <a:rPr lang="en-US" sz="1800" i="1" dirty="0"/>
              <a:t> Intelligence, 37</a:t>
            </a:r>
            <a:r>
              <a:rPr lang="en-US" sz="1800" dirty="0"/>
              <a:t>(1), 1-10. 	doi:10.1016/j.intell.2008.08.004</a:t>
            </a:r>
          </a:p>
          <a:p>
            <a:pPr algn="l" defTabSz="457200">
              <a:buSzPct val="101000"/>
              <a:tabLst>
                <a:tab pos="457200" algn="l"/>
              </a:tabLst>
            </a:pPr>
            <a:r>
              <a:rPr lang="en-US" sz="1800" dirty="0"/>
              <a:t>Schneider, W. J., &amp; Newman, D. A. (2015). Intelligence is multidimensional: Theoretical review 	and implications of specific cognitive abilities.</a:t>
            </a:r>
            <a:r>
              <a:rPr lang="en-US" sz="1800" i="1" dirty="0"/>
              <a:t> Human Resource Management Review, 	25</a:t>
            </a:r>
            <a:r>
              <a:rPr lang="en-US" sz="1800" dirty="0"/>
              <a:t>(1), 12-27.</a:t>
            </a:r>
          </a:p>
          <a:p>
            <a:pPr algn="l" defTabSz="457200">
              <a:buSzPct val="101000"/>
              <a:tabLst>
                <a:tab pos="457200" algn="l"/>
              </a:tabLst>
            </a:pPr>
            <a:r>
              <a:rPr lang="en-US" sz="1800" dirty="0"/>
              <a:t>Spector, P. E., Fox, S., Penney, L. M., </a:t>
            </a:r>
            <a:r>
              <a:rPr lang="en-US" sz="1800" dirty="0" err="1"/>
              <a:t>Bruursema</a:t>
            </a:r>
            <a:r>
              <a:rPr lang="en-US" sz="1800" dirty="0"/>
              <a:t>, K., Goh, A., &amp; Kessler, S. (2006). The 	dimensionality of counterproductivity: Are all counterproductive behaviors created equal? 	</a:t>
            </a:r>
            <a:r>
              <a:rPr lang="en-US" sz="1800" i="1" dirty="0"/>
              <a:t>Journal of Vocational Behavior</a:t>
            </a:r>
            <a:r>
              <a:rPr lang="en-US" sz="1800" dirty="0"/>
              <a:t>, </a:t>
            </a:r>
            <a:r>
              <a:rPr lang="en-US" sz="1800" i="1" dirty="0"/>
              <a:t>68</a:t>
            </a:r>
            <a:r>
              <a:rPr lang="en-US" sz="1800" dirty="0"/>
              <a:t>,  446–460. doi:10.1016/j.jvb.2005.10.005</a:t>
            </a:r>
          </a:p>
        </p:txBody>
      </p:sp>
      <p:sp>
        <p:nvSpPr>
          <p:cNvPr id="61" name="TextBox 60">
            <a:extLst>
              <a:ext uri="{FF2B5EF4-FFF2-40B4-BE49-F238E27FC236}">
                <a16:creationId xmlns:a16="http://schemas.microsoft.com/office/drawing/2014/main" id="{818ADF66-A284-4A3B-8250-FAF0E4CE607C}"/>
              </a:ext>
            </a:extLst>
          </p:cNvPr>
          <p:cNvSpPr txBox="1"/>
          <p:nvPr/>
        </p:nvSpPr>
        <p:spPr>
          <a:xfrm>
            <a:off x="781966" y="6133022"/>
            <a:ext cx="10181756" cy="2323713"/>
          </a:xfrm>
          <a:prstGeom prst="rect">
            <a:avLst/>
          </a:prstGeom>
          <a:noFill/>
        </p:spPr>
        <p:txBody>
          <a:bodyPr wrap="square" rtlCol="0">
            <a:spAutoFit/>
          </a:bodyPr>
          <a:lstStyle/>
          <a:p>
            <a:pPr algn="l">
              <a:spcBef>
                <a:spcPts val="600"/>
              </a:spcBef>
            </a:pPr>
            <a:r>
              <a:rPr lang="en-US" sz="2800" b="1" dirty="0"/>
              <a:t>Purpose</a:t>
            </a:r>
          </a:p>
          <a:p>
            <a:pPr algn="l">
              <a:spcBef>
                <a:spcPts val="600"/>
              </a:spcBef>
            </a:pPr>
            <a:r>
              <a:rPr lang="en-US" sz="2800" dirty="0"/>
              <a:t>The purpose of this study was to examine a mental ability, </a:t>
            </a:r>
            <a:r>
              <a:rPr lang="en-US" sz="2800" i="1" dirty="0"/>
              <a:t>personal intelligence </a:t>
            </a:r>
            <a:r>
              <a:rPr lang="en-US" sz="2800" dirty="0"/>
              <a:t>(understanding personality)</a:t>
            </a:r>
            <a:r>
              <a:rPr lang="en-US" sz="2800" i="1" dirty="0"/>
              <a:t>,</a:t>
            </a:r>
            <a:r>
              <a:rPr lang="en-US" sz="2800" dirty="0"/>
              <a:t> and its correlates with people’s reports of their social interactions and other aspects of their outer lives (i.e., </a:t>
            </a:r>
            <a:r>
              <a:rPr lang="en-US" sz="2800" dirty="0" err="1"/>
              <a:t>lifespace</a:t>
            </a:r>
            <a:r>
              <a:rPr lang="en-US" sz="2800" dirty="0"/>
              <a:t> data)</a:t>
            </a:r>
          </a:p>
        </p:txBody>
      </p:sp>
      <p:sp>
        <p:nvSpPr>
          <p:cNvPr id="69" name="TextBox 68">
            <a:extLst>
              <a:ext uri="{FF2B5EF4-FFF2-40B4-BE49-F238E27FC236}">
                <a16:creationId xmlns:a16="http://schemas.microsoft.com/office/drawing/2014/main" id="{9ADDE219-9552-4EA5-A818-DF795FBBB744}"/>
              </a:ext>
            </a:extLst>
          </p:cNvPr>
          <p:cNvSpPr txBox="1"/>
          <p:nvPr/>
        </p:nvSpPr>
        <p:spPr>
          <a:xfrm flipH="1">
            <a:off x="517628" y="30044656"/>
            <a:ext cx="10919697" cy="1815882"/>
          </a:xfrm>
          <a:prstGeom prst="rect">
            <a:avLst/>
          </a:prstGeom>
          <a:noFill/>
        </p:spPr>
        <p:txBody>
          <a:bodyPr wrap="square" rtlCol="0">
            <a:spAutoFit/>
          </a:bodyPr>
          <a:lstStyle/>
          <a:p>
            <a:pPr marL="457200" indent="-457200" algn="l">
              <a:buFont typeface="Arial" panose="020B0604020202020204" pitchFamily="34" charset="0"/>
              <a:buChar char="•"/>
            </a:pPr>
            <a:r>
              <a:rPr lang="en-US" sz="2800" dirty="0">
                <a:latin typeface="Arial" panose="020B0604020202020204" pitchFamily="34" charset="0"/>
                <a:cs typeface="Arial" panose="020B0604020202020204" pitchFamily="34" charset="0"/>
              </a:rPr>
              <a:t>the brain from which it emerges;</a:t>
            </a:r>
          </a:p>
          <a:p>
            <a:pPr marL="457200" indent="-457200" algn="l">
              <a:buFont typeface="Arial" panose="020B0604020202020204" pitchFamily="34" charset="0"/>
              <a:buChar char="•"/>
            </a:pPr>
            <a:r>
              <a:rPr lang="en-US" sz="2800" dirty="0">
                <a:latin typeface="Arial" panose="020B0604020202020204" pitchFamily="34" charset="0"/>
                <a:cs typeface="Arial" panose="020B0604020202020204" pitchFamily="34" charset="0"/>
              </a:rPr>
              <a:t>the setting which the person occupies;</a:t>
            </a:r>
          </a:p>
          <a:p>
            <a:pPr marL="457200" indent="-457200" algn="l">
              <a:buFont typeface="Arial" panose="020B0604020202020204" pitchFamily="34" charset="0"/>
              <a:buChar char="•"/>
            </a:pPr>
            <a:r>
              <a:rPr lang="en-US" sz="2800" dirty="0">
                <a:latin typeface="Arial" panose="020B0604020202020204" pitchFamily="34" charset="0"/>
                <a:cs typeface="Arial" panose="020B0604020202020204" pitchFamily="34" charset="0"/>
              </a:rPr>
              <a:t>the situations the person encounters; and</a:t>
            </a:r>
          </a:p>
          <a:p>
            <a:pPr marL="457200" indent="-457200" algn="l">
              <a:buFont typeface="Arial" panose="020B0604020202020204" pitchFamily="34" charset="0"/>
              <a:buChar char="•"/>
            </a:pPr>
            <a:r>
              <a:rPr lang="en-US" sz="2800" dirty="0">
                <a:latin typeface="Arial" panose="020B0604020202020204" pitchFamily="34" charset="0"/>
                <a:cs typeface="Arial" panose="020B0604020202020204" pitchFamily="34" charset="0"/>
              </a:rPr>
              <a:t>the groups and cultures to which the person belongs.</a:t>
            </a:r>
          </a:p>
        </p:txBody>
      </p:sp>
      <p:sp>
        <p:nvSpPr>
          <p:cNvPr id="71" name="Text Box 19">
            <a:extLst>
              <a:ext uri="{FF2B5EF4-FFF2-40B4-BE49-F238E27FC236}">
                <a16:creationId xmlns:a16="http://schemas.microsoft.com/office/drawing/2014/main" id="{38E173EE-B231-4451-9C04-A1067424B0DF}"/>
              </a:ext>
            </a:extLst>
          </p:cNvPr>
          <p:cNvSpPr txBox="1">
            <a:spLocks noChangeArrowheads="1"/>
          </p:cNvSpPr>
          <p:nvPr/>
        </p:nvSpPr>
        <p:spPr bwMode="auto">
          <a:xfrm>
            <a:off x="11312216" y="8099748"/>
            <a:ext cx="10209336" cy="1194173"/>
          </a:xfrm>
          <a:prstGeom prst="rect">
            <a:avLst/>
          </a:prstGeom>
          <a:noFill/>
          <a:ln w="9525">
            <a:noFill/>
            <a:miter lim="800000"/>
            <a:headEnd/>
            <a:tailEnd/>
          </a:ln>
          <a:effectLst/>
        </p:spPr>
        <p:txBody>
          <a:bodyPr wrap="square">
            <a:spAutoFit/>
          </a:bodyPr>
          <a:lstStyle/>
          <a:p>
            <a:pPr algn="l" defTabSz="4389438">
              <a:lnSpc>
                <a:spcPct val="90000"/>
              </a:lnSpc>
              <a:spcBef>
                <a:spcPct val="50000"/>
              </a:spcBef>
            </a:pPr>
            <a:r>
              <a:rPr lang="en-US" sz="3600" b="1" i="1" dirty="0"/>
              <a:t>Participants</a:t>
            </a:r>
          </a:p>
          <a:p>
            <a:pPr algn="l" defTabSz="4389438">
              <a:lnSpc>
                <a:spcPct val="90000"/>
              </a:lnSpc>
              <a:spcBef>
                <a:spcPct val="50000"/>
              </a:spcBef>
            </a:pPr>
            <a:r>
              <a:rPr lang="en-US" sz="2800" dirty="0">
                <a:latin typeface="Arial" panose="020B0604020202020204" pitchFamily="34" charset="0"/>
                <a:ea typeface="Calibri" panose="020F0502020204030204" pitchFamily="34" charset="0"/>
                <a:cs typeface="Arial" panose="020B0604020202020204" pitchFamily="34" charset="0"/>
              </a:rPr>
              <a:t>College students in a large New England university completed</a:t>
            </a:r>
          </a:p>
        </p:txBody>
      </p:sp>
      <p:sp>
        <p:nvSpPr>
          <p:cNvPr id="72" name="Text Box 19">
            <a:extLst>
              <a:ext uri="{FF2B5EF4-FFF2-40B4-BE49-F238E27FC236}">
                <a16:creationId xmlns:a16="http://schemas.microsoft.com/office/drawing/2014/main" id="{EA2B0CF2-EC1A-4083-89C9-1BF5D4EFB6A0}"/>
              </a:ext>
            </a:extLst>
          </p:cNvPr>
          <p:cNvSpPr txBox="1">
            <a:spLocks noChangeArrowheads="1"/>
          </p:cNvSpPr>
          <p:nvPr/>
        </p:nvSpPr>
        <p:spPr bwMode="auto">
          <a:xfrm>
            <a:off x="11432072" y="12581470"/>
            <a:ext cx="9959521" cy="3539430"/>
          </a:xfrm>
          <a:prstGeom prst="rect">
            <a:avLst/>
          </a:prstGeom>
          <a:noFill/>
          <a:ln w="9525">
            <a:noFill/>
            <a:miter lim="800000"/>
            <a:headEnd/>
            <a:tailEnd/>
          </a:ln>
          <a:effectLst/>
        </p:spPr>
        <p:txBody>
          <a:bodyPr wrap="square">
            <a:spAutoFit/>
          </a:bodyPr>
          <a:lstStyle/>
          <a:p>
            <a:pPr marL="514350" lvl="0" indent="-514350" algn="l">
              <a:buFont typeface="+mj-lt"/>
              <a:buAutoNum type="arabicPeriod"/>
            </a:pPr>
            <a:r>
              <a:rPr lang="en-US" sz="2800" dirty="0"/>
              <a:t>People with high personal intelligence, relative to those lower in the ability, will exhibit more positive and fewer negative interactions with other people, as reflected in their </a:t>
            </a:r>
            <a:r>
              <a:rPr lang="en-US" sz="2800" dirty="0" err="1"/>
              <a:t>lifespace</a:t>
            </a:r>
            <a:r>
              <a:rPr lang="en-US" sz="2800" dirty="0"/>
              <a:t>-reported activities. </a:t>
            </a:r>
          </a:p>
          <a:p>
            <a:pPr marL="514350" lvl="0" indent="-514350" algn="l">
              <a:buFont typeface="+mj-lt"/>
              <a:buAutoNum type="arabicPeriod" startAt="2"/>
            </a:pPr>
            <a:r>
              <a:rPr lang="en-US" sz="2800" dirty="0" err="1"/>
              <a:t>Lifespace</a:t>
            </a:r>
            <a:r>
              <a:rPr lang="en-US" sz="2800" dirty="0"/>
              <a:t> reports that </a:t>
            </a:r>
            <a:r>
              <a:rPr lang="en-US" sz="2800" dirty="0" err="1"/>
              <a:t>covary</a:t>
            </a:r>
            <a:r>
              <a:rPr lang="en-US" sz="2800" dirty="0"/>
              <a:t> with personal intelligence may inform us as to styles of reasoning related to different levels of personal intelligence (e.g., overconfidence with low ability level).</a:t>
            </a:r>
          </a:p>
        </p:txBody>
      </p:sp>
      <p:sp>
        <p:nvSpPr>
          <p:cNvPr id="73" name="Text Box 19">
            <a:extLst>
              <a:ext uri="{FF2B5EF4-FFF2-40B4-BE49-F238E27FC236}">
                <a16:creationId xmlns:a16="http://schemas.microsoft.com/office/drawing/2014/main" id="{DD3B4B85-923F-43BF-9CFF-856A67439AFC}"/>
              </a:ext>
            </a:extLst>
          </p:cNvPr>
          <p:cNvSpPr txBox="1">
            <a:spLocks noChangeArrowheads="1"/>
          </p:cNvSpPr>
          <p:nvPr/>
        </p:nvSpPr>
        <p:spPr bwMode="auto">
          <a:xfrm>
            <a:off x="11378866" y="18451979"/>
            <a:ext cx="10533567" cy="1384995"/>
          </a:xfrm>
          <a:prstGeom prst="rect">
            <a:avLst/>
          </a:prstGeom>
          <a:noFill/>
          <a:ln w="9525">
            <a:noFill/>
            <a:miter lim="800000"/>
            <a:headEnd/>
            <a:tailEnd/>
          </a:ln>
          <a:effectLst/>
        </p:spPr>
        <p:txBody>
          <a:bodyPr wrap="square">
            <a:spAutoFit/>
          </a:bodyPr>
          <a:lstStyle/>
          <a:p>
            <a:pPr algn="l" defTabSz="4389438">
              <a:spcBef>
                <a:spcPts val="600"/>
              </a:spcBef>
            </a:pPr>
            <a:r>
              <a:rPr lang="en-US" sz="2800" dirty="0"/>
              <a:t>measure of reasoning about personality including inner experiences, traits, goals, and other qualities (Mayer, Panter, &amp; Caruso, 2014).</a:t>
            </a:r>
            <a:endParaRPr lang="en-US" sz="2400" dirty="0"/>
          </a:p>
        </p:txBody>
      </p:sp>
      <p:sp>
        <p:nvSpPr>
          <p:cNvPr id="75" name="Text Box 19">
            <a:extLst>
              <a:ext uri="{FF2B5EF4-FFF2-40B4-BE49-F238E27FC236}">
                <a16:creationId xmlns:a16="http://schemas.microsoft.com/office/drawing/2014/main" id="{EA73E996-91B1-4FA5-AD89-87A0215B5D76}"/>
              </a:ext>
            </a:extLst>
          </p:cNvPr>
          <p:cNvSpPr txBox="1">
            <a:spLocks noChangeArrowheads="1"/>
          </p:cNvSpPr>
          <p:nvPr/>
        </p:nvSpPr>
        <p:spPr bwMode="auto">
          <a:xfrm>
            <a:off x="11374914" y="21179410"/>
            <a:ext cx="10098084" cy="2246769"/>
          </a:xfrm>
          <a:prstGeom prst="rect">
            <a:avLst/>
          </a:prstGeom>
          <a:noFill/>
          <a:ln w="9525">
            <a:noFill/>
            <a:miter lim="800000"/>
            <a:headEnd/>
            <a:tailEnd/>
          </a:ln>
          <a:effectLst/>
        </p:spPr>
        <p:txBody>
          <a:bodyPr wrap="square">
            <a:spAutoFit/>
          </a:bodyPr>
          <a:lstStyle/>
          <a:p>
            <a:pPr algn="l"/>
            <a:r>
              <a:rPr lang="en-US" sz="2800" dirty="0"/>
              <a:t>To create the Personal Intelligence </a:t>
            </a:r>
            <a:r>
              <a:rPr lang="en-US" sz="2800" dirty="0" err="1"/>
              <a:t>Lifespace</a:t>
            </a:r>
            <a:r>
              <a:rPr lang="en-US" sz="2800" dirty="0"/>
              <a:t> Scale (PILSI), we copied the main areas of the lifespace into a table using the process depicted in Figure 2. We then wrote test items for each area of the lifespace potentially relevant to personal intelligence. </a:t>
            </a:r>
          </a:p>
        </p:txBody>
      </p:sp>
      <p:pic>
        <p:nvPicPr>
          <p:cNvPr id="3" name="Picture 2" descr="A screenshot of a cell phone&#10;&#10;Description generated with high confidence">
            <a:extLst>
              <a:ext uri="{FF2B5EF4-FFF2-40B4-BE49-F238E27FC236}">
                <a16:creationId xmlns:a16="http://schemas.microsoft.com/office/drawing/2014/main" id="{8C105A31-7264-4A2B-B3EE-D73403DD6089}"/>
              </a:ext>
            </a:extLst>
          </p:cNvPr>
          <p:cNvPicPr>
            <a:picLocks noChangeAspect="1"/>
          </p:cNvPicPr>
          <p:nvPr/>
        </p:nvPicPr>
        <p:blipFill rotWithShape="1">
          <a:blip r:embed="rId3">
            <a:extLst>
              <a:ext uri="{28A0092B-C50C-407E-A947-70E740481C1C}">
                <a14:useLocalDpi xmlns:a14="http://schemas.microsoft.com/office/drawing/2010/main" val="0"/>
              </a:ext>
            </a:extLst>
          </a:blip>
          <a:srcRect l="10044" t="17772" r="13377" b="15892"/>
          <a:stretch/>
        </p:blipFill>
        <p:spPr>
          <a:xfrm>
            <a:off x="552976" y="11659559"/>
            <a:ext cx="10542537" cy="5137025"/>
          </a:xfrm>
          <a:prstGeom prst="rect">
            <a:avLst/>
          </a:prstGeom>
        </p:spPr>
      </p:pic>
      <p:sp>
        <p:nvSpPr>
          <p:cNvPr id="60" name="TextBox 59">
            <a:extLst>
              <a:ext uri="{FF2B5EF4-FFF2-40B4-BE49-F238E27FC236}">
                <a16:creationId xmlns:a16="http://schemas.microsoft.com/office/drawing/2014/main" id="{F6218AC2-9149-43EB-AA93-C821DF08800B}"/>
              </a:ext>
            </a:extLst>
          </p:cNvPr>
          <p:cNvSpPr txBox="1"/>
          <p:nvPr/>
        </p:nvSpPr>
        <p:spPr>
          <a:xfrm>
            <a:off x="772845" y="15453221"/>
            <a:ext cx="3666236" cy="1015663"/>
          </a:xfrm>
          <a:prstGeom prst="rect">
            <a:avLst/>
          </a:prstGeom>
          <a:noFill/>
        </p:spPr>
        <p:txBody>
          <a:bodyPr wrap="square" rtlCol="0">
            <a:spAutoFit/>
          </a:bodyPr>
          <a:lstStyle/>
          <a:p>
            <a:pPr algn="l"/>
            <a:r>
              <a:rPr lang="en-US" sz="2000" b="1" cap="small" dirty="0"/>
              <a:t>Figure 1. The Three-Stratum or Cattell-Horn-Carroll Model of Intelligence</a:t>
            </a:r>
          </a:p>
        </p:txBody>
      </p:sp>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l="2709" r="12916"/>
          <a:stretch/>
        </p:blipFill>
        <p:spPr>
          <a:xfrm>
            <a:off x="11377478" y="23498356"/>
            <a:ext cx="10287000" cy="6858000"/>
          </a:xfrm>
          <a:prstGeom prst="rect">
            <a:avLst/>
          </a:prstGeom>
        </p:spPr>
      </p:pic>
      <p:sp>
        <p:nvSpPr>
          <p:cNvPr id="49" name="TextBox 48">
            <a:extLst>
              <a:ext uri="{FF2B5EF4-FFF2-40B4-BE49-F238E27FC236}">
                <a16:creationId xmlns:a16="http://schemas.microsoft.com/office/drawing/2014/main" id="{7937E006-01F9-4E55-B224-637EB23C6339}"/>
              </a:ext>
            </a:extLst>
          </p:cNvPr>
          <p:cNvSpPr txBox="1"/>
          <p:nvPr/>
        </p:nvSpPr>
        <p:spPr>
          <a:xfrm>
            <a:off x="16663147" y="23561464"/>
            <a:ext cx="4601731" cy="707886"/>
          </a:xfrm>
          <a:prstGeom prst="rect">
            <a:avLst/>
          </a:prstGeom>
          <a:noFill/>
        </p:spPr>
        <p:txBody>
          <a:bodyPr wrap="square" rtlCol="0">
            <a:spAutoFit/>
          </a:bodyPr>
          <a:lstStyle/>
          <a:p>
            <a:pPr algn="l"/>
            <a:r>
              <a:rPr lang="en-US" sz="2000" b="1" cap="small" dirty="0"/>
              <a:t>Figure 2. Personality and its surrounding </a:t>
            </a:r>
            <a:r>
              <a:rPr lang="en-US" sz="2000" b="1" cap="small" dirty="0" err="1"/>
              <a:t>lifespace</a:t>
            </a:r>
            <a:endParaRPr lang="en-US" sz="2000" b="1" cap="small" dirty="0"/>
          </a:p>
        </p:txBody>
      </p:sp>
      <p:pic>
        <p:nvPicPr>
          <p:cNvPr id="8" name="Picture 7" descr="A screenshot of a cell phone&#10;&#10;Description generated with very high confidence">
            <a:extLst>
              <a:ext uri="{FF2B5EF4-FFF2-40B4-BE49-F238E27FC236}">
                <a16:creationId xmlns:a16="http://schemas.microsoft.com/office/drawing/2014/main" id="{EE029E5C-E9A3-4A1E-B242-88879053AB6B}"/>
              </a:ext>
            </a:extLst>
          </p:cNvPr>
          <p:cNvPicPr>
            <a:picLocks noChangeAspect="1"/>
          </p:cNvPicPr>
          <p:nvPr/>
        </p:nvPicPr>
        <p:blipFill rotWithShape="1">
          <a:blip r:embed="rId5">
            <a:extLst>
              <a:ext uri="{28A0092B-C50C-407E-A947-70E740481C1C}">
                <a14:useLocalDpi xmlns:a14="http://schemas.microsoft.com/office/drawing/2010/main" val="0"/>
              </a:ext>
            </a:extLst>
          </a:blip>
          <a:srcRect r="23395"/>
          <a:stretch/>
        </p:blipFill>
        <p:spPr>
          <a:xfrm>
            <a:off x="22162184" y="9620964"/>
            <a:ext cx="10519041" cy="7678698"/>
          </a:xfrm>
          <a:prstGeom prst="rect">
            <a:avLst/>
          </a:prstGeom>
        </p:spPr>
      </p:pic>
      <p:pic>
        <p:nvPicPr>
          <p:cNvPr id="15" name="Picture 14" descr="A screenshot of a cell phone&#10;&#10;Description generated with very high confidence">
            <a:extLst>
              <a:ext uri="{FF2B5EF4-FFF2-40B4-BE49-F238E27FC236}">
                <a16:creationId xmlns:a16="http://schemas.microsoft.com/office/drawing/2014/main" id="{E1EB0B39-A452-4E6A-A11F-BECB3402AF93}"/>
              </a:ext>
            </a:extLst>
          </p:cNvPr>
          <p:cNvPicPr>
            <a:picLocks noChangeAspect="1"/>
          </p:cNvPicPr>
          <p:nvPr/>
        </p:nvPicPr>
        <p:blipFill rotWithShape="1">
          <a:blip r:embed="rId6">
            <a:extLst>
              <a:ext uri="{28A0092B-C50C-407E-A947-70E740481C1C}">
                <a14:useLocalDpi xmlns:a14="http://schemas.microsoft.com/office/drawing/2010/main" val="0"/>
              </a:ext>
            </a:extLst>
          </a:blip>
          <a:srcRect l="26876" t="29049" r="7437" b="52499"/>
          <a:stretch/>
        </p:blipFill>
        <p:spPr>
          <a:xfrm>
            <a:off x="33581319" y="14304271"/>
            <a:ext cx="9652001" cy="1525030"/>
          </a:xfrm>
          <a:prstGeom prst="rect">
            <a:avLst/>
          </a:prstGeom>
        </p:spPr>
      </p:pic>
      <p:sp>
        <p:nvSpPr>
          <p:cNvPr id="76" name="Rectangle 75">
            <a:extLst>
              <a:ext uri="{FF2B5EF4-FFF2-40B4-BE49-F238E27FC236}">
                <a16:creationId xmlns:a16="http://schemas.microsoft.com/office/drawing/2014/main" id="{BDC0A314-D400-4366-9C28-85473F1A1468}"/>
              </a:ext>
            </a:extLst>
          </p:cNvPr>
          <p:cNvSpPr/>
          <p:nvPr/>
        </p:nvSpPr>
        <p:spPr>
          <a:xfrm>
            <a:off x="1581150" y="2419350"/>
            <a:ext cx="2085975" cy="219075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7" name="Rectangle 76">
            <a:extLst>
              <a:ext uri="{FF2B5EF4-FFF2-40B4-BE49-F238E27FC236}">
                <a16:creationId xmlns:a16="http://schemas.microsoft.com/office/drawing/2014/main" id="{C3BACD51-BC92-4005-AE58-84973EAC7A11}"/>
              </a:ext>
            </a:extLst>
          </p:cNvPr>
          <p:cNvSpPr/>
          <p:nvPr/>
        </p:nvSpPr>
        <p:spPr>
          <a:xfrm>
            <a:off x="0" y="0"/>
            <a:ext cx="43891200" cy="522215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Text Box 14">
            <a:extLst>
              <a:ext uri="{FF2B5EF4-FFF2-40B4-BE49-F238E27FC236}">
                <a16:creationId xmlns:a16="http://schemas.microsoft.com/office/drawing/2014/main" id="{CDDD3260-CFE0-41A9-8B64-A53CCA3E0BFE}"/>
              </a:ext>
            </a:extLst>
          </p:cNvPr>
          <p:cNvSpPr txBox="1">
            <a:spLocks noChangeArrowheads="1"/>
          </p:cNvSpPr>
          <p:nvPr/>
        </p:nvSpPr>
        <p:spPr bwMode="auto">
          <a:xfrm>
            <a:off x="1" y="638662"/>
            <a:ext cx="43891200" cy="1602939"/>
          </a:xfrm>
          <a:prstGeom prst="rect">
            <a:avLst/>
          </a:prstGeom>
          <a:noFill/>
          <a:ln w="9525">
            <a:noFill/>
            <a:miter lim="800000"/>
            <a:headEnd/>
            <a:tailEnd/>
          </a:ln>
          <a:effectLst/>
        </p:spPr>
        <p:txBody>
          <a:bodyPr wrap="square">
            <a:spAutoFit/>
          </a:bodyPr>
          <a:lstStyle/>
          <a:p>
            <a:pPr>
              <a:lnSpc>
                <a:spcPct val="107000"/>
              </a:lnSpc>
              <a:spcBef>
                <a:spcPts val="0"/>
              </a:spcBef>
              <a:spcAft>
                <a:spcPts val="800"/>
              </a:spcAft>
            </a:pPr>
            <a:r>
              <a:rPr lang="en-US" sz="9600" dirty="0">
                <a:solidFill>
                  <a:schemeClr val="bg1"/>
                </a:solidFill>
                <a:latin typeface="Calibri" panose="020F0502020204030204" pitchFamily="34" charset="0"/>
                <a:ea typeface="Calibri" panose="020F0502020204030204" pitchFamily="34" charset="0"/>
                <a:cs typeface="Times New Roman" panose="02020603050405020304" pitchFamily="18" charset="0"/>
              </a:rPr>
              <a:t>Life Expressions of People with High and Low Personal Intelligence: Initial Findings</a:t>
            </a:r>
          </a:p>
        </p:txBody>
      </p:sp>
      <p:pic>
        <p:nvPicPr>
          <p:cNvPr id="79" name="Picture 2" descr="Image result for yale university logo">
            <a:extLst>
              <a:ext uri="{FF2B5EF4-FFF2-40B4-BE49-F238E27FC236}">
                <a16:creationId xmlns:a16="http://schemas.microsoft.com/office/drawing/2014/main" id="{7F03C9C0-4010-4AEF-AC78-EBC6786D75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484362" y="2656118"/>
            <a:ext cx="2085975" cy="2190750"/>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4" descr="Image result for UNIVERSITY OF NORTH CAROLINA CHAPEL HILL logo">
            <a:extLst>
              <a:ext uri="{FF2B5EF4-FFF2-40B4-BE49-F238E27FC236}">
                <a16:creationId xmlns:a16="http://schemas.microsoft.com/office/drawing/2014/main" id="{FBEC9874-4430-4E78-8D5D-AC94D62FCF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547483" y="2661430"/>
            <a:ext cx="2085975" cy="2085975"/>
          </a:xfrm>
          <a:prstGeom prst="rect">
            <a:avLst/>
          </a:prstGeom>
          <a:noFill/>
          <a:extLst>
            <a:ext uri="{909E8E84-426E-40DD-AFC4-6F175D3DCCD1}">
              <a14:hiddenFill xmlns:a14="http://schemas.microsoft.com/office/drawing/2010/main">
                <a:solidFill>
                  <a:srgbClr val="FFFFFF"/>
                </a:solidFill>
              </a14:hiddenFill>
            </a:ext>
          </a:extLst>
        </p:spPr>
      </p:pic>
      <p:sp>
        <p:nvSpPr>
          <p:cNvPr id="81" name="Rectangle 80">
            <a:extLst>
              <a:ext uri="{FF2B5EF4-FFF2-40B4-BE49-F238E27FC236}">
                <a16:creationId xmlns:a16="http://schemas.microsoft.com/office/drawing/2014/main" id="{D7A1AB1C-BD10-4FF3-B92F-D5C25A6FECF7}"/>
              </a:ext>
            </a:extLst>
          </p:cNvPr>
          <p:cNvSpPr/>
          <p:nvPr/>
        </p:nvSpPr>
        <p:spPr>
          <a:xfrm>
            <a:off x="3033486" y="2556656"/>
            <a:ext cx="1951695" cy="21907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2" name="Picture 2" descr="http://www.unh.edu/sites/www.unh.edu/files/emblem-only_0.jpg">
            <a:extLst>
              <a:ext uri="{FF2B5EF4-FFF2-40B4-BE49-F238E27FC236}">
                <a16:creationId xmlns:a16="http://schemas.microsoft.com/office/drawing/2014/main" id="{E99B0D64-FC35-4648-814D-4C61E5E6169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339239" y="2873025"/>
            <a:ext cx="1384861" cy="1680736"/>
          </a:xfrm>
          <a:prstGeom prst="rect">
            <a:avLst/>
          </a:prstGeom>
          <a:noFill/>
          <a:extLst>
            <a:ext uri="{909E8E84-426E-40DD-AFC4-6F175D3DCCD1}">
              <a14:hiddenFill xmlns:a14="http://schemas.microsoft.com/office/drawing/2010/main">
                <a:solidFill>
                  <a:srgbClr val="FFFFFF"/>
                </a:solidFill>
              </a14:hiddenFill>
            </a:ext>
          </a:extLst>
        </p:spPr>
      </p:pic>
      <p:sp>
        <p:nvSpPr>
          <p:cNvPr id="83" name="Text Box 14">
            <a:extLst>
              <a:ext uri="{FF2B5EF4-FFF2-40B4-BE49-F238E27FC236}">
                <a16:creationId xmlns:a16="http://schemas.microsoft.com/office/drawing/2014/main" id="{6CCB8EA7-EB2A-47C8-8143-A902F11FF539}"/>
              </a:ext>
            </a:extLst>
          </p:cNvPr>
          <p:cNvSpPr txBox="1">
            <a:spLocks noChangeArrowheads="1"/>
          </p:cNvSpPr>
          <p:nvPr/>
        </p:nvSpPr>
        <p:spPr bwMode="auto">
          <a:xfrm>
            <a:off x="17807003" y="2872294"/>
            <a:ext cx="8789006" cy="1859996"/>
          </a:xfrm>
          <a:prstGeom prst="rect">
            <a:avLst/>
          </a:prstGeom>
          <a:noFill/>
          <a:ln w="9525">
            <a:noFill/>
            <a:miter lim="800000"/>
            <a:headEnd/>
            <a:tailEnd/>
          </a:ln>
          <a:effectLst/>
        </p:spPr>
        <p:txBody>
          <a:bodyPr wrap="square">
            <a:spAutoFit/>
          </a:bodyPr>
          <a:lstStyle/>
          <a:p>
            <a:pPr>
              <a:lnSpc>
                <a:spcPct val="107000"/>
              </a:lnSpc>
              <a:spcBef>
                <a:spcPts val="0"/>
              </a:spcBef>
              <a:spcAft>
                <a:spcPts val="800"/>
              </a:spcAft>
            </a:pPr>
            <a:r>
              <a:rPr lang="en-US" sz="6000" dirty="0">
                <a:solidFill>
                  <a:schemeClr val="bg1"/>
                </a:solidFill>
              </a:rPr>
              <a:t>David R. Caruso</a:t>
            </a:r>
          </a:p>
          <a:p>
            <a:r>
              <a:rPr lang="en-US" sz="4400" i="1" dirty="0">
                <a:solidFill>
                  <a:schemeClr val="bg1"/>
                </a:solidFill>
              </a:rPr>
              <a:t>Yale University</a:t>
            </a:r>
            <a:endParaRPr lang="en-US" sz="8000" dirty="0">
              <a:solidFill>
                <a:schemeClr val="bg1"/>
              </a:solidFill>
            </a:endParaRPr>
          </a:p>
        </p:txBody>
      </p:sp>
      <p:sp>
        <p:nvSpPr>
          <p:cNvPr id="84" name="Text Box 14">
            <a:extLst>
              <a:ext uri="{FF2B5EF4-FFF2-40B4-BE49-F238E27FC236}">
                <a16:creationId xmlns:a16="http://schemas.microsoft.com/office/drawing/2014/main" id="{E1A33DF4-AA65-4DA4-A5F3-239B77B55865}"/>
              </a:ext>
            </a:extLst>
          </p:cNvPr>
          <p:cNvSpPr txBox="1">
            <a:spLocks noChangeArrowheads="1"/>
          </p:cNvSpPr>
          <p:nvPr/>
        </p:nvSpPr>
        <p:spPr bwMode="auto">
          <a:xfrm>
            <a:off x="30445696" y="2918847"/>
            <a:ext cx="12067554" cy="1859996"/>
          </a:xfrm>
          <a:prstGeom prst="rect">
            <a:avLst/>
          </a:prstGeom>
          <a:noFill/>
          <a:ln w="9525">
            <a:noFill/>
            <a:miter lim="800000"/>
            <a:headEnd/>
            <a:tailEnd/>
          </a:ln>
          <a:effectLst/>
        </p:spPr>
        <p:txBody>
          <a:bodyPr wrap="square">
            <a:spAutoFit/>
          </a:bodyPr>
          <a:lstStyle/>
          <a:p>
            <a:pPr>
              <a:lnSpc>
                <a:spcPct val="107000"/>
              </a:lnSpc>
              <a:spcBef>
                <a:spcPts val="0"/>
              </a:spcBef>
              <a:spcAft>
                <a:spcPts val="800"/>
              </a:spcAft>
            </a:pPr>
            <a:r>
              <a:rPr lang="en-US" sz="6000" dirty="0">
                <a:solidFill>
                  <a:schemeClr val="bg1"/>
                </a:solidFill>
              </a:rPr>
              <a:t>A. T. Panter</a:t>
            </a:r>
          </a:p>
          <a:p>
            <a:r>
              <a:rPr lang="en-US" sz="4400" i="1" dirty="0">
                <a:solidFill>
                  <a:schemeClr val="bg1"/>
                </a:solidFill>
              </a:rPr>
              <a:t>University of North Carolina at Chapel Hill</a:t>
            </a:r>
            <a:endParaRPr lang="en-US" sz="8000" dirty="0">
              <a:solidFill>
                <a:schemeClr val="bg1"/>
              </a:solidFill>
            </a:endParaRPr>
          </a:p>
        </p:txBody>
      </p:sp>
      <p:sp>
        <p:nvSpPr>
          <p:cNvPr id="85" name="Text Box 14">
            <a:extLst>
              <a:ext uri="{FF2B5EF4-FFF2-40B4-BE49-F238E27FC236}">
                <a16:creationId xmlns:a16="http://schemas.microsoft.com/office/drawing/2014/main" id="{194B6D9D-5638-4737-BC8B-194AFEC7E2A8}"/>
              </a:ext>
            </a:extLst>
          </p:cNvPr>
          <p:cNvSpPr txBox="1">
            <a:spLocks noChangeArrowheads="1"/>
          </p:cNvSpPr>
          <p:nvPr/>
        </p:nvSpPr>
        <p:spPr bwMode="auto">
          <a:xfrm>
            <a:off x="4153184" y="2841314"/>
            <a:ext cx="10726215" cy="1854739"/>
          </a:xfrm>
          <a:prstGeom prst="rect">
            <a:avLst/>
          </a:prstGeom>
          <a:noFill/>
          <a:ln w="9525">
            <a:noFill/>
            <a:miter lim="800000"/>
            <a:headEnd/>
            <a:tailEnd/>
          </a:ln>
          <a:effectLst/>
        </p:spPr>
        <p:txBody>
          <a:bodyPr wrap="square">
            <a:spAutoFit/>
          </a:bodyPr>
          <a:lstStyle/>
          <a:p>
            <a:pPr>
              <a:lnSpc>
                <a:spcPct val="107000"/>
              </a:lnSpc>
              <a:spcBef>
                <a:spcPts val="0"/>
              </a:spcBef>
              <a:spcAft>
                <a:spcPts val="800"/>
              </a:spcAft>
            </a:pPr>
            <a:r>
              <a:rPr lang="en-US" sz="6000" dirty="0">
                <a:solidFill>
                  <a:schemeClr val="bg1"/>
                </a:solidFill>
              </a:rPr>
              <a:t>John D. Mayer</a:t>
            </a:r>
          </a:p>
          <a:p>
            <a:pPr>
              <a:lnSpc>
                <a:spcPct val="107000"/>
              </a:lnSpc>
              <a:spcBef>
                <a:spcPts val="0"/>
              </a:spcBef>
              <a:spcAft>
                <a:spcPts val="800"/>
              </a:spcAft>
            </a:pPr>
            <a:r>
              <a:rPr lang="en-US" sz="4400" i="1" dirty="0">
                <a:solidFill>
                  <a:schemeClr val="bg1"/>
                </a:solidFill>
              </a:rPr>
              <a:t>University of New Hampshire                                                         </a:t>
            </a:r>
            <a:endParaRPr lang="en-US" sz="8000" dirty="0">
              <a:solidFill>
                <a:schemeClr val="bg1"/>
              </a:solidFill>
            </a:endParaRPr>
          </a:p>
        </p:txBody>
      </p:sp>
      <p:sp>
        <p:nvSpPr>
          <p:cNvPr id="18" name="Rectangle 17">
            <a:extLst>
              <a:ext uri="{FF2B5EF4-FFF2-40B4-BE49-F238E27FC236}">
                <a16:creationId xmlns:a16="http://schemas.microsoft.com/office/drawing/2014/main" id="{8AB992F9-3A2A-4DC0-AD4F-3F42F1538C61}"/>
              </a:ext>
            </a:extLst>
          </p:cNvPr>
          <p:cNvSpPr/>
          <p:nvPr/>
        </p:nvSpPr>
        <p:spPr>
          <a:xfrm>
            <a:off x="16484362" y="2577284"/>
            <a:ext cx="2085975" cy="1179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 name="Picture 85" descr="A screenshot of a cell phone&#10;&#10;Description generated with very high confidence">
            <a:extLst>
              <a:ext uri="{FF2B5EF4-FFF2-40B4-BE49-F238E27FC236}">
                <a16:creationId xmlns:a16="http://schemas.microsoft.com/office/drawing/2014/main" id="{E17C0B12-1A84-432B-BECF-8FE006BD9B1F}"/>
              </a:ext>
            </a:extLst>
          </p:cNvPr>
          <p:cNvPicPr>
            <a:picLocks noChangeAspect="1"/>
          </p:cNvPicPr>
          <p:nvPr/>
        </p:nvPicPr>
        <p:blipFill rotWithShape="1">
          <a:blip r:embed="rId10">
            <a:extLst>
              <a:ext uri="{28A0092B-C50C-407E-A947-70E740481C1C}">
                <a14:useLocalDpi xmlns:a14="http://schemas.microsoft.com/office/drawing/2010/main" val="0"/>
              </a:ext>
            </a:extLst>
          </a:blip>
          <a:srcRect r="24598" b="16753"/>
          <a:stretch/>
        </p:blipFill>
        <p:spPr>
          <a:xfrm>
            <a:off x="22226723" y="21146943"/>
            <a:ext cx="10454501" cy="6492551"/>
          </a:xfrm>
          <a:prstGeom prst="rect">
            <a:avLst/>
          </a:prstGeom>
        </p:spPr>
      </p:pic>
    </p:spTree>
    <p:extLst>
      <p:ext uri="{BB962C8B-B14F-4D97-AF65-F5344CB8AC3E}">
        <p14:creationId xmlns:p14="http://schemas.microsoft.com/office/powerpoint/2010/main" val="4090579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1343</Words>
  <Application>Microsoft Office PowerPoint</Application>
  <PresentationFormat>Custom</PresentationFormat>
  <Paragraphs>66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dc:description/>
  <cp:lastModifiedBy/>
  <cp:revision>1</cp:revision>
  <dcterms:created xsi:type="dcterms:W3CDTF">2015-06-08T20:06:57Z</dcterms:created>
  <dcterms:modified xsi:type="dcterms:W3CDTF">2019-06-21T17:21:03Z</dcterms:modified>
  <cp:category/>
</cp:coreProperties>
</file>