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780" r:id="rId3"/>
  </p:sldMasterIdLst>
  <p:notesMasterIdLst>
    <p:notesMasterId r:id="rId5"/>
  </p:notesMasterIdLst>
  <p:sldIdLst>
    <p:sldId id="256" r:id="rId4"/>
  </p:sldIdLst>
  <p:sldSz cx="40233600" cy="32918400"/>
  <p:notesSz cx="9144000" cy="6858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0368" userDrawn="1">
          <p15:clr>
            <a:srgbClr val="A4A3A4"/>
          </p15:clr>
        </p15:guide>
        <p15:guide id="2" pos="12672"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07688"/>
    <a:srgbClr val="7F8488"/>
    <a:srgbClr val="737C45"/>
    <a:srgbClr val="594F68"/>
    <a:srgbClr val="A096D0"/>
    <a:srgbClr val="594FCA"/>
    <a:srgbClr val="8986E6"/>
    <a:srgbClr val="2E0957"/>
    <a:srgbClr val="FFC9C9"/>
    <a:srgbClr val="DEC8E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A111915-BE36-4E01-A7E5-04B1672EAD32}" styleName="Light Style 2 - Accent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0505E3EF-67EA-436B-97B2-0124C06EBD24}" styleName="Medium Style 4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 styleId="{1FECB4D8-DB02-4DC6-A0A2-4F2EBAE1DC90}" styleName="Medium Style 1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 styleId="{8A107856-5554-42FB-B03E-39F5DBC370BA}" styleName="Medium Style 4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8165" autoAdjust="0"/>
    <p:restoredTop sz="94434" autoAdjust="0"/>
  </p:normalViewPr>
  <p:slideViewPr>
    <p:cSldViewPr snapToGrid="0">
      <p:cViewPr varScale="1">
        <p:scale>
          <a:sx n="25" d="100"/>
          <a:sy n="25" d="100"/>
        </p:scale>
        <p:origin x="832" y="240"/>
      </p:cViewPr>
      <p:guideLst>
        <p:guide orient="horz" pos="10368"/>
        <p:guide pos="12672"/>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Master" Target="slideMasters/slideMaster1.xml"/><Relationship Id="rId7"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presProps" Target="presProps.xml"/><Relationship Id="rId5" Type="http://schemas.openxmlformats.org/officeDocument/2006/relationships/notesMaster" Target="notesMasters/notesMaster1.xml"/><Relationship Id="rId4" Type="http://schemas.openxmlformats.org/officeDocument/2006/relationships/slide" Target="slides/slide1.xml"/><Relationship Id="rId9"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44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5180013" y="0"/>
            <a:ext cx="3962400" cy="344488"/>
          </a:xfrm>
          <a:prstGeom prst="rect">
            <a:avLst/>
          </a:prstGeom>
        </p:spPr>
        <p:txBody>
          <a:bodyPr vert="horz" lIns="91440" tIns="45720" rIns="91440" bIns="45720" rtlCol="0"/>
          <a:lstStyle>
            <a:lvl1pPr algn="r">
              <a:defRPr sz="1200"/>
            </a:lvl1pPr>
          </a:lstStyle>
          <a:p>
            <a:fld id="{AF42D3A1-C636-2046-BDC5-FAFD427FDD70}" type="datetimeFigureOut">
              <a:rPr lang="en-US" smtClean="0"/>
              <a:t>6/18/19</a:t>
            </a:fld>
            <a:endParaRPr lang="en-US"/>
          </a:p>
        </p:txBody>
      </p:sp>
      <p:sp>
        <p:nvSpPr>
          <p:cNvPr id="4" name="Slide Image Placeholder 3"/>
          <p:cNvSpPr>
            <a:spLocks noGrp="1" noRot="1" noChangeAspect="1"/>
          </p:cNvSpPr>
          <p:nvPr>
            <p:ph type="sldImg" idx="2"/>
          </p:nvPr>
        </p:nvSpPr>
        <p:spPr>
          <a:xfrm>
            <a:off x="3157538" y="857250"/>
            <a:ext cx="2828925" cy="2314575"/>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914400" y="3300413"/>
            <a:ext cx="7315200" cy="2700337"/>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6513513"/>
            <a:ext cx="3962400" cy="3444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5180013" y="6513513"/>
            <a:ext cx="3962400" cy="344487"/>
          </a:xfrm>
          <a:prstGeom prst="rect">
            <a:avLst/>
          </a:prstGeom>
        </p:spPr>
        <p:txBody>
          <a:bodyPr vert="horz" lIns="91440" tIns="45720" rIns="91440" bIns="45720" rtlCol="0" anchor="b"/>
          <a:lstStyle>
            <a:lvl1pPr algn="r">
              <a:defRPr sz="1200"/>
            </a:lvl1pPr>
          </a:lstStyle>
          <a:p>
            <a:fld id="{E0E62BE6-5D34-B04A-B0AE-0FE4F39C96B4}" type="slidenum">
              <a:rPr lang="en-US" smtClean="0"/>
              <a:t>‹#›</a:t>
            </a:fld>
            <a:endParaRPr lang="en-US"/>
          </a:p>
        </p:txBody>
      </p:sp>
    </p:spTree>
    <p:extLst>
      <p:ext uri="{BB962C8B-B14F-4D97-AF65-F5344CB8AC3E}">
        <p14:creationId xmlns:p14="http://schemas.microsoft.com/office/powerpoint/2010/main" val="151358026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017520" y="5387342"/>
            <a:ext cx="34198560" cy="11460480"/>
          </a:xfrm>
        </p:spPr>
        <p:txBody>
          <a:bodyPr anchor="b"/>
          <a:lstStyle>
            <a:lvl1pPr algn="ctr">
              <a:defRPr sz="26400"/>
            </a:lvl1pPr>
          </a:lstStyle>
          <a:p>
            <a:r>
              <a:rPr lang="en-US"/>
              <a:t>Click to edit Master title style</a:t>
            </a:r>
            <a:endParaRPr lang="en-US" dirty="0"/>
          </a:p>
        </p:txBody>
      </p:sp>
      <p:sp>
        <p:nvSpPr>
          <p:cNvPr id="3" name="Subtitle 2"/>
          <p:cNvSpPr>
            <a:spLocks noGrp="1"/>
          </p:cNvSpPr>
          <p:nvPr>
            <p:ph type="subTitle" idx="1"/>
          </p:nvPr>
        </p:nvSpPr>
        <p:spPr>
          <a:xfrm>
            <a:off x="5029200" y="17289782"/>
            <a:ext cx="30175200" cy="7947658"/>
          </a:xfrm>
        </p:spPr>
        <p:txBody>
          <a:bodyPr/>
          <a:lstStyle>
            <a:lvl1pPr marL="0" indent="0" algn="ctr">
              <a:buNone/>
              <a:defRPr sz="10560"/>
            </a:lvl1pPr>
            <a:lvl2pPr marL="2011680" indent="0" algn="ctr">
              <a:buNone/>
              <a:defRPr sz="8800"/>
            </a:lvl2pPr>
            <a:lvl3pPr marL="4023360" indent="0" algn="ctr">
              <a:buNone/>
              <a:defRPr sz="7920"/>
            </a:lvl3pPr>
            <a:lvl4pPr marL="6035040" indent="0" algn="ctr">
              <a:buNone/>
              <a:defRPr sz="7040"/>
            </a:lvl4pPr>
            <a:lvl5pPr marL="8046720" indent="0" algn="ctr">
              <a:buNone/>
              <a:defRPr sz="7040"/>
            </a:lvl5pPr>
            <a:lvl6pPr marL="10058400" indent="0" algn="ctr">
              <a:buNone/>
              <a:defRPr sz="7040"/>
            </a:lvl6pPr>
            <a:lvl7pPr marL="12070080" indent="0" algn="ctr">
              <a:buNone/>
              <a:defRPr sz="7040"/>
            </a:lvl7pPr>
            <a:lvl8pPr marL="14081760" indent="0" algn="ctr">
              <a:buNone/>
              <a:defRPr sz="7040"/>
            </a:lvl8pPr>
            <a:lvl9pPr marL="16093440" indent="0" algn="ctr">
              <a:buNone/>
              <a:defRPr sz="704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8E81BC7-D5A5-445F-BF4D-797F02B50EB4}" type="datetimeFigureOut">
              <a:rPr lang="en-US" smtClean="0"/>
              <a:t>6/18/19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13091547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8E81BC7-D5A5-445F-BF4D-797F02B50EB4}" type="datetimeFigureOut">
              <a:rPr lang="en-US" smtClean="0"/>
              <a:t>6/18/19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5014144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745107" y="8206749"/>
            <a:ext cx="34701480" cy="13693138"/>
          </a:xfrm>
        </p:spPr>
        <p:txBody>
          <a:bodyPr anchor="b"/>
          <a:lstStyle>
            <a:lvl1pPr>
              <a:defRPr sz="26400"/>
            </a:lvl1pPr>
          </a:lstStyle>
          <a:p>
            <a:r>
              <a:rPr lang="en-US"/>
              <a:t>Click to edit Master title style</a:t>
            </a:r>
            <a:endParaRPr lang="en-US" dirty="0"/>
          </a:p>
        </p:txBody>
      </p:sp>
      <p:sp>
        <p:nvSpPr>
          <p:cNvPr id="3" name="Text Placeholder 2"/>
          <p:cNvSpPr>
            <a:spLocks noGrp="1"/>
          </p:cNvSpPr>
          <p:nvPr>
            <p:ph type="body" idx="1"/>
          </p:nvPr>
        </p:nvSpPr>
        <p:spPr>
          <a:xfrm>
            <a:off x="2745107" y="22029429"/>
            <a:ext cx="34701480" cy="7200898"/>
          </a:xfrm>
        </p:spPr>
        <p:txBody>
          <a:bodyPr/>
          <a:lstStyle>
            <a:lvl1pPr marL="0" indent="0">
              <a:buNone/>
              <a:defRPr sz="10560">
                <a:solidFill>
                  <a:schemeClr val="tx1"/>
                </a:solidFill>
              </a:defRPr>
            </a:lvl1pPr>
            <a:lvl2pPr marL="2011680" indent="0">
              <a:buNone/>
              <a:defRPr sz="8800">
                <a:solidFill>
                  <a:schemeClr val="tx1">
                    <a:tint val="75000"/>
                  </a:schemeClr>
                </a:solidFill>
              </a:defRPr>
            </a:lvl2pPr>
            <a:lvl3pPr marL="4023360" indent="0">
              <a:buNone/>
              <a:defRPr sz="7920">
                <a:solidFill>
                  <a:schemeClr val="tx1">
                    <a:tint val="75000"/>
                  </a:schemeClr>
                </a:solidFill>
              </a:defRPr>
            </a:lvl3pPr>
            <a:lvl4pPr marL="6035040" indent="0">
              <a:buNone/>
              <a:defRPr sz="7040">
                <a:solidFill>
                  <a:schemeClr val="tx1">
                    <a:tint val="75000"/>
                  </a:schemeClr>
                </a:solidFill>
              </a:defRPr>
            </a:lvl4pPr>
            <a:lvl5pPr marL="8046720" indent="0">
              <a:buNone/>
              <a:defRPr sz="7040">
                <a:solidFill>
                  <a:schemeClr val="tx1">
                    <a:tint val="75000"/>
                  </a:schemeClr>
                </a:solidFill>
              </a:defRPr>
            </a:lvl5pPr>
            <a:lvl6pPr marL="10058400" indent="0">
              <a:buNone/>
              <a:defRPr sz="7040">
                <a:solidFill>
                  <a:schemeClr val="tx1">
                    <a:tint val="75000"/>
                  </a:schemeClr>
                </a:solidFill>
              </a:defRPr>
            </a:lvl6pPr>
            <a:lvl7pPr marL="12070080" indent="0">
              <a:buNone/>
              <a:defRPr sz="7040">
                <a:solidFill>
                  <a:schemeClr val="tx1">
                    <a:tint val="75000"/>
                  </a:schemeClr>
                </a:solidFill>
              </a:defRPr>
            </a:lvl7pPr>
            <a:lvl8pPr marL="14081760" indent="0">
              <a:buNone/>
              <a:defRPr sz="7040">
                <a:solidFill>
                  <a:schemeClr val="tx1">
                    <a:tint val="75000"/>
                  </a:schemeClr>
                </a:solidFill>
              </a:defRPr>
            </a:lvl8pPr>
            <a:lvl9pPr marL="16093440" indent="0">
              <a:buNone/>
              <a:defRPr sz="704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8E81BC7-D5A5-445F-BF4D-797F02B50EB4}" type="datetimeFigureOut">
              <a:rPr lang="en-US" smtClean="0"/>
              <a:t>6/18/19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24071000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766060" y="8763000"/>
            <a:ext cx="17099280" cy="208864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20368260" y="8763000"/>
            <a:ext cx="17099280" cy="208864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8E81BC7-D5A5-445F-BF4D-797F02B50EB4}" type="datetimeFigureOut">
              <a:rPr lang="en-US" smtClean="0"/>
              <a:t>6/18/19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9665840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771300" y="1752607"/>
            <a:ext cx="34701480" cy="6362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2771305" y="8069582"/>
            <a:ext cx="17020696" cy="3954778"/>
          </a:xfrm>
        </p:spPr>
        <p:txBody>
          <a:bodyPr anchor="b"/>
          <a:lstStyle>
            <a:lvl1pPr marL="0" indent="0">
              <a:buNone/>
              <a:defRPr sz="10560" b="1"/>
            </a:lvl1pPr>
            <a:lvl2pPr marL="2011680" indent="0">
              <a:buNone/>
              <a:defRPr sz="8800" b="1"/>
            </a:lvl2pPr>
            <a:lvl3pPr marL="4023360" indent="0">
              <a:buNone/>
              <a:defRPr sz="7920" b="1"/>
            </a:lvl3pPr>
            <a:lvl4pPr marL="6035040" indent="0">
              <a:buNone/>
              <a:defRPr sz="7040" b="1"/>
            </a:lvl4pPr>
            <a:lvl5pPr marL="8046720" indent="0">
              <a:buNone/>
              <a:defRPr sz="7040" b="1"/>
            </a:lvl5pPr>
            <a:lvl6pPr marL="10058400" indent="0">
              <a:buNone/>
              <a:defRPr sz="7040" b="1"/>
            </a:lvl6pPr>
            <a:lvl7pPr marL="12070080" indent="0">
              <a:buNone/>
              <a:defRPr sz="7040" b="1"/>
            </a:lvl7pPr>
            <a:lvl8pPr marL="14081760" indent="0">
              <a:buNone/>
              <a:defRPr sz="7040" b="1"/>
            </a:lvl8pPr>
            <a:lvl9pPr marL="16093440" indent="0">
              <a:buNone/>
              <a:defRPr sz="7040" b="1"/>
            </a:lvl9pPr>
          </a:lstStyle>
          <a:p>
            <a:pPr lvl="0"/>
            <a:r>
              <a:rPr lang="en-US"/>
              <a:t>Edit Master text styles</a:t>
            </a:r>
          </a:p>
        </p:txBody>
      </p:sp>
      <p:sp>
        <p:nvSpPr>
          <p:cNvPr id="4" name="Content Placeholder 3"/>
          <p:cNvSpPr>
            <a:spLocks noGrp="1"/>
          </p:cNvSpPr>
          <p:nvPr>
            <p:ph sz="half" idx="2"/>
          </p:nvPr>
        </p:nvSpPr>
        <p:spPr>
          <a:xfrm>
            <a:off x="2771305" y="12024360"/>
            <a:ext cx="17020696" cy="176860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20368262" y="8069582"/>
            <a:ext cx="17104520" cy="3954778"/>
          </a:xfrm>
        </p:spPr>
        <p:txBody>
          <a:bodyPr anchor="b"/>
          <a:lstStyle>
            <a:lvl1pPr marL="0" indent="0">
              <a:buNone/>
              <a:defRPr sz="10560" b="1"/>
            </a:lvl1pPr>
            <a:lvl2pPr marL="2011680" indent="0">
              <a:buNone/>
              <a:defRPr sz="8800" b="1"/>
            </a:lvl2pPr>
            <a:lvl3pPr marL="4023360" indent="0">
              <a:buNone/>
              <a:defRPr sz="7920" b="1"/>
            </a:lvl3pPr>
            <a:lvl4pPr marL="6035040" indent="0">
              <a:buNone/>
              <a:defRPr sz="7040" b="1"/>
            </a:lvl4pPr>
            <a:lvl5pPr marL="8046720" indent="0">
              <a:buNone/>
              <a:defRPr sz="7040" b="1"/>
            </a:lvl5pPr>
            <a:lvl6pPr marL="10058400" indent="0">
              <a:buNone/>
              <a:defRPr sz="7040" b="1"/>
            </a:lvl6pPr>
            <a:lvl7pPr marL="12070080" indent="0">
              <a:buNone/>
              <a:defRPr sz="7040" b="1"/>
            </a:lvl7pPr>
            <a:lvl8pPr marL="14081760" indent="0">
              <a:buNone/>
              <a:defRPr sz="7040" b="1"/>
            </a:lvl8pPr>
            <a:lvl9pPr marL="16093440" indent="0">
              <a:buNone/>
              <a:defRPr sz="7040" b="1"/>
            </a:lvl9pPr>
          </a:lstStyle>
          <a:p>
            <a:pPr lvl="0"/>
            <a:r>
              <a:rPr lang="en-US"/>
              <a:t>Edit Master text styles</a:t>
            </a:r>
          </a:p>
        </p:txBody>
      </p:sp>
      <p:sp>
        <p:nvSpPr>
          <p:cNvPr id="6" name="Content Placeholder 5"/>
          <p:cNvSpPr>
            <a:spLocks noGrp="1"/>
          </p:cNvSpPr>
          <p:nvPr>
            <p:ph sz="quarter" idx="4"/>
          </p:nvPr>
        </p:nvSpPr>
        <p:spPr>
          <a:xfrm>
            <a:off x="20368262" y="12024360"/>
            <a:ext cx="17104520" cy="176860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8E81BC7-D5A5-445F-BF4D-797F02B50EB4}" type="datetimeFigureOut">
              <a:rPr lang="en-US" smtClean="0"/>
              <a:t>6/18/19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6108353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8E81BC7-D5A5-445F-BF4D-797F02B50EB4}" type="datetimeFigureOut">
              <a:rPr lang="en-US" smtClean="0"/>
              <a:t>6/18/19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34506059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8E81BC7-D5A5-445F-BF4D-797F02B50EB4}" type="datetimeFigureOut">
              <a:rPr lang="en-US" smtClean="0"/>
              <a:t>6/18/19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12497989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771301" y="2194560"/>
            <a:ext cx="12976383" cy="7680960"/>
          </a:xfrm>
        </p:spPr>
        <p:txBody>
          <a:bodyPr anchor="b"/>
          <a:lstStyle>
            <a:lvl1pPr>
              <a:defRPr sz="14080"/>
            </a:lvl1pPr>
          </a:lstStyle>
          <a:p>
            <a:r>
              <a:rPr lang="en-US"/>
              <a:t>Click to edit Master title style</a:t>
            </a:r>
            <a:endParaRPr lang="en-US" dirty="0"/>
          </a:p>
        </p:txBody>
      </p:sp>
      <p:sp>
        <p:nvSpPr>
          <p:cNvPr id="3" name="Content Placeholder 2"/>
          <p:cNvSpPr>
            <a:spLocks noGrp="1"/>
          </p:cNvSpPr>
          <p:nvPr>
            <p:ph idx="1"/>
          </p:nvPr>
        </p:nvSpPr>
        <p:spPr>
          <a:xfrm>
            <a:off x="17104520" y="4739647"/>
            <a:ext cx="20368260" cy="23393400"/>
          </a:xfrm>
        </p:spPr>
        <p:txBody>
          <a:bodyPr/>
          <a:lstStyle>
            <a:lvl1pPr>
              <a:defRPr sz="14080"/>
            </a:lvl1pPr>
            <a:lvl2pPr>
              <a:defRPr sz="12320"/>
            </a:lvl2pPr>
            <a:lvl3pPr>
              <a:defRPr sz="10560"/>
            </a:lvl3pPr>
            <a:lvl4pPr>
              <a:defRPr sz="8800"/>
            </a:lvl4pPr>
            <a:lvl5pPr>
              <a:defRPr sz="8800"/>
            </a:lvl5pPr>
            <a:lvl6pPr>
              <a:defRPr sz="8800"/>
            </a:lvl6pPr>
            <a:lvl7pPr>
              <a:defRPr sz="8800"/>
            </a:lvl7pPr>
            <a:lvl8pPr>
              <a:defRPr sz="8800"/>
            </a:lvl8pPr>
            <a:lvl9pPr>
              <a:defRPr sz="8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771301" y="9875520"/>
            <a:ext cx="12976383" cy="18295622"/>
          </a:xfrm>
        </p:spPr>
        <p:txBody>
          <a:bodyPr/>
          <a:lstStyle>
            <a:lvl1pPr marL="0" indent="0">
              <a:buNone/>
              <a:defRPr sz="7040"/>
            </a:lvl1pPr>
            <a:lvl2pPr marL="2011680" indent="0">
              <a:buNone/>
              <a:defRPr sz="6160"/>
            </a:lvl2pPr>
            <a:lvl3pPr marL="4023360" indent="0">
              <a:buNone/>
              <a:defRPr sz="5280"/>
            </a:lvl3pPr>
            <a:lvl4pPr marL="6035040" indent="0">
              <a:buNone/>
              <a:defRPr sz="4400"/>
            </a:lvl4pPr>
            <a:lvl5pPr marL="8046720" indent="0">
              <a:buNone/>
              <a:defRPr sz="4400"/>
            </a:lvl5pPr>
            <a:lvl6pPr marL="10058400" indent="0">
              <a:buNone/>
              <a:defRPr sz="4400"/>
            </a:lvl6pPr>
            <a:lvl7pPr marL="12070080" indent="0">
              <a:buNone/>
              <a:defRPr sz="4400"/>
            </a:lvl7pPr>
            <a:lvl8pPr marL="14081760" indent="0">
              <a:buNone/>
              <a:defRPr sz="4400"/>
            </a:lvl8pPr>
            <a:lvl9pPr marL="16093440" indent="0">
              <a:buNone/>
              <a:defRPr sz="4400"/>
            </a:lvl9pPr>
          </a:lstStyle>
          <a:p>
            <a:pPr lvl="0"/>
            <a:r>
              <a:rPr lang="en-US"/>
              <a:t>Edit Master text styles</a:t>
            </a:r>
          </a:p>
        </p:txBody>
      </p:sp>
      <p:sp>
        <p:nvSpPr>
          <p:cNvPr id="5" name="Date Placeholder 4"/>
          <p:cNvSpPr>
            <a:spLocks noGrp="1"/>
          </p:cNvSpPr>
          <p:nvPr>
            <p:ph type="dt" sz="half" idx="10"/>
          </p:nvPr>
        </p:nvSpPr>
        <p:spPr/>
        <p:txBody>
          <a:bodyPr/>
          <a:lstStyle/>
          <a:p>
            <a:fld id="{08E81BC7-D5A5-445F-BF4D-797F02B50EB4}" type="datetimeFigureOut">
              <a:rPr lang="en-US" smtClean="0"/>
              <a:t>6/18/19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16736367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771301" y="2194560"/>
            <a:ext cx="12976383" cy="7680960"/>
          </a:xfrm>
        </p:spPr>
        <p:txBody>
          <a:bodyPr anchor="b"/>
          <a:lstStyle>
            <a:lvl1pPr>
              <a:defRPr sz="14080"/>
            </a:lvl1pPr>
          </a:lstStyle>
          <a:p>
            <a:r>
              <a:rPr lang="en-US"/>
              <a:t>Click to edit Master title style</a:t>
            </a:r>
            <a:endParaRPr lang="en-US" dirty="0"/>
          </a:p>
        </p:txBody>
      </p:sp>
      <p:sp>
        <p:nvSpPr>
          <p:cNvPr id="3" name="Picture Placeholder 2"/>
          <p:cNvSpPr>
            <a:spLocks noGrp="1" noChangeAspect="1"/>
          </p:cNvSpPr>
          <p:nvPr>
            <p:ph type="pic" idx="1"/>
          </p:nvPr>
        </p:nvSpPr>
        <p:spPr>
          <a:xfrm>
            <a:off x="17104520" y="4739647"/>
            <a:ext cx="20368260" cy="23393400"/>
          </a:xfrm>
        </p:spPr>
        <p:txBody>
          <a:bodyPr anchor="t"/>
          <a:lstStyle>
            <a:lvl1pPr marL="0" indent="0">
              <a:buNone/>
              <a:defRPr sz="14080"/>
            </a:lvl1pPr>
            <a:lvl2pPr marL="2011680" indent="0">
              <a:buNone/>
              <a:defRPr sz="12320"/>
            </a:lvl2pPr>
            <a:lvl3pPr marL="4023360" indent="0">
              <a:buNone/>
              <a:defRPr sz="10560"/>
            </a:lvl3pPr>
            <a:lvl4pPr marL="6035040" indent="0">
              <a:buNone/>
              <a:defRPr sz="8800"/>
            </a:lvl4pPr>
            <a:lvl5pPr marL="8046720" indent="0">
              <a:buNone/>
              <a:defRPr sz="8800"/>
            </a:lvl5pPr>
            <a:lvl6pPr marL="10058400" indent="0">
              <a:buNone/>
              <a:defRPr sz="8800"/>
            </a:lvl6pPr>
            <a:lvl7pPr marL="12070080" indent="0">
              <a:buNone/>
              <a:defRPr sz="8800"/>
            </a:lvl7pPr>
            <a:lvl8pPr marL="14081760" indent="0">
              <a:buNone/>
              <a:defRPr sz="8800"/>
            </a:lvl8pPr>
            <a:lvl9pPr marL="16093440" indent="0">
              <a:buNone/>
              <a:defRPr sz="8800"/>
            </a:lvl9pPr>
          </a:lstStyle>
          <a:p>
            <a:r>
              <a:rPr lang="en-US"/>
              <a:t>Click icon to add picture</a:t>
            </a:r>
            <a:endParaRPr lang="en-US" dirty="0"/>
          </a:p>
        </p:txBody>
      </p:sp>
      <p:sp>
        <p:nvSpPr>
          <p:cNvPr id="4" name="Text Placeholder 3"/>
          <p:cNvSpPr>
            <a:spLocks noGrp="1"/>
          </p:cNvSpPr>
          <p:nvPr>
            <p:ph type="body" sz="half" idx="2"/>
          </p:nvPr>
        </p:nvSpPr>
        <p:spPr>
          <a:xfrm>
            <a:off x="2771301" y="9875520"/>
            <a:ext cx="12976383" cy="18295622"/>
          </a:xfrm>
        </p:spPr>
        <p:txBody>
          <a:bodyPr/>
          <a:lstStyle>
            <a:lvl1pPr marL="0" indent="0">
              <a:buNone/>
              <a:defRPr sz="7040"/>
            </a:lvl1pPr>
            <a:lvl2pPr marL="2011680" indent="0">
              <a:buNone/>
              <a:defRPr sz="6160"/>
            </a:lvl2pPr>
            <a:lvl3pPr marL="4023360" indent="0">
              <a:buNone/>
              <a:defRPr sz="5280"/>
            </a:lvl3pPr>
            <a:lvl4pPr marL="6035040" indent="0">
              <a:buNone/>
              <a:defRPr sz="4400"/>
            </a:lvl4pPr>
            <a:lvl5pPr marL="8046720" indent="0">
              <a:buNone/>
              <a:defRPr sz="4400"/>
            </a:lvl5pPr>
            <a:lvl6pPr marL="10058400" indent="0">
              <a:buNone/>
              <a:defRPr sz="4400"/>
            </a:lvl6pPr>
            <a:lvl7pPr marL="12070080" indent="0">
              <a:buNone/>
              <a:defRPr sz="4400"/>
            </a:lvl7pPr>
            <a:lvl8pPr marL="14081760" indent="0">
              <a:buNone/>
              <a:defRPr sz="4400"/>
            </a:lvl8pPr>
            <a:lvl9pPr marL="16093440" indent="0">
              <a:buNone/>
              <a:defRPr sz="4400"/>
            </a:lvl9pPr>
          </a:lstStyle>
          <a:p>
            <a:pPr lvl="0"/>
            <a:r>
              <a:rPr lang="en-US"/>
              <a:t>Edit Master text styles</a:t>
            </a:r>
          </a:p>
        </p:txBody>
      </p:sp>
      <p:sp>
        <p:nvSpPr>
          <p:cNvPr id="5" name="Date Placeholder 4"/>
          <p:cNvSpPr>
            <a:spLocks noGrp="1"/>
          </p:cNvSpPr>
          <p:nvPr>
            <p:ph type="dt" sz="half" idx="10"/>
          </p:nvPr>
        </p:nvSpPr>
        <p:spPr/>
        <p:txBody>
          <a:bodyPr/>
          <a:lstStyle/>
          <a:p>
            <a:fld id="{08E81BC7-D5A5-445F-BF4D-797F02B50EB4}" type="datetimeFigureOut">
              <a:rPr lang="en-US" smtClean="0"/>
              <a:t>6/18/19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14240968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8E81BC7-D5A5-445F-BF4D-797F02B50EB4}" type="datetimeFigureOut">
              <a:rPr lang="en-US" smtClean="0"/>
              <a:t>6/18/19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39254960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8792172" y="1752600"/>
            <a:ext cx="8675370" cy="2789682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766062" y="1752600"/>
            <a:ext cx="25523190" cy="27896822"/>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8E81BC7-D5A5-445F-BF4D-797F02B50EB4}" type="datetimeFigureOut">
              <a:rPr lang="en-US" smtClean="0"/>
              <a:t>6/18/19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13868737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766060" y="1752607"/>
            <a:ext cx="34701480" cy="63627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2766060" y="8763000"/>
            <a:ext cx="34701480" cy="20886422"/>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2766060" y="30510487"/>
            <a:ext cx="9052560" cy="1752600"/>
          </a:xfrm>
          <a:prstGeom prst="rect">
            <a:avLst/>
          </a:prstGeom>
        </p:spPr>
        <p:txBody>
          <a:bodyPr vert="horz" lIns="91440" tIns="45720" rIns="91440" bIns="45720" rtlCol="0" anchor="ctr"/>
          <a:lstStyle>
            <a:lvl1pPr algn="l">
              <a:defRPr sz="5280">
                <a:solidFill>
                  <a:schemeClr val="tx1">
                    <a:tint val="75000"/>
                  </a:schemeClr>
                </a:solidFill>
              </a:defRPr>
            </a:lvl1pPr>
          </a:lstStyle>
          <a:p>
            <a:fld id="{08E81BC7-D5A5-445F-BF4D-797F02B50EB4}" type="datetimeFigureOut">
              <a:rPr lang="en-US" smtClean="0"/>
              <a:t>6/18/19</a:t>
            </a:fld>
            <a:endParaRPr lang="en-US"/>
          </a:p>
        </p:txBody>
      </p:sp>
      <p:sp>
        <p:nvSpPr>
          <p:cNvPr id="5" name="Footer Placeholder 4"/>
          <p:cNvSpPr>
            <a:spLocks noGrp="1"/>
          </p:cNvSpPr>
          <p:nvPr>
            <p:ph type="ftr" sz="quarter" idx="3"/>
          </p:nvPr>
        </p:nvSpPr>
        <p:spPr>
          <a:xfrm>
            <a:off x="13327380" y="30510487"/>
            <a:ext cx="13578840" cy="1752600"/>
          </a:xfrm>
          <a:prstGeom prst="rect">
            <a:avLst/>
          </a:prstGeom>
        </p:spPr>
        <p:txBody>
          <a:bodyPr vert="horz" lIns="91440" tIns="45720" rIns="91440" bIns="45720" rtlCol="0" anchor="ctr"/>
          <a:lstStyle>
            <a:lvl1pPr algn="ctr">
              <a:defRPr sz="528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28414980" y="30510487"/>
            <a:ext cx="9052560" cy="1752600"/>
          </a:xfrm>
          <a:prstGeom prst="rect">
            <a:avLst/>
          </a:prstGeom>
        </p:spPr>
        <p:txBody>
          <a:bodyPr vert="horz" lIns="91440" tIns="45720" rIns="91440" bIns="45720" rtlCol="0" anchor="ctr"/>
          <a:lstStyle>
            <a:lvl1pPr algn="r">
              <a:defRPr sz="5280">
                <a:solidFill>
                  <a:schemeClr val="tx1">
                    <a:tint val="75000"/>
                  </a:schemeClr>
                </a:solidFill>
              </a:defRPr>
            </a:lvl1pPr>
          </a:lstStyle>
          <a:p>
            <a:fld id="{59152990-41B8-4C7F-B873-1D5366E1EAB8}" type="slidenum">
              <a:rPr lang="en-US" smtClean="0"/>
              <a:t>‹#›</a:t>
            </a:fld>
            <a:endParaRPr lang="en-US"/>
          </a:p>
        </p:txBody>
      </p:sp>
    </p:spTree>
    <p:extLst>
      <p:ext uri="{BB962C8B-B14F-4D97-AF65-F5344CB8AC3E}">
        <p14:creationId xmlns:p14="http://schemas.microsoft.com/office/powerpoint/2010/main" val="1107476782"/>
      </p:ext>
    </p:extLst>
  </p:cSld>
  <p:clrMap bg1="lt1" tx1="dk1" bg2="lt2" tx2="dk2" accent1="accent1" accent2="accent2" accent3="accent3" accent4="accent4" accent5="accent5" accent6="accent6" hlink="hlink" folHlink="folHlink"/>
  <p:sldLayoutIdLst>
    <p:sldLayoutId id="2147483781" r:id="rId1"/>
    <p:sldLayoutId id="2147483782" r:id="rId2"/>
    <p:sldLayoutId id="2147483783" r:id="rId3"/>
    <p:sldLayoutId id="2147483784" r:id="rId4"/>
    <p:sldLayoutId id="2147483785" r:id="rId5"/>
    <p:sldLayoutId id="2147483786" r:id="rId6"/>
    <p:sldLayoutId id="2147483787" r:id="rId7"/>
    <p:sldLayoutId id="2147483788" r:id="rId8"/>
    <p:sldLayoutId id="2147483789" r:id="rId9"/>
    <p:sldLayoutId id="2147483790" r:id="rId10"/>
    <p:sldLayoutId id="2147483791" r:id="rId11"/>
  </p:sldLayoutIdLst>
  <p:txStyles>
    <p:titleStyle>
      <a:lvl1pPr algn="l" defTabSz="4023360" rtl="0" eaLnBrk="1" latinLnBrk="0" hangingPunct="1">
        <a:lnSpc>
          <a:spcPct val="90000"/>
        </a:lnSpc>
        <a:spcBef>
          <a:spcPct val="0"/>
        </a:spcBef>
        <a:buNone/>
        <a:defRPr sz="19360" kern="1200">
          <a:solidFill>
            <a:schemeClr val="tx1"/>
          </a:solidFill>
          <a:latin typeface="+mj-lt"/>
          <a:ea typeface="+mj-ea"/>
          <a:cs typeface="+mj-cs"/>
        </a:defRPr>
      </a:lvl1pPr>
    </p:titleStyle>
    <p:bodyStyle>
      <a:lvl1pPr marL="1005840" indent="-1005840" algn="l" defTabSz="4023360" rtl="0" eaLnBrk="1" latinLnBrk="0" hangingPunct="1">
        <a:lnSpc>
          <a:spcPct val="90000"/>
        </a:lnSpc>
        <a:spcBef>
          <a:spcPts val="4400"/>
        </a:spcBef>
        <a:buFont typeface="Arial" panose="020B0604020202020204" pitchFamily="34" charset="0"/>
        <a:buChar char="•"/>
        <a:defRPr sz="12320" kern="1200">
          <a:solidFill>
            <a:schemeClr val="tx1"/>
          </a:solidFill>
          <a:latin typeface="+mn-lt"/>
          <a:ea typeface="+mn-ea"/>
          <a:cs typeface="+mn-cs"/>
        </a:defRPr>
      </a:lvl1pPr>
      <a:lvl2pPr marL="3017520" indent="-1005840" algn="l" defTabSz="4023360" rtl="0" eaLnBrk="1" latinLnBrk="0" hangingPunct="1">
        <a:lnSpc>
          <a:spcPct val="90000"/>
        </a:lnSpc>
        <a:spcBef>
          <a:spcPts val="2200"/>
        </a:spcBef>
        <a:buFont typeface="Arial" panose="020B0604020202020204" pitchFamily="34" charset="0"/>
        <a:buChar char="•"/>
        <a:defRPr sz="10560" kern="1200">
          <a:solidFill>
            <a:schemeClr val="tx1"/>
          </a:solidFill>
          <a:latin typeface="+mn-lt"/>
          <a:ea typeface="+mn-ea"/>
          <a:cs typeface="+mn-cs"/>
        </a:defRPr>
      </a:lvl2pPr>
      <a:lvl3pPr marL="5029200" indent="-1005840" algn="l" defTabSz="4023360" rtl="0" eaLnBrk="1" latinLnBrk="0" hangingPunct="1">
        <a:lnSpc>
          <a:spcPct val="90000"/>
        </a:lnSpc>
        <a:spcBef>
          <a:spcPts val="2200"/>
        </a:spcBef>
        <a:buFont typeface="Arial" panose="020B0604020202020204" pitchFamily="34" charset="0"/>
        <a:buChar char="•"/>
        <a:defRPr sz="8800" kern="1200">
          <a:solidFill>
            <a:schemeClr val="tx1"/>
          </a:solidFill>
          <a:latin typeface="+mn-lt"/>
          <a:ea typeface="+mn-ea"/>
          <a:cs typeface="+mn-cs"/>
        </a:defRPr>
      </a:lvl3pPr>
      <a:lvl4pPr marL="7040880" indent="-1005840" algn="l" defTabSz="4023360" rtl="0" eaLnBrk="1" latinLnBrk="0" hangingPunct="1">
        <a:lnSpc>
          <a:spcPct val="90000"/>
        </a:lnSpc>
        <a:spcBef>
          <a:spcPts val="2200"/>
        </a:spcBef>
        <a:buFont typeface="Arial" panose="020B0604020202020204" pitchFamily="34" charset="0"/>
        <a:buChar char="•"/>
        <a:defRPr sz="7920" kern="1200">
          <a:solidFill>
            <a:schemeClr val="tx1"/>
          </a:solidFill>
          <a:latin typeface="+mn-lt"/>
          <a:ea typeface="+mn-ea"/>
          <a:cs typeface="+mn-cs"/>
        </a:defRPr>
      </a:lvl4pPr>
      <a:lvl5pPr marL="9052560" indent="-1005840" algn="l" defTabSz="4023360" rtl="0" eaLnBrk="1" latinLnBrk="0" hangingPunct="1">
        <a:lnSpc>
          <a:spcPct val="90000"/>
        </a:lnSpc>
        <a:spcBef>
          <a:spcPts val="2200"/>
        </a:spcBef>
        <a:buFont typeface="Arial" panose="020B0604020202020204" pitchFamily="34" charset="0"/>
        <a:buChar char="•"/>
        <a:defRPr sz="7920" kern="1200">
          <a:solidFill>
            <a:schemeClr val="tx1"/>
          </a:solidFill>
          <a:latin typeface="+mn-lt"/>
          <a:ea typeface="+mn-ea"/>
          <a:cs typeface="+mn-cs"/>
        </a:defRPr>
      </a:lvl5pPr>
      <a:lvl6pPr marL="11064240" indent="-1005840" algn="l" defTabSz="4023360" rtl="0" eaLnBrk="1" latinLnBrk="0" hangingPunct="1">
        <a:lnSpc>
          <a:spcPct val="90000"/>
        </a:lnSpc>
        <a:spcBef>
          <a:spcPts val="2200"/>
        </a:spcBef>
        <a:buFont typeface="Arial" panose="020B0604020202020204" pitchFamily="34" charset="0"/>
        <a:buChar char="•"/>
        <a:defRPr sz="7920" kern="1200">
          <a:solidFill>
            <a:schemeClr val="tx1"/>
          </a:solidFill>
          <a:latin typeface="+mn-lt"/>
          <a:ea typeface="+mn-ea"/>
          <a:cs typeface="+mn-cs"/>
        </a:defRPr>
      </a:lvl6pPr>
      <a:lvl7pPr marL="13075920" indent="-1005840" algn="l" defTabSz="4023360" rtl="0" eaLnBrk="1" latinLnBrk="0" hangingPunct="1">
        <a:lnSpc>
          <a:spcPct val="90000"/>
        </a:lnSpc>
        <a:spcBef>
          <a:spcPts val="2200"/>
        </a:spcBef>
        <a:buFont typeface="Arial" panose="020B0604020202020204" pitchFamily="34" charset="0"/>
        <a:buChar char="•"/>
        <a:defRPr sz="7920" kern="1200">
          <a:solidFill>
            <a:schemeClr val="tx1"/>
          </a:solidFill>
          <a:latin typeface="+mn-lt"/>
          <a:ea typeface="+mn-ea"/>
          <a:cs typeface="+mn-cs"/>
        </a:defRPr>
      </a:lvl7pPr>
      <a:lvl8pPr marL="15087600" indent="-1005840" algn="l" defTabSz="4023360" rtl="0" eaLnBrk="1" latinLnBrk="0" hangingPunct="1">
        <a:lnSpc>
          <a:spcPct val="90000"/>
        </a:lnSpc>
        <a:spcBef>
          <a:spcPts val="2200"/>
        </a:spcBef>
        <a:buFont typeface="Arial" panose="020B0604020202020204" pitchFamily="34" charset="0"/>
        <a:buChar char="•"/>
        <a:defRPr sz="7920" kern="1200">
          <a:solidFill>
            <a:schemeClr val="tx1"/>
          </a:solidFill>
          <a:latin typeface="+mn-lt"/>
          <a:ea typeface="+mn-ea"/>
          <a:cs typeface="+mn-cs"/>
        </a:defRPr>
      </a:lvl8pPr>
      <a:lvl9pPr marL="17099280" indent="-1005840" algn="l" defTabSz="4023360" rtl="0" eaLnBrk="1" latinLnBrk="0" hangingPunct="1">
        <a:lnSpc>
          <a:spcPct val="90000"/>
        </a:lnSpc>
        <a:spcBef>
          <a:spcPts val="2200"/>
        </a:spcBef>
        <a:buFont typeface="Arial" panose="020B0604020202020204" pitchFamily="34" charset="0"/>
        <a:buChar char="•"/>
        <a:defRPr sz="7920" kern="1200">
          <a:solidFill>
            <a:schemeClr val="tx1"/>
          </a:solidFill>
          <a:latin typeface="+mn-lt"/>
          <a:ea typeface="+mn-ea"/>
          <a:cs typeface="+mn-cs"/>
        </a:defRPr>
      </a:lvl9pPr>
    </p:bodyStyle>
    <p:otherStyle>
      <a:defPPr>
        <a:defRPr lang="en-US"/>
      </a:defPPr>
      <a:lvl1pPr marL="0" algn="l" defTabSz="4023360" rtl="0" eaLnBrk="1" latinLnBrk="0" hangingPunct="1">
        <a:defRPr sz="7920" kern="1200">
          <a:solidFill>
            <a:schemeClr val="tx1"/>
          </a:solidFill>
          <a:latin typeface="+mn-lt"/>
          <a:ea typeface="+mn-ea"/>
          <a:cs typeface="+mn-cs"/>
        </a:defRPr>
      </a:lvl1pPr>
      <a:lvl2pPr marL="2011680" algn="l" defTabSz="4023360" rtl="0" eaLnBrk="1" latinLnBrk="0" hangingPunct="1">
        <a:defRPr sz="7920" kern="1200">
          <a:solidFill>
            <a:schemeClr val="tx1"/>
          </a:solidFill>
          <a:latin typeface="+mn-lt"/>
          <a:ea typeface="+mn-ea"/>
          <a:cs typeface="+mn-cs"/>
        </a:defRPr>
      </a:lvl2pPr>
      <a:lvl3pPr marL="4023360" algn="l" defTabSz="4023360" rtl="0" eaLnBrk="1" latinLnBrk="0" hangingPunct="1">
        <a:defRPr sz="7920" kern="1200">
          <a:solidFill>
            <a:schemeClr val="tx1"/>
          </a:solidFill>
          <a:latin typeface="+mn-lt"/>
          <a:ea typeface="+mn-ea"/>
          <a:cs typeface="+mn-cs"/>
        </a:defRPr>
      </a:lvl3pPr>
      <a:lvl4pPr marL="6035040" algn="l" defTabSz="4023360" rtl="0" eaLnBrk="1" latinLnBrk="0" hangingPunct="1">
        <a:defRPr sz="7920" kern="1200">
          <a:solidFill>
            <a:schemeClr val="tx1"/>
          </a:solidFill>
          <a:latin typeface="+mn-lt"/>
          <a:ea typeface="+mn-ea"/>
          <a:cs typeface="+mn-cs"/>
        </a:defRPr>
      </a:lvl4pPr>
      <a:lvl5pPr marL="8046720" algn="l" defTabSz="4023360" rtl="0" eaLnBrk="1" latinLnBrk="0" hangingPunct="1">
        <a:defRPr sz="7920" kern="1200">
          <a:solidFill>
            <a:schemeClr val="tx1"/>
          </a:solidFill>
          <a:latin typeface="+mn-lt"/>
          <a:ea typeface="+mn-ea"/>
          <a:cs typeface="+mn-cs"/>
        </a:defRPr>
      </a:lvl5pPr>
      <a:lvl6pPr marL="10058400" algn="l" defTabSz="4023360" rtl="0" eaLnBrk="1" latinLnBrk="0" hangingPunct="1">
        <a:defRPr sz="7920" kern="1200">
          <a:solidFill>
            <a:schemeClr val="tx1"/>
          </a:solidFill>
          <a:latin typeface="+mn-lt"/>
          <a:ea typeface="+mn-ea"/>
          <a:cs typeface="+mn-cs"/>
        </a:defRPr>
      </a:lvl6pPr>
      <a:lvl7pPr marL="12070080" algn="l" defTabSz="4023360" rtl="0" eaLnBrk="1" latinLnBrk="0" hangingPunct="1">
        <a:defRPr sz="7920" kern="1200">
          <a:solidFill>
            <a:schemeClr val="tx1"/>
          </a:solidFill>
          <a:latin typeface="+mn-lt"/>
          <a:ea typeface="+mn-ea"/>
          <a:cs typeface="+mn-cs"/>
        </a:defRPr>
      </a:lvl7pPr>
      <a:lvl8pPr marL="14081760" algn="l" defTabSz="4023360" rtl="0" eaLnBrk="1" latinLnBrk="0" hangingPunct="1">
        <a:defRPr sz="7920" kern="1200">
          <a:solidFill>
            <a:schemeClr val="tx1"/>
          </a:solidFill>
          <a:latin typeface="+mn-lt"/>
          <a:ea typeface="+mn-ea"/>
          <a:cs typeface="+mn-cs"/>
        </a:defRPr>
      </a:lvl8pPr>
      <a:lvl9pPr marL="16093440" algn="l" defTabSz="4023360" rtl="0" eaLnBrk="1" latinLnBrk="0" hangingPunct="1">
        <a:defRPr sz="792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a:extLst>
              <a:ext uri="{FF2B5EF4-FFF2-40B4-BE49-F238E27FC236}">
                <a16:creationId xmlns:a16="http://schemas.microsoft.com/office/drawing/2014/main" id="{F46ACBB3-EACD-F24A-86E9-D2D6B8EEA69C}"/>
              </a:ext>
            </a:extLst>
          </p:cNvPr>
          <p:cNvPicPr>
            <a:picLocks noChangeAspect="1"/>
          </p:cNvPicPr>
          <p:nvPr/>
        </p:nvPicPr>
        <p:blipFill rotWithShape="1">
          <a:blip r:embed="rId2">
            <a:extLst>
              <a:ext uri="{28A0092B-C50C-407E-A947-70E740481C1C}">
                <a14:useLocalDpi xmlns:a14="http://schemas.microsoft.com/office/drawing/2010/main" val="0"/>
              </a:ext>
            </a:extLst>
          </a:blip>
          <a:srcRect t="5326" b="7915"/>
          <a:stretch/>
        </p:blipFill>
        <p:spPr>
          <a:xfrm>
            <a:off x="15962390" y="24203878"/>
            <a:ext cx="9385378" cy="8142686"/>
          </a:xfrm>
          <a:prstGeom prst="rect">
            <a:avLst/>
          </a:prstGeom>
          <a:ln>
            <a:noFill/>
          </a:ln>
        </p:spPr>
      </p:pic>
      <p:sp>
        <p:nvSpPr>
          <p:cNvPr id="2" name="Title 1"/>
          <p:cNvSpPr>
            <a:spLocks noGrp="1"/>
          </p:cNvSpPr>
          <p:nvPr>
            <p:ph type="ctrTitle"/>
          </p:nvPr>
        </p:nvSpPr>
        <p:spPr>
          <a:xfrm>
            <a:off x="346530" y="377757"/>
            <a:ext cx="39541878" cy="6242670"/>
          </a:xfrm>
          <a:solidFill>
            <a:schemeClr val="tx2">
              <a:lumMod val="75000"/>
            </a:schemeClr>
          </a:solidFill>
          <a:ln/>
        </p:spPr>
        <p:style>
          <a:lnRef idx="0">
            <a:schemeClr val="accent1"/>
          </a:lnRef>
          <a:fillRef idx="3">
            <a:schemeClr val="accent1"/>
          </a:fillRef>
          <a:effectRef idx="3">
            <a:schemeClr val="accent1"/>
          </a:effectRef>
          <a:fontRef idx="minor">
            <a:schemeClr val="lt1"/>
          </a:fontRef>
        </p:style>
        <p:txBody>
          <a:bodyPr anchor="ctr">
            <a:normAutofit/>
          </a:bodyPr>
          <a:lstStyle/>
          <a:p>
            <a:pPr>
              <a:lnSpc>
                <a:spcPct val="150000"/>
              </a:lnSpc>
            </a:pPr>
            <a:r>
              <a:rPr lang="en-US" sz="8800" dirty="0">
                <a:latin typeface="Cambria" panose="02040503050406030204" pitchFamily="18" charset="0"/>
              </a:rPr>
              <a:t>A Network Analytic Perspective on Human Intelligence </a:t>
            </a:r>
            <a:br>
              <a:rPr lang="en-US" sz="6000" b="1" dirty="0">
                <a:solidFill>
                  <a:schemeClr val="bg1"/>
                </a:solidFill>
                <a:latin typeface="Cambria" panose="02040503050406030204" pitchFamily="18" charset="0"/>
                <a:ea typeface="Arial Hebrew" charset="-79"/>
                <a:cs typeface="Arial" panose="020B0604020202020204" pitchFamily="34" charset="0"/>
              </a:rPr>
            </a:br>
            <a:r>
              <a:rPr lang="en-US" sz="6000" dirty="0">
                <a:solidFill>
                  <a:schemeClr val="bg1"/>
                </a:solidFill>
                <a:latin typeface="Cambria" panose="02040503050406030204" pitchFamily="18" charset="0"/>
                <a:ea typeface="Arial Hebrew" charset="-79"/>
                <a:cs typeface="Arial" panose="020B0604020202020204" pitchFamily="34" charset="0"/>
              </a:rPr>
              <a:t>Victoria M. Bryan &amp; John D. Mayer. </a:t>
            </a:r>
            <a:br>
              <a:rPr lang="en-US" sz="6000" dirty="0">
                <a:solidFill>
                  <a:schemeClr val="bg1"/>
                </a:solidFill>
                <a:latin typeface="Cambria" panose="02040503050406030204" pitchFamily="18" charset="0"/>
                <a:ea typeface="Arial Hebrew" charset="-79"/>
                <a:cs typeface="Arial" panose="020B0604020202020204" pitchFamily="34" charset="0"/>
              </a:rPr>
            </a:br>
            <a:r>
              <a:rPr lang="en-US" sz="6000" dirty="0">
                <a:solidFill>
                  <a:schemeClr val="bg1"/>
                </a:solidFill>
                <a:latin typeface="Cambria" panose="02040503050406030204" pitchFamily="18" charset="0"/>
                <a:ea typeface="Arial Hebrew" charset="-79"/>
                <a:cs typeface="Arial" panose="020B0604020202020204" pitchFamily="34" charset="0"/>
              </a:rPr>
              <a:t>University of New Hampshire</a:t>
            </a:r>
            <a:endParaRPr lang="en-US" sz="6000" i="1" dirty="0">
              <a:solidFill>
                <a:schemeClr val="bg1"/>
              </a:solidFill>
              <a:latin typeface="Cambria" panose="02040503050406030204" pitchFamily="18" charset="0"/>
              <a:ea typeface="Arial Hebrew" charset="-79"/>
              <a:cs typeface="Arial" panose="020B0604020202020204" pitchFamily="34" charset="0"/>
            </a:endParaRPr>
          </a:p>
        </p:txBody>
      </p:sp>
      <p:sp>
        <p:nvSpPr>
          <p:cNvPr id="99" name="Subtitle 2"/>
          <p:cNvSpPr txBox="1">
            <a:spLocks/>
          </p:cNvSpPr>
          <p:nvPr/>
        </p:nvSpPr>
        <p:spPr>
          <a:xfrm>
            <a:off x="29846900" y="21957691"/>
            <a:ext cx="10005181" cy="4118873"/>
          </a:xfrm>
          <a:prstGeom prst="rect">
            <a:avLst/>
          </a:prstGeom>
          <a:ln>
            <a:noFill/>
          </a:ln>
        </p:spPr>
        <p:txBody>
          <a:bodyPr vert="horz" lIns="97785" tIns="48892" rIns="97785" bIns="48892" rtlCol="0" anchor="t">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algn="just">
              <a:spcBef>
                <a:spcPts val="0"/>
              </a:spcBef>
            </a:pPr>
            <a:endParaRPr lang="en-US" sz="2658" dirty="0">
              <a:latin typeface="Cambria" panose="02040503050406030204" pitchFamily="18" charset="0"/>
            </a:endParaRPr>
          </a:p>
          <a:p>
            <a:pPr marL="366715" indent="-366715" algn="just">
              <a:spcBef>
                <a:spcPts val="0"/>
              </a:spcBef>
              <a:buFont typeface="Arial" panose="020B0604020202020204" pitchFamily="34" charset="0"/>
              <a:buChar char="•"/>
            </a:pPr>
            <a:endParaRPr lang="en-US" sz="2658" dirty="0">
              <a:latin typeface="Cambria" panose="02040503050406030204" pitchFamily="18" charset="0"/>
            </a:endParaRPr>
          </a:p>
          <a:p>
            <a:pPr algn="l">
              <a:spcBef>
                <a:spcPts val="0"/>
              </a:spcBef>
            </a:pPr>
            <a:endParaRPr lang="en-US" sz="2658" dirty="0">
              <a:latin typeface="Cambria" panose="02040503050406030204" pitchFamily="18" charset="0"/>
            </a:endParaRPr>
          </a:p>
          <a:p>
            <a:pPr algn="just">
              <a:spcBef>
                <a:spcPts val="0"/>
              </a:spcBef>
            </a:pPr>
            <a:endParaRPr lang="en-US" sz="2658" dirty="0">
              <a:latin typeface="Cambria" panose="02040503050406030204" pitchFamily="18" charset="0"/>
            </a:endParaRPr>
          </a:p>
          <a:p>
            <a:pPr algn="l">
              <a:spcBef>
                <a:spcPts val="0"/>
              </a:spcBef>
            </a:pPr>
            <a:endParaRPr lang="en-US" sz="2658" dirty="0">
              <a:latin typeface="Cambria" panose="02040503050406030204" pitchFamily="18" charset="0"/>
            </a:endParaRPr>
          </a:p>
          <a:p>
            <a:pPr algn="l">
              <a:spcBef>
                <a:spcPts val="0"/>
              </a:spcBef>
            </a:pPr>
            <a:endParaRPr lang="en-US" sz="2658" dirty="0">
              <a:latin typeface="Cambria" panose="02040503050406030204" pitchFamily="18" charset="0"/>
            </a:endParaRPr>
          </a:p>
          <a:p>
            <a:pPr algn="l">
              <a:spcBef>
                <a:spcPts val="0"/>
              </a:spcBef>
            </a:pPr>
            <a:endParaRPr lang="en-US" sz="2658" dirty="0">
              <a:latin typeface="Cambria" panose="02040503050406030204" pitchFamily="18" charset="0"/>
            </a:endParaRPr>
          </a:p>
        </p:txBody>
      </p:sp>
      <p:pic>
        <p:nvPicPr>
          <p:cNvPr id="22" name="Picture 2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95422" y="1607527"/>
            <a:ext cx="3217549" cy="4258520"/>
          </a:xfrm>
          <a:prstGeom prst="rect">
            <a:avLst/>
          </a:prstGeom>
        </p:spPr>
      </p:pic>
      <p:sp>
        <p:nvSpPr>
          <p:cNvPr id="3" name="TextBox 2"/>
          <p:cNvSpPr txBox="1"/>
          <p:nvPr/>
        </p:nvSpPr>
        <p:spPr>
          <a:xfrm>
            <a:off x="2410691" y="15835745"/>
            <a:ext cx="184731" cy="1400383"/>
          </a:xfrm>
          <a:prstGeom prst="rect">
            <a:avLst/>
          </a:prstGeom>
          <a:noFill/>
        </p:spPr>
        <p:txBody>
          <a:bodyPr wrap="none" rtlCol="0">
            <a:spAutoFit/>
          </a:bodyPr>
          <a:lstStyle/>
          <a:p>
            <a:endParaRPr lang="en-US" dirty="0"/>
          </a:p>
        </p:txBody>
      </p:sp>
      <p:sp>
        <p:nvSpPr>
          <p:cNvPr id="10" name="TextBox 9">
            <a:extLst>
              <a:ext uri="{FF2B5EF4-FFF2-40B4-BE49-F238E27FC236}">
                <a16:creationId xmlns:a16="http://schemas.microsoft.com/office/drawing/2014/main" id="{3D4EF4EC-EA3B-F944-AE34-F55566BAAE22}"/>
              </a:ext>
            </a:extLst>
          </p:cNvPr>
          <p:cNvSpPr txBox="1"/>
          <p:nvPr/>
        </p:nvSpPr>
        <p:spPr>
          <a:xfrm>
            <a:off x="389232" y="7705881"/>
            <a:ext cx="13177758" cy="19122158"/>
          </a:xfrm>
          <a:prstGeom prst="rect">
            <a:avLst/>
          </a:prstGeom>
          <a:noFill/>
          <a:ln>
            <a:noFill/>
          </a:ln>
        </p:spPr>
        <p:txBody>
          <a:bodyPr wrap="square" rtlCol="0">
            <a:spAutoFit/>
          </a:bodyPr>
          <a:lstStyle/>
          <a:p>
            <a:pPr algn="ctr">
              <a:lnSpc>
                <a:spcPct val="90000"/>
              </a:lnSpc>
            </a:pPr>
            <a:r>
              <a:rPr lang="en-US" sz="3200" b="1" dirty="0">
                <a:latin typeface="Cambria" panose="02040503050406030204" pitchFamily="18" charset="0"/>
              </a:rPr>
              <a:t>Literature Review</a:t>
            </a:r>
          </a:p>
          <a:p>
            <a:pPr marL="457200" indent="-457200">
              <a:lnSpc>
                <a:spcPct val="90000"/>
              </a:lnSpc>
              <a:buFont typeface="Arial" panose="020B0604020202020204" pitchFamily="34" charset="0"/>
              <a:buChar char="•"/>
            </a:pPr>
            <a:endParaRPr lang="en-US" b="1" dirty="0">
              <a:latin typeface="Cambria" panose="02040503050406030204" pitchFamily="18" charset="0"/>
            </a:endParaRPr>
          </a:p>
          <a:p>
            <a:pPr marL="457200" indent="-457200">
              <a:lnSpc>
                <a:spcPct val="90000"/>
              </a:lnSpc>
              <a:buFont typeface="Arial" panose="020B0604020202020204" pitchFamily="34" charset="0"/>
              <a:buChar char="•"/>
            </a:pPr>
            <a:r>
              <a:rPr lang="en-US" sz="2800" dirty="0">
                <a:latin typeface="Cambria" panose="02040503050406030204" pitchFamily="18" charset="0"/>
              </a:rPr>
              <a:t>One of the most widely accepted contemporary models of human intelligence is the Carroll-Horn-Cattell (CHC) model (Keith, </a:t>
            </a:r>
            <a:r>
              <a:rPr lang="en-US" sz="2800" dirty="0" err="1">
                <a:latin typeface="Cambria" panose="02040503050406030204" pitchFamily="18" charset="0"/>
              </a:rPr>
              <a:t>Kranzler</a:t>
            </a:r>
            <a:r>
              <a:rPr lang="en-US" sz="2800" dirty="0">
                <a:latin typeface="Cambria" panose="02040503050406030204" pitchFamily="18" charset="0"/>
              </a:rPr>
              <a:t>, &amp; Flanagan, 2001; McGrew, 2009), which synthesizes general intelligence and broad intelligences such as verbal, auditory, and other mental abilities.</a:t>
            </a:r>
          </a:p>
          <a:p>
            <a:pPr marL="457200" indent="-457200">
              <a:lnSpc>
                <a:spcPct val="90000"/>
              </a:lnSpc>
              <a:buFont typeface="Arial" panose="020B0604020202020204" pitchFamily="34" charset="0"/>
              <a:buChar char="•"/>
            </a:pPr>
            <a:endParaRPr lang="en-US" dirty="0">
              <a:latin typeface="Cambria" panose="02040503050406030204" pitchFamily="18" charset="0"/>
            </a:endParaRPr>
          </a:p>
          <a:p>
            <a:pPr marL="457200" indent="-457200">
              <a:lnSpc>
                <a:spcPct val="90000"/>
              </a:lnSpc>
              <a:buFont typeface="Arial" panose="020B0604020202020204" pitchFamily="34" charset="0"/>
              <a:buChar char="•"/>
            </a:pPr>
            <a:r>
              <a:rPr lang="en-US" sz="2800" dirty="0">
                <a:latin typeface="Cambria" panose="02040503050406030204" pitchFamily="18" charset="0"/>
              </a:rPr>
              <a:t>Using factor analysis, the CHC model creates a taxonomic structure for intelligence, dividing human cognitive abilities into three levels, or strata (Carroll, 1993). </a:t>
            </a:r>
          </a:p>
          <a:p>
            <a:pPr marL="457200" indent="-457200">
              <a:lnSpc>
                <a:spcPct val="90000"/>
              </a:lnSpc>
              <a:buFont typeface="Arial" panose="020B0604020202020204" pitchFamily="34" charset="0"/>
              <a:buChar char="•"/>
            </a:pPr>
            <a:endParaRPr lang="en-US" dirty="0">
              <a:latin typeface="Cambria" panose="02040503050406030204" pitchFamily="18" charset="0"/>
            </a:endParaRPr>
          </a:p>
          <a:p>
            <a:pPr marL="457200" indent="-457200">
              <a:lnSpc>
                <a:spcPct val="90000"/>
              </a:lnSpc>
              <a:buFont typeface="Arial" panose="020B0604020202020204" pitchFamily="34" charset="0"/>
              <a:buChar char="•"/>
            </a:pPr>
            <a:r>
              <a:rPr lang="en-US" sz="2800" dirty="0">
                <a:latin typeface="Cambria" panose="02040503050406030204" pitchFamily="18" charset="0"/>
              </a:rPr>
              <a:t>One of the benefits of the CHC model of intelligence is the addition,</a:t>
            </a:r>
            <a:r>
              <a:rPr lang="en-US" sz="2800" i="1" dirty="0">
                <a:latin typeface="Cambria" panose="02040503050406030204" pitchFamily="18" charset="0"/>
              </a:rPr>
              <a:t> </a:t>
            </a:r>
            <a:r>
              <a:rPr lang="en-US" sz="2800" dirty="0">
                <a:latin typeface="Cambria" panose="02040503050406030204" pitchFamily="18" charset="0"/>
              </a:rPr>
              <a:t>of the broad intelligences at the second stratum, below general intelligence or </a:t>
            </a:r>
            <a:r>
              <a:rPr lang="en-US" sz="2800" i="1" dirty="0">
                <a:latin typeface="Cambria" panose="02040503050406030204" pitchFamily="18" charset="0"/>
              </a:rPr>
              <a:t>g</a:t>
            </a:r>
            <a:r>
              <a:rPr lang="en-US" sz="2800" dirty="0">
                <a:latin typeface="Cambria" panose="02040503050406030204" pitchFamily="18" charset="0"/>
              </a:rPr>
              <a:t>. The inclusion of the broad intelligences allow researchers to assess a wider range of mental abilities that draw on specific aspects of individual’s capacity to reason or apply their knowledge (Phelps, McGrew, </a:t>
            </a:r>
            <a:r>
              <a:rPr lang="en-US" sz="2800" dirty="0" err="1">
                <a:latin typeface="Cambria" panose="02040503050406030204" pitchFamily="18" charset="0"/>
              </a:rPr>
              <a:t>Knopik</a:t>
            </a:r>
            <a:r>
              <a:rPr lang="en-US" sz="2800" dirty="0">
                <a:latin typeface="Cambria" panose="02040503050406030204" pitchFamily="18" charset="0"/>
              </a:rPr>
              <a:t>, &amp; Ford, 2005). An abridged version of the model in its usual depiction is indicated in Figure 1. </a:t>
            </a:r>
          </a:p>
          <a:p>
            <a:pPr marL="457200" indent="-457200">
              <a:lnSpc>
                <a:spcPct val="90000"/>
              </a:lnSpc>
              <a:buFont typeface="Arial" panose="020B0604020202020204" pitchFamily="34" charset="0"/>
              <a:buChar char="•"/>
            </a:pPr>
            <a:endParaRPr lang="en-US" dirty="0">
              <a:latin typeface="Cambria" panose="02040503050406030204" pitchFamily="18" charset="0"/>
            </a:endParaRPr>
          </a:p>
          <a:p>
            <a:pPr marL="457200" indent="-457200">
              <a:lnSpc>
                <a:spcPct val="90000"/>
              </a:lnSpc>
              <a:buFont typeface="Arial" panose="020B0604020202020204" pitchFamily="34" charset="0"/>
              <a:buChar char="•"/>
            </a:pPr>
            <a:r>
              <a:rPr lang="en-US" sz="2800" dirty="0">
                <a:latin typeface="Cambria" panose="02040503050406030204" pitchFamily="18" charset="0"/>
              </a:rPr>
              <a:t>While the CHC model has proven useful in the field of intelligence, it is at best an approximation of breadth and structure of human intelligence (McGrew, 2009). Even Carroll went so far as to say that much work was still needed to understand the organization of human cognitive abilities (Carroll, 1993; Carroll, 2005). </a:t>
            </a:r>
          </a:p>
          <a:p>
            <a:pPr marL="457200" indent="-457200">
              <a:lnSpc>
                <a:spcPct val="90000"/>
              </a:lnSpc>
              <a:buFont typeface="Arial" panose="020B0604020202020204" pitchFamily="34" charset="0"/>
              <a:buChar char="•"/>
            </a:pPr>
            <a:endParaRPr lang="en-US" sz="2800" dirty="0">
              <a:latin typeface="Cambria" panose="02040503050406030204" pitchFamily="18" charset="0"/>
            </a:endParaRPr>
          </a:p>
          <a:p>
            <a:pPr marL="457200" indent="-457200">
              <a:lnSpc>
                <a:spcPct val="90000"/>
              </a:lnSpc>
              <a:buFont typeface="Arial" panose="020B0604020202020204" pitchFamily="34" charset="0"/>
              <a:buChar char="•"/>
            </a:pPr>
            <a:endParaRPr lang="en-US" sz="2800" dirty="0">
              <a:latin typeface="Cambria" panose="02040503050406030204" pitchFamily="18" charset="0"/>
            </a:endParaRPr>
          </a:p>
          <a:p>
            <a:pPr marL="457200" indent="-457200">
              <a:lnSpc>
                <a:spcPct val="90000"/>
              </a:lnSpc>
              <a:buFont typeface="Arial" panose="020B0604020202020204" pitchFamily="34" charset="0"/>
              <a:buChar char="•"/>
            </a:pPr>
            <a:endParaRPr lang="en-US" sz="2800" dirty="0">
              <a:latin typeface="Cambria" panose="02040503050406030204" pitchFamily="18" charset="0"/>
            </a:endParaRPr>
          </a:p>
          <a:p>
            <a:pPr marL="457200" indent="-457200">
              <a:lnSpc>
                <a:spcPct val="90000"/>
              </a:lnSpc>
              <a:buFont typeface="Arial" panose="020B0604020202020204" pitchFamily="34" charset="0"/>
              <a:buChar char="•"/>
            </a:pPr>
            <a:endParaRPr lang="en-US" sz="2800" dirty="0">
              <a:latin typeface="Cambria" panose="02040503050406030204" pitchFamily="18" charset="0"/>
            </a:endParaRPr>
          </a:p>
          <a:p>
            <a:pPr marL="457200" indent="-457200">
              <a:lnSpc>
                <a:spcPct val="90000"/>
              </a:lnSpc>
              <a:buFont typeface="Arial" panose="020B0604020202020204" pitchFamily="34" charset="0"/>
              <a:buChar char="•"/>
            </a:pPr>
            <a:endParaRPr lang="en-US" sz="2800" dirty="0">
              <a:latin typeface="Cambria" panose="02040503050406030204" pitchFamily="18" charset="0"/>
            </a:endParaRPr>
          </a:p>
          <a:p>
            <a:pPr marL="457200" indent="-457200">
              <a:lnSpc>
                <a:spcPct val="90000"/>
              </a:lnSpc>
              <a:buFont typeface="Arial" panose="020B0604020202020204" pitchFamily="34" charset="0"/>
              <a:buChar char="•"/>
            </a:pPr>
            <a:endParaRPr lang="en-US" sz="2800" dirty="0">
              <a:latin typeface="Cambria" panose="02040503050406030204" pitchFamily="18" charset="0"/>
            </a:endParaRPr>
          </a:p>
          <a:p>
            <a:pPr marL="457200" indent="-457200">
              <a:lnSpc>
                <a:spcPct val="90000"/>
              </a:lnSpc>
              <a:buFont typeface="Arial" panose="020B0604020202020204" pitchFamily="34" charset="0"/>
              <a:buChar char="•"/>
            </a:pPr>
            <a:endParaRPr lang="en-US" sz="2800" dirty="0">
              <a:latin typeface="Cambria" panose="02040503050406030204" pitchFamily="18" charset="0"/>
            </a:endParaRPr>
          </a:p>
          <a:p>
            <a:pPr marL="457200" indent="-457200">
              <a:lnSpc>
                <a:spcPct val="90000"/>
              </a:lnSpc>
              <a:buFont typeface="Arial" panose="020B0604020202020204" pitchFamily="34" charset="0"/>
              <a:buChar char="•"/>
            </a:pPr>
            <a:endParaRPr lang="en-US" sz="2800" dirty="0">
              <a:latin typeface="Cambria" panose="02040503050406030204" pitchFamily="18" charset="0"/>
            </a:endParaRPr>
          </a:p>
          <a:p>
            <a:pPr marL="457200" indent="-457200">
              <a:lnSpc>
                <a:spcPct val="90000"/>
              </a:lnSpc>
              <a:buFont typeface="Arial" panose="020B0604020202020204" pitchFamily="34" charset="0"/>
              <a:buChar char="•"/>
            </a:pPr>
            <a:endParaRPr lang="en-US" sz="2800" dirty="0">
              <a:latin typeface="Cambria" panose="02040503050406030204" pitchFamily="18" charset="0"/>
            </a:endParaRPr>
          </a:p>
          <a:p>
            <a:pPr algn="ctr">
              <a:lnSpc>
                <a:spcPct val="90000"/>
              </a:lnSpc>
            </a:pPr>
            <a:r>
              <a:rPr lang="en-US" sz="2800" b="1" dirty="0">
                <a:latin typeface="Cambria" panose="02040503050406030204" pitchFamily="18" charset="0"/>
              </a:rPr>
              <a:t>Current Research </a:t>
            </a:r>
          </a:p>
          <a:p>
            <a:pPr marL="457200" indent="-457200">
              <a:lnSpc>
                <a:spcPct val="90000"/>
              </a:lnSpc>
              <a:buFont typeface="Arial" panose="020B0604020202020204" pitchFamily="34" charset="0"/>
              <a:buChar char="•"/>
            </a:pPr>
            <a:endParaRPr lang="en-US" dirty="0">
              <a:latin typeface="Cambria" panose="02040503050406030204" pitchFamily="18" charset="0"/>
            </a:endParaRPr>
          </a:p>
          <a:p>
            <a:pPr marL="457200" indent="-457200">
              <a:lnSpc>
                <a:spcPct val="90000"/>
              </a:lnSpc>
              <a:buFont typeface="Arial" panose="020B0604020202020204" pitchFamily="34" charset="0"/>
              <a:buChar char="•"/>
            </a:pPr>
            <a:r>
              <a:rPr lang="en-US" sz="2800" dirty="0">
                <a:latin typeface="Cambria" panose="02040503050406030204" pitchFamily="18" charset="0"/>
              </a:rPr>
              <a:t>The current research aims to explore alternative organizations for human intelligence through the application of network theory. </a:t>
            </a:r>
          </a:p>
          <a:p>
            <a:pPr marL="457200" indent="-457200">
              <a:lnSpc>
                <a:spcPct val="90000"/>
              </a:lnSpc>
              <a:buFont typeface="Arial" panose="020B0604020202020204" pitchFamily="34" charset="0"/>
              <a:buChar char="•"/>
            </a:pPr>
            <a:endParaRPr lang="en-US" dirty="0">
              <a:latin typeface="Cambria" panose="02040503050406030204" pitchFamily="18" charset="0"/>
            </a:endParaRPr>
          </a:p>
          <a:p>
            <a:pPr marL="457200" indent="-457200">
              <a:lnSpc>
                <a:spcPct val="90000"/>
              </a:lnSpc>
              <a:buFont typeface="Arial" panose="020B0604020202020204" pitchFamily="34" charset="0"/>
              <a:buChar char="•"/>
            </a:pPr>
            <a:r>
              <a:rPr lang="en-US" sz="2800" dirty="0">
                <a:latin typeface="Cambria" panose="02040503050406030204" pitchFamily="18" charset="0"/>
              </a:rPr>
              <a:t>Network analysis allows for the creation of visuospatial representations of individual items, as well as their relations to one another (</a:t>
            </a:r>
            <a:r>
              <a:rPr lang="en-US" sz="2800" dirty="0" err="1">
                <a:latin typeface="Cambria" panose="02040503050406030204" pitchFamily="18" charset="0"/>
              </a:rPr>
              <a:t>Borgatti</a:t>
            </a:r>
            <a:r>
              <a:rPr lang="en-US" sz="2800" dirty="0">
                <a:latin typeface="Cambria" panose="02040503050406030204" pitchFamily="18" charset="0"/>
              </a:rPr>
              <a:t>, </a:t>
            </a:r>
            <a:r>
              <a:rPr lang="en-US" sz="2800" dirty="0" err="1">
                <a:latin typeface="Cambria" panose="02040503050406030204" pitchFamily="18" charset="0"/>
              </a:rPr>
              <a:t>Mehra</a:t>
            </a:r>
            <a:r>
              <a:rPr lang="en-US" sz="2800" dirty="0">
                <a:latin typeface="Cambria" panose="02040503050406030204" pitchFamily="18" charset="0"/>
              </a:rPr>
              <a:t>, Brass, &amp; </a:t>
            </a:r>
            <a:r>
              <a:rPr lang="en-US" sz="2800" dirty="0" err="1">
                <a:latin typeface="Cambria" panose="02040503050406030204" pitchFamily="18" charset="0"/>
              </a:rPr>
              <a:t>Labianca</a:t>
            </a:r>
            <a:r>
              <a:rPr lang="en-US" sz="2800" dirty="0">
                <a:latin typeface="Cambria" panose="02040503050406030204" pitchFamily="18" charset="0"/>
              </a:rPr>
              <a:t>, 2009). </a:t>
            </a:r>
          </a:p>
          <a:p>
            <a:pPr marL="457200" indent="-457200">
              <a:lnSpc>
                <a:spcPct val="90000"/>
              </a:lnSpc>
              <a:buFont typeface="Arial" panose="020B0604020202020204" pitchFamily="34" charset="0"/>
              <a:buChar char="•"/>
            </a:pPr>
            <a:endParaRPr lang="en-US" dirty="0">
              <a:latin typeface="Cambria" panose="02040503050406030204" pitchFamily="18" charset="0"/>
            </a:endParaRPr>
          </a:p>
          <a:p>
            <a:pPr marL="457200" indent="-457200">
              <a:lnSpc>
                <a:spcPct val="90000"/>
              </a:lnSpc>
              <a:buFont typeface="Arial" panose="020B0604020202020204" pitchFamily="34" charset="0"/>
              <a:buChar char="•"/>
            </a:pPr>
            <a:r>
              <a:rPr lang="en-US" sz="2800" dirty="0">
                <a:latin typeface="Cambria" panose="02040503050406030204" pitchFamily="18" charset="0"/>
              </a:rPr>
              <a:t>We believe that applying network theory to the broad intelligences can provide a useful alternative for modeling human cognitive abilities. Surely, given what we know of the brain and its functions, intelligence is not entirely hierarchical in organization. Network theory may capture some of the non-hierarchical nuances of this construct.</a:t>
            </a:r>
          </a:p>
          <a:p>
            <a:pPr>
              <a:lnSpc>
                <a:spcPct val="90000"/>
              </a:lnSpc>
            </a:pPr>
            <a:endParaRPr lang="en-US" dirty="0">
              <a:latin typeface="Cambria" panose="02040503050406030204" pitchFamily="18" charset="0"/>
            </a:endParaRPr>
          </a:p>
          <a:p>
            <a:pPr marL="457200" indent="-457200">
              <a:lnSpc>
                <a:spcPct val="90000"/>
              </a:lnSpc>
              <a:buFont typeface="Arial" panose="020B0604020202020204" pitchFamily="34" charset="0"/>
              <a:buChar char="•"/>
            </a:pPr>
            <a:r>
              <a:rPr lang="en-US" sz="2800" dirty="0">
                <a:latin typeface="Cambria" panose="02040503050406030204" pitchFamily="18" charset="0"/>
              </a:rPr>
              <a:t>With this in mind, we hypothesize that more highly related broad intelligences will cluster closer together. Less related broad intelligences will be spatially farther away. </a:t>
            </a:r>
          </a:p>
          <a:p>
            <a:pPr marL="457200" indent="-457200">
              <a:lnSpc>
                <a:spcPct val="90000"/>
              </a:lnSpc>
              <a:buFont typeface="Arial" panose="020B0604020202020204" pitchFamily="34" charset="0"/>
              <a:buChar char="•"/>
            </a:pPr>
            <a:endParaRPr lang="en-US" dirty="0">
              <a:latin typeface="Cambria" panose="02040503050406030204" pitchFamily="18" charset="0"/>
            </a:endParaRPr>
          </a:p>
          <a:p>
            <a:pPr marL="457200" indent="-457200">
              <a:lnSpc>
                <a:spcPct val="90000"/>
              </a:lnSpc>
              <a:buFont typeface="Arial" panose="020B0604020202020204" pitchFamily="34" charset="0"/>
              <a:buChar char="•"/>
            </a:pPr>
            <a:r>
              <a:rPr lang="en-US" sz="2800" dirty="0">
                <a:latin typeface="Cambria" panose="02040503050406030204" pitchFamily="18" charset="0"/>
              </a:rPr>
              <a:t>Moreover, certain intelligences will be more central to the structure of human intelligence than others. </a:t>
            </a:r>
          </a:p>
        </p:txBody>
      </p:sp>
      <p:sp>
        <p:nvSpPr>
          <p:cNvPr id="14" name="TextBox 13">
            <a:extLst>
              <a:ext uri="{FF2B5EF4-FFF2-40B4-BE49-F238E27FC236}">
                <a16:creationId xmlns:a16="http://schemas.microsoft.com/office/drawing/2014/main" id="{C8B24892-7B88-E94B-A2F0-1CD954B406D4}"/>
              </a:ext>
            </a:extLst>
          </p:cNvPr>
          <p:cNvSpPr txBox="1"/>
          <p:nvPr/>
        </p:nvSpPr>
        <p:spPr>
          <a:xfrm>
            <a:off x="14668136" y="25081137"/>
            <a:ext cx="3555812" cy="2308324"/>
          </a:xfrm>
          <a:prstGeom prst="rect">
            <a:avLst/>
          </a:prstGeom>
          <a:noFill/>
        </p:spPr>
        <p:txBody>
          <a:bodyPr wrap="square" rtlCol="0">
            <a:spAutoFit/>
          </a:bodyPr>
          <a:lstStyle/>
          <a:p>
            <a:r>
              <a:rPr lang="en-US" b="1" dirty="0"/>
              <a:t>Figure 2. </a:t>
            </a:r>
            <a:r>
              <a:rPr lang="en-US" dirty="0"/>
              <a:t>Network Model Depicting the Relation Among Broad Intelligences. More highly correlated broad intelligences are clustered close together in the center. Less correlated broad intelligences are distributed to the periphery of the model. </a:t>
            </a:r>
          </a:p>
        </p:txBody>
      </p:sp>
      <p:pic>
        <p:nvPicPr>
          <p:cNvPr id="15" name="Picture 14">
            <a:extLst>
              <a:ext uri="{FF2B5EF4-FFF2-40B4-BE49-F238E27FC236}">
                <a16:creationId xmlns:a16="http://schemas.microsoft.com/office/drawing/2014/main" id="{394EDCC1-CFCB-A14E-ABA3-DAD7A6AF937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849490" y="1607527"/>
            <a:ext cx="3217549" cy="4258520"/>
          </a:xfrm>
          <a:prstGeom prst="rect">
            <a:avLst/>
          </a:prstGeom>
        </p:spPr>
      </p:pic>
      <p:sp>
        <p:nvSpPr>
          <p:cNvPr id="17" name="TextBox 16">
            <a:extLst>
              <a:ext uri="{FF2B5EF4-FFF2-40B4-BE49-F238E27FC236}">
                <a16:creationId xmlns:a16="http://schemas.microsoft.com/office/drawing/2014/main" id="{BA93AD67-553D-DB4F-B696-43DB1DAE27CB}"/>
              </a:ext>
            </a:extLst>
          </p:cNvPr>
          <p:cNvSpPr txBox="1"/>
          <p:nvPr/>
        </p:nvSpPr>
        <p:spPr>
          <a:xfrm>
            <a:off x="389232" y="6959582"/>
            <a:ext cx="13177758" cy="707886"/>
          </a:xfrm>
          <a:prstGeom prst="rect">
            <a:avLst/>
          </a:prstGeom>
          <a:solidFill>
            <a:schemeClr val="tx2">
              <a:lumMod val="75000"/>
            </a:schemeClr>
          </a:solidFill>
        </p:spPr>
        <p:txBody>
          <a:bodyPr wrap="square" rtlCol="0">
            <a:spAutoFit/>
          </a:bodyPr>
          <a:lstStyle/>
          <a:p>
            <a:pPr algn="ctr"/>
            <a:r>
              <a:rPr lang="en-US" sz="4000" b="1" dirty="0">
                <a:solidFill>
                  <a:schemeClr val="bg1"/>
                </a:solidFill>
                <a:latin typeface="Cambria" panose="02040503050406030204" pitchFamily="18" charset="0"/>
                <a:cs typeface="Arial" panose="020B0604020202020204" pitchFamily="34" charset="0"/>
              </a:rPr>
              <a:t>Introduction </a:t>
            </a:r>
          </a:p>
        </p:txBody>
      </p:sp>
      <p:sp>
        <p:nvSpPr>
          <p:cNvPr id="24" name="TextBox 23">
            <a:extLst>
              <a:ext uri="{FF2B5EF4-FFF2-40B4-BE49-F238E27FC236}">
                <a16:creationId xmlns:a16="http://schemas.microsoft.com/office/drawing/2014/main" id="{CF1927CB-9BD3-6742-AA0F-90221B811F35}"/>
              </a:ext>
            </a:extLst>
          </p:cNvPr>
          <p:cNvSpPr txBox="1"/>
          <p:nvPr/>
        </p:nvSpPr>
        <p:spPr>
          <a:xfrm>
            <a:off x="552669" y="26331897"/>
            <a:ext cx="12898284" cy="707886"/>
          </a:xfrm>
          <a:prstGeom prst="rect">
            <a:avLst/>
          </a:prstGeom>
          <a:solidFill>
            <a:schemeClr val="tx2">
              <a:lumMod val="75000"/>
            </a:schemeClr>
          </a:solidFill>
        </p:spPr>
        <p:txBody>
          <a:bodyPr wrap="square" rtlCol="0">
            <a:spAutoFit/>
          </a:bodyPr>
          <a:lstStyle/>
          <a:p>
            <a:pPr algn="ctr"/>
            <a:r>
              <a:rPr lang="en-US" sz="4000" b="1" dirty="0">
                <a:solidFill>
                  <a:schemeClr val="bg1"/>
                </a:solidFill>
                <a:latin typeface="Cambria" panose="02040503050406030204" pitchFamily="18" charset="0"/>
              </a:rPr>
              <a:t>Method</a:t>
            </a:r>
          </a:p>
        </p:txBody>
      </p:sp>
      <p:sp>
        <p:nvSpPr>
          <p:cNvPr id="4" name="Rectangle 3">
            <a:extLst>
              <a:ext uri="{FF2B5EF4-FFF2-40B4-BE49-F238E27FC236}">
                <a16:creationId xmlns:a16="http://schemas.microsoft.com/office/drawing/2014/main" id="{2BA72214-21F6-4444-8A5B-B73DDBB42BBF}"/>
              </a:ext>
            </a:extLst>
          </p:cNvPr>
          <p:cNvSpPr/>
          <p:nvPr/>
        </p:nvSpPr>
        <p:spPr>
          <a:xfrm>
            <a:off x="517039" y="20405927"/>
            <a:ext cx="13177758" cy="553998"/>
          </a:xfrm>
          <a:prstGeom prst="rect">
            <a:avLst/>
          </a:prstGeom>
        </p:spPr>
        <p:txBody>
          <a:bodyPr wrap="square">
            <a:spAutoFit/>
          </a:bodyPr>
          <a:lstStyle/>
          <a:p>
            <a:pPr marL="457200" indent="-457200">
              <a:buFont typeface="Arial" panose="020B0604020202020204" pitchFamily="34" charset="0"/>
              <a:buChar char="•"/>
            </a:pPr>
            <a:endParaRPr lang="en-US" sz="3000" dirty="0">
              <a:latin typeface="Cambria" panose="02040503050406030204" pitchFamily="18" charset="0"/>
            </a:endParaRPr>
          </a:p>
        </p:txBody>
      </p:sp>
      <p:sp>
        <p:nvSpPr>
          <p:cNvPr id="6" name="Rectangle 5">
            <a:extLst>
              <a:ext uri="{FF2B5EF4-FFF2-40B4-BE49-F238E27FC236}">
                <a16:creationId xmlns:a16="http://schemas.microsoft.com/office/drawing/2014/main" id="{BBC9293C-C558-534D-85EA-143A1E3EEEC4}"/>
              </a:ext>
            </a:extLst>
          </p:cNvPr>
          <p:cNvSpPr/>
          <p:nvPr/>
        </p:nvSpPr>
        <p:spPr>
          <a:xfrm>
            <a:off x="552669" y="27039783"/>
            <a:ext cx="12618810" cy="5816977"/>
          </a:xfrm>
          <a:prstGeom prst="rect">
            <a:avLst/>
          </a:prstGeom>
        </p:spPr>
        <p:txBody>
          <a:bodyPr wrap="square">
            <a:spAutoFit/>
          </a:bodyPr>
          <a:lstStyle/>
          <a:p>
            <a:pPr marL="342900" marR="0" lvl="0" indent="-342900">
              <a:spcBef>
                <a:spcPts val="0"/>
              </a:spcBef>
              <a:spcAft>
                <a:spcPts val="0"/>
              </a:spcAft>
              <a:buFont typeface="Arial" panose="020B0604020202020204" pitchFamily="34" charset="0"/>
              <a:buChar char="•"/>
              <a:tabLst>
                <a:tab pos="457200" algn="l"/>
              </a:tabLst>
            </a:pPr>
            <a:r>
              <a:rPr lang="en-US" sz="2800" dirty="0">
                <a:latin typeface="Cambria" panose="02040503050406030204" pitchFamily="18" charset="0"/>
                <a:ea typeface="Calibri" panose="020F0502020204030204" pitchFamily="34" charset="0"/>
                <a:cs typeface="Times New Roman" panose="02020603050405020304" pitchFamily="18" charset="0"/>
              </a:rPr>
              <a:t>The present research was part of a larger systematic review exploring the overall correlation among broad intelligences.  We reviewed a selected sample of 21 peer-reviewed journal articles that reported the relation among broad intelligence factors. </a:t>
            </a:r>
          </a:p>
          <a:p>
            <a:pPr marL="342900" marR="0" lvl="0" indent="-342900">
              <a:spcBef>
                <a:spcPts val="0"/>
              </a:spcBef>
              <a:spcAft>
                <a:spcPts val="0"/>
              </a:spcAft>
              <a:buFont typeface="Arial" panose="020B0604020202020204" pitchFamily="34" charset="0"/>
              <a:buChar char="•"/>
              <a:tabLst>
                <a:tab pos="457200" algn="l"/>
              </a:tabLst>
            </a:pPr>
            <a:endParaRPr lang="en-US" dirty="0">
              <a:latin typeface="Cambria" panose="02040503050406030204" pitchFamily="18" charset="0"/>
              <a:ea typeface="Calibri" panose="020F0502020204030204" pitchFamily="34" charset="0"/>
              <a:cs typeface="Times New Roman" panose="02020603050405020304" pitchFamily="18" charset="0"/>
            </a:endParaRPr>
          </a:p>
          <a:p>
            <a:pPr marL="342900" marR="0" lvl="0" indent="-342900">
              <a:spcBef>
                <a:spcPts val="0"/>
              </a:spcBef>
              <a:spcAft>
                <a:spcPts val="0"/>
              </a:spcAft>
              <a:buFont typeface="Arial" panose="020B0604020202020204" pitchFamily="34" charset="0"/>
              <a:buChar char="•"/>
              <a:tabLst>
                <a:tab pos="457200" algn="l"/>
              </a:tabLst>
            </a:pPr>
            <a:r>
              <a:rPr lang="en-US" sz="2800" dirty="0">
                <a:latin typeface="Cambria" panose="02040503050406030204" pitchFamily="18" charset="0"/>
                <a:ea typeface="Calibri" panose="020F0502020204030204" pitchFamily="34" charset="0"/>
                <a:cs typeface="Times New Roman" panose="02020603050405020304" pitchFamily="18" charset="0"/>
              </a:rPr>
              <a:t>All articles in the present research were published on or before June 28th, 2017 and are listed in Bryan &amp; Mayer (2017).</a:t>
            </a:r>
          </a:p>
          <a:p>
            <a:pPr marL="342900" marR="0" lvl="0" indent="-342900">
              <a:spcBef>
                <a:spcPts val="0"/>
              </a:spcBef>
              <a:spcAft>
                <a:spcPts val="0"/>
              </a:spcAft>
              <a:buFont typeface="Arial" panose="020B0604020202020204" pitchFamily="34" charset="0"/>
              <a:buChar char="•"/>
              <a:tabLst>
                <a:tab pos="457200" algn="l"/>
              </a:tabLst>
            </a:pPr>
            <a:endParaRPr lang="en-US" dirty="0">
              <a:latin typeface="Cambria" panose="02040503050406030204" pitchFamily="18" charset="0"/>
              <a:ea typeface="Calibri" panose="020F0502020204030204" pitchFamily="34" charset="0"/>
              <a:cs typeface="Times New Roman" panose="02020603050405020304" pitchFamily="18" charset="0"/>
            </a:endParaRPr>
          </a:p>
          <a:p>
            <a:pPr marL="342900" indent="-342900">
              <a:buFont typeface="Arial" panose="020B0604020202020204" pitchFamily="34" charset="0"/>
              <a:buChar char="•"/>
              <a:tabLst>
                <a:tab pos="457200" algn="l"/>
              </a:tabLst>
            </a:pPr>
            <a:r>
              <a:rPr lang="en-US" sz="2800" dirty="0">
                <a:latin typeface="Cambria" panose="02040503050406030204" pitchFamily="18" charset="0"/>
                <a:ea typeface="Calibri" panose="020F0502020204030204" pitchFamily="34" charset="0"/>
                <a:cs typeface="Times New Roman" panose="02020603050405020304" pitchFamily="18" charset="0"/>
              </a:rPr>
              <a:t>From each article, we recorded the sample size as well as the correlation among broad intelligence factors. </a:t>
            </a:r>
          </a:p>
          <a:p>
            <a:pPr marL="342900" indent="-342900">
              <a:buFont typeface="Arial" panose="020B0604020202020204" pitchFamily="34" charset="0"/>
              <a:buChar char="•"/>
              <a:tabLst>
                <a:tab pos="457200" algn="l"/>
              </a:tabLst>
            </a:pPr>
            <a:endParaRPr lang="en-US" dirty="0">
              <a:latin typeface="Cambria" panose="02040503050406030204" pitchFamily="18" charset="0"/>
              <a:ea typeface="Calibri" panose="020F0502020204030204" pitchFamily="34" charset="0"/>
              <a:cs typeface="Times New Roman" panose="02020603050405020304" pitchFamily="18" charset="0"/>
            </a:endParaRPr>
          </a:p>
          <a:p>
            <a:pPr marL="342900" indent="-342900">
              <a:buFont typeface="Arial" panose="020B0604020202020204" pitchFamily="34" charset="0"/>
              <a:buChar char="•"/>
              <a:tabLst>
                <a:tab pos="457200" algn="l"/>
              </a:tabLst>
            </a:pPr>
            <a:r>
              <a:rPr lang="en-US" sz="2800" dirty="0">
                <a:latin typeface="Cambria" panose="02040503050406030204" pitchFamily="18" charset="0"/>
                <a:ea typeface="Calibri" panose="020F0502020204030204" pitchFamily="34" charset="0"/>
                <a:cs typeface="Times New Roman" panose="02020603050405020304" pitchFamily="18" charset="0"/>
              </a:rPr>
              <a:t>We included in our analyses all broad intelligences that were present in two or more of our reviewed articles. See Table 1 for a list of broad intelligences and their abbreviations.  </a:t>
            </a:r>
          </a:p>
        </p:txBody>
      </p:sp>
      <p:sp>
        <p:nvSpPr>
          <p:cNvPr id="23" name="TextBox 22">
            <a:extLst>
              <a:ext uri="{FF2B5EF4-FFF2-40B4-BE49-F238E27FC236}">
                <a16:creationId xmlns:a16="http://schemas.microsoft.com/office/drawing/2014/main" id="{1E2FD3B5-0431-D145-AEAF-D6C993AD1D89}"/>
              </a:ext>
            </a:extLst>
          </p:cNvPr>
          <p:cNvSpPr txBox="1"/>
          <p:nvPr/>
        </p:nvSpPr>
        <p:spPr>
          <a:xfrm>
            <a:off x="14392468" y="14063784"/>
            <a:ext cx="12777470" cy="727478"/>
          </a:xfrm>
          <a:prstGeom prst="rect">
            <a:avLst/>
          </a:prstGeom>
          <a:solidFill>
            <a:schemeClr val="tx2">
              <a:lumMod val="75000"/>
            </a:schemeClr>
          </a:solidFill>
        </p:spPr>
        <p:txBody>
          <a:bodyPr wrap="square" rtlCol="0">
            <a:spAutoFit/>
          </a:bodyPr>
          <a:lstStyle/>
          <a:p>
            <a:pPr algn="ctr"/>
            <a:r>
              <a:rPr lang="en-US" sz="4000" b="1" dirty="0">
                <a:solidFill>
                  <a:schemeClr val="bg1"/>
                </a:solidFill>
                <a:latin typeface="Cambria" panose="02040503050406030204" pitchFamily="18" charset="0"/>
                <a:cs typeface="Arial" panose="020B0604020202020204" pitchFamily="34" charset="0"/>
              </a:rPr>
              <a:t>Results</a:t>
            </a:r>
          </a:p>
        </p:txBody>
      </p:sp>
      <p:sp>
        <p:nvSpPr>
          <p:cNvPr id="9" name="Rectangle 8">
            <a:extLst>
              <a:ext uri="{FF2B5EF4-FFF2-40B4-BE49-F238E27FC236}">
                <a16:creationId xmlns:a16="http://schemas.microsoft.com/office/drawing/2014/main" id="{D48294F7-80F2-484A-AF6D-C180B6F5833E}"/>
              </a:ext>
            </a:extLst>
          </p:cNvPr>
          <p:cNvSpPr/>
          <p:nvPr/>
        </p:nvSpPr>
        <p:spPr>
          <a:xfrm>
            <a:off x="14386968" y="14832593"/>
            <a:ext cx="12777470" cy="7648248"/>
          </a:xfrm>
          <a:prstGeom prst="rect">
            <a:avLst/>
          </a:prstGeom>
        </p:spPr>
        <p:txBody>
          <a:bodyPr wrap="square">
            <a:spAutoFit/>
          </a:bodyPr>
          <a:lstStyle/>
          <a:p>
            <a:pPr marR="0" lvl="0" algn="ctr">
              <a:spcBef>
                <a:spcPts val="0"/>
              </a:spcBef>
              <a:spcAft>
                <a:spcPts val="0"/>
              </a:spcAft>
              <a:tabLst>
                <a:tab pos="457200" algn="l"/>
              </a:tabLst>
            </a:pPr>
            <a:r>
              <a:rPr lang="en-US" sz="3200" b="1" dirty="0">
                <a:latin typeface="Cambria" panose="02040503050406030204" pitchFamily="18" charset="0"/>
                <a:ea typeface="Calibri" panose="020F0502020204030204" pitchFamily="34" charset="0"/>
                <a:cs typeface="Times New Roman" panose="02020603050405020304" pitchFamily="18" charset="0"/>
              </a:rPr>
              <a:t>Creating a Network Model </a:t>
            </a:r>
          </a:p>
          <a:p>
            <a:pPr marR="0" lvl="0" algn="ctr">
              <a:spcBef>
                <a:spcPts val="0"/>
              </a:spcBef>
              <a:spcAft>
                <a:spcPts val="0"/>
              </a:spcAft>
              <a:tabLst>
                <a:tab pos="457200" algn="l"/>
              </a:tabLst>
            </a:pPr>
            <a:r>
              <a:rPr lang="en-US" sz="3200" b="1" dirty="0">
                <a:latin typeface="Cambria" panose="02040503050406030204" pitchFamily="18" charset="0"/>
                <a:ea typeface="Calibri" panose="020F0502020204030204" pitchFamily="34" charset="0"/>
                <a:cs typeface="Times New Roman" panose="02020603050405020304" pitchFamily="18" charset="0"/>
              </a:rPr>
              <a:t>of the Broad Intelligences </a:t>
            </a:r>
          </a:p>
          <a:p>
            <a:pPr marL="457200" marR="0" lvl="0" indent="-457200">
              <a:spcBef>
                <a:spcPts val="0"/>
              </a:spcBef>
              <a:spcAft>
                <a:spcPts val="0"/>
              </a:spcAft>
              <a:buFont typeface="Arial" panose="020B0604020202020204" pitchFamily="34" charset="0"/>
              <a:buChar char="•"/>
              <a:tabLst>
                <a:tab pos="457200" algn="l"/>
              </a:tabLst>
            </a:pPr>
            <a:endParaRPr lang="en-US" sz="1600" dirty="0">
              <a:latin typeface="Cambria" panose="02040503050406030204" pitchFamily="18" charset="0"/>
              <a:ea typeface="Calibri" panose="020F0502020204030204" pitchFamily="34" charset="0"/>
              <a:cs typeface="Times New Roman" panose="02020603050405020304" pitchFamily="18" charset="0"/>
            </a:endParaRPr>
          </a:p>
          <a:p>
            <a:pPr marL="457200" marR="0" lvl="0" indent="-457200">
              <a:spcBef>
                <a:spcPts val="0"/>
              </a:spcBef>
              <a:spcAft>
                <a:spcPts val="0"/>
              </a:spcAft>
              <a:buFont typeface="Arial" panose="020B0604020202020204" pitchFamily="34" charset="0"/>
              <a:buChar char="•"/>
              <a:tabLst>
                <a:tab pos="457200" algn="l"/>
              </a:tabLst>
            </a:pPr>
            <a:r>
              <a:rPr lang="en-US" sz="2900" dirty="0">
                <a:latin typeface="Cambria" panose="02040503050406030204" pitchFamily="18" charset="0"/>
                <a:ea typeface="Calibri" panose="020F0502020204030204" pitchFamily="34" charset="0"/>
                <a:cs typeface="Times New Roman" panose="02020603050405020304" pitchFamily="18" charset="0"/>
              </a:rPr>
              <a:t>Sample sizes and correlations were read into a script created using the </a:t>
            </a:r>
            <a:r>
              <a:rPr lang="en-US" sz="2900" i="1" dirty="0">
                <a:latin typeface="Cambria" panose="02040503050406030204" pitchFamily="18" charset="0"/>
                <a:ea typeface="Calibri" panose="020F0502020204030204" pitchFamily="34" charset="0"/>
                <a:cs typeface="Times New Roman" panose="02020603050405020304" pitchFamily="18" charset="0"/>
              </a:rPr>
              <a:t>Psych </a:t>
            </a:r>
            <a:r>
              <a:rPr lang="en-US" sz="2900" dirty="0">
                <a:latin typeface="Cambria" panose="02040503050406030204" pitchFamily="18" charset="0"/>
                <a:ea typeface="Calibri" panose="020F0502020204030204" pitchFamily="34" charset="0"/>
                <a:cs typeface="Times New Roman" panose="02020603050405020304" pitchFamily="18" charset="0"/>
              </a:rPr>
              <a:t>package (</a:t>
            </a:r>
            <a:r>
              <a:rPr lang="en-US" sz="2900" dirty="0" err="1">
                <a:latin typeface="Cambria" panose="02040503050406030204" pitchFamily="18" charset="0"/>
                <a:ea typeface="Calibri" panose="020F0502020204030204" pitchFamily="34" charset="0"/>
                <a:cs typeface="Times New Roman" panose="02020603050405020304" pitchFamily="18" charset="0"/>
              </a:rPr>
              <a:t>Revelle</a:t>
            </a:r>
            <a:r>
              <a:rPr lang="en-US" sz="2900" dirty="0">
                <a:latin typeface="Cambria" panose="02040503050406030204" pitchFamily="18" charset="0"/>
                <a:ea typeface="Calibri" panose="020F0502020204030204" pitchFamily="34" charset="0"/>
                <a:cs typeface="Times New Roman" panose="02020603050405020304" pitchFamily="18" charset="0"/>
              </a:rPr>
              <a:t>, 2018) from the open-source software R, where we calculated the weighted average correlations among each broad intelligence. </a:t>
            </a:r>
          </a:p>
          <a:p>
            <a:pPr marL="457200" marR="0" lvl="0" indent="-457200">
              <a:spcBef>
                <a:spcPts val="0"/>
              </a:spcBef>
              <a:spcAft>
                <a:spcPts val="0"/>
              </a:spcAft>
              <a:buFont typeface="Arial" panose="020B0604020202020204" pitchFamily="34" charset="0"/>
              <a:buChar char="•"/>
              <a:tabLst>
                <a:tab pos="457200" algn="l"/>
              </a:tabLst>
            </a:pPr>
            <a:endParaRPr lang="en-US" sz="1600" dirty="0">
              <a:latin typeface="Cambria" panose="02040503050406030204" pitchFamily="18" charset="0"/>
              <a:ea typeface="Calibri" panose="020F0502020204030204" pitchFamily="34" charset="0"/>
              <a:cs typeface="Times New Roman" panose="02020603050405020304" pitchFamily="18" charset="0"/>
            </a:endParaRPr>
          </a:p>
          <a:p>
            <a:pPr marL="342900" marR="0" lvl="0" indent="-342900">
              <a:spcBef>
                <a:spcPts val="0"/>
              </a:spcBef>
              <a:spcAft>
                <a:spcPts val="0"/>
              </a:spcAft>
              <a:buFont typeface="Arial" panose="020B0604020202020204" pitchFamily="34" charset="0"/>
              <a:buChar char="•"/>
              <a:tabLst>
                <a:tab pos="457200" algn="l"/>
              </a:tabLst>
            </a:pPr>
            <a:r>
              <a:rPr lang="en-US" sz="2900" dirty="0">
                <a:latin typeface="Cambria" panose="02040503050406030204" pitchFamily="18" charset="0"/>
                <a:ea typeface="Calibri" panose="020F0502020204030204" pitchFamily="34" charset="0"/>
                <a:cs typeface="Times New Roman" panose="02020603050405020304" pitchFamily="18" charset="0"/>
              </a:rPr>
              <a:t>The resulting weighted correlations were then imported into the open-source network software </a:t>
            </a:r>
            <a:r>
              <a:rPr lang="en-US" sz="2900" dirty="0" err="1">
                <a:latin typeface="Cambria" panose="02040503050406030204" pitchFamily="18" charset="0"/>
                <a:ea typeface="Calibri" panose="020F0502020204030204" pitchFamily="34" charset="0"/>
                <a:cs typeface="Times New Roman" panose="02020603050405020304" pitchFamily="18" charset="0"/>
              </a:rPr>
              <a:t>Gephi</a:t>
            </a:r>
            <a:r>
              <a:rPr lang="en-US" sz="2900" dirty="0">
                <a:latin typeface="Cambria" panose="02040503050406030204" pitchFamily="18" charset="0"/>
                <a:ea typeface="Calibri" panose="020F0502020204030204" pitchFamily="34" charset="0"/>
                <a:cs typeface="Times New Roman" panose="02020603050405020304" pitchFamily="18" charset="0"/>
              </a:rPr>
              <a:t> (Bastian, </a:t>
            </a:r>
            <a:r>
              <a:rPr lang="en-US" sz="2900" dirty="0" err="1">
                <a:latin typeface="Cambria" panose="02040503050406030204" pitchFamily="18" charset="0"/>
                <a:ea typeface="Calibri" panose="020F0502020204030204" pitchFamily="34" charset="0"/>
                <a:cs typeface="Times New Roman" panose="02020603050405020304" pitchFamily="18" charset="0"/>
              </a:rPr>
              <a:t>Heymann</a:t>
            </a:r>
            <a:r>
              <a:rPr lang="en-US" sz="2900" dirty="0">
                <a:latin typeface="Cambria" panose="02040503050406030204" pitchFamily="18" charset="0"/>
                <a:ea typeface="Calibri" panose="020F0502020204030204" pitchFamily="34" charset="0"/>
                <a:cs typeface="Times New Roman" panose="02020603050405020304" pitchFamily="18" charset="0"/>
              </a:rPr>
              <a:t>, &amp; </a:t>
            </a:r>
            <a:r>
              <a:rPr lang="en-US" sz="2900" dirty="0" err="1">
                <a:latin typeface="Cambria" panose="02040503050406030204" pitchFamily="18" charset="0"/>
                <a:ea typeface="Calibri" panose="020F0502020204030204" pitchFamily="34" charset="0"/>
                <a:cs typeface="Times New Roman" panose="02020603050405020304" pitchFamily="18" charset="0"/>
              </a:rPr>
              <a:t>Jacomy</a:t>
            </a:r>
            <a:r>
              <a:rPr lang="en-US" sz="2900" dirty="0">
                <a:latin typeface="Cambria" panose="02040503050406030204" pitchFamily="18" charset="0"/>
                <a:ea typeface="Calibri" panose="020F0502020204030204" pitchFamily="34" charset="0"/>
                <a:cs typeface="Times New Roman" panose="02020603050405020304" pitchFamily="18" charset="0"/>
              </a:rPr>
              <a:t>, 2009). Following typical network analytic protocol (</a:t>
            </a:r>
            <a:r>
              <a:rPr lang="en-US" sz="2900" dirty="0" err="1">
                <a:latin typeface="Cambria" panose="02040503050406030204" pitchFamily="18" charset="0"/>
                <a:ea typeface="Calibri" panose="020F0502020204030204" pitchFamily="34" charset="0"/>
                <a:cs typeface="Times New Roman" panose="02020603050405020304" pitchFamily="18" charset="0"/>
              </a:rPr>
              <a:t>Borgatti</a:t>
            </a:r>
            <a:r>
              <a:rPr lang="en-US" sz="2900" dirty="0">
                <a:latin typeface="Cambria" panose="02040503050406030204" pitchFamily="18" charset="0"/>
                <a:ea typeface="Calibri" panose="020F0502020204030204" pitchFamily="34" charset="0"/>
                <a:cs typeface="Times New Roman" panose="02020603050405020304" pitchFamily="18" charset="0"/>
              </a:rPr>
              <a:t>, </a:t>
            </a:r>
            <a:r>
              <a:rPr lang="en-US" sz="2900" dirty="0" err="1">
                <a:latin typeface="Cambria" panose="02040503050406030204" pitchFamily="18" charset="0"/>
                <a:ea typeface="Calibri" panose="020F0502020204030204" pitchFamily="34" charset="0"/>
                <a:cs typeface="Times New Roman" panose="02020603050405020304" pitchFamily="18" charset="0"/>
              </a:rPr>
              <a:t>Mehra</a:t>
            </a:r>
            <a:r>
              <a:rPr lang="en-US" sz="2900" dirty="0">
                <a:latin typeface="Cambria" panose="02040503050406030204" pitchFamily="18" charset="0"/>
                <a:ea typeface="Calibri" panose="020F0502020204030204" pitchFamily="34" charset="0"/>
                <a:cs typeface="Times New Roman" panose="02020603050405020304" pitchFamily="18" charset="0"/>
              </a:rPr>
              <a:t>, Brass, &amp; </a:t>
            </a:r>
            <a:r>
              <a:rPr lang="en-US" sz="2900" dirty="0" err="1">
                <a:latin typeface="Cambria" panose="02040503050406030204" pitchFamily="18" charset="0"/>
                <a:ea typeface="Calibri" panose="020F0502020204030204" pitchFamily="34" charset="0"/>
                <a:cs typeface="Times New Roman" panose="02020603050405020304" pitchFamily="18" charset="0"/>
              </a:rPr>
              <a:t>Labianca</a:t>
            </a:r>
            <a:r>
              <a:rPr lang="en-US" sz="2900" dirty="0">
                <a:latin typeface="Cambria" panose="02040503050406030204" pitchFamily="18" charset="0"/>
                <a:ea typeface="Calibri" panose="020F0502020204030204" pitchFamily="34" charset="0"/>
                <a:cs typeface="Times New Roman" panose="02020603050405020304" pitchFamily="18" charset="0"/>
              </a:rPr>
              <a:t>, 2009), each individual broad intelligence factor was treated as a node and the weighted correlations between each broad intelligence (nodes), were treated as edges. </a:t>
            </a:r>
          </a:p>
          <a:p>
            <a:pPr marL="342900" marR="0" lvl="0" indent="-342900">
              <a:spcBef>
                <a:spcPts val="0"/>
              </a:spcBef>
              <a:spcAft>
                <a:spcPts val="0"/>
              </a:spcAft>
              <a:buFont typeface="Arial" panose="020B0604020202020204" pitchFamily="34" charset="0"/>
              <a:buChar char="•"/>
              <a:tabLst>
                <a:tab pos="457200" algn="l"/>
              </a:tabLst>
            </a:pPr>
            <a:endParaRPr lang="en-US" dirty="0">
              <a:latin typeface="Cambria" panose="02040503050406030204" pitchFamily="18" charset="0"/>
              <a:ea typeface="Calibri" panose="020F0502020204030204" pitchFamily="34" charset="0"/>
              <a:cs typeface="Times New Roman" panose="02020603050405020304" pitchFamily="18" charset="0"/>
            </a:endParaRPr>
          </a:p>
          <a:p>
            <a:pPr marL="342900" marR="0" lvl="0" indent="-342900">
              <a:spcBef>
                <a:spcPts val="0"/>
              </a:spcBef>
              <a:spcAft>
                <a:spcPts val="0"/>
              </a:spcAft>
              <a:buFont typeface="Arial" panose="020B0604020202020204" pitchFamily="34" charset="0"/>
              <a:buChar char="•"/>
              <a:tabLst>
                <a:tab pos="457200" algn="l"/>
              </a:tabLst>
            </a:pPr>
            <a:r>
              <a:rPr lang="en-US" sz="2900" dirty="0">
                <a:latin typeface="Cambria" panose="02040503050406030204" pitchFamily="18" charset="0"/>
                <a:ea typeface="Calibri" panose="020F0502020204030204" pitchFamily="34" charset="0"/>
                <a:cs typeface="Times New Roman" panose="02020603050405020304" pitchFamily="18" charset="0"/>
              </a:rPr>
              <a:t>Using ForceAtlas2 (</a:t>
            </a:r>
            <a:r>
              <a:rPr lang="en-US" sz="2900" dirty="0" err="1">
                <a:latin typeface="Cambria" panose="02040503050406030204" pitchFamily="18" charset="0"/>
                <a:ea typeface="Calibri" panose="020F0502020204030204" pitchFamily="34" charset="0"/>
                <a:cs typeface="Times New Roman" panose="02020603050405020304" pitchFamily="18" charset="0"/>
              </a:rPr>
              <a:t>Jacomy</a:t>
            </a:r>
            <a:r>
              <a:rPr lang="en-US" sz="2900" dirty="0">
                <a:latin typeface="Cambria" panose="02040503050406030204" pitchFamily="18" charset="0"/>
                <a:ea typeface="Calibri" panose="020F0502020204030204" pitchFamily="34" charset="0"/>
                <a:cs typeface="Times New Roman" panose="02020603050405020304" pitchFamily="18" charset="0"/>
              </a:rPr>
              <a:t>, </a:t>
            </a:r>
            <a:r>
              <a:rPr lang="en-US" sz="2900" dirty="0" err="1">
                <a:latin typeface="Cambria" panose="02040503050406030204" pitchFamily="18" charset="0"/>
                <a:ea typeface="Calibri" panose="020F0502020204030204" pitchFamily="34" charset="0"/>
                <a:cs typeface="Times New Roman" panose="02020603050405020304" pitchFamily="18" charset="0"/>
              </a:rPr>
              <a:t>Venturini</a:t>
            </a:r>
            <a:r>
              <a:rPr lang="en-US" sz="2900" dirty="0">
                <a:latin typeface="Cambria" panose="02040503050406030204" pitchFamily="18" charset="0"/>
                <a:ea typeface="Calibri" panose="020F0502020204030204" pitchFamily="34" charset="0"/>
                <a:cs typeface="Times New Roman" panose="02020603050405020304" pitchFamily="18" charset="0"/>
              </a:rPr>
              <a:t>, </a:t>
            </a:r>
            <a:r>
              <a:rPr lang="en-US" sz="2900" dirty="0" err="1">
                <a:latin typeface="Cambria" panose="02040503050406030204" pitchFamily="18" charset="0"/>
                <a:ea typeface="Calibri" panose="020F0502020204030204" pitchFamily="34" charset="0"/>
                <a:cs typeface="Times New Roman" panose="02020603050405020304" pitchFamily="18" charset="0"/>
              </a:rPr>
              <a:t>Heymann</a:t>
            </a:r>
            <a:r>
              <a:rPr lang="en-US" sz="2900" dirty="0">
                <a:latin typeface="Cambria" panose="02040503050406030204" pitchFamily="18" charset="0"/>
                <a:ea typeface="Calibri" panose="020F0502020204030204" pitchFamily="34" charset="0"/>
                <a:cs typeface="Times New Roman" panose="02020603050405020304" pitchFamily="18" charset="0"/>
              </a:rPr>
              <a:t>, &amp; Bastian, 2014), we developed a network model for the correlations among broad intelligences.  Using this algorithm, nodes repel one another, while the weights of the edges attract the nodes. </a:t>
            </a:r>
          </a:p>
        </p:txBody>
      </p:sp>
      <p:sp>
        <p:nvSpPr>
          <p:cNvPr id="18" name="TextBox 17">
            <a:extLst>
              <a:ext uri="{FF2B5EF4-FFF2-40B4-BE49-F238E27FC236}">
                <a16:creationId xmlns:a16="http://schemas.microsoft.com/office/drawing/2014/main" id="{D4759380-5275-2A46-9CF3-F2D4D9760418}"/>
              </a:ext>
            </a:extLst>
          </p:cNvPr>
          <p:cNvSpPr txBox="1"/>
          <p:nvPr/>
        </p:nvSpPr>
        <p:spPr>
          <a:xfrm>
            <a:off x="28019808" y="26000453"/>
            <a:ext cx="11704465" cy="707886"/>
          </a:xfrm>
          <a:prstGeom prst="rect">
            <a:avLst/>
          </a:prstGeom>
          <a:solidFill>
            <a:schemeClr val="tx2">
              <a:lumMod val="75000"/>
            </a:schemeClr>
          </a:solidFill>
        </p:spPr>
        <p:txBody>
          <a:bodyPr wrap="square" rtlCol="0">
            <a:spAutoFit/>
          </a:bodyPr>
          <a:lstStyle/>
          <a:p>
            <a:pPr algn="ctr"/>
            <a:r>
              <a:rPr lang="en-US" sz="4000" b="1" dirty="0">
                <a:solidFill>
                  <a:schemeClr val="bg1"/>
                </a:solidFill>
                <a:latin typeface="Cambria" panose="02040503050406030204" pitchFamily="18" charset="0"/>
              </a:rPr>
              <a:t>References</a:t>
            </a:r>
          </a:p>
        </p:txBody>
      </p:sp>
      <p:sp>
        <p:nvSpPr>
          <p:cNvPr id="54" name="Rectangle 53">
            <a:extLst>
              <a:ext uri="{FF2B5EF4-FFF2-40B4-BE49-F238E27FC236}">
                <a16:creationId xmlns:a16="http://schemas.microsoft.com/office/drawing/2014/main" id="{B960A89C-85BC-E14B-BA66-B4351D0825A3}"/>
              </a:ext>
            </a:extLst>
          </p:cNvPr>
          <p:cNvSpPr/>
          <p:nvPr/>
        </p:nvSpPr>
        <p:spPr>
          <a:xfrm>
            <a:off x="14464316" y="22234619"/>
            <a:ext cx="13177758" cy="1815882"/>
          </a:xfrm>
          <a:prstGeom prst="rect">
            <a:avLst/>
          </a:prstGeom>
          <a:noFill/>
        </p:spPr>
        <p:txBody>
          <a:bodyPr wrap="square">
            <a:spAutoFit/>
          </a:bodyPr>
          <a:lstStyle/>
          <a:p>
            <a:pPr marR="0" lvl="0" algn="ctr">
              <a:spcBef>
                <a:spcPts val="0"/>
              </a:spcBef>
              <a:spcAft>
                <a:spcPts val="0"/>
              </a:spcAft>
              <a:tabLst>
                <a:tab pos="457200" algn="l"/>
              </a:tabLst>
            </a:pPr>
            <a:r>
              <a:rPr lang="en-US" sz="3200" b="1" dirty="0">
                <a:latin typeface="Cambria" panose="02040503050406030204" pitchFamily="18" charset="0"/>
                <a:ea typeface="Calibri" panose="020F0502020204030204" pitchFamily="34" charset="0"/>
                <a:cs typeface="Times New Roman" panose="02020603050405020304" pitchFamily="18" charset="0"/>
              </a:rPr>
              <a:t>What is the Spatial Distribution </a:t>
            </a:r>
          </a:p>
          <a:p>
            <a:pPr marR="0" lvl="0" algn="ctr">
              <a:spcBef>
                <a:spcPts val="0"/>
              </a:spcBef>
              <a:spcAft>
                <a:spcPts val="0"/>
              </a:spcAft>
              <a:tabLst>
                <a:tab pos="457200" algn="l"/>
              </a:tabLst>
            </a:pPr>
            <a:r>
              <a:rPr lang="en-US" sz="3200" b="1" dirty="0">
                <a:latin typeface="Cambria" panose="02040503050406030204" pitchFamily="18" charset="0"/>
                <a:ea typeface="Calibri" panose="020F0502020204030204" pitchFamily="34" charset="0"/>
                <a:cs typeface="Times New Roman" panose="02020603050405020304" pitchFamily="18" charset="0"/>
              </a:rPr>
              <a:t>of the Broad Intelligences? </a:t>
            </a:r>
          </a:p>
          <a:p>
            <a:pPr marL="457200" marR="0" lvl="0" indent="-457200">
              <a:spcBef>
                <a:spcPts val="0"/>
              </a:spcBef>
              <a:spcAft>
                <a:spcPts val="0"/>
              </a:spcAft>
              <a:buFont typeface="Arial" panose="020B0604020202020204" pitchFamily="34" charset="0"/>
              <a:buChar char="•"/>
              <a:tabLst>
                <a:tab pos="457200" algn="l"/>
              </a:tabLst>
            </a:pPr>
            <a:endParaRPr lang="en-US" sz="1600" b="1" dirty="0">
              <a:latin typeface="Cambria" panose="02040503050406030204" pitchFamily="18" charset="0"/>
              <a:ea typeface="Calibri" panose="020F0502020204030204" pitchFamily="34" charset="0"/>
              <a:cs typeface="Times New Roman" panose="02020603050405020304" pitchFamily="18" charset="0"/>
            </a:endParaRPr>
          </a:p>
          <a:p>
            <a:pPr marL="457200" marR="0" lvl="0" indent="-457200">
              <a:spcBef>
                <a:spcPts val="0"/>
              </a:spcBef>
              <a:spcAft>
                <a:spcPts val="0"/>
              </a:spcAft>
              <a:buFont typeface="Arial" panose="020B0604020202020204" pitchFamily="34" charset="0"/>
              <a:buChar char="•"/>
              <a:tabLst>
                <a:tab pos="457200" algn="l"/>
              </a:tabLst>
            </a:pPr>
            <a:r>
              <a:rPr lang="en-US" sz="2900" dirty="0">
                <a:latin typeface="Cambria" panose="02040503050406030204" pitchFamily="18" charset="0"/>
                <a:ea typeface="Calibri" panose="020F0502020204030204" pitchFamily="34" charset="0"/>
                <a:cs typeface="Times New Roman" panose="02020603050405020304" pitchFamily="18" charset="0"/>
              </a:rPr>
              <a:t>The results from our network model can be found in Figure 2 below. </a:t>
            </a:r>
          </a:p>
        </p:txBody>
      </p:sp>
      <p:sp>
        <p:nvSpPr>
          <p:cNvPr id="59" name="Rectangle 58">
            <a:extLst>
              <a:ext uri="{FF2B5EF4-FFF2-40B4-BE49-F238E27FC236}">
                <a16:creationId xmlns:a16="http://schemas.microsoft.com/office/drawing/2014/main" id="{A5DD51CC-169A-9A4F-9FB1-145D9C6466D9}"/>
              </a:ext>
            </a:extLst>
          </p:cNvPr>
          <p:cNvSpPr/>
          <p:nvPr/>
        </p:nvSpPr>
        <p:spPr>
          <a:xfrm>
            <a:off x="27995416" y="7021176"/>
            <a:ext cx="11122598" cy="7540526"/>
          </a:xfrm>
          <a:prstGeom prst="rect">
            <a:avLst/>
          </a:prstGeom>
        </p:spPr>
        <p:txBody>
          <a:bodyPr wrap="square">
            <a:spAutoFit/>
          </a:bodyPr>
          <a:lstStyle/>
          <a:p>
            <a:pPr marL="457200" marR="0" lvl="0" indent="-457200">
              <a:spcBef>
                <a:spcPts val="0"/>
              </a:spcBef>
              <a:spcAft>
                <a:spcPts val="0"/>
              </a:spcAft>
              <a:buFont typeface="Arial" panose="020B0604020202020204" pitchFamily="34" charset="0"/>
              <a:buChar char="•"/>
              <a:tabLst>
                <a:tab pos="457200" algn="l"/>
              </a:tabLst>
            </a:pPr>
            <a:r>
              <a:rPr lang="en-US" sz="2800" dirty="0">
                <a:latin typeface="Cambria" panose="02040503050406030204" pitchFamily="18" charset="0"/>
                <a:ea typeface="Calibri" panose="020F0502020204030204" pitchFamily="34" charset="0"/>
                <a:cs typeface="Times New Roman" panose="02020603050405020304" pitchFamily="18" charset="0"/>
              </a:rPr>
              <a:t>Results from our network analysis revealed that certain broad intelligences clustered more closely than others.  Specifically, we see a tight cluster of fluid intelligence (Gf), comprehension knowledge (Gc), quantitative knowledge (Gq), and short-term memory (Gsm) toward the center of our model. </a:t>
            </a:r>
          </a:p>
          <a:p>
            <a:pPr marL="457200" marR="0" lvl="0" indent="-457200">
              <a:spcBef>
                <a:spcPts val="0"/>
              </a:spcBef>
              <a:spcAft>
                <a:spcPts val="0"/>
              </a:spcAft>
              <a:buFont typeface="Arial" panose="020B0604020202020204" pitchFamily="34" charset="0"/>
              <a:buChar char="•"/>
              <a:tabLst>
                <a:tab pos="457200" algn="l"/>
              </a:tabLst>
            </a:pPr>
            <a:endParaRPr lang="en-US" dirty="0">
              <a:latin typeface="Cambria" panose="02040503050406030204" pitchFamily="18" charset="0"/>
              <a:ea typeface="Calibri" panose="020F0502020204030204" pitchFamily="34" charset="0"/>
              <a:cs typeface="Times New Roman" panose="02020603050405020304" pitchFamily="18" charset="0"/>
            </a:endParaRPr>
          </a:p>
          <a:p>
            <a:pPr marL="457200" marR="0" lvl="0" indent="-457200">
              <a:spcBef>
                <a:spcPts val="0"/>
              </a:spcBef>
              <a:spcAft>
                <a:spcPts val="0"/>
              </a:spcAft>
              <a:buFont typeface="Arial" panose="020B0604020202020204" pitchFamily="34" charset="0"/>
              <a:buChar char="•"/>
              <a:tabLst>
                <a:tab pos="457200" algn="l"/>
              </a:tabLst>
            </a:pPr>
            <a:r>
              <a:rPr lang="en-US" sz="2800" dirty="0">
                <a:latin typeface="Cambria" panose="02040503050406030204" pitchFamily="18" charset="0"/>
                <a:ea typeface="Calibri" panose="020F0502020204030204" pitchFamily="34" charset="0"/>
                <a:cs typeface="Times New Roman" panose="02020603050405020304" pitchFamily="18" charset="0"/>
              </a:rPr>
              <a:t>Other broad intelligences like processing speed (Gs), long-term retrieval (Glr), and auditory processing (Ga) were distributed further from the center of the graph. </a:t>
            </a:r>
          </a:p>
          <a:p>
            <a:pPr marL="457200" marR="0" lvl="0" indent="-457200">
              <a:spcBef>
                <a:spcPts val="0"/>
              </a:spcBef>
              <a:spcAft>
                <a:spcPts val="0"/>
              </a:spcAft>
              <a:buFont typeface="Arial" panose="020B0604020202020204" pitchFamily="34" charset="0"/>
              <a:buChar char="•"/>
              <a:tabLst>
                <a:tab pos="457200" algn="l"/>
              </a:tabLst>
            </a:pPr>
            <a:endParaRPr lang="en-US" dirty="0">
              <a:latin typeface="Cambria" panose="02040503050406030204" pitchFamily="18" charset="0"/>
              <a:ea typeface="Calibri" panose="020F0502020204030204" pitchFamily="34" charset="0"/>
              <a:cs typeface="Times New Roman" panose="02020603050405020304" pitchFamily="18" charset="0"/>
            </a:endParaRPr>
          </a:p>
          <a:p>
            <a:pPr marL="457200" marR="0" lvl="0" indent="-457200">
              <a:spcBef>
                <a:spcPts val="0"/>
              </a:spcBef>
              <a:spcAft>
                <a:spcPts val="0"/>
              </a:spcAft>
              <a:buFont typeface="Arial" panose="020B0604020202020204" pitchFamily="34" charset="0"/>
              <a:buChar char="•"/>
              <a:tabLst>
                <a:tab pos="457200" algn="l"/>
              </a:tabLst>
            </a:pPr>
            <a:r>
              <a:rPr lang="en-US" sz="2800" dirty="0">
                <a:latin typeface="Cambria" panose="02040503050406030204" pitchFamily="18" charset="0"/>
                <a:ea typeface="Calibri" panose="020F0502020204030204" pitchFamily="34" charset="0"/>
                <a:cs typeface="Times New Roman" panose="02020603050405020304" pitchFamily="18" charset="0"/>
              </a:rPr>
              <a:t>Although all the nodes in our model were connected, the strength of these connections varied. Fluid intelligence (Gf) emerged to be the most central intelligence in our network model, with the highest average weighted degree among all broad intelligences.</a:t>
            </a:r>
          </a:p>
          <a:p>
            <a:pPr marL="457200" marR="0" lvl="0" indent="-457200">
              <a:spcBef>
                <a:spcPts val="0"/>
              </a:spcBef>
              <a:spcAft>
                <a:spcPts val="0"/>
              </a:spcAft>
              <a:buFont typeface="Arial" panose="020B0604020202020204" pitchFamily="34" charset="0"/>
              <a:buChar char="•"/>
              <a:tabLst>
                <a:tab pos="457200" algn="l"/>
              </a:tabLst>
            </a:pPr>
            <a:endParaRPr lang="en-US" dirty="0">
              <a:latin typeface="Cambria" panose="02040503050406030204" pitchFamily="18" charset="0"/>
              <a:ea typeface="Calibri" panose="020F0502020204030204" pitchFamily="34" charset="0"/>
              <a:cs typeface="Times New Roman" panose="02020603050405020304" pitchFamily="18" charset="0"/>
            </a:endParaRPr>
          </a:p>
          <a:p>
            <a:pPr marL="457200" marR="0" lvl="0" indent="-457200">
              <a:spcBef>
                <a:spcPts val="0"/>
              </a:spcBef>
              <a:spcAft>
                <a:spcPts val="0"/>
              </a:spcAft>
              <a:buFont typeface="Arial" panose="020B0604020202020204" pitchFamily="34" charset="0"/>
              <a:buChar char="•"/>
              <a:tabLst>
                <a:tab pos="457200" algn="l"/>
              </a:tabLst>
            </a:pPr>
            <a:r>
              <a:rPr lang="en-US" sz="2800" dirty="0">
                <a:latin typeface="Cambria" panose="02040503050406030204" pitchFamily="18" charset="0"/>
                <a:ea typeface="Calibri" panose="020F0502020204030204" pitchFamily="34" charset="0"/>
                <a:cs typeface="Times New Roman" panose="02020603050405020304" pitchFamily="18" charset="0"/>
              </a:rPr>
              <a:t>Auditory processing had the lowest average weighted degree among the included broad intelligences, and was located furthest from the center of our network model. </a:t>
            </a:r>
          </a:p>
        </p:txBody>
      </p:sp>
      <p:sp>
        <p:nvSpPr>
          <p:cNvPr id="60" name="TextBox 59">
            <a:extLst>
              <a:ext uri="{FF2B5EF4-FFF2-40B4-BE49-F238E27FC236}">
                <a16:creationId xmlns:a16="http://schemas.microsoft.com/office/drawing/2014/main" id="{A14FA015-6841-3346-998D-829CC2875C89}"/>
              </a:ext>
            </a:extLst>
          </p:cNvPr>
          <p:cNvSpPr txBox="1"/>
          <p:nvPr/>
        </p:nvSpPr>
        <p:spPr>
          <a:xfrm>
            <a:off x="28019808" y="14427523"/>
            <a:ext cx="11740791" cy="707886"/>
          </a:xfrm>
          <a:prstGeom prst="rect">
            <a:avLst/>
          </a:prstGeom>
          <a:solidFill>
            <a:schemeClr val="tx2">
              <a:lumMod val="75000"/>
            </a:schemeClr>
          </a:solidFill>
        </p:spPr>
        <p:txBody>
          <a:bodyPr wrap="square" rtlCol="0">
            <a:spAutoFit/>
          </a:bodyPr>
          <a:lstStyle/>
          <a:p>
            <a:pPr algn="ctr"/>
            <a:r>
              <a:rPr lang="en-US" sz="4000" b="1" dirty="0">
                <a:solidFill>
                  <a:schemeClr val="bg1"/>
                </a:solidFill>
                <a:latin typeface="Cambria" panose="02040503050406030204" pitchFamily="18" charset="0"/>
              </a:rPr>
              <a:t>Discussion </a:t>
            </a:r>
          </a:p>
        </p:txBody>
      </p:sp>
      <p:sp>
        <p:nvSpPr>
          <p:cNvPr id="61" name="Rectangle 60">
            <a:extLst>
              <a:ext uri="{FF2B5EF4-FFF2-40B4-BE49-F238E27FC236}">
                <a16:creationId xmlns:a16="http://schemas.microsoft.com/office/drawing/2014/main" id="{37796539-B222-FB4C-A32B-1A3151285BDC}"/>
              </a:ext>
            </a:extLst>
          </p:cNvPr>
          <p:cNvSpPr/>
          <p:nvPr/>
        </p:nvSpPr>
        <p:spPr>
          <a:xfrm>
            <a:off x="28019808" y="15266058"/>
            <a:ext cx="11696753" cy="10833735"/>
          </a:xfrm>
          <a:prstGeom prst="rect">
            <a:avLst/>
          </a:prstGeom>
        </p:spPr>
        <p:txBody>
          <a:bodyPr wrap="square">
            <a:spAutoFit/>
          </a:bodyPr>
          <a:lstStyle/>
          <a:p>
            <a:pPr marL="457200" marR="0" lvl="0" indent="-457200">
              <a:spcBef>
                <a:spcPts val="0"/>
              </a:spcBef>
              <a:spcAft>
                <a:spcPts val="0"/>
              </a:spcAft>
              <a:buFont typeface="Arial" panose="020B0604020202020204" pitchFamily="34" charset="0"/>
              <a:buChar char="•"/>
              <a:tabLst>
                <a:tab pos="457200" algn="l"/>
              </a:tabLst>
            </a:pPr>
            <a:r>
              <a:rPr lang="en-US" sz="2800" dirty="0">
                <a:latin typeface="Cambria" panose="02040503050406030204" pitchFamily="18" charset="0"/>
                <a:ea typeface="Calibri" panose="020F0502020204030204" pitchFamily="34" charset="0"/>
                <a:cs typeface="Times New Roman" panose="02020603050405020304" pitchFamily="18" charset="0"/>
              </a:rPr>
              <a:t>To our knowledge, the present research was one of the first to model the broad intelligences using network analysis. </a:t>
            </a:r>
          </a:p>
          <a:p>
            <a:pPr marL="457200" marR="0" lvl="0" indent="-457200">
              <a:spcBef>
                <a:spcPts val="0"/>
              </a:spcBef>
              <a:spcAft>
                <a:spcPts val="0"/>
              </a:spcAft>
              <a:buFont typeface="Arial" panose="020B0604020202020204" pitchFamily="34" charset="0"/>
              <a:buChar char="•"/>
              <a:tabLst>
                <a:tab pos="457200" algn="l"/>
              </a:tabLst>
            </a:pPr>
            <a:endParaRPr lang="en-US" dirty="0">
              <a:latin typeface="Cambria" panose="02040503050406030204" pitchFamily="18" charset="0"/>
              <a:ea typeface="Calibri" panose="020F0502020204030204" pitchFamily="34" charset="0"/>
              <a:cs typeface="Times New Roman" panose="02020603050405020304" pitchFamily="18" charset="0"/>
            </a:endParaRPr>
          </a:p>
          <a:p>
            <a:pPr marL="457200" marR="0" lvl="0" indent="-457200">
              <a:spcBef>
                <a:spcPts val="0"/>
              </a:spcBef>
              <a:spcAft>
                <a:spcPts val="0"/>
              </a:spcAft>
              <a:buFont typeface="Arial" panose="020B0604020202020204" pitchFamily="34" charset="0"/>
              <a:buChar char="•"/>
              <a:tabLst>
                <a:tab pos="457200" algn="l"/>
              </a:tabLst>
            </a:pPr>
            <a:r>
              <a:rPr lang="en-US" sz="2800" dirty="0">
                <a:latin typeface="Cambria" panose="02040503050406030204" pitchFamily="18" charset="0"/>
                <a:ea typeface="Calibri" panose="020F0502020204030204" pitchFamily="34" charset="0"/>
                <a:cs typeface="Times New Roman" panose="02020603050405020304" pitchFamily="18" charset="0"/>
              </a:rPr>
              <a:t>Results from the study demonstrate that fluid intelligence (Gf), comprehension knowledge (Gc), quantitative knowledge (Gq), and short-term memory (Gsm) clustered more closely than other intelligences, suggesting that core intelligence may depend most on this highly integrated group. </a:t>
            </a:r>
          </a:p>
          <a:p>
            <a:pPr marL="457200" marR="0" lvl="0" indent="-457200">
              <a:spcBef>
                <a:spcPts val="0"/>
              </a:spcBef>
              <a:spcAft>
                <a:spcPts val="0"/>
              </a:spcAft>
              <a:buFont typeface="Arial" panose="020B0604020202020204" pitchFamily="34" charset="0"/>
              <a:buChar char="•"/>
              <a:tabLst>
                <a:tab pos="457200" algn="l"/>
              </a:tabLst>
            </a:pPr>
            <a:endParaRPr lang="en-US" dirty="0">
              <a:latin typeface="Cambria" panose="02040503050406030204" pitchFamily="18" charset="0"/>
              <a:ea typeface="Calibri" panose="020F0502020204030204" pitchFamily="34" charset="0"/>
              <a:cs typeface="Times New Roman" panose="02020603050405020304" pitchFamily="18" charset="0"/>
            </a:endParaRPr>
          </a:p>
          <a:p>
            <a:pPr marL="457200" indent="-457200">
              <a:buFont typeface="Arial" panose="020B0604020202020204" pitchFamily="34" charset="0"/>
              <a:buChar char="•"/>
              <a:tabLst>
                <a:tab pos="457200" algn="l"/>
              </a:tabLst>
            </a:pPr>
            <a:r>
              <a:rPr lang="en-US" sz="2800" dirty="0">
                <a:latin typeface="Cambria" panose="02040503050406030204" pitchFamily="18" charset="0"/>
                <a:ea typeface="Calibri" panose="020F0502020204030204" pitchFamily="34" charset="0"/>
                <a:cs typeface="Times New Roman" panose="02020603050405020304" pitchFamily="18" charset="0"/>
              </a:rPr>
              <a:t>The centrality of fluid intelligence may echo previous work on the Cattell-Horn-Carroll (CHC) model of human intelligence.  Specifically, hierarchical models of the broad intelligences have shown near perfect correlations between fluid intelligence and </a:t>
            </a:r>
            <a:r>
              <a:rPr lang="en-US" sz="2800" i="1" dirty="0">
                <a:latin typeface="Cambria" panose="02040503050406030204" pitchFamily="18" charset="0"/>
                <a:ea typeface="Calibri" panose="020F0502020204030204" pitchFamily="34" charset="0"/>
                <a:cs typeface="Times New Roman" panose="02020603050405020304" pitchFamily="18" charset="0"/>
              </a:rPr>
              <a:t>g </a:t>
            </a:r>
            <a:r>
              <a:rPr lang="en-US" sz="2800" dirty="0">
                <a:latin typeface="Cambria" panose="02040503050406030204" pitchFamily="18" charset="0"/>
                <a:ea typeface="Calibri" panose="020F0502020204030204" pitchFamily="34" charset="0"/>
                <a:cs typeface="Times New Roman" panose="02020603050405020304" pitchFamily="18" charset="0"/>
              </a:rPr>
              <a:t>(</a:t>
            </a:r>
            <a:r>
              <a:rPr lang="en-US" sz="2800" dirty="0" err="1">
                <a:latin typeface="Cambria" panose="02040503050406030204" pitchFamily="18" charset="0"/>
                <a:ea typeface="Calibri" panose="020F0502020204030204" pitchFamily="34" charset="0"/>
                <a:cs typeface="Times New Roman" panose="02020603050405020304" pitchFamily="18" charset="0"/>
              </a:rPr>
              <a:t>Gustafsson</a:t>
            </a:r>
            <a:r>
              <a:rPr lang="en-US" sz="2800" dirty="0">
                <a:latin typeface="Cambria" panose="02040503050406030204" pitchFamily="18" charset="0"/>
                <a:ea typeface="Calibri" panose="020F0502020204030204" pitchFamily="34" charset="0"/>
                <a:cs typeface="Times New Roman" panose="02020603050405020304" pitchFamily="18" charset="0"/>
              </a:rPr>
              <a:t>, 1984; </a:t>
            </a:r>
            <a:r>
              <a:rPr lang="en-US" sz="2800" dirty="0" err="1">
                <a:latin typeface="Cambria" panose="02040503050406030204" pitchFamily="18" charset="0"/>
                <a:ea typeface="Calibri" panose="020F0502020204030204" pitchFamily="34" charset="0"/>
                <a:cs typeface="Times New Roman" panose="02020603050405020304" pitchFamily="18" charset="0"/>
              </a:rPr>
              <a:t>Niileksela</a:t>
            </a:r>
            <a:r>
              <a:rPr lang="en-US" sz="2800" dirty="0">
                <a:latin typeface="Cambria" panose="02040503050406030204" pitchFamily="18" charset="0"/>
                <a:ea typeface="Calibri" panose="020F0502020204030204" pitchFamily="34" charset="0"/>
                <a:cs typeface="Times New Roman" panose="02020603050405020304" pitchFamily="18" charset="0"/>
              </a:rPr>
              <a:t>, Reynolds, &amp; Kaufman, 2013; Phelps, McGrew, </a:t>
            </a:r>
            <a:r>
              <a:rPr lang="en-US" sz="2800" dirty="0" err="1">
                <a:latin typeface="Cambria" panose="02040503050406030204" pitchFamily="18" charset="0"/>
                <a:ea typeface="Calibri" panose="020F0502020204030204" pitchFamily="34" charset="0"/>
                <a:cs typeface="Times New Roman" panose="02020603050405020304" pitchFamily="18" charset="0"/>
              </a:rPr>
              <a:t>Knopick</a:t>
            </a:r>
            <a:r>
              <a:rPr lang="en-US" sz="2800" dirty="0">
                <a:latin typeface="Cambria" panose="02040503050406030204" pitchFamily="18" charset="0"/>
                <a:ea typeface="Calibri" panose="020F0502020204030204" pitchFamily="34" charset="0"/>
                <a:cs typeface="Times New Roman" panose="02020603050405020304" pitchFamily="18" charset="0"/>
              </a:rPr>
              <a:t>, &amp; Ford, 2005). Such findings may suggest the two are highly similar and that fluid intelligence may involve more general mental abilities. </a:t>
            </a:r>
          </a:p>
          <a:p>
            <a:pPr>
              <a:tabLst>
                <a:tab pos="457200" algn="l"/>
              </a:tabLst>
            </a:pPr>
            <a:endParaRPr lang="en-US" dirty="0">
              <a:latin typeface="Cambria" panose="02040503050406030204" pitchFamily="18" charset="0"/>
              <a:ea typeface="Calibri" panose="020F0502020204030204" pitchFamily="34" charset="0"/>
              <a:cs typeface="Times New Roman" panose="02020603050405020304" pitchFamily="18" charset="0"/>
            </a:endParaRPr>
          </a:p>
          <a:p>
            <a:pPr marL="457200" indent="-457200">
              <a:buFont typeface="Arial" panose="020B0604020202020204" pitchFamily="34" charset="0"/>
              <a:buChar char="•"/>
              <a:tabLst>
                <a:tab pos="457200" algn="l"/>
              </a:tabLst>
            </a:pPr>
            <a:r>
              <a:rPr lang="en-US" sz="2800" dirty="0">
                <a:latin typeface="Cambria" panose="02040503050406030204" pitchFamily="18" charset="0"/>
                <a:ea typeface="Calibri" panose="020F0502020204030204" pitchFamily="34" charset="0"/>
                <a:cs typeface="Times New Roman" panose="02020603050405020304" pitchFamily="18" charset="0"/>
              </a:rPr>
              <a:t>By comparison, </a:t>
            </a:r>
            <a:r>
              <a:rPr lang="en-US" sz="2800" dirty="0">
                <a:solidFill>
                  <a:prstClr val="black"/>
                </a:solidFill>
                <a:latin typeface="Cambria" panose="02040503050406030204" pitchFamily="18" charset="0"/>
                <a:ea typeface="Calibri" panose="020F0502020204030204" pitchFamily="34" charset="0"/>
                <a:cs typeface="Times New Roman" panose="02020603050405020304" pitchFamily="18" charset="0"/>
              </a:rPr>
              <a:t>processing speed (Gs), long-term retrieval (Glr), and auditory processing (Ga) may be relatively independent of such core processing ability. Long-term retrieval, for example, may be a product of adult intellectual development and partly independent of core reasoning (e.g., </a:t>
            </a:r>
            <a:r>
              <a:rPr lang="en-US" sz="2800" dirty="0" err="1">
                <a:solidFill>
                  <a:prstClr val="black"/>
                </a:solidFill>
                <a:latin typeface="Cambria" panose="02040503050406030204" pitchFamily="18" charset="0"/>
                <a:ea typeface="Calibri" panose="020F0502020204030204" pitchFamily="34" charset="0"/>
                <a:cs typeface="Times New Roman" panose="02020603050405020304" pitchFamily="18" charset="0"/>
              </a:rPr>
              <a:t>Strumm</a:t>
            </a:r>
            <a:r>
              <a:rPr lang="en-US" sz="2800" dirty="0">
                <a:solidFill>
                  <a:prstClr val="black"/>
                </a:solidFill>
                <a:latin typeface="Cambria" panose="02040503050406030204" pitchFamily="18" charset="0"/>
                <a:ea typeface="Calibri" panose="020F0502020204030204" pitchFamily="34" charset="0"/>
                <a:cs typeface="Times New Roman" panose="02020603050405020304" pitchFamily="18" charset="0"/>
              </a:rPr>
              <a:t> &amp; Ackerman, 2013).</a:t>
            </a:r>
            <a:endParaRPr lang="en-US" sz="2800" dirty="0">
              <a:latin typeface="Cambria" panose="02040503050406030204" pitchFamily="18" charset="0"/>
              <a:ea typeface="Calibri" panose="020F0502020204030204" pitchFamily="34" charset="0"/>
              <a:cs typeface="Times New Roman" panose="02020603050405020304" pitchFamily="18" charset="0"/>
            </a:endParaRPr>
          </a:p>
          <a:p>
            <a:pPr marL="457200" indent="-457200">
              <a:buFont typeface="Arial" panose="020B0604020202020204" pitchFamily="34" charset="0"/>
              <a:buChar char="•"/>
              <a:tabLst>
                <a:tab pos="457200" algn="l"/>
              </a:tabLst>
            </a:pPr>
            <a:endParaRPr lang="en-US" dirty="0">
              <a:latin typeface="Cambria" panose="02040503050406030204" pitchFamily="18" charset="0"/>
              <a:ea typeface="Calibri" panose="020F0502020204030204" pitchFamily="34" charset="0"/>
              <a:cs typeface="Times New Roman" panose="02020603050405020304" pitchFamily="18" charset="0"/>
            </a:endParaRPr>
          </a:p>
          <a:p>
            <a:pPr marL="457200" indent="-457200">
              <a:buFont typeface="Arial" panose="020B0604020202020204" pitchFamily="34" charset="0"/>
              <a:buChar char="•"/>
              <a:tabLst>
                <a:tab pos="457200" algn="l"/>
              </a:tabLst>
            </a:pPr>
            <a:r>
              <a:rPr lang="en-US" sz="2800" dirty="0">
                <a:latin typeface="Cambria" panose="02040503050406030204" pitchFamily="18" charset="0"/>
                <a:ea typeface="Calibri" panose="020F0502020204030204" pitchFamily="34" charset="0"/>
                <a:cs typeface="Times New Roman" panose="02020603050405020304" pitchFamily="18" charset="0"/>
              </a:rPr>
              <a:t>Given the proliferation of broad intelligences currently being considered, future research may wish to consider the applicability of network models to the representation of such thinking abilities. </a:t>
            </a:r>
          </a:p>
        </p:txBody>
      </p:sp>
      <p:sp>
        <p:nvSpPr>
          <p:cNvPr id="56" name="TextBox 55">
            <a:extLst>
              <a:ext uri="{FF2B5EF4-FFF2-40B4-BE49-F238E27FC236}">
                <a16:creationId xmlns:a16="http://schemas.microsoft.com/office/drawing/2014/main" id="{744F1CF4-C410-4841-9C68-76D5BA17F735}"/>
              </a:ext>
            </a:extLst>
          </p:cNvPr>
          <p:cNvSpPr txBox="1"/>
          <p:nvPr/>
        </p:nvSpPr>
        <p:spPr>
          <a:xfrm>
            <a:off x="28019808" y="26766554"/>
            <a:ext cx="12049657" cy="6001643"/>
          </a:xfrm>
          <a:prstGeom prst="rect">
            <a:avLst/>
          </a:prstGeom>
          <a:noFill/>
        </p:spPr>
        <p:txBody>
          <a:bodyPr wrap="square" rtlCol="0">
            <a:spAutoFit/>
          </a:bodyPr>
          <a:lstStyle/>
          <a:p>
            <a:r>
              <a:rPr lang="en-US" sz="1600" dirty="0"/>
              <a:t>Bastian, M., </a:t>
            </a:r>
            <a:r>
              <a:rPr lang="en-US" sz="1600" dirty="0" err="1"/>
              <a:t>Heymann</a:t>
            </a:r>
            <a:r>
              <a:rPr lang="en-US" sz="1600" dirty="0"/>
              <a:t>, S., &amp; </a:t>
            </a:r>
            <a:r>
              <a:rPr lang="en-US" sz="1600" dirty="0" err="1"/>
              <a:t>Jacomy</a:t>
            </a:r>
            <a:r>
              <a:rPr lang="en-US" sz="1600" dirty="0"/>
              <a:t>, M. (2009). </a:t>
            </a:r>
            <a:r>
              <a:rPr lang="en-US" sz="1600" dirty="0" err="1"/>
              <a:t>Gephi</a:t>
            </a:r>
            <a:r>
              <a:rPr lang="en-US" sz="1600" dirty="0"/>
              <a:t>: an open source software for exploring and manipulating networks. </a:t>
            </a:r>
          </a:p>
          <a:p>
            <a:r>
              <a:rPr lang="en-US" sz="1600" dirty="0"/>
              <a:t>	Proc. ICWSM-09</a:t>
            </a:r>
          </a:p>
          <a:p>
            <a:r>
              <a:rPr lang="en-US" sz="1600" dirty="0" err="1"/>
              <a:t>Borgatti</a:t>
            </a:r>
            <a:r>
              <a:rPr lang="en-US" sz="1600" dirty="0"/>
              <a:t>, S. P., </a:t>
            </a:r>
            <a:r>
              <a:rPr lang="en-US" sz="1600" dirty="0" err="1"/>
              <a:t>Mehra</a:t>
            </a:r>
            <a:r>
              <a:rPr lang="en-US" sz="1600" dirty="0"/>
              <a:t>, A., Brass, D. J., &amp; </a:t>
            </a:r>
            <a:r>
              <a:rPr lang="en-US" sz="1600" dirty="0" err="1"/>
              <a:t>Labianca</a:t>
            </a:r>
            <a:r>
              <a:rPr lang="en-US" sz="1600" dirty="0"/>
              <a:t>, G. (2009). Network analysis in the social sciences. Science, 323(5916), 892-895.</a:t>
            </a:r>
          </a:p>
          <a:p>
            <a:r>
              <a:rPr lang="en-US" sz="1600" dirty="0"/>
              <a:t>Bryan. V.M., &amp; Mayer, J.D. (2017). People versus thing intelligences? Presentation at the 2017 Meeting of the </a:t>
            </a:r>
            <a:r>
              <a:rPr lang="en-US" sz="1600" i="1" dirty="0"/>
              <a:t>Association for Research in </a:t>
            </a:r>
          </a:p>
          <a:p>
            <a:r>
              <a:rPr lang="en-US" sz="1600" i="1" dirty="0"/>
              <a:t>	Personality, </a:t>
            </a:r>
            <a:r>
              <a:rPr lang="en-US" sz="1600" dirty="0"/>
              <a:t>June 8-10. Sacramento, CA. </a:t>
            </a:r>
          </a:p>
          <a:p>
            <a:r>
              <a:rPr lang="en-US" sz="1600" dirty="0"/>
              <a:t>Carroll, J. B. (1993). </a:t>
            </a:r>
            <a:r>
              <a:rPr lang="en-US" sz="1600" i="1" dirty="0"/>
              <a:t>Human cognitive abilities: A survey of factor-analytic studies</a:t>
            </a:r>
            <a:r>
              <a:rPr lang="en-US" sz="1600" dirty="0"/>
              <a:t>. New York, NY, US: Cambridge University  Press. </a:t>
            </a:r>
          </a:p>
          <a:p>
            <a:r>
              <a:rPr lang="en-US" sz="1600" dirty="0"/>
              <a:t>	doi:10.1017/CBO9780511571312</a:t>
            </a:r>
          </a:p>
          <a:p>
            <a:r>
              <a:rPr lang="en-US" sz="1600" dirty="0"/>
              <a:t>Carroll, J. B. (2005). The three-stratum theory of cognitive abilities. In D. P. Flanagan &amp; P. L. Harrison (Eds.), Contemporary intellectual </a:t>
            </a:r>
          </a:p>
          <a:p>
            <a:r>
              <a:rPr lang="en-US" sz="1600" dirty="0"/>
              <a:t>	assessment: Theories, tests and issues, 2nd Ed. (pp. 69−76). New York: Guilford. </a:t>
            </a:r>
          </a:p>
          <a:p>
            <a:r>
              <a:rPr lang="en-US" sz="1600" dirty="0" err="1"/>
              <a:t>Gustafsson</a:t>
            </a:r>
            <a:r>
              <a:rPr lang="en-US" sz="1600" dirty="0"/>
              <a:t>, J. (1984). A unifying model for the structure of intellectual abilities. </a:t>
            </a:r>
            <a:r>
              <a:rPr lang="en-US" sz="1600" i="1" dirty="0"/>
              <a:t>Intelligence, 8, </a:t>
            </a:r>
            <a:r>
              <a:rPr lang="en-US" sz="1600" dirty="0"/>
              <a:t>179-203. </a:t>
            </a:r>
          </a:p>
          <a:p>
            <a:r>
              <a:rPr lang="en-US" sz="1600" dirty="0" err="1"/>
              <a:t>Jacomy</a:t>
            </a:r>
            <a:r>
              <a:rPr lang="en-US" sz="1600" dirty="0"/>
              <a:t>, M., </a:t>
            </a:r>
            <a:r>
              <a:rPr lang="en-US" sz="1600" dirty="0" err="1"/>
              <a:t>Venturini</a:t>
            </a:r>
            <a:r>
              <a:rPr lang="en-US" sz="1600" dirty="0"/>
              <a:t>, T., </a:t>
            </a:r>
            <a:r>
              <a:rPr lang="en-US" sz="1600" dirty="0" err="1"/>
              <a:t>Heymann</a:t>
            </a:r>
            <a:r>
              <a:rPr lang="en-US" sz="1600" dirty="0"/>
              <a:t>, S., &amp; Bastian, M. (2014). ForceAtlas2, a continuous graph layout algorithm for handy network visualization </a:t>
            </a:r>
          </a:p>
          <a:p>
            <a:r>
              <a:rPr lang="en-US" sz="1600" dirty="0"/>
              <a:t>	designed for the </a:t>
            </a:r>
            <a:r>
              <a:rPr lang="en-US" sz="1600" dirty="0" err="1"/>
              <a:t>Gephi</a:t>
            </a:r>
            <a:r>
              <a:rPr lang="en-US" sz="1600" dirty="0"/>
              <a:t> software. </a:t>
            </a:r>
            <a:r>
              <a:rPr lang="en-US" sz="1600" dirty="0" err="1"/>
              <a:t>PloS</a:t>
            </a:r>
            <a:r>
              <a:rPr lang="en-US" sz="1600" dirty="0"/>
              <a:t> one, 9(6), e98679.</a:t>
            </a:r>
          </a:p>
          <a:p>
            <a:r>
              <a:rPr lang="en-US" sz="1600" dirty="0"/>
              <a:t>Keith, T. Z., &amp; </a:t>
            </a:r>
            <a:r>
              <a:rPr lang="en-US" sz="1600" dirty="0" err="1"/>
              <a:t>Kranzler</a:t>
            </a:r>
            <a:r>
              <a:rPr lang="en-US" sz="1600" dirty="0"/>
              <a:t>, J. H. (1999). The absence of structural fidelity precludes construct validity: Rejoinder to </a:t>
            </a:r>
            <a:r>
              <a:rPr lang="en-US" sz="1600" dirty="0" err="1"/>
              <a:t>Naglieri</a:t>
            </a:r>
            <a:r>
              <a:rPr lang="en-US" sz="1600" dirty="0"/>
              <a:t> on what the cognitive </a:t>
            </a:r>
          </a:p>
          <a:p>
            <a:r>
              <a:rPr lang="en-US" sz="1600" dirty="0"/>
              <a:t>	assessment system does and does not measure. </a:t>
            </a:r>
            <a:r>
              <a:rPr lang="en-US" sz="1600" i="1" dirty="0"/>
              <a:t>School Psychology Review, 28</a:t>
            </a:r>
            <a:r>
              <a:rPr lang="en-US" sz="1600" dirty="0"/>
              <a:t>, 303-321.</a:t>
            </a:r>
          </a:p>
          <a:p>
            <a:r>
              <a:rPr lang="en-US" sz="1600" dirty="0"/>
              <a:t>McGrew, K. S. (2009). CHC theory and the human cognitive abilities project: Standing on the shoulders of the giants of psychometric intelligence </a:t>
            </a:r>
          </a:p>
          <a:p>
            <a:r>
              <a:rPr lang="en-US" sz="1600" dirty="0"/>
              <a:t>	research.</a:t>
            </a:r>
            <a:r>
              <a:rPr lang="en-US" sz="1600" i="1" dirty="0"/>
              <a:t> Intelligence, 37</a:t>
            </a:r>
            <a:r>
              <a:rPr lang="en-US" sz="1600" dirty="0"/>
              <a:t>, 1-10. doi:10.1016/j.intell.2008.08.004</a:t>
            </a:r>
          </a:p>
          <a:p>
            <a:r>
              <a:rPr lang="en-US" sz="1600" dirty="0" err="1"/>
              <a:t>Niileksela</a:t>
            </a:r>
            <a:r>
              <a:rPr lang="en-US" sz="1600" dirty="0"/>
              <a:t>, C. R., Reynolds, M. R., &amp; Kaufman, A. S. (2013). An alternative Cattell–Horn–Carroll (CHC) factor structure of the WAIS-IV: Age </a:t>
            </a:r>
          </a:p>
          <a:p>
            <a:r>
              <a:rPr lang="en-US" sz="1600" dirty="0"/>
              <a:t>	invariance of an alternative model for ages 70–90.</a:t>
            </a:r>
            <a:r>
              <a:rPr lang="en-US" sz="1600" i="1" dirty="0"/>
              <a:t> Psychological Assessment, 25</a:t>
            </a:r>
            <a:r>
              <a:rPr lang="en-US" sz="1600" dirty="0"/>
              <a:t>, 391-	404.doi:10.1037/a0031175</a:t>
            </a:r>
          </a:p>
          <a:p>
            <a:r>
              <a:rPr lang="en-US" sz="1600" dirty="0"/>
              <a:t>Phelps, L., McGrew, K. S., </a:t>
            </a:r>
            <a:r>
              <a:rPr lang="en-US" sz="1600" dirty="0" err="1"/>
              <a:t>Knopik</a:t>
            </a:r>
            <a:r>
              <a:rPr lang="en-US" sz="1600" dirty="0"/>
              <a:t>, S. N., &amp; Ford, L. (2005). The general (g), broad, and narrow CHC Stratum characteristics of the WJ III and WISC-	III tests: A confirmatory cross-battery investigation. </a:t>
            </a:r>
            <a:r>
              <a:rPr lang="en-US" sz="1600" i="1" dirty="0"/>
              <a:t>School Psychology Quarterly, 20</a:t>
            </a:r>
            <a:r>
              <a:rPr lang="en-US" sz="1600" dirty="0"/>
              <a:t>, 66-88.</a:t>
            </a:r>
          </a:p>
          <a:p>
            <a:r>
              <a:rPr lang="en-US" sz="1600" dirty="0" err="1"/>
              <a:t>Revelle</a:t>
            </a:r>
            <a:r>
              <a:rPr lang="en-US" sz="1600" dirty="0"/>
              <a:t>, W. (2018, Oct. 24). Procedures for psychological, psychometric, and personality research. Retrieved from http://</a:t>
            </a:r>
            <a:r>
              <a:rPr lang="en-US" sz="1600" dirty="0" err="1"/>
              <a:t>www.personality</a:t>
            </a:r>
            <a:r>
              <a:rPr lang="en-US" sz="1600" dirty="0"/>
              <a:t>-</a:t>
            </a:r>
          </a:p>
          <a:p>
            <a:r>
              <a:rPr lang="en-US" sz="1600" dirty="0"/>
              <a:t>	</a:t>
            </a:r>
            <a:r>
              <a:rPr lang="en-US" sz="1600" dirty="0" err="1"/>
              <a:t>project.org</a:t>
            </a:r>
            <a:r>
              <a:rPr lang="en-US" sz="1600" dirty="0"/>
              <a:t>/r/psych/psych-</a:t>
            </a:r>
            <a:r>
              <a:rPr lang="en-US" sz="1600" dirty="0" err="1"/>
              <a:t>manual.pdf</a:t>
            </a:r>
            <a:r>
              <a:rPr lang="en-US" sz="1600" dirty="0"/>
              <a:t>.</a:t>
            </a:r>
          </a:p>
          <a:p>
            <a:r>
              <a:rPr lang="en-US" sz="1600" dirty="0" err="1"/>
              <a:t>Strumm</a:t>
            </a:r>
            <a:r>
              <a:rPr lang="en-US" sz="1600" dirty="0"/>
              <a:t>, S., &amp; Ackerman, P.L. (2013). Investment and intellect: A review and meta-analysis. </a:t>
            </a:r>
            <a:r>
              <a:rPr lang="en-US" sz="1600" i="1" dirty="0" err="1"/>
              <a:t>Psycholoigcal</a:t>
            </a:r>
            <a:r>
              <a:rPr lang="en-US" sz="1600" i="1" dirty="0"/>
              <a:t> Bulletin, 139, </a:t>
            </a:r>
            <a:r>
              <a:rPr lang="en-US" sz="1600" dirty="0"/>
              <a:t>841-869. </a:t>
            </a:r>
          </a:p>
          <a:p>
            <a:endParaRPr lang="en-US" sz="1600" dirty="0"/>
          </a:p>
        </p:txBody>
      </p:sp>
      <p:graphicFrame>
        <p:nvGraphicFramePr>
          <p:cNvPr id="25" name="Table 24">
            <a:extLst>
              <a:ext uri="{FF2B5EF4-FFF2-40B4-BE49-F238E27FC236}">
                <a16:creationId xmlns:a16="http://schemas.microsoft.com/office/drawing/2014/main" id="{0F7D34D6-2BA6-E945-AD42-8BC1D9E3A357}"/>
              </a:ext>
            </a:extLst>
          </p:cNvPr>
          <p:cNvGraphicFramePr>
            <a:graphicFrameLocks noGrp="1"/>
          </p:cNvGraphicFramePr>
          <p:nvPr>
            <p:extLst>
              <p:ext uri="{D42A27DB-BD31-4B8C-83A1-F6EECF244321}">
                <p14:modId xmlns:p14="http://schemas.microsoft.com/office/powerpoint/2010/main" val="1208751490"/>
              </p:ext>
            </p:extLst>
          </p:nvPr>
        </p:nvGraphicFramePr>
        <p:xfrm>
          <a:off x="14416860" y="7021176"/>
          <a:ext cx="12753077" cy="6738897"/>
        </p:xfrm>
        <a:graphic>
          <a:graphicData uri="http://schemas.openxmlformats.org/drawingml/2006/table">
            <a:tbl>
              <a:tblPr firstRow="1" bandRow="1">
                <a:effectLst/>
                <a:tableStyleId>{1FECB4D8-DB02-4DC6-A0A2-4F2EBAE1DC90}</a:tableStyleId>
              </a:tblPr>
              <a:tblGrid>
                <a:gridCol w="3515800">
                  <a:extLst>
                    <a:ext uri="{9D8B030D-6E8A-4147-A177-3AD203B41FA5}">
                      <a16:colId xmlns:a16="http://schemas.microsoft.com/office/drawing/2014/main" val="4177835927"/>
                    </a:ext>
                  </a:extLst>
                </a:gridCol>
                <a:gridCol w="1807539">
                  <a:extLst>
                    <a:ext uri="{9D8B030D-6E8A-4147-A177-3AD203B41FA5}">
                      <a16:colId xmlns:a16="http://schemas.microsoft.com/office/drawing/2014/main" val="24442552"/>
                    </a:ext>
                  </a:extLst>
                </a:gridCol>
                <a:gridCol w="7429738">
                  <a:extLst>
                    <a:ext uri="{9D8B030D-6E8A-4147-A177-3AD203B41FA5}">
                      <a16:colId xmlns:a16="http://schemas.microsoft.com/office/drawing/2014/main" val="2016589691"/>
                    </a:ext>
                  </a:extLst>
                </a:gridCol>
              </a:tblGrid>
              <a:tr h="892683">
                <a:tc gridSpan="3">
                  <a:txBody>
                    <a:bodyPr/>
                    <a:lstStyle/>
                    <a:p>
                      <a:r>
                        <a:rPr lang="en-US" sz="2400" b="1" dirty="0">
                          <a:solidFill>
                            <a:schemeClr val="tx1"/>
                          </a:solidFill>
                          <a:latin typeface="Cambria" panose="02040503050406030204" pitchFamily="18" charset="0"/>
                        </a:rPr>
                        <a:t>Table 1. </a:t>
                      </a:r>
                    </a:p>
                    <a:p>
                      <a:endParaRPr lang="en-US" sz="2400" b="1" dirty="0">
                        <a:solidFill>
                          <a:schemeClr val="tx1"/>
                        </a:solidFill>
                        <a:latin typeface="Cambria" panose="02040503050406030204" pitchFamily="18" charset="0"/>
                      </a:endParaRPr>
                    </a:p>
                    <a:p>
                      <a:r>
                        <a:rPr lang="en-US" sz="2400" b="1" dirty="0">
                          <a:solidFill>
                            <a:schemeClr val="tx1"/>
                          </a:solidFill>
                          <a:latin typeface="Cambria" panose="02040503050406030204" pitchFamily="18" charset="0"/>
                        </a:rPr>
                        <a:t>Definitions of the Broad Intelligences </a:t>
                      </a:r>
                    </a:p>
                  </a:txBody>
                  <a:tcPr marL="45720" marR="45720" marT="0" marB="2743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807688">
                        <a:alpha val="70196"/>
                      </a:srgbClr>
                    </a:solidFill>
                  </a:tcPr>
                </a:tc>
                <a:tc hMerge="1">
                  <a:txBody>
                    <a:bodyPr/>
                    <a:lstStyle/>
                    <a:p>
                      <a:endParaRPr lang="en-US" sz="2000" dirty="0">
                        <a:solidFill>
                          <a:sysClr val="windowText" lastClr="000000"/>
                        </a:solidFill>
                        <a:latin typeface="Cambria" panose="02040503050406030204" pitchFamily="18" charset="0"/>
                      </a:endParaRPr>
                    </a:p>
                  </a:txBody>
                  <a:tcPr/>
                </a:tc>
                <a:tc hMerge="1">
                  <a:txBody>
                    <a:bodyPr/>
                    <a:lstStyle/>
                    <a:p>
                      <a:endParaRPr lang="en-US" sz="6000" dirty="0">
                        <a:solidFill>
                          <a:sysClr val="windowText" lastClr="000000"/>
                        </a:solidFill>
                        <a:latin typeface="Cambria" panose="02040503050406030204" pitchFamily="18" charset="0"/>
                      </a:endParaRPr>
                    </a:p>
                  </a:txBody>
                  <a:tcPr/>
                </a:tc>
                <a:extLst>
                  <a:ext uri="{0D108BD9-81ED-4DB2-BD59-A6C34878D82A}">
                    <a16:rowId xmlns:a16="http://schemas.microsoft.com/office/drawing/2014/main" val="138425715"/>
                  </a:ext>
                </a:extLst>
              </a:tr>
              <a:tr h="315779">
                <a:tc>
                  <a:txBody>
                    <a:bodyPr/>
                    <a:lstStyle/>
                    <a:p>
                      <a:r>
                        <a:rPr lang="en-US" sz="1900" b="1" dirty="0">
                          <a:solidFill>
                            <a:schemeClr val="tx1"/>
                          </a:solidFill>
                          <a:latin typeface="Cambria" panose="02040503050406030204" pitchFamily="18" charset="0"/>
                        </a:rPr>
                        <a:t>Broad Intelligence</a:t>
                      </a:r>
                    </a:p>
                  </a:txBody>
                  <a:tcPr marL="45720" marR="45720" marT="0" marB="27432">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sz="1900" b="1" dirty="0">
                          <a:solidFill>
                            <a:schemeClr val="tx1"/>
                          </a:solidFill>
                          <a:latin typeface="Cambria" panose="02040503050406030204" pitchFamily="18" charset="0"/>
                        </a:rPr>
                        <a:t>Abbreviation </a:t>
                      </a:r>
                    </a:p>
                  </a:txBody>
                  <a:tcPr marL="45720" marR="45720" marT="0" marB="27432">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sz="1900" b="1" dirty="0">
                          <a:solidFill>
                            <a:schemeClr val="tx1"/>
                          </a:solidFill>
                          <a:latin typeface="Cambria" panose="02040503050406030204" pitchFamily="18" charset="0"/>
                        </a:rPr>
                        <a:t>Definition </a:t>
                      </a:r>
                    </a:p>
                  </a:txBody>
                  <a:tcPr marL="45720" marR="45720" marT="0" marB="27432">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237084323"/>
                  </a:ext>
                </a:extLst>
              </a:tr>
              <a:tr h="406800">
                <a:tc>
                  <a:txBody>
                    <a:bodyPr/>
                    <a:lstStyle/>
                    <a:p>
                      <a:r>
                        <a:rPr lang="en-US" sz="1900" dirty="0">
                          <a:solidFill>
                            <a:schemeClr val="tx1"/>
                          </a:solidFill>
                          <a:latin typeface="Cambria" panose="02040503050406030204" pitchFamily="18" charset="0"/>
                        </a:rPr>
                        <a:t>Fluid Intelligence </a:t>
                      </a:r>
                    </a:p>
                  </a:txBody>
                  <a:tcPr marL="45720" marR="45720" marT="0" marB="27432">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tc>
                  <a:txBody>
                    <a:bodyPr/>
                    <a:lstStyle/>
                    <a:p>
                      <a:r>
                        <a:rPr lang="en-US" sz="1900" dirty="0">
                          <a:solidFill>
                            <a:schemeClr val="tx1"/>
                          </a:solidFill>
                          <a:latin typeface="Cambria" panose="02040503050406030204" pitchFamily="18" charset="0"/>
                        </a:rPr>
                        <a:t>Gf</a:t>
                      </a:r>
                    </a:p>
                  </a:txBody>
                  <a:tcPr marL="45720" marR="45720" marT="0" marB="27432">
                    <a:lnL>
                      <a:noFill/>
                    </a:lnL>
                    <a:lnR>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tc>
                  <a:txBody>
                    <a:bodyPr/>
                    <a:lstStyle/>
                    <a:p>
                      <a:r>
                        <a:rPr lang="en-US" sz="1900" dirty="0">
                          <a:solidFill>
                            <a:schemeClr val="tx1"/>
                          </a:solidFill>
                          <a:latin typeface="Cambria" panose="02040503050406030204" pitchFamily="18" charset="0"/>
                        </a:rPr>
                        <a:t>Ability to perform mental operations involved in tasks such as inductive reasoning, drawing inferences, and solving novel problems. </a:t>
                      </a:r>
                    </a:p>
                  </a:txBody>
                  <a:tcPr marL="45720" marR="45720" marT="0" marB="27432">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527619482"/>
                  </a:ext>
                </a:extLst>
              </a:tr>
              <a:tr h="669404">
                <a:tc>
                  <a:txBody>
                    <a:bodyPr/>
                    <a:lstStyle/>
                    <a:p>
                      <a:r>
                        <a:rPr lang="en-US" sz="1900" dirty="0">
                          <a:solidFill>
                            <a:schemeClr val="tx1"/>
                          </a:solidFill>
                          <a:latin typeface="Cambria" panose="02040503050406030204" pitchFamily="18" charset="0"/>
                        </a:rPr>
                        <a:t>Comprehension Knowledge </a:t>
                      </a:r>
                    </a:p>
                  </a:txBody>
                  <a:tcPr marL="45720" marR="45720" marT="0" marB="27432">
                    <a:lnL w="12700" cap="flat" cmpd="sng" algn="ctr">
                      <a:solidFill>
                        <a:schemeClr val="tx1"/>
                      </a:solidFill>
                      <a:prstDash val="solid"/>
                      <a:round/>
                      <a:headEnd type="none" w="med" len="med"/>
                      <a:tailEnd type="none" w="med" len="med"/>
                    </a:lnL>
                    <a:lnR>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r>
                        <a:rPr lang="en-US" sz="1900" dirty="0" err="1">
                          <a:solidFill>
                            <a:schemeClr val="tx1"/>
                          </a:solidFill>
                          <a:latin typeface="Cambria" panose="02040503050406030204" pitchFamily="18" charset="0"/>
                        </a:rPr>
                        <a:t>Gc</a:t>
                      </a:r>
                      <a:endParaRPr lang="en-US" sz="1900" dirty="0">
                        <a:solidFill>
                          <a:schemeClr val="tx1"/>
                        </a:solidFill>
                        <a:latin typeface="Cambria" panose="02040503050406030204" pitchFamily="18" charset="0"/>
                      </a:endParaRPr>
                    </a:p>
                  </a:txBody>
                  <a:tcPr marL="45720" marR="45720" marT="0" marB="27432">
                    <a:lnL>
                      <a:noFill/>
                    </a:lnL>
                    <a:lnR>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r>
                        <a:rPr lang="en-US" sz="1900" dirty="0">
                          <a:solidFill>
                            <a:schemeClr val="tx1"/>
                          </a:solidFill>
                          <a:latin typeface="Cambria" panose="02040503050406030204" pitchFamily="18" charset="0"/>
                        </a:rPr>
                        <a:t>A person’s acquired knowledge – often verbal and/or procedural – and the ability to apply that knowledge. </a:t>
                      </a:r>
                    </a:p>
                  </a:txBody>
                  <a:tcPr marL="45720" marR="45720" marT="0" marB="27432">
                    <a:lnL>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25684042"/>
                  </a:ext>
                </a:extLst>
              </a:tr>
              <a:tr h="669404">
                <a:tc>
                  <a:txBody>
                    <a:bodyPr/>
                    <a:lstStyle/>
                    <a:p>
                      <a:r>
                        <a:rPr lang="en-US" sz="1900" dirty="0">
                          <a:solidFill>
                            <a:schemeClr val="tx1"/>
                          </a:solidFill>
                          <a:latin typeface="Cambria" panose="02040503050406030204" pitchFamily="18" charset="0"/>
                        </a:rPr>
                        <a:t>Visuospatial Processing</a:t>
                      </a:r>
                    </a:p>
                  </a:txBody>
                  <a:tcPr marL="45720" marR="45720" marT="0" marB="27432">
                    <a:lnL w="12700" cap="flat" cmpd="sng" algn="ctr">
                      <a:solidFill>
                        <a:schemeClr val="tx1"/>
                      </a:solidFill>
                      <a:prstDash val="solid"/>
                      <a:round/>
                      <a:headEnd type="none" w="med" len="med"/>
                      <a:tailEnd type="none" w="med" len="med"/>
                    </a:lnL>
                    <a:lnR>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r>
                        <a:rPr lang="en-US" sz="1900" dirty="0" err="1">
                          <a:solidFill>
                            <a:schemeClr val="tx1"/>
                          </a:solidFill>
                          <a:latin typeface="Cambria" panose="02040503050406030204" pitchFamily="18" charset="0"/>
                        </a:rPr>
                        <a:t>Gv</a:t>
                      </a:r>
                      <a:endParaRPr lang="en-US" sz="1900" dirty="0">
                        <a:solidFill>
                          <a:schemeClr val="tx1"/>
                        </a:solidFill>
                        <a:latin typeface="Cambria" panose="02040503050406030204" pitchFamily="18" charset="0"/>
                      </a:endParaRPr>
                    </a:p>
                  </a:txBody>
                  <a:tcPr marL="45720" marR="45720" marT="0" marB="27432">
                    <a:lnL>
                      <a:noFill/>
                    </a:lnL>
                    <a:lnR>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r>
                        <a:rPr lang="en-US" sz="1900" dirty="0">
                          <a:solidFill>
                            <a:schemeClr val="tx1"/>
                          </a:solidFill>
                          <a:latin typeface="Cambria" panose="02040503050406030204" pitchFamily="18" charset="0"/>
                        </a:rPr>
                        <a:t>Ability to perform mental operations related to visual images, shapes, or objects. </a:t>
                      </a:r>
                    </a:p>
                  </a:txBody>
                  <a:tcPr marL="45720" marR="45720" marT="0" marB="27432">
                    <a:lnL>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60541483"/>
                  </a:ext>
                </a:extLst>
              </a:tr>
              <a:tr h="669404">
                <a:tc>
                  <a:txBody>
                    <a:bodyPr/>
                    <a:lstStyle/>
                    <a:p>
                      <a:r>
                        <a:rPr lang="en-US" sz="1900" dirty="0">
                          <a:solidFill>
                            <a:schemeClr val="tx1"/>
                          </a:solidFill>
                          <a:latin typeface="Cambria" panose="02040503050406030204" pitchFamily="18" charset="0"/>
                        </a:rPr>
                        <a:t>Short-term Memory</a:t>
                      </a:r>
                    </a:p>
                  </a:txBody>
                  <a:tcPr marL="45720" marR="45720" marT="0" marB="27432">
                    <a:lnL w="12700" cap="flat" cmpd="sng" algn="ctr">
                      <a:solidFill>
                        <a:schemeClr val="tx1"/>
                      </a:solidFill>
                      <a:prstDash val="solid"/>
                      <a:round/>
                      <a:headEnd type="none" w="med" len="med"/>
                      <a:tailEnd type="none" w="med" len="med"/>
                    </a:lnL>
                    <a:lnR>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r>
                        <a:rPr lang="en-US" sz="1900" dirty="0" err="1">
                          <a:solidFill>
                            <a:schemeClr val="tx1"/>
                          </a:solidFill>
                          <a:latin typeface="Cambria" panose="02040503050406030204" pitchFamily="18" charset="0"/>
                        </a:rPr>
                        <a:t>Gsm</a:t>
                      </a:r>
                      <a:endParaRPr lang="en-US" sz="1900" dirty="0">
                        <a:solidFill>
                          <a:schemeClr val="tx1"/>
                        </a:solidFill>
                        <a:latin typeface="Cambria" panose="02040503050406030204" pitchFamily="18" charset="0"/>
                      </a:endParaRPr>
                    </a:p>
                  </a:txBody>
                  <a:tcPr marL="45720" marR="45720" marT="0" marB="27432">
                    <a:lnL>
                      <a:noFill/>
                    </a:lnL>
                    <a:lnR>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r>
                        <a:rPr lang="en-US" sz="1900" dirty="0">
                          <a:solidFill>
                            <a:schemeClr val="tx1"/>
                          </a:solidFill>
                          <a:latin typeface="Cambria" panose="02040503050406030204" pitchFamily="18" charset="0"/>
                        </a:rPr>
                        <a:t>Ability to keep active in one’s mind a limited amount of information at any one time. </a:t>
                      </a:r>
                    </a:p>
                  </a:txBody>
                  <a:tcPr marL="45720" marR="45720" marT="0" marB="27432">
                    <a:lnL>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193835159"/>
                  </a:ext>
                </a:extLst>
              </a:tr>
              <a:tr h="669404">
                <a:tc>
                  <a:txBody>
                    <a:bodyPr/>
                    <a:lstStyle/>
                    <a:p>
                      <a:r>
                        <a:rPr lang="en-US" sz="1900" dirty="0">
                          <a:solidFill>
                            <a:schemeClr val="tx1"/>
                          </a:solidFill>
                          <a:latin typeface="Cambria" panose="02040503050406030204" pitchFamily="18" charset="0"/>
                        </a:rPr>
                        <a:t>Processing Speed</a:t>
                      </a:r>
                    </a:p>
                  </a:txBody>
                  <a:tcPr marL="45720" marR="45720" marT="0" marB="27432">
                    <a:lnL w="12700" cap="flat" cmpd="sng" algn="ctr">
                      <a:solidFill>
                        <a:schemeClr val="tx1"/>
                      </a:solidFill>
                      <a:prstDash val="solid"/>
                      <a:round/>
                      <a:headEnd type="none" w="med" len="med"/>
                      <a:tailEnd type="none" w="med" len="med"/>
                    </a:lnL>
                    <a:lnR>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r>
                        <a:rPr lang="en-US" sz="1900" dirty="0" err="1">
                          <a:solidFill>
                            <a:schemeClr val="tx1"/>
                          </a:solidFill>
                          <a:latin typeface="Cambria" panose="02040503050406030204" pitchFamily="18" charset="0"/>
                        </a:rPr>
                        <a:t>Gs</a:t>
                      </a:r>
                      <a:endParaRPr lang="en-US" sz="1900" dirty="0">
                        <a:solidFill>
                          <a:schemeClr val="tx1"/>
                        </a:solidFill>
                        <a:latin typeface="Cambria" panose="02040503050406030204" pitchFamily="18" charset="0"/>
                      </a:endParaRPr>
                    </a:p>
                  </a:txBody>
                  <a:tcPr marL="45720" marR="45720" marT="0" marB="27432">
                    <a:lnL>
                      <a:noFill/>
                    </a:lnL>
                    <a:lnR>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r>
                        <a:rPr lang="en-US" sz="1900" dirty="0">
                          <a:solidFill>
                            <a:schemeClr val="tx1"/>
                          </a:solidFill>
                          <a:latin typeface="Cambria" panose="02040503050406030204" pitchFamily="18" charset="0"/>
                        </a:rPr>
                        <a:t>Ability to perform mental tasks that require attention or focus relatively automatically and with a high degree of ease. </a:t>
                      </a:r>
                    </a:p>
                  </a:txBody>
                  <a:tcPr marL="45720" marR="45720" marT="0" marB="27432">
                    <a:lnL>
                      <a:noFill/>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082429810"/>
                  </a:ext>
                </a:extLst>
              </a:tr>
              <a:tr h="669404">
                <a:tc>
                  <a:txBody>
                    <a:bodyPr/>
                    <a:lstStyle/>
                    <a:p>
                      <a:r>
                        <a:rPr lang="en-US" sz="1900" dirty="0">
                          <a:solidFill>
                            <a:schemeClr val="tx1"/>
                          </a:solidFill>
                          <a:latin typeface="Cambria" panose="02040503050406030204" pitchFamily="18" charset="0"/>
                        </a:rPr>
                        <a:t>Long-term Retrieval </a:t>
                      </a:r>
                    </a:p>
                  </a:txBody>
                  <a:tcPr marL="45720" marR="45720" marT="0" marB="27432">
                    <a:lnL w="12700" cap="flat" cmpd="sng" algn="ctr">
                      <a:solidFill>
                        <a:schemeClr val="tx1"/>
                      </a:solidFill>
                      <a:prstDash val="solid"/>
                      <a:round/>
                      <a:headEnd type="none" w="med" len="med"/>
                      <a:tailEnd type="none" w="med" len="med"/>
                    </a:lnL>
                    <a:lnR>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r>
                        <a:rPr lang="en-US" sz="1900" dirty="0" err="1">
                          <a:solidFill>
                            <a:schemeClr val="tx1"/>
                          </a:solidFill>
                          <a:latin typeface="Cambria" panose="02040503050406030204" pitchFamily="18" charset="0"/>
                        </a:rPr>
                        <a:t>Glr</a:t>
                      </a:r>
                      <a:endParaRPr lang="en-US" sz="1900" dirty="0">
                        <a:solidFill>
                          <a:schemeClr val="tx1"/>
                        </a:solidFill>
                        <a:latin typeface="Cambria" panose="02040503050406030204" pitchFamily="18" charset="0"/>
                      </a:endParaRPr>
                    </a:p>
                  </a:txBody>
                  <a:tcPr marL="45720" marR="45720" marT="0" marB="27432">
                    <a:lnL>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r>
                        <a:rPr lang="en-US" sz="1900" dirty="0">
                          <a:solidFill>
                            <a:schemeClr val="tx1"/>
                          </a:solidFill>
                          <a:latin typeface="Cambria" panose="02040503050406030204" pitchFamily="18" charset="0"/>
                        </a:rPr>
                        <a:t>Ability to both consolidate information into long-term memory and then retrieve and use that information. </a:t>
                      </a:r>
                    </a:p>
                  </a:txBody>
                  <a:tcPr marL="45720" marR="45720" marT="0" marB="27432">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814514167"/>
                  </a:ext>
                </a:extLst>
              </a:tr>
              <a:tr h="669404">
                <a:tc>
                  <a:txBody>
                    <a:bodyPr/>
                    <a:lstStyle/>
                    <a:p>
                      <a:r>
                        <a:rPr lang="en-US" sz="1900" dirty="0">
                          <a:solidFill>
                            <a:schemeClr val="tx1"/>
                          </a:solidFill>
                          <a:latin typeface="Cambria" panose="02040503050406030204" pitchFamily="18" charset="0"/>
                        </a:rPr>
                        <a:t>Quantitative Knowledge </a:t>
                      </a:r>
                    </a:p>
                  </a:txBody>
                  <a:tcPr marL="45720" marR="45720" marT="0" marB="27432">
                    <a:lnL w="12700" cap="flat" cmpd="sng" algn="ctr">
                      <a:solidFill>
                        <a:schemeClr val="tx1"/>
                      </a:solidFill>
                      <a:prstDash val="solid"/>
                      <a:round/>
                      <a:headEnd type="none" w="med" len="med"/>
                      <a:tailEnd type="none" w="med" len="med"/>
                    </a:lnL>
                    <a:lnR>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r>
                        <a:rPr lang="en-US" sz="1900" dirty="0" err="1">
                          <a:solidFill>
                            <a:schemeClr val="tx1"/>
                          </a:solidFill>
                          <a:latin typeface="Cambria" panose="02040503050406030204" pitchFamily="18" charset="0"/>
                        </a:rPr>
                        <a:t>Gq</a:t>
                      </a:r>
                      <a:endParaRPr lang="en-US" sz="1900" dirty="0">
                        <a:solidFill>
                          <a:schemeClr val="tx1"/>
                        </a:solidFill>
                        <a:latin typeface="Cambria" panose="02040503050406030204" pitchFamily="18" charset="0"/>
                      </a:endParaRPr>
                    </a:p>
                  </a:txBody>
                  <a:tcPr marL="45720" marR="45720" marT="0" marB="27432">
                    <a:lnL>
                      <a:noFill/>
                    </a:lnL>
                    <a:lnR>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r>
                        <a:rPr lang="en-US" sz="1900" dirty="0">
                          <a:solidFill>
                            <a:schemeClr val="tx1"/>
                          </a:solidFill>
                          <a:latin typeface="Cambria" panose="02040503050406030204" pitchFamily="18" charset="0"/>
                        </a:rPr>
                        <a:t>A person’s acquired knowledge related quantitative and numerical information. </a:t>
                      </a:r>
                    </a:p>
                  </a:txBody>
                  <a:tcPr marL="45720" marR="45720" marT="0" marB="27432">
                    <a:lnL>
                      <a:noFill/>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221573434"/>
                  </a:ext>
                </a:extLst>
              </a:tr>
              <a:tr h="334702">
                <a:tc>
                  <a:txBody>
                    <a:bodyPr/>
                    <a:lstStyle/>
                    <a:p>
                      <a:r>
                        <a:rPr lang="en-US" sz="1900" dirty="0">
                          <a:solidFill>
                            <a:schemeClr val="tx1"/>
                          </a:solidFill>
                          <a:latin typeface="Cambria" panose="02040503050406030204" pitchFamily="18" charset="0"/>
                        </a:rPr>
                        <a:t>Auditory Processing </a:t>
                      </a:r>
                    </a:p>
                  </a:txBody>
                  <a:tcPr marL="45720" marR="45720" marT="0" marB="27432">
                    <a:lnL w="12700" cap="flat" cmpd="sng" algn="ctr">
                      <a:solidFill>
                        <a:schemeClr val="tx1"/>
                      </a:solidFill>
                      <a:prstDash val="solid"/>
                      <a:round/>
                      <a:headEnd type="none" w="med" len="med"/>
                      <a:tailEnd type="none" w="med" len="med"/>
                    </a:lnL>
                    <a:lnR>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US" sz="1900" dirty="0">
                          <a:solidFill>
                            <a:schemeClr val="tx1"/>
                          </a:solidFill>
                          <a:latin typeface="Cambria" panose="02040503050406030204" pitchFamily="18" charset="0"/>
                        </a:rPr>
                        <a:t>Ga</a:t>
                      </a:r>
                    </a:p>
                  </a:txBody>
                  <a:tcPr marL="45720" marR="45720" marT="0" marB="27432">
                    <a:lnL>
                      <a:noFill/>
                    </a:lnL>
                    <a:lnR>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US" sz="1900" dirty="0">
                          <a:solidFill>
                            <a:schemeClr val="tx1"/>
                          </a:solidFill>
                          <a:latin typeface="Cambria" panose="02040503050406030204" pitchFamily="18" charset="0"/>
                        </a:rPr>
                        <a:t>Ability to control and attend to specific auditory information. </a:t>
                      </a:r>
                    </a:p>
                  </a:txBody>
                  <a:tcPr marL="45720" marR="45720" marT="0" marB="27432">
                    <a:lnL>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203624754"/>
                  </a:ext>
                </a:extLst>
              </a:tr>
              <a:tr h="339515">
                <a:tc gridSpan="3">
                  <a:txBody>
                    <a:bodyPr/>
                    <a:lstStyle/>
                    <a:p>
                      <a:r>
                        <a:rPr lang="en-US" sz="1900" i="1" dirty="0">
                          <a:solidFill>
                            <a:schemeClr val="tx1"/>
                          </a:solidFill>
                          <a:latin typeface="Cambria" panose="02040503050406030204" pitchFamily="18" charset="0"/>
                        </a:rPr>
                        <a:t>Table adapted from McGrew (2009). </a:t>
                      </a:r>
                    </a:p>
                  </a:txBody>
                  <a:tcPr marL="45720" marR="45720" marT="0" marB="2743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807688">
                        <a:alpha val="72941"/>
                      </a:srgbClr>
                    </a:solidFill>
                  </a:tcPr>
                </a:tc>
                <a:tc hMerge="1">
                  <a:txBody>
                    <a:bodyPr/>
                    <a:lstStyle/>
                    <a:p>
                      <a:endParaRPr lang="en-US" sz="2000" dirty="0">
                        <a:solidFill>
                          <a:sysClr val="windowText" lastClr="000000"/>
                        </a:solidFill>
                        <a:latin typeface="Cambria" panose="020405030504060302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en-US" sz="2000" dirty="0">
                        <a:solidFill>
                          <a:sysClr val="windowText" lastClr="000000"/>
                        </a:solidFill>
                        <a:latin typeface="Cambria" panose="020405030504060302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454586056"/>
                  </a:ext>
                </a:extLst>
              </a:tr>
            </a:tbl>
          </a:graphicData>
        </a:graphic>
      </p:graphicFrame>
      <p:sp>
        <p:nvSpPr>
          <p:cNvPr id="8" name="TextBox 7">
            <a:extLst>
              <a:ext uri="{FF2B5EF4-FFF2-40B4-BE49-F238E27FC236}">
                <a16:creationId xmlns:a16="http://schemas.microsoft.com/office/drawing/2014/main" id="{4F5739F9-4AEC-604E-AEE0-165CB3A4426C}"/>
              </a:ext>
            </a:extLst>
          </p:cNvPr>
          <p:cNvSpPr txBox="1"/>
          <p:nvPr/>
        </p:nvSpPr>
        <p:spPr>
          <a:xfrm>
            <a:off x="1220462" y="16178915"/>
            <a:ext cx="1703589" cy="2114425"/>
          </a:xfrm>
          <a:prstGeom prst="rect">
            <a:avLst/>
          </a:prstGeom>
          <a:noFill/>
        </p:spPr>
        <p:txBody>
          <a:bodyPr wrap="square" rtlCol="0">
            <a:spAutoFit/>
          </a:bodyPr>
          <a:lstStyle/>
          <a:p>
            <a:pPr>
              <a:lnSpc>
                <a:spcPct val="90000"/>
              </a:lnSpc>
            </a:pPr>
            <a:r>
              <a:rPr lang="en-US" b="1" dirty="0">
                <a:latin typeface="Cambria" panose="02040503050406030204" pitchFamily="18" charset="0"/>
              </a:rPr>
              <a:t>Figure 1. </a:t>
            </a:r>
            <a:r>
              <a:rPr lang="en-US" dirty="0">
                <a:latin typeface="Cambria" panose="02040503050406030204" pitchFamily="18" charset="0"/>
              </a:rPr>
              <a:t>An Abbreviated Depiction of the Three-Stratum Model adapted from Carroll (1993).</a:t>
            </a:r>
          </a:p>
          <a:p>
            <a:endParaRPr lang="en-US" dirty="0"/>
          </a:p>
        </p:txBody>
      </p:sp>
      <p:pic>
        <p:nvPicPr>
          <p:cNvPr id="12" name="Picture 11">
            <a:extLst>
              <a:ext uri="{FF2B5EF4-FFF2-40B4-BE49-F238E27FC236}">
                <a16:creationId xmlns:a16="http://schemas.microsoft.com/office/drawing/2014/main" id="{AE4D66E0-DD19-494E-83B1-EEF8B9E4CAD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72146" y="15620936"/>
            <a:ext cx="8603763" cy="2979513"/>
          </a:xfrm>
          <a:prstGeom prst="rect">
            <a:avLst/>
          </a:prstGeom>
        </p:spPr>
      </p:pic>
    </p:spTree>
    <p:extLst>
      <p:ext uri="{BB962C8B-B14F-4D97-AF65-F5344CB8AC3E}">
        <p14:creationId xmlns:p14="http://schemas.microsoft.com/office/powerpoint/2010/main" val="37603044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EsriMapsInfo xmlns="ESRI.ArcGIS.Mapping.OfficeIntegration.PowerPointInfo">
  <Version>Version1</Version>
  <RequiresSignIn>False</RequiresSignIn>
</EsriMapsInfo>
</file>

<file path=customXml/item2.xml><?xml version="1.0" encoding="utf-8"?>
<EsriMapsInfo xmlns="ESRI.ArcGIS.Mapping.OfficeIntegration.PowerPointInfo">
  <Version>Version1</Version>
  <RequiresSignIn>False</RequiresSignIn>
</EsriMapsInfo>
</file>

<file path=customXml/itemProps1.xml><?xml version="1.0" encoding="utf-8"?>
<ds:datastoreItem xmlns:ds="http://schemas.openxmlformats.org/officeDocument/2006/customXml" ds:itemID="{E8B49EBC-8012-49EB-A634-9AC004CF8E85}">
  <ds:schemaRefs>
    <ds:schemaRef ds:uri="ESRI.ArcGIS.Mapping.OfficeIntegration.PowerPointInfo"/>
  </ds:schemaRefs>
</ds:datastoreItem>
</file>

<file path=customXml/itemProps2.xml><?xml version="1.0" encoding="utf-8"?>
<ds:datastoreItem xmlns:ds="http://schemas.openxmlformats.org/officeDocument/2006/customXml" ds:itemID="{1966D790-D06C-4361-94B8-8BED25FA40AD}">
  <ds:schemaRefs>
    <ds:schemaRef ds:uri="ESRI.ArcGIS.Mapping.OfficeIntegration.PowerPointInfo"/>
  </ds:schemaRefs>
</ds:datastoreItem>
</file>

<file path=docProps/app.xml><?xml version="1.0" encoding="utf-8"?>
<Properties xmlns="http://schemas.openxmlformats.org/officeDocument/2006/extended-properties" xmlns:vt="http://schemas.openxmlformats.org/officeDocument/2006/docPropsVTypes">
  <Template>Office Theme</Template>
  <TotalTime>22928</TotalTime>
  <Words>1336</Words>
  <Application>Microsoft Macintosh PowerPoint</Application>
  <PresentationFormat>Custom</PresentationFormat>
  <Paragraphs>130</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Cambria</vt:lpstr>
      <vt:lpstr>Office Theme</vt:lpstr>
      <vt:lpstr>A Network Analytic Perspective on Human Intelligence  Victoria M. Bryan &amp; John D. Mayer.  University of New Hampshire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Rhiannon Jacobs</dc:creator>
  <cp:lastModifiedBy>Bryan, Victoria M</cp:lastModifiedBy>
  <cp:revision>365</cp:revision>
  <cp:lastPrinted>2019-06-18T18:02:18Z</cp:lastPrinted>
  <dcterms:created xsi:type="dcterms:W3CDTF">2016-03-05T16:55:12Z</dcterms:created>
  <dcterms:modified xsi:type="dcterms:W3CDTF">2019-06-18T18:15:40Z</dcterms:modified>
</cp:coreProperties>
</file>