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1pPr>
    <a:lvl2pPr marL="1682761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2pPr>
    <a:lvl3pPr marL="3365522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3pPr>
    <a:lvl4pPr marL="5048284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4pPr>
    <a:lvl5pPr marL="6731044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5pPr>
    <a:lvl6pPr marL="8413805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6pPr>
    <a:lvl7pPr marL="10096566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7pPr>
    <a:lvl8pPr marL="11779327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8pPr>
    <a:lvl9pPr marL="13462089" algn="l" defTabSz="3365522" rtl="0" eaLnBrk="1" latinLnBrk="0" hangingPunct="1">
      <a:defRPr sz="653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1F72"/>
    <a:srgbClr val="24263E"/>
    <a:srgbClr val="242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8" autoAdjust="0"/>
    <p:restoredTop sz="86432" autoAdjust="0"/>
  </p:normalViewPr>
  <p:slideViewPr>
    <p:cSldViewPr snapToGrid="0">
      <p:cViewPr>
        <p:scale>
          <a:sx n="20" d="100"/>
          <a:sy n="20" d="100"/>
        </p:scale>
        <p:origin x="498" y="2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1pPr>
    <a:lvl2pPr marL="417351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2pPr>
    <a:lvl3pPr marL="834702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3pPr>
    <a:lvl4pPr marL="1252053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4pPr>
    <a:lvl5pPr marL="1669406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5pPr>
    <a:lvl6pPr marL="2086758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6pPr>
    <a:lvl7pPr marL="2504109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7pPr>
    <a:lvl8pPr marL="2921460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8pPr>
    <a:lvl9pPr marL="3338811" algn="l" defTabSz="834702" rtl="0" eaLnBrk="1" latinLnBrk="0" hangingPunct="1">
      <a:defRPr sz="116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1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5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832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1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7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41"/>
            <a:ext cx="12801600" cy="9088165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1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1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2"/>
            <a:ext cx="12801600" cy="1752600"/>
          </a:xfrm>
        </p:spPr>
        <p:txBody>
          <a:bodyPr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1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1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1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32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1002" userDrawn="1">
          <p15:clr>
            <a:srgbClr val="A4A3A4"/>
          </p15:clr>
        </p15:guide>
        <p15:guide id="2" pos="22176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998" tIns="34499" rIns="68998" bIns="34499" rtlCol="0" anchor="ctr"/>
          <a:lstStyle/>
          <a:p>
            <a:pPr algn="ctr"/>
            <a:endParaRPr lang="en-US" sz="63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1"/>
            <a:ext cx="31089600" cy="2514540"/>
          </a:xfrm>
          <a:prstGeom prst="rect">
            <a:avLst/>
          </a:prstGeom>
        </p:spPr>
        <p:txBody>
          <a:bodyPr vert="horz" lIns="71554" tIns="35777" rIns="71554" bIns="35777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1"/>
            <a:ext cx="31089600" cy="23629622"/>
          </a:xfrm>
          <a:prstGeom prst="rect">
            <a:avLst/>
          </a:prstGeom>
        </p:spPr>
        <p:txBody>
          <a:bodyPr vert="horz" lIns="71554" tIns="35777" rIns="71554" bIns="3577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9"/>
            <a:ext cx="9875520" cy="4572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l">
              <a:defRPr sz="11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9"/>
            <a:ext cx="21854160" cy="4572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ctr">
              <a:defRPr sz="11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9"/>
            <a:ext cx="9875520" cy="4572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r">
              <a:defRPr sz="11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3311745" rtl="0" eaLnBrk="1" latinLnBrk="0" hangingPunct="1">
        <a:lnSpc>
          <a:spcPct val="90000"/>
        </a:lnSpc>
        <a:spcBef>
          <a:spcPct val="0"/>
        </a:spcBef>
        <a:buNone/>
        <a:defRPr sz="6557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4973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2121" kern="1200">
          <a:solidFill>
            <a:schemeClr val="tx1"/>
          </a:solidFill>
          <a:latin typeface="+mn-lt"/>
          <a:ea typeface="+mn-ea"/>
          <a:cs typeface="+mn-cs"/>
        </a:defRPr>
      </a:lvl1pPr>
      <a:lvl2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2pPr>
      <a:lvl3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3pPr>
      <a:lvl4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4pPr>
      <a:lvl5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5pPr>
      <a:lvl6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6pPr>
      <a:lvl7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7pPr>
      <a:lvl8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8pPr>
      <a:lvl9pPr marL="827935" indent="-344973" algn="l" defTabSz="3311745" rtl="0" eaLnBrk="1" latinLnBrk="0" hangingPunct="1">
        <a:lnSpc>
          <a:spcPct val="100000"/>
        </a:lnSpc>
        <a:spcBef>
          <a:spcPts val="907"/>
        </a:spcBef>
        <a:buClr>
          <a:schemeClr val="accent2"/>
        </a:buClr>
        <a:buFont typeface="Arial" panose="020B0604020202020204" pitchFamily="34" charset="0"/>
        <a:buChar char="•"/>
        <a:defRPr sz="18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1pPr>
      <a:lvl2pPr marL="1655873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2pPr>
      <a:lvl3pPr marL="3311745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3pPr>
      <a:lvl4pPr marL="4967619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4pPr>
      <a:lvl5pPr marL="6623491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5pPr>
      <a:lvl6pPr marL="8279364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6pPr>
      <a:lvl7pPr marL="9935235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7pPr>
      <a:lvl8pPr marL="11591108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8pPr>
      <a:lvl9pPr marL="13246981" algn="l" defTabSz="3311745" rtl="0" eaLnBrk="1" latinLnBrk="0" hangingPunct="1">
        <a:defRPr sz="64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1664" userDrawn="1">
          <p15:clr>
            <a:srgbClr val="A4A3A4"/>
          </p15:clr>
        </p15:guide>
        <p15:guide id="2" pos="864" userDrawn="1">
          <p15:clr>
            <a:srgbClr val="A4A3A4"/>
          </p15:clr>
        </p15:guide>
        <p15:guide id="3" pos="32314" userDrawn="1">
          <p15:clr>
            <a:srgbClr val="A4A3A4"/>
          </p15:clr>
        </p15:guide>
        <p15:guide id="4" pos="16589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emf"/><Relationship Id="rId12" Type="http://schemas.openxmlformats.org/officeDocument/2006/relationships/image" Target="../media/image10.png"/><Relationship Id="rId1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7698C6A-C9B0-6243-90AB-8C4479D00BE3}"/>
              </a:ext>
            </a:extLst>
          </p:cNvPr>
          <p:cNvSpPr/>
          <p:nvPr/>
        </p:nvSpPr>
        <p:spPr>
          <a:xfrm>
            <a:off x="-87501" y="-88338"/>
            <a:ext cx="43891200" cy="764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785" dirty="0" err="1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55520" y="667706"/>
            <a:ext cx="30688560" cy="2012270"/>
          </a:xfrm>
        </p:spPr>
        <p:txBody>
          <a:bodyPr>
            <a:normAutofit/>
          </a:bodyPr>
          <a:lstStyle/>
          <a:p>
            <a:pPr algn="r"/>
            <a:r>
              <a:rPr lang="en-US" sz="9600" dirty="0">
                <a:solidFill>
                  <a:srgbClr val="161F72"/>
                </a:solidFill>
              </a:rPr>
              <a:t>Real-time Heuristic Search In Dynamic Environments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4954225" y="2792735"/>
            <a:ext cx="17991633" cy="1019291"/>
          </a:xfrm>
          <a:prstGeom prst="rect">
            <a:avLst/>
          </a:prstGeom>
          <a:noFill/>
        </p:spPr>
        <p:txBody>
          <a:bodyPr wrap="square" lIns="68998" tIns="34499" rIns="68998" bIns="34499" rtlCol="0">
            <a:spAutoFit/>
          </a:bodyPr>
          <a:lstStyle/>
          <a:p>
            <a:pPr algn="r"/>
            <a:r>
              <a:rPr lang="en-US" sz="6171" dirty="0">
                <a:solidFill>
                  <a:srgbClr val="161F72"/>
                </a:solidFill>
              </a:rPr>
              <a:t>Chao Chi Cheng and Wheeler Ruml</a:t>
            </a:r>
          </a:p>
        </p:txBody>
      </p:sp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52349961-20A0-CB4F-AD77-A7A968A51E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3961" y="1501526"/>
            <a:ext cx="8639857" cy="2566801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A3FC79C-558A-0C4C-8469-CF3226B5AB8D}"/>
              </a:ext>
            </a:extLst>
          </p:cNvPr>
          <p:cNvCxnSpPr>
            <a:cxnSpLocks/>
          </p:cNvCxnSpPr>
          <p:nvPr/>
        </p:nvCxnSpPr>
        <p:spPr>
          <a:xfrm>
            <a:off x="3135086" y="5350009"/>
            <a:ext cx="37621029" cy="0"/>
          </a:xfrm>
          <a:prstGeom prst="line">
            <a:avLst/>
          </a:prstGeom>
          <a:ln w="155575">
            <a:solidFill>
              <a:srgbClr val="161F7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6D89C68-800C-EE46-AFE5-EE73D7335502}"/>
              </a:ext>
            </a:extLst>
          </p:cNvPr>
          <p:cNvCxnSpPr>
            <a:cxnSpLocks/>
          </p:cNvCxnSpPr>
          <p:nvPr/>
        </p:nvCxnSpPr>
        <p:spPr>
          <a:xfrm>
            <a:off x="3154831" y="7690613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31497C77-45D3-F045-932C-6ACF13DCE10F}"/>
              </a:ext>
            </a:extLst>
          </p:cNvPr>
          <p:cNvCxnSpPr>
            <a:cxnSpLocks/>
          </p:cNvCxnSpPr>
          <p:nvPr/>
        </p:nvCxnSpPr>
        <p:spPr>
          <a:xfrm>
            <a:off x="16701146" y="7704567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FF86C957-030C-E74F-9350-BE7DF5CD673F}"/>
              </a:ext>
            </a:extLst>
          </p:cNvPr>
          <p:cNvCxnSpPr>
            <a:cxnSpLocks/>
          </p:cNvCxnSpPr>
          <p:nvPr/>
        </p:nvCxnSpPr>
        <p:spPr>
          <a:xfrm>
            <a:off x="29828491" y="7645886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285CD1BE-A40E-224E-A74F-4FF1804B4382}"/>
              </a:ext>
            </a:extLst>
          </p:cNvPr>
          <p:cNvSpPr txBox="1"/>
          <p:nvPr/>
        </p:nvSpPr>
        <p:spPr>
          <a:xfrm>
            <a:off x="6388965" y="6634539"/>
            <a:ext cx="2979983" cy="1071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364" dirty="0"/>
              <a:t>Problem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A3EB0A4-0447-7F44-A85F-EF82BD0F64F4}"/>
              </a:ext>
            </a:extLst>
          </p:cNvPr>
          <p:cNvSpPr txBox="1"/>
          <p:nvPr/>
        </p:nvSpPr>
        <p:spPr>
          <a:xfrm>
            <a:off x="33874112" y="6615121"/>
            <a:ext cx="2226956" cy="1071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364" dirty="0"/>
              <a:t>Result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4A3FCE-A6FA-024C-BC45-547527807D87}"/>
              </a:ext>
            </a:extLst>
          </p:cNvPr>
          <p:cNvCxnSpPr>
            <a:cxnSpLocks/>
          </p:cNvCxnSpPr>
          <p:nvPr/>
        </p:nvCxnSpPr>
        <p:spPr>
          <a:xfrm>
            <a:off x="3089116" y="16977422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1CB53827-92C2-8C43-82E6-43FDC6D622CF}"/>
              </a:ext>
            </a:extLst>
          </p:cNvPr>
          <p:cNvSpPr txBox="1"/>
          <p:nvPr/>
        </p:nvSpPr>
        <p:spPr>
          <a:xfrm>
            <a:off x="5649962" y="15973045"/>
            <a:ext cx="4973541" cy="1071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364" dirty="0"/>
              <a:t>Previous Work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B0DFE48B-358E-1D4F-B280-D0762BE8F629}"/>
                  </a:ext>
                </a:extLst>
              </p:cNvPr>
              <p:cNvSpPr txBox="1"/>
              <p:nvPr/>
            </p:nvSpPr>
            <p:spPr>
              <a:xfrm>
                <a:off x="3034616" y="17383013"/>
                <a:ext cx="10313907" cy="78420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LRTA* (Korf, 1990):  update h values to ensure completeness despite limited lookahead</a:t>
                </a:r>
              </a:p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endParaRPr lang="en-US" sz="3857" dirty="0"/>
              </a:p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LSS-LRTA* (Koenig &amp; Sun, 2009): more thorough learning, but limited to static environments</a:t>
                </a:r>
              </a:p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endParaRPr lang="en-US" sz="3857" dirty="0"/>
              </a:p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PLRTA* (Cannon, Rose &amp; Ruml, 2014): works in dynamic worlds by learning h values for dynamic and static aspects separately.</a:t>
                </a:r>
              </a:p>
              <a:p>
                <a:pPr algn="just"/>
                <a:endParaRPr lang="en-US" sz="3857" dirty="0"/>
              </a:p>
              <a:p>
                <a:pPr marL="551062" indent="-55106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Dynamic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857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857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</m:oMath>
                </a14:m>
                <a:r>
                  <a:rPr lang="en-US" sz="3857" dirty="0"/>
                  <a:t>(Kiesel, Burns &amp; Ruml 2015): 1) learns inadmissible h online, 2) uses entire execution time for planning.</a:t>
                </a:r>
              </a:p>
            </p:txBody>
          </p:sp>
        </mc:Choice>
        <mc:Fallback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B0DFE48B-358E-1D4F-B280-D0762BE8F6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4616" y="17383013"/>
                <a:ext cx="10313907" cy="7842083"/>
              </a:xfrm>
              <a:prstGeom prst="rect">
                <a:avLst/>
              </a:prstGeom>
              <a:blipFill>
                <a:blip r:embed="rId5"/>
                <a:stretch>
                  <a:fillRect l="-1773" t="-1322" r="-1950" b="-2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8E1279C0-8B99-5940-9FD0-4C9E745E2EAA}"/>
              </a:ext>
            </a:extLst>
          </p:cNvPr>
          <p:cNvSpPr txBox="1"/>
          <p:nvPr/>
        </p:nvSpPr>
        <p:spPr>
          <a:xfrm>
            <a:off x="3040811" y="7946480"/>
            <a:ext cx="10313907" cy="780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Applications such as robotics often require real-time planning and feature dynamic environments.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Real-time: Planner must return next action within predefined time bound, regardless of total problem difficulty.  Iterating this gives a form of receding-horizon control.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Want to minimize agent’s total trajectory cost.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Plan using predictions of dynamic elements, which are updated each iteration.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2118636-638A-B941-9B1B-D8BEA3035EA0}"/>
              </a:ext>
            </a:extLst>
          </p:cNvPr>
          <p:cNvSpPr txBox="1"/>
          <p:nvPr/>
        </p:nvSpPr>
        <p:spPr>
          <a:xfrm>
            <a:off x="16701146" y="7920024"/>
            <a:ext cx="10313907" cy="4840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i="1" dirty="0"/>
              <a:t>f</a:t>
            </a:r>
            <a:r>
              <a:rPr lang="en-US" sz="3857" dirty="0"/>
              <a:t> values not appropriate for real-time search (example below)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Estimates inadmissible heuristic on-line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Used for lookahead expansion and action selection</a:t>
            </a:r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E56C4C5-DCB8-FC4D-B25C-3E5582EABDA8}"/>
              </a:ext>
            </a:extLst>
          </p:cNvPr>
          <p:cNvSpPr txBox="1"/>
          <p:nvPr/>
        </p:nvSpPr>
        <p:spPr>
          <a:xfrm>
            <a:off x="16795421" y="19883609"/>
            <a:ext cx="10313907" cy="4840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1062" indent="-551062">
              <a:buFont typeface="Arial" panose="020B0604020202020204" pitchFamily="34" charset="0"/>
              <a:buChar char="•"/>
            </a:pPr>
            <a:r>
              <a:rPr lang="en-US" sz="3857" dirty="0"/>
              <a:t>Commit to entire path up to lookahead frontier, rather than single action.  (</a:t>
            </a:r>
            <a:r>
              <a:rPr lang="en-US" sz="3857" dirty="0" err="1"/>
              <a:t>replan</a:t>
            </a:r>
            <a:r>
              <a:rPr lang="en-US" sz="3857" dirty="0"/>
              <a:t> if dynamic obstacle invalidates path)</a:t>
            </a:r>
          </a:p>
          <a:p>
            <a:pPr marL="551062" indent="-551062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551062" indent="-551062">
              <a:buFont typeface="Arial" panose="020B0604020202020204" pitchFamily="34" charset="0"/>
              <a:buChar char="•"/>
            </a:pPr>
            <a:r>
              <a:rPr lang="en-US" sz="3857" dirty="0"/>
              <a:t>Use time during execution of multiple actions for larger lookahead (magenta below)</a:t>
            </a:r>
          </a:p>
          <a:p>
            <a:pPr marL="551062" indent="-551062">
              <a:buFont typeface="Arial" panose="020B0604020202020204" pitchFamily="34" charset="0"/>
              <a:buChar char="•"/>
            </a:pPr>
            <a:endParaRPr lang="en-US" sz="3857" dirty="0"/>
          </a:p>
          <a:p>
            <a:pPr marL="551062" indent="-551062">
              <a:buFont typeface="Arial" panose="020B0604020202020204" pitchFamily="34" charset="0"/>
              <a:buChar char="•"/>
            </a:pPr>
            <a:r>
              <a:rPr lang="en-US" sz="3857" dirty="0"/>
              <a:t>Often compounds over time!</a:t>
            </a:r>
          </a:p>
        </p:txBody>
      </p:sp>
      <p:pic>
        <p:nvPicPr>
          <p:cNvPr id="92" name="Picture 9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A8AF42F-EA12-0643-A50C-B88C2E7B24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5628" y="12413436"/>
            <a:ext cx="7138760" cy="5078661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876DE8FF-6433-DD4A-9550-9536647818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9841" y="9090879"/>
            <a:ext cx="10313907" cy="6313548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90DDA039-1454-BF43-A48C-0380932BFEE2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2051" y="15540230"/>
            <a:ext cx="10316391" cy="6313546"/>
          </a:xfrm>
          <a:prstGeom prst="rect">
            <a:avLst/>
          </a:prstGeom>
        </p:spPr>
      </p:pic>
      <p:pic>
        <p:nvPicPr>
          <p:cNvPr id="99" name="Picture 98" descr="A screenshot of a cell phone&#10;&#10;Description automatically generated">
            <a:extLst>
              <a:ext uri="{FF2B5EF4-FFF2-40B4-BE49-F238E27FC236}">
                <a16:creationId xmlns:a16="http://schemas.microsoft.com/office/drawing/2014/main" id="{5B83C546-E860-4D44-A52B-238D98FCF9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0439" y="13279936"/>
            <a:ext cx="3110313" cy="1220813"/>
          </a:xfrm>
          <a:prstGeom prst="rect">
            <a:avLst/>
          </a:prstGeom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B4C18173-DF89-E243-9C6B-23E617C56AC0}"/>
              </a:ext>
            </a:extLst>
          </p:cNvPr>
          <p:cNvSpPr txBox="1"/>
          <p:nvPr/>
        </p:nvSpPr>
        <p:spPr>
          <a:xfrm>
            <a:off x="29659915" y="7815250"/>
            <a:ext cx="10313907" cy="2466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26592" indent="-826592" algn="just">
              <a:buFont typeface="Arial" panose="020B0604020202020204" pitchFamily="34" charset="0"/>
              <a:buChar char="•"/>
            </a:pPr>
            <a:r>
              <a:rPr lang="en-US" sz="3857" dirty="0"/>
              <a:t>Grid pathfinding on city maps and random maps with 20 dynamic obstacles</a:t>
            </a:r>
          </a:p>
          <a:p>
            <a:pPr algn="just"/>
            <a:endParaRPr lang="en-US" sz="3857" dirty="0"/>
          </a:p>
          <a:p>
            <a:pPr marL="826592" indent="-826592" algn="just">
              <a:buFont typeface="Arial" panose="020B0604020202020204" pitchFamily="34" charset="0"/>
              <a:buChar char="•"/>
            </a:pPr>
            <a:endParaRPr lang="en-US" sz="3857" dirty="0"/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DF82F38F-CC5C-9C4A-AB89-DF963AE077CC}"/>
              </a:ext>
            </a:extLst>
          </p:cNvPr>
          <p:cNvCxnSpPr>
            <a:cxnSpLocks/>
          </p:cNvCxnSpPr>
          <p:nvPr/>
        </p:nvCxnSpPr>
        <p:spPr>
          <a:xfrm>
            <a:off x="29796845" y="23361461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B1688EDD-9EBD-9545-A2E7-2CDBF7012C58}"/>
              </a:ext>
            </a:extLst>
          </p:cNvPr>
          <p:cNvSpPr txBox="1"/>
          <p:nvPr/>
        </p:nvSpPr>
        <p:spPr>
          <a:xfrm>
            <a:off x="33171907" y="22375547"/>
            <a:ext cx="4120039" cy="1071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364" dirty="0"/>
              <a:t>Conclusions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35C435CA-8E99-8C46-8D55-ECAADEBDC077}"/>
              </a:ext>
            </a:extLst>
          </p:cNvPr>
          <p:cNvSpPr txBox="1"/>
          <p:nvPr/>
        </p:nvSpPr>
        <p:spPr>
          <a:xfrm>
            <a:off x="34816870" y="24466733"/>
            <a:ext cx="184731" cy="9825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5785" dirty="0" err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F6E003BA-03B4-7942-A69D-820A2504EFF2}"/>
                  </a:ext>
                </a:extLst>
              </p:cNvPr>
              <p:cNvSpPr txBox="1"/>
              <p:nvPr/>
            </p:nvSpPr>
            <p:spPr>
              <a:xfrm>
                <a:off x="29838048" y="23623118"/>
                <a:ext cx="10313907" cy="5501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6592" indent="-826592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857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857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  <m:r>
                      <a:rPr lang="en-US" sz="3857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857" dirty="0"/>
                  <a:t>-PLRTA* does not offer a significant improvement to PLRTA*. </a:t>
                </a:r>
              </a:p>
              <a:p>
                <a:pPr marL="826592" indent="-826592">
                  <a:buFont typeface="Arial" panose="020B0604020202020204" pitchFamily="34" charset="0"/>
                  <a:buChar char="•"/>
                </a:pPr>
                <a:endParaRPr lang="en-US" sz="3857" dirty="0"/>
              </a:p>
              <a:p>
                <a:pPr marL="826592" indent="-826592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Dynamic-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857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857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</m:oMath>
                </a14:m>
                <a:r>
                  <a:rPr lang="en-US" sz="3857" dirty="0"/>
                  <a:t>-PLRTA* much better than PLRTA*. </a:t>
                </a:r>
              </a:p>
              <a:p>
                <a:pPr algn="just"/>
                <a:endParaRPr lang="en-US" sz="3857" dirty="0"/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Dynamic environments worth further research!</a:t>
                </a:r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endParaRPr lang="en-US" sz="3857" dirty="0"/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See Cheng (BS thesis, 2019) for details</a:t>
                </a:r>
              </a:p>
            </p:txBody>
          </p:sp>
        </mc:Choice>
        <mc:Fallback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F6E003BA-03B4-7942-A69D-820A2504EF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38048" y="23623118"/>
                <a:ext cx="10313907" cy="5501314"/>
              </a:xfrm>
              <a:prstGeom prst="rect">
                <a:avLst/>
              </a:prstGeom>
              <a:blipFill>
                <a:blip r:embed="rId10"/>
                <a:stretch>
                  <a:fillRect l="-1773" t="-1218" r="-1950" b="-3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30C97FA0-F223-BA4F-81E0-72300D82CB6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5804" y="25034043"/>
            <a:ext cx="4779669" cy="4779669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6396DD01-0B75-0B42-90C4-7863FCEBF94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647" y="25031808"/>
            <a:ext cx="4779669" cy="4794152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4C2FCA4-8ED0-B744-AE39-D5E7FEB3C2D7}"/>
              </a:ext>
            </a:extLst>
          </p:cNvPr>
          <p:cNvCxnSpPr>
            <a:cxnSpLocks/>
          </p:cNvCxnSpPr>
          <p:nvPr/>
        </p:nvCxnSpPr>
        <p:spPr>
          <a:xfrm>
            <a:off x="16859823" y="19435796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E1B3C40-C243-A643-B3D8-CF7771A9FBD3}"/>
                  </a:ext>
                </a:extLst>
              </p:cNvPr>
              <p:cNvSpPr txBox="1"/>
              <p:nvPr/>
            </p:nvSpPr>
            <p:spPr>
              <a:xfrm>
                <a:off x="18428411" y="6690480"/>
                <a:ext cx="7800084" cy="1126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6364" dirty="0"/>
                  <a:t>Algorithm 1: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6364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6364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</m:oMath>
                </a14:m>
                <a:r>
                  <a:rPr lang="en-US" sz="6364" dirty="0"/>
                  <a:t>-PLRTA* </a:t>
                </a:r>
              </a:p>
            </p:txBody>
          </p:sp>
        </mc:Choice>
        <mc:Fallback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E1B3C40-C243-A643-B3D8-CF7771A9FB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8411" y="6690480"/>
                <a:ext cx="7800084" cy="1126847"/>
              </a:xfrm>
              <a:prstGeom prst="rect">
                <a:avLst/>
              </a:prstGeom>
              <a:blipFill>
                <a:blip r:embed="rId13"/>
                <a:stretch>
                  <a:fillRect l="-5078" t="-13043" r="-4141" b="-396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CB35BE8-8AB3-1D40-9A93-29F91DC8D9A2}"/>
                  </a:ext>
                </a:extLst>
              </p:cNvPr>
              <p:cNvSpPr txBox="1"/>
              <p:nvPr/>
            </p:nvSpPr>
            <p:spPr>
              <a:xfrm>
                <a:off x="17360368" y="18121437"/>
                <a:ext cx="10924337" cy="11268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6364" dirty="0"/>
                  <a:t>Algorithm 2: Dynamic-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6364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6364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</m:oMath>
                </a14:m>
                <a:r>
                  <a:rPr lang="en-US" sz="6364" dirty="0"/>
                  <a:t>-PLRTA* </a:t>
                </a:r>
              </a:p>
            </p:txBody>
          </p:sp>
        </mc:Choice>
        <mc:Fallback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CB35BE8-8AB3-1D40-9A93-29F91DC8D9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60368" y="18121437"/>
                <a:ext cx="10924337" cy="1126847"/>
              </a:xfrm>
              <a:prstGeom prst="rect">
                <a:avLst/>
              </a:prstGeom>
              <a:blipFill>
                <a:blip r:embed="rId14"/>
                <a:stretch>
                  <a:fillRect l="-3683" t="-12973" r="-2679" b="-38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3C15C82B-49D8-F04C-AC37-A6B1892A52A1}"/>
              </a:ext>
            </a:extLst>
          </p:cNvPr>
          <p:cNvSpPr/>
          <p:nvPr/>
        </p:nvSpPr>
        <p:spPr>
          <a:xfrm>
            <a:off x="31726658" y="9059516"/>
            <a:ext cx="7832109" cy="447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143" dirty="0" err="1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B5CBB7-4C27-9741-B125-51B74F0FC8F9}"/>
              </a:ext>
            </a:extLst>
          </p:cNvPr>
          <p:cNvSpPr/>
          <p:nvPr/>
        </p:nvSpPr>
        <p:spPr>
          <a:xfrm>
            <a:off x="31726658" y="15491177"/>
            <a:ext cx="7832109" cy="447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143" dirty="0" err="1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ED67EC4-5192-43CC-B55A-7DB2EDF88B18}"/>
              </a:ext>
            </a:extLst>
          </p:cNvPr>
          <p:cNvCxnSpPr>
            <a:cxnSpLocks/>
          </p:cNvCxnSpPr>
          <p:nvPr/>
        </p:nvCxnSpPr>
        <p:spPr>
          <a:xfrm>
            <a:off x="3205792" y="26762679"/>
            <a:ext cx="10313907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59B67236-2828-427B-A68E-F72FCF6BAFD5}"/>
              </a:ext>
            </a:extLst>
          </p:cNvPr>
          <p:cNvSpPr txBox="1"/>
          <p:nvPr/>
        </p:nvSpPr>
        <p:spPr>
          <a:xfrm>
            <a:off x="6170620" y="25661974"/>
            <a:ext cx="4389791" cy="1071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364" dirty="0"/>
              <a:t>Contribution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12AD1F5-717C-48A8-93B0-AC710E5A87A6}"/>
                  </a:ext>
                </a:extLst>
              </p:cNvPr>
              <p:cNvSpPr txBox="1"/>
              <p:nvPr/>
            </p:nvSpPr>
            <p:spPr>
              <a:xfrm>
                <a:off x="3205791" y="26972028"/>
                <a:ext cx="10313907" cy="30936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Add techniques from Dynamic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857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857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acc>
                    <m:r>
                      <m:rPr>
                        <m:nor/>
                      </m:rPr>
                      <a:rPr lang="en-US" sz="3857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3857">
                        <a:latin typeface="Cambria Math" panose="02040503050406030204" pitchFamily="18" charset="0"/>
                      </a:rPr>
                      <m:t>to</m:t>
                    </m:r>
                    <m:r>
                      <m:rPr>
                        <m:nor/>
                      </m:rPr>
                      <a:rPr lang="en-US" sz="3857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3857" dirty="0"/>
                      <m:t>PLRTA</m:t>
                    </m:r>
                    <m:r>
                      <m:rPr>
                        <m:nor/>
                      </m:rPr>
                      <a:rPr lang="en-US" sz="3857" dirty="0"/>
                      <m:t>∗</m:t>
                    </m:r>
                  </m:oMath>
                </a14:m>
                <a:endParaRPr lang="en-US" sz="3857" dirty="0"/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endParaRPr lang="en-US" sz="3857" dirty="0"/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r>
                  <a:rPr lang="en-US" sz="3857" dirty="0"/>
                  <a:t>Evaluate in different benchmarks from PLRTA* paper</a:t>
                </a:r>
              </a:p>
              <a:p>
                <a:pPr marL="826592" indent="-826592" algn="just">
                  <a:buFont typeface="Arial" panose="020B0604020202020204" pitchFamily="34" charset="0"/>
                  <a:buChar char="•"/>
                </a:pPr>
                <a:endParaRPr lang="en-US" sz="3857" dirty="0"/>
              </a:p>
            </p:txBody>
          </p:sp>
        </mc:Choice>
        <mc:Fallback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12AD1F5-717C-48A8-93B0-AC710E5A87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5791" y="26972028"/>
                <a:ext cx="10313907" cy="3093604"/>
              </a:xfrm>
              <a:prstGeom prst="rect">
                <a:avLst/>
              </a:prstGeom>
              <a:blipFill>
                <a:blip r:embed="rId15"/>
                <a:stretch>
                  <a:fillRect l="-1773" t="-2170" r="-19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CCE9C50D-D953-4DD7-B443-A8368846D8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2669614"/>
              </p:ext>
            </p:extLst>
          </p:nvPr>
        </p:nvGraphicFramePr>
        <p:xfrm>
          <a:off x="18173700" y="13544550"/>
          <a:ext cx="7543800" cy="582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16" imgW="7543800" imgH="5829480" progId="AcroExch.Document.DC">
                  <p:embed/>
                </p:oleObj>
              </mc:Choice>
              <mc:Fallback>
                <p:oleObj name="Acrobat Document" r:id="rId16" imgW="7543800" imgH="5829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8173700" y="13544550"/>
                        <a:ext cx="7543800" cy="582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311</Words>
  <Application>Microsoft Office PowerPoint</Application>
  <PresentationFormat>Custom</PresentationFormat>
  <Paragraphs>45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</vt:lpstr>
      <vt:lpstr>Cambria Math</vt:lpstr>
      <vt:lpstr>Medical Poster</vt:lpstr>
      <vt:lpstr>Adobe Acrobat Document</vt:lpstr>
      <vt:lpstr>Real-time Heuristic Search In Dynamic Environments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cp:lastPrinted>2019-04-17T16:36:05Z</cp:lastPrinted>
  <dcterms:created xsi:type="dcterms:W3CDTF">2015-04-29T17:08:18Z</dcterms:created>
  <dcterms:modified xsi:type="dcterms:W3CDTF">2019-07-08T18:30:44Z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