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4CD0"/>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672" autoAdjust="0"/>
    <p:restoredTop sz="94434" autoAdjust="0"/>
  </p:normalViewPr>
  <p:slideViewPr>
    <p:cSldViewPr snapToGrid="0">
      <p:cViewPr>
        <p:scale>
          <a:sx n="68" d="100"/>
          <a:sy n="68" d="100"/>
        </p:scale>
        <p:origin x="-7096" y="-8696"/>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7/8/19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7/8/19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7/8/19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7/8/19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7/8/19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7/8/19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7/8/19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7/8/19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7/8/19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7/8/19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7/8/19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7/8/19</a:t>
            </a:fld>
            <a:endParaRPr lang="en-US" dirty="0"/>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dirty="0"/>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g"/><Relationship Id="rId18" Type="http://schemas.openxmlformats.org/officeDocument/2006/relationships/image" Target="../media/image17.tiff"/><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jpg"/><Relationship Id="rId17" Type="http://schemas.openxmlformats.org/officeDocument/2006/relationships/image" Target="../media/image16.jpg"/><Relationship Id="rId2" Type="http://schemas.openxmlformats.org/officeDocument/2006/relationships/image" Target="../media/image1.jpeg"/><Relationship Id="rId16" Type="http://schemas.openxmlformats.org/officeDocument/2006/relationships/image" Target="../media/image15.jpg"/><Relationship Id="rId20" Type="http://schemas.openxmlformats.org/officeDocument/2006/relationships/image" Target="../media/image19.jp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g"/><Relationship Id="rId5" Type="http://schemas.openxmlformats.org/officeDocument/2006/relationships/image" Target="../media/image4.tif"/><Relationship Id="rId15" Type="http://schemas.openxmlformats.org/officeDocument/2006/relationships/image" Target="../media/image14.jpg"/><Relationship Id="rId10" Type="http://schemas.openxmlformats.org/officeDocument/2006/relationships/image" Target="../media/image9.jpg"/><Relationship Id="rId19" Type="http://schemas.openxmlformats.org/officeDocument/2006/relationships/image" Target="../media/image18.jpg"/><Relationship Id="rId4" Type="http://schemas.openxmlformats.org/officeDocument/2006/relationships/image" Target="../media/image3.tif"/><Relationship Id="rId9" Type="http://schemas.openxmlformats.org/officeDocument/2006/relationships/image" Target="../media/image8.jpg"/><Relationship Id="rId1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Title 1">
            <a:extLst>
              <a:ext uri="{FF2B5EF4-FFF2-40B4-BE49-F238E27FC236}">
                <a16:creationId xmlns:a16="http://schemas.microsoft.com/office/drawing/2014/main" id="{5417A85D-FDEC-AC47-98BF-290B2C0AB229}"/>
              </a:ext>
            </a:extLst>
          </p:cNvPr>
          <p:cNvSpPr>
            <a:spLocks noGrp="1"/>
          </p:cNvSpPr>
          <p:nvPr>
            <p:ph type="ctrTitle"/>
          </p:nvPr>
        </p:nvSpPr>
        <p:spPr>
          <a:xfrm>
            <a:off x="1828798" y="1828800"/>
            <a:ext cx="40255825" cy="2601824"/>
          </a:xfrm>
          <a:solidFill>
            <a:srgbClr val="002060"/>
          </a:solidFill>
          <a:ln w="101600">
            <a:noFill/>
          </a:ln>
        </p:spPr>
        <p:style>
          <a:lnRef idx="2">
            <a:schemeClr val="dk1"/>
          </a:lnRef>
          <a:fillRef idx="1">
            <a:schemeClr val="lt1"/>
          </a:fillRef>
          <a:effectRef idx="0">
            <a:schemeClr val="dk1"/>
          </a:effectRef>
          <a:fontRef idx="minor">
            <a:schemeClr val="dk1"/>
          </a:fontRef>
        </p:style>
        <p:txBody>
          <a:bodyPr anchor="ctr">
            <a:noAutofit/>
          </a:bodyPr>
          <a:lstStyle/>
          <a:p>
            <a:br>
              <a:rPr lang="en-US" sz="5400" b="1" dirty="0">
                <a:solidFill>
                  <a:schemeClr val="bg1"/>
                </a:solidFill>
                <a:latin typeface="Cambria" panose="02040503050406030204" pitchFamily="18" charset="0"/>
                <a:ea typeface="Cambria" panose="02040503050406030204" pitchFamily="18" charset="0"/>
              </a:rPr>
            </a:br>
            <a:br>
              <a:rPr lang="en-US" sz="5400" b="1" dirty="0">
                <a:solidFill>
                  <a:schemeClr val="bg1"/>
                </a:solidFill>
                <a:latin typeface="Cambria" panose="02040503050406030204" pitchFamily="18" charset="0"/>
                <a:ea typeface="Cambria" panose="02040503050406030204" pitchFamily="18" charset="0"/>
              </a:rPr>
            </a:br>
            <a:r>
              <a:rPr lang="en-US" sz="4800" b="1" dirty="0">
                <a:solidFill>
                  <a:schemeClr val="bg1"/>
                </a:solidFill>
                <a:latin typeface="Cambria" panose="02040503050406030204" pitchFamily="18" charset="0"/>
                <a:ea typeface="Cambria" panose="02040503050406030204" pitchFamily="18" charset="0"/>
              </a:rPr>
              <a:t>Composite Gelatin/Gelatin </a:t>
            </a:r>
            <a:r>
              <a:rPr lang="en-US" sz="4800" b="1" dirty="0" err="1">
                <a:solidFill>
                  <a:schemeClr val="bg1"/>
                </a:solidFill>
                <a:latin typeface="Cambria" panose="02040503050406030204" pitchFamily="18" charset="0"/>
                <a:ea typeface="Cambria" panose="02040503050406030204" pitchFamily="18" charset="0"/>
              </a:rPr>
              <a:t>Methacryloyl</a:t>
            </a:r>
            <a:r>
              <a:rPr lang="en-US" sz="4800" b="1" dirty="0">
                <a:solidFill>
                  <a:schemeClr val="bg1"/>
                </a:solidFill>
                <a:latin typeface="Cambria" panose="02040503050406030204" pitchFamily="18" charset="0"/>
              </a:rPr>
              <a:t> Microgel-based Porous Hydrogel for Tissue Engineering</a:t>
            </a:r>
            <a:br>
              <a:rPr lang="en-US" sz="4800" b="1" dirty="0">
                <a:solidFill>
                  <a:schemeClr val="bg1"/>
                </a:solidFill>
                <a:latin typeface="Cambria" panose="02040503050406030204" pitchFamily="18" charset="0"/>
                <a:cs typeface="Arial" panose="020B0604020202020204" pitchFamily="34" charset="0"/>
              </a:rPr>
            </a:br>
            <a:r>
              <a:rPr lang="en-US" sz="3200" u="sng" dirty="0">
                <a:solidFill>
                  <a:schemeClr val="bg1"/>
                </a:solidFill>
                <a:latin typeface="Cambria" panose="02040503050406030204" pitchFamily="18" charset="0"/>
                <a:cs typeface="Arial" panose="020B0604020202020204" pitchFamily="34" charset="0"/>
              </a:rPr>
              <a:t>Seth Edwards</a:t>
            </a:r>
            <a:r>
              <a:rPr lang="en-US" sz="3200" u="sng" baseline="30000" dirty="0">
                <a:solidFill>
                  <a:schemeClr val="bg1"/>
                </a:solidFill>
                <a:latin typeface="Cambria" panose="02040503050406030204" pitchFamily="18" charset="0"/>
                <a:cs typeface="Arial" panose="020B0604020202020204" pitchFamily="34" charset="0"/>
              </a:rPr>
              <a:t>1</a:t>
            </a:r>
            <a:r>
              <a:rPr lang="en-US" sz="3200" u="sng" dirty="0">
                <a:solidFill>
                  <a:schemeClr val="bg1"/>
                </a:solidFill>
                <a:latin typeface="Cambria" panose="02040503050406030204" pitchFamily="18" charset="0"/>
                <a:cs typeface="Arial" panose="020B0604020202020204" pitchFamily="34" charset="0"/>
              </a:rPr>
              <a:t>, </a:t>
            </a:r>
            <a:r>
              <a:rPr lang="en-US" sz="3200" u="sng" dirty="0" err="1">
                <a:solidFill>
                  <a:schemeClr val="bg1"/>
                </a:solidFill>
                <a:latin typeface="Cambria" panose="02040503050406030204" pitchFamily="18" charset="0"/>
                <a:cs typeface="Arial" panose="020B0604020202020204" pitchFamily="34" charset="0"/>
              </a:rPr>
              <a:t>Shujie</a:t>
            </a:r>
            <a:r>
              <a:rPr lang="en-US" sz="3200" u="sng" dirty="0">
                <a:solidFill>
                  <a:schemeClr val="bg1"/>
                </a:solidFill>
                <a:latin typeface="Cambria" panose="02040503050406030204" pitchFamily="18" charset="0"/>
                <a:cs typeface="Arial" panose="020B0604020202020204" pitchFamily="34" charset="0"/>
              </a:rPr>
              <a:t> Hou</a:t>
            </a:r>
            <a:r>
              <a:rPr lang="en-US" sz="3200" u="sng" baseline="30000" dirty="0">
                <a:solidFill>
                  <a:schemeClr val="bg1"/>
                </a:solidFill>
                <a:latin typeface="Cambria" panose="02040503050406030204" pitchFamily="18" charset="0"/>
                <a:cs typeface="Arial" panose="020B0604020202020204" pitchFamily="34" charset="0"/>
              </a:rPr>
              <a:t>1</a:t>
            </a:r>
            <a:r>
              <a:rPr lang="en-US" sz="3200" u="sng" dirty="0">
                <a:solidFill>
                  <a:schemeClr val="bg1"/>
                </a:solidFill>
                <a:latin typeface="Cambria" panose="02040503050406030204" pitchFamily="18" charset="0"/>
                <a:cs typeface="Arial" panose="020B0604020202020204" pitchFamily="34" charset="0"/>
              </a:rPr>
              <a:t> and Kyung Jae </a:t>
            </a:r>
            <a:r>
              <a:rPr lang="en-US" sz="3200" u="sng" dirty="0" err="1">
                <a:solidFill>
                  <a:schemeClr val="bg1"/>
                </a:solidFill>
                <a:latin typeface="Cambria" panose="02040503050406030204" pitchFamily="18" charset="0"/>
                <a:cs typeface="Arial" panose="020B0604020202020204" pitchFamily="34" charset="0"/>
              </a:rPr>
              <a:t>Jeong</a:t>
            </a:r>
            <a:r>
              <a:rPr lang="en-US" sz="3200" u="sng" baseline="30000" dirty="0">
                <a:solidFill>
                  <a:schemeClr val="bg1"/>
                </a:solidFill>
                <a:latin typeface="Cambria" panose="02040503050406030204" pitchFamily="18" charset="0"/>
                <a:cs typeface="Arial" panose="020B0604020202020204" pitchFamily="34" charset="0"/>
              </a:rPr>
              <a:t>*</a:t>
            </a:r>
            <a:br>
              <a:rPr lang="en-US" sz="4000" dirty="0">
                <a:solidFill>
                  <a:schemeClr val="bg1"/>
                </a:solidFill>
                <a:latin typeface="Cambria" panose="02040503050406030204" pitchFamily="18" charset="0"/>
                <a:cs typeface="Arial" panose="020B0604020202020204" pitchFamily="34" charset="0"/>
              </a:rPr>
            </a:br>
            <a:r>
              <a:rPr lang="en-US" sz="2800" i="1" dirty="0">
                <a:solidFill>
                  <a:schemeClr val="bg1"/>
                </a:solidFill>
                <a:latin typeface="Cambria" panose="02040503050406030204" pitchFamily="18" charset="0"/>
                <a:cs typeface="Arial" panose="020B0604020202020204" pitchFamily="34" charset="0"/>
              </a:rPr>
              <a:t>Department of Chemical Engineering, University of New Hampshire, Durham, NH 03824</a:t>
            </a:r>
            <a:br>
              <a:rPr lang="en-US" sz="2800" i="1" dirty="0">
                <a:solidFill>
                  <a:schemeClr val="bg1"/>
                </a:solidFill>
                <a:latin typeface="Cambria" panose="02040503050406030204" pitchFamily="18" charset="0"/>
                <a:cs typeface="Arial" panose="020B0604020202020204" pitchFamily="34" charset="0"/>
              </a:rPr>
            </a:br>
            <a:r>
              <a:rPr lang="en-US" sz="2800" i="1" baseline="30000" dirty="0">
                <a:solidFill>
                  <a:schemeClr val="bg1"/>
                </a:solidFill>
                <a:latin typeface="Cambria" panose="02040503050406030204" pitchFamily="18" charset="0"/>
                <a:cs typeface="Arial" panose="020B0604020202020204" pitchFamily="34" charset="0"/>
              </a:rPr>
              <a:t>1</a:t>
            </a:r>
            <a:r>
              <a:rPr lang="en-US" sz="2800" i="1" dirty="0">
                <a:solidFill>
                  <a:schemeClr val="bg1"/>
                </a:solidFill>
                <a:latin typeface="Cambria" panose="02040503050406030204" pitchFamily="18" charset="0"/>
                <a:cs typeface="Arial" panose="020B0604020202020204" pitchFamily="34" charset="0"/>
              </a:rPr>
              <a:t>Equal Contributions</a:t>
            </a:r>
            <a:br>
              <a:rPr lang="en-US" sz="2800" i="1" dirty="0">
                <a:solidFill>
                  <a:schemeClr val="bg1"/>
                </a:solidFill>
                <a:latin typeface="Cambria" panose="02040503050406030204" pitchFamily="18" charset="0"/>
                <a:cs typeface="Arial" panose="020B0604020202020204" pitchFamily="34" charset="0"/>
              </a:rPr>
            </a:br>
            <a:r>
              <a:rPr lang="en-US" sz="2800" i="1" dirty="0">
                <a:solidFill>
                  <a:schemeClr val="bg1"/>
                </a:solidFill>
                <a:latin typeface="Cambria" panose="02040503050406030204" pitchFamily="18" charset="0"/>
                <a:cs typeface="Arial" panose="020B0604020202020204" pitchFamily="34" charset="0"/>
              </a:rPr>
              <a:t>*Corresponding author. Contact: </a:t>
            </a:r>
            <a:r>
              <a:rPr lang="en-US" sz="2800" i="1" dirty="0" err="1">
                <a:solidFill>
                  <a:schemeClr val="bg1"/>
                </a:solidFill>
                <a:latin typeface="Cambria" panose="02040503050406030204" pitchFamily="18" charset="0"/>
                <a:cs typeface="Arial" panose="020B0604020202020204" pitchFamily="34" charset="0"/>
              </a:rPr>
              <a:t>KyungJae.Jeong@unh.edu</a:t>
            </a:r>
            <a:br>
              <a:rPr lang="en-US" sz="5400" i="1" dirty="0">
                <a:solidFill>
                  <a:schemeClr val="bg1"/>
                </a:solidFill>
                <a:latin typeface="Cambria" panose="02040503050406030204" pitchFamily="18" charset="0"/>
                <a:cs typeface="Arial" panose="020B0604020202020204" pitchFamily="34" charset="0"/>
              </a:rPr>
            </a:br>
            <a:br>
              <a:rPr lang="en-US" sz="5400" i="1" dirty="0">
                <a:solidFill>
                  <a:schemeClr val="bg1"/>
                </a:solidFill>
                <a:latin typeface="Cambria" panose="02040503050406030204" pitchFamily="18" charset="0"/>
                <a:cs typeface="Arial" panose="020B0604020202020204" pitchFamily="34" charset="0"/>
              </a:rPr>
            </a:br>
            <a:endParaRPr lang="en-US" sz="5400" i="1" dirty="0">
              <a:solidFill>
                <a:schemeClr val="bg1"/>
              </a:solidFill>
              <a:latin typeface="Cambria" panose="02040503050406030204" pitchFamily="18" charset="0"/>
              <a:cs typeface="Arial" panose="020B0604020202020204" pitchFamily="34" charset="0"/>
            </a:endParaRPr>
          </a:p>
        </p:txBody>
      </p:sp>
      <p:sp>
        <p:nvSpPr>
          <p:cNvPr id="19" name="Subtitle 2"/>
          <p:cNvSpPr txBox="1">
            <a:spLocks/>
          </p:cNvSpPr>
          <p:nvPr/>
        </p:nvSpPr>
        <p:spPr>
          <a:xfrm>
            <a:off x="1828799" y="13600137"/>
            <a:ext cx="12621233" cy="17604313"/>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r>
              <a:rPr lang="en-US" sz="3400" dirty="0"/>
              <a:t>Previously, we reported an injectable </a:t>
            </a:r>
            <a:r>
              <a:rPr lang="en-US" sz="3400" dirty="0" err="1"/>
              <a:t>macroporous</a:t>
            </a:r>
            <a:r>
              <a:rPr lang="en-US" sz="3400" dirty="0"/>
              <a:t> hydrogel by crosslinking gelatin microgels by microbial transglutaminase (</a:t>
            </a:r>
            <a:r>
              <a:rPr lang="en-US" sz="3400" dirty="0" err="1"/>
              <a:t>mTG</a:t>
            </a:r>
            <a:r>
              <a:rPr lang="en-US" sz="3400" dirty="0"/>
              <a:t>) for use in wound healing. The method used to create this hydrogel was simple, requiring no chemical modifications to the starting reagents, cost-effective, and highly bio-functional, allowing for migration of cells into the hydrogel, and providing for optimal cell proliferation. However, despite displaying many advantageous qualities, this technology required a lengthy curing time (~ 60 minutes), limiting its usefulness </a:t>
            </a:r>
            <a:r>
              <a:rPr lang="en-US" sz="3400" i="1" dirty="0"/>
              <a:t>in vivo</a:t>
            </a:r>
            <a:r>
              <a:rPr lang="en-US" sz="3400" dirty="0"/>
              <a:t>. Using a similar methodology, a composite gelatin/gelatin </a:t>
            </a:r>
            <a:r>
              <a:rPr lang="en-US" sz="3400" dirty="0" err="1"/>
              <a:t>methacryloyl</a:t>
            </a:r>
            <a:r>
              <a:rPr lang="en-US" sz="3400" dirty="0"/>
              <a:t> (</a:t>
            </a:r>
            <a:r>
              <a:rPr lang="en-US" sz="3400" dirty="0" err="1"/>
              <a:t>GelMA</a:t>
            </a:r>
            <a:r>
              <a:rPr lang="en-US" sz="3400" dirty="0"/>
              <a:t>)-based injectable </a:t>
            </a:r>
            <a:r>
              <a:rPr lang="en-US" sz="3400" dirty="0" err="1"/>
              <a:t>macroporous</a:t>
            </a:r>
            <a:r>
              <a:rPr lang="en-US" sz="3400" dirty="0"/>
              <a:t> hydrogel that cures quickly, is minimally cytotoxic and stably adheres to the applied tissue was developed. This fast-curing hydrogel utilizes dual crosslinking;  enzymatic crosslinking of gelatin by </a:t>
            </a:r>
            <a:r>
              <a:rPr lang="en-US" sz="3400" dirty="0" err="1"/>
              <a:t>mTG</a:t>
            </a:r>
            <a:r>
              <a:rPr lang="en-US" sz="3400" dirty="0"/>
              <a:t>, and </a:t>
            </a:r>
            <a:r>
              <a:rPr lang="en-US" sz="3400" dirty="0" err="1"/>
              <a:t>photocrosslinking</a:t>
            </a:r>
            <a:r>
              <a:rPr lang="en-US" sz="3400" dirty="0"/>
              <a:t> of </a:t>
            </a:r>
            <a:r>
              <a:rPr lang="en-US" sz="3400" dirty="0" err="1"/>
              <a:t>GelMA</a:t>
            </a:r>
            <a:r>
              <a:rPr lang="en-US" sz="3400" dirty="0"/>
              <a:t> by ultraviolet (UV) irradiation. </a:t>
            </a:r>
            <a:r>
              <a:rPr lang="en-US" sz="3400" dirty="0" err="1"/>
              <a:t>Photocrosslinking</a:t>
            </a:r>
            <a:r>
              <a:rPr lang="en-US" sz="3400" dirty="0"/>
              <a:t> achieves the initial rapid curing of microgels (&lt; 2.5 minutes) to form a bulk </a:t>
            </a:r>
            <a:r>
              <a:rPr lang="en-US" sz="3400" dirty="0" err="1"/>
              <a:t>macroporous</a:t>
            </a:r>
            <a:r>
              <a:rPr lang="en-US" sz="3400" dirty="0"/>
              <a:t> hydrogel, while </a:t>
            </a:r>
            <a:r>
              <a:rPr lang="en-US" sz="3400" dirty="0" err="1"/>
              <a:t>mTG</a:t>
            </a:r>
            <a:r>
              <a:rPr lang="en-US" sz="3400" dirty="0"/>
              <a:t> strengthens the hydrogel by forming additional covalent crosslinks and allows the resulting hydrogel to adhere to the applied tissue. </a:t>
            </a:r>
          </a:p>
        </p:txBody>
      </p:sp>
      <p:pic>
        <p:nvPicPr>
          <p:cNvPr id="7" name="Picture 6">
            <a:extLst>
              <a:ext uri="{FF2B5EF4-FFF2-40B4-BE49-F238E27FC236}">
                <a16:creationId xmlns:a16="http://schemas.microsoft.com/office/drawing/2014/main" id="{EB2E9C77-FE79-AF49-8B1B-709D19377E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7127" y="23073734"/>
            <a:ext cx="6799251" cy="7507506"/>
          </a:xfrm>
          <a:prstGeom prst="rect">
            <a:avLst/>
          </a:prstGeom>
        </p:spPr>
      </p:pic>
      <p:sp>
        <p:nvSpPr>
          <p:cNvPr id="6" name="Subtitle 2"/>
          <p:cNvSpPr txBox="1">
            <a:spLocks/>
          </p:cNvSpPr>
          <p:nvPr/>
        </p:nvSpPr>
        <p:spPr>
          <a:xfrm>
            <a:off x="1828798" y="5632475"/>
            <a:ext cx="12617481" cy="6718142"/>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r>
              <a:rPr lang="en-US" sz="3400" dirty="0"/>
              <a:t>Injectable hydrogels are of high interest for use as tissue engineering substrates. Factors paramount for clinical relevance for an injectable hydrogel system in this aim include gelation time, biocompatibility, tissue adhesion, and biodegradability. Herein these factors are examined for a novel injectable </a:t>
            </a:r>
            <a:r>
              <a:rPr lang="en-US" sz="3400" dirty="0" err="1"/>
              <a:t>macroporous</a:t>
            </a:r>
            <a:r>
              <a:rPr lang="en-US" sz="3400" dirty="0"/>
              <a:t> hydrogel assembled from gelatin/gelatin </a:t>
            </a:r>
            <a:r>
              <a:rPr lang="en-US" sz="3400" dirty="0" err="1"/>
              <a:t>methacryloyl</a:t>
            </a:r>
            <a:r>
              <a:rPr lang="en-US" sz="3400" dirty="0"/>
              <a:t> (</a:t>
            </a:r>
            <a:r>
              <a:rPr lang="en-US" sz="3400" dirty="0" err="1"/>
              <a:t>gelMA</a:t>
            </a:r>
            <a:r>
              <a:rPr lang="en-US" sz="3400" dirty="0"/>
              <a:t>) composite microgels. The use of multiple crosslinking mechanisms, namely microbial Transglutaminase (</a:t>
            </a:r>
            <a:r>
              <a:rPr lang="en-US" sz="3400" dirty="0" err="1"/>
              <a:t>mTG</a:t>
            </a:r>
            <a:r>
              <a:rPr lang="en-US" sz="3400" dirty="0"/>
              <a:t>), and ultraviolet (UV) irradiation to crosslink gelatin and </a:t>
            </a:r>
            <a:r>
              <a:rPr lang="en-US" sz="3400" dirty="0" err="1"/>
              <a:t>gelMA</a:t>
            </a:r>
            <a:r>
              <a:rPr lang="en-US" sz="3400" dirty="0"/>
              <a:t> respectively allowed for the optimization of </a:t>
            </a:r>
            <a:r>
              <a:rPr lang="en-US" sz="3400" dirty="0" err="1"/>
              <a:t>photoinitiator</a:t>
            </a:r>
            <a:r>
              <a:rPr lang="en-US" sz="3400" dirty="0"/>
              <a:t> concentration to minimize cell death upon UV irradiation. The result is a biodegradable hydrogel system that exhibited rapid gelation, optimized conditions for encapsulated cells, and capability for tissue adhesion, making it appropriate for use in tissue engineering applications. </a:t>
            </a:r>
          </a:p>
        </p:txBody>
      </p:sp>
      <p:sp>
        <p:nvSpPr>
          <p:cNvPr id="13" name="Subtitle 2"/>
          <p:cNvSpPr txBox="1">
            <a:spLocks/>
          </p:cNvSpPr>
          <p:nvPr/>
        </p:nvSpPr>
        <p:spPr>
          <a:xfrm>
            <a:off x="1828799" y="4653578"/>
            <a:ext cx="12617480" cy="76670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rPr>
              <a:t>Abstract</a:t>
            </a:r>
          </a:p>
        </p:txBody>
      </p:sp>
      <p:sp>
        <p:nvSpPr>
          <p:cNvPr id="16" name="Subtitle 2"/>
          <p:cNvSpPr txBox="1">
            <a:spLocks/>
          </p:cNvSpPr>
          <p:nvPr/>
        </p:nvSpPr>
        <p:spPr>
          <a:xfrm>
            <a:off x="14752665" y="13394263"/>
            <a:ext cx="13866865" cy="10034216"/>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7" name="Subtitle 2"/>
          <p:cNvSpPr txBox="1">
            <a:spLocks/>
          </p:cNvSpPr>
          <p:nvPr/>
        </p:nvSpPr>
        <p:spPr>
          <a:xfrm>
            <a:off x="28933465" y="25177393"/>
            <a:ext cx="13128935" cy="76809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rPr>
              <a:t>Conclusions</a:t>
            </a:r>
          </a:p>
        </p:txBody>
      </p:sp>
      <p:sp>
        <p:nvSpPr>
          <p:cNvPr id="30" name="Subtitle 2"/>
          <p:cNvSpPr txBox="1">
            <a:spLocks/>
          </p:cNvSpPr>
          <p:nvPr/>
        </p:nvSpPr>
        <p:spPr>
          <a:xfrm>
            <a:off x="14752665" y="12350616"/>
            <a:ext cx="13866865" cy="768096"/>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ea typeface="Cambria" panose="02040503050406030204" pitchFamily="18" charset="0"/>
              </a:rPr>
              <a:t>Rapid Curing of Composite Microgels</a:t>
            </a:r>
          </a:p>
        </p:txBody>
      </p:sp>
      <p:sp>
        <p:nvSpPr>
          <p:cNvPr id="149" name="Subtitle 2"/>
          <p:cNvSpPr txBox="1">
            <a:spLocks/>
          </p:cNvSpPr>
          <p:nvPr/>
        </p:nvSpPr>
        <p:spPr>
          <a:xfrm>
            <a:off x="28933462" y="4663502"/>
            <a:ext cx="13128937" cy="760647"/>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ea typeface="Cambria" panose="02040503050406030204" pitchFamily="18" charset="0"/>
              </a:rPr>
              <a:t>Live/Dead Assay on Encapsulated Cells: Z Projection</a:t>
            </a:r>
          </a:p>
        </p:txBody>
      </p:sp>
      <p:sp>
        <p:nvSpPr>
          <p:cNvPr id="31" name="Subtitle 2"/>
          <p:cNvSpPr txBox="1">
            <a:spLocks/>
          </p:cNvSpPr>
          <p:nvPr/>
        </p:nvSpPr>
        <p:spPr>
          <a:xfrm>
            <a:off x="28933465" y="5621313"/>
            <a:ext cx="13128935" cy="12763104"/>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b="1" dirty="0">
              <a:latin typeface="Cambria" panose="02040503050406030204" pitchFamily="18" charset="0"/>
            </a:endParaRPr>
          </a:p>
        </p:txBody>
      </p:sp>
      <p:sp>
        <p:nvSpPr>
          <p:cNvPr id="108" name="Subtitle 2"/>
          <p:cNvSpPr txBox="1">
            <a:spLocks/>
          </p:cNvSpPr>
          <p:nvPr/>
        </p:nvSpPr>
        <p:spPr>
          <a:xfrm>
            <a:off x="28933464" y="30659088"/>
            <a:ext cx="13128936" cy="545361"/>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2600" dirty="0"/>
              <a:t>Research reported in this work was supported by NIH COBRE (CIBBR, P20 GM113131 to K.J.J.).</a:t>
            </a:r>
          </a:p>
        </p:txBody>
      </p:sp>
      <p:sp>
        <p:nvSpPr>
          <p:cNvPr id="54" name="Subtitle 2">
            <a:extLst>
              <a:ext uri="{FF2B5EF4-FFF2-40B4-BE49-F238E27FC236}">
                <a16:creationId xmlns:a16="http://schemas.microsoft.com/office/drawing/2014/main" id="{20E2C847-EF3C-4161-8949-A4B1C21C3900}"/>
              </a:ext>
            </a:extLst>
          </p:cNvPr>
          <p:cNvSpPr txBox="1">
            <a:spLocks/>
          </p:cNvSpPr>
          <p:nvPr/>
        </p:nvSpPr>
        <p:spPr>
          <a:xfrm>
            <a:off x="14752665" y="4659641"/>
            <a:ext cx="13866865" cy="760646"/>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rPr>
              <a:t>Rheological Characterization</a:t>
            </a:r>
          </a:p>
        </p:txBody>
      </p:sp>
      <p:sp>
        <p:nvSpPr>
          <p:cNvPr id="3" name="Rectangle 2">
            <a:extLst>
              <a:ext uri="{FF2B5EF4-FFF2-40B4-BE49-F238E27FC236}">
                <a16:creationId xmlns:a16="http://schemas.microsoft.com/office/drawing/2014/main" id="{70D066E8-6BF0-4568-861E-98C071E050F7}"/>
              </a:ext>
            </a:extLst>
          </p:cNvPr>
          <p:cNvSpPr/>
          <p:nvPr/>
        </p:nvSpPr>
        <p:spPr>
          <a:xfrm>
            <a:off x="14752666" y="5631588"/>
            <a:ext cx="13866864" cy="6443478"/>
          </a:xfrm>
          <a:prstGeom prst="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Subtitle 2">
            <a:extLst>
              <a:ext uri="{FF2B5EF4-FFF2-40B4-BE49-F238E27FC236}">
                <a16:creationId xmlns:a16="http://schemas.microsoft.com/office/drawing/2014/main" id="{C09ADAA0-6488-0D43-A638-2340BDE2E870}"/>
              </a:ext>
            </a:extLst>
          </p:cNvPr>
          <p:cNvSpPr txBox="1">
            <a:spLocks/>
          </p:cNvSpPr>
          <p:nvPr/>
        </p:nvSpPr>
        <p:spPr>
          <a:xfrm>
            <a:off x="14752665" y="23681598"/>
            <a:ext cx="13866865" cy="76809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rPr>
              <a:t>Tissue Adhesion</a:t>
            </a:r>
          </a:p>
        </p:txBody>
      </p:sp>
      <p:sp>
        <p:nvSpPr>
          <p:cNvPr id="78" name="Subtitle 2">
            <a:extLst>
              <a:ext uri="{FF2B5EF4-FFF2-40B4-BE49-F238E27FC236}">
                <a16:creationId xmlns:a16="http://schemas.microsoft.com/office/drawing/2014/main" id="{6322BF9A-A31F-F84B-80BA-B12F69A46089}"/>
              </a:ext>
            </a:extLst>
          </p:cNvPr>
          <p:cNvSpPr txBox="1">
            <a:spLocks/>
          </p:cNvSpPr>
          <p:nvPr/>
        </p:nvSpPr>
        <p:spPr>
          <a:xfrm>
            <a:off x="1828799" y="12591329"/>
            <a:ext cx="12621233" cy="76809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rPr>
              <a:t>Gelatin/</a:t>
            </a:r>
            <a:r>
              <a:rPr lang="en-US" sz="4500" dirty="0" err="1">
                <a:solidFill>
                  <a:schemeClr val="bg1"/>
                </a:solidFill>
                <a:latin typeface="Cambria" panose="02040503050406030204" pitchFamily="18" charset="0"/>
              </a:rPr>
              <a:t>GelMA</a:t>
            </a:r>
            <a:r>
              <a:rPr lang="en-US" sz="4500" dirty="0">
                <a:solidFill>
                  <a:schemeClr val="bg1"/>
                </a:solidFill>
                <a:latin typeface="Cambria" panose="02040503050406030204" pitchFamily="18" charset="0"/>
              </a:rPr>
              <a:t> Composite Microgels</a:t>
            </a:r>
          </a:p>
        </p:txBody>
      </p:sp>
      <p:sp>
        <p:nvSpPr>
          <p:cNvPr id="102" name="Subtitle 2">
            <a:extLst>
              <a:ext uri="{FF2B5EF4-FFF2-40B4-BE49-F238E27FC236}">
                <a16:creationId xmlns:a16="http://schemas.microsoft.com/office/drawing/2014/main" id="{04DC0948-A288-264E-9E04-83BC618FAFE8}"/>
              </a:ext>
            </a:extLst>
          </p:cNvPr>
          <p:cNvSpPr txBox="1">
            <a:spLocks/>
          </p:cNvSpPr>
          <p:nvPr/>
        </p:nvSpPr>
        <p:spPr>
          <a:xfrm>
            <a:off x="28933464" y="26211602"/>
            <a:ext cx="13128935" cy="3188366"/>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spcBef>
                <a:spcPts val="0"/>
              </a:spcBef>
              <a:buFont typeface="Arial" panose="020B0604020202020204" pitchFamily="34" charset="0"/>
              <a:buChar char="•"/>
            </a:pPr>
            <a:r>
              <a:rPr lang="en-US" sz="2800" dirty="0">
                <a:ea typeface="Cambria" panose="02040503050406030204" pitchFamily="18" charset="0"/>
              </a:rPr>
              <a:t>Drastically decreased gelation time in comparison to gelatin </a:t>
            </a:r>
            <a:r>
              <a:rPr lang="en-US" sz="2800" dirty="0" err="1">
                <a:ea typeface="Cambria" panose="02040503050406030204" pitchFamily="18" charset="0"/>
              </a:rPr>
              <a:t>macroporous</a:t>
            </a:r>
            <a:r>
              <a:rPr lang="en-US" sz="2800" dirty="0">
                <a:ea typeface="Cambria" panose="02040503050406030204" pitchFamily="18" charset="0"/>
              </a:rPr>
              <a:t> hydrogel, enhancing clinical relevance</a:t>
            </a:r>
          </a:p>
          <a:p>
            <a:pPr marL="457200" indent="-457200" algn="l">
              <a:spcBef>
                <a:spcPts val="0"/>
              </a:spcBef>
              <a:buFont typeface="Arial" panose="020B0604020202020204" pitchFamily="34" charset="0"/>
              <a:buChar char="•"/>
            </a:pPr>
            <a:r>
              <a:rPr lang="en-US" sz="2800" dirty="0">
                <a:ea typeface="Cambria" panose="02040503050406030204" pitchFamily="18" charset="0"/>
              </a:rPr>
              <a:t>Dual crosslinking due to action of </a:t>
            </a:r>
            <a:r>
              <a:rPr lang="en-US" sz="2800" dirty="0" err="1">
                <a:ea typeface="Cambria" panose="02040503050406030204" pitchFamily="18" charset="0"/>
              </a:rPr>
              <a:t>mTG</a:t>
            </a:r>
            <a:r>
              <a:rPr lang="en-US" sz="2800" dirty="0">
                <a:ea typeface="Cambria" panose="02040503050406030204" pitchFamily="18" charset="0"/>
              </a:rPr>
              <a:t> and UV </a:t>
            </a:r>
            <a:r>
              <a:rPr lang="en-US" sz="2800" dirty="0" err="1">
                <a:ea typeface="Cambria" panose="02040503050406030204" pitchFamily="18" charset="0"/>
              </a:rPr>
              <a:t>photocrosslinking</a:t>
            </a:r>
            <a:r>
              <a:rPr lang="en-US" sz="2800" dirty="0">
                <a:ea typeface="Cambria" panose="02040503050406030204" pitchFamily="18" charset="0"/>
              </a:rPr>
              <a:t> allow for minimization of </a:t>
            </a:r>
            <a:r>
              <a:rPr lang="en-US" sz="2800" dirty="0" err="1">
                <a:ea typeface="Cambria" panose="02040503050406030204" pitchFamily="18" charset="0"/>
              </a:rPr>
              <a:t>photoinitiator</a:t>
            </a:r>
            <a:r>
              <a:rPr lang="en-US" sz="2800" dirty="0">
                <a:ea typeface="Cambria" panose="02040503050406030204" pitchFamily="18" charset="0"/>
              </a:rPr>
              <a:t> concentration, lowering cytotoxic effects from UV exposure.</a:t>
            </a:r>
          </a:p>
          <a:p>
            <a:pPr marL="457200" indent="-457200" algn="l">
              <a:spcBef>
                <a:spcPts val="0"/>
              </a:spcBef>
              <a:buFont typeface="Arial" panose="020B0604020202020204" pitchFamily="34" charset="0"/>
              <a:buChar char="•"/>
            </a:pPr>
            <a:r>
              <a:rPr lang="en-US" sz="2800" dirty="0">
                <a:ea typeface="Cambria" panose="02040503050406030204" pitchFamily="18" charset="0"/>
              </a:rPr>
              <a:t>Use of </a:t>
            </a:r>
            <a:r>
              <a:rPr lang="en-US" sz="2800" dirty="0" err="1">
                <a:ea typeface="Cambria" panose="02040503050406030204" pitchFamily="18" charset="0"/>
              </a:rPr>
              <a:t>mTG</a:t>
            </a:r>
            <a:r>
              <a:rPr lang="en-US" sz="2800" dirty="0">
                <a:ea typeface="Cambria" panose="02040503050406030204" pitchFamily="18" charset="0"/>
              </a:rPr>
              <a:t> allows for scaffold to adhere to surrounding tissue.</a:t>
            </a:r>
          </a:p>
          <a:p>
            <a:pPr marL="457200" indent="-457200" algn="l">
              <a:spcBef>
                <a:spcPts val="0"/>
              </a:spcBef>
              <a:buFont typeface="Arial" panose="020B0604020202020204" pitchFamily="34" charset="0"/>
              <a:buChar char="•"/>
            </a:pPr>
            <a:r>
              <a:rPr lang="en-US" sz="2800" dirty="0">
                <a:ea typeface="Cambria" panose="02040503050406030204" pitchFamily="18" charset="0"/>
              </a:rPr>
              <a:t>The presence of </a:t>
            </a:r>
            <a:r>
              <a:rPr lang="en-US" sz="2800" dirty="0" err="1">
                <a:ea typeface="Cambria" panose="02040503050406030204" pitchFamily="18" charset="0"/>
              </a:rPr>
              <a:t>macropores</a:t>
            </a:r>
            <a:r>
              <a:rPr lang="en-US" sz="2800" dirty="0">
                <a:ea typeface="Cambria" panose="02040503050406030204" pitchFamily="18" charset="0"/>
              </a:rPr>
              <a:t> allow for optimal growth and expansion of encapsulated cells, and infiltration of host tissue cells. </a:t>
            </a:r>
          </a:p>
        </p:txBody>
      </p:sp>
      <p:pic>
        <p:nvPicPr>
          <p:cNvPr id="122" name="Picture 121">
            <a:extLst>
              <a:ext uri="{FF2B5EF4-FFF2-40B4-BE49-F238E27FC236}">
                <a16:creationId xmlns:a16="http://schemas.microsoft.com/office/drawing/2014/main" id="{64ABB763-76FC-F34A-8459-C2DA5EC266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43732" y="6428476"/>
            <a:ext cx="13182578" cy="4920580"/>
          </a:xfrm>
          <a:prstGeom prst="rect">
            <a:avLst/>
          </a:prstGeom>
        </p:spPr>
      </p:pic>
      <p:sp>
        <p:nvSpPr>
          <p:cNvPr id="125" name="Subtitle 2">
            <a:extLst>
              <a:ext uri="{FF2B5EF4-FFF2-40B4-BE49-F238E27FC236}">
                <a16:creationId xmlns:a16="http://schemas.microsoft.com/office/drawing/2014/main" id="{3CF30DE5-03A4-CE43-B05B-950C702C864A}"/>
              </a:ext>
            </a:extLst>
          </p:cNvPr>
          <p:cNvSpPr txBox="1">
            <a:spLocks/>
          </p:cNvSpPr>
          <p:nvPr/>
        </p:nvSpPr>
        <p:spPr>
          <a:xfrm>
            <a:off x="28933465" y="18630049"/>
            <a:ext cx="13128935" cy="76809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ea typeface="Cambria" panose="02040503050406030204" pitchFamily="18" charset="0"/>
              </a:rPr>
              <a:t>Day 7 Actin Cytoskeleton: Z Projection</a:t>
            </a:r>
          </a:p>
        </p:txBody>
      </p:sp>
      <p:grpSp>
        <p:nvGrpSpPr>
          <p:cNvPr id="25" name="Group 24">
            <a:extLst>
              <a:ext uri="{FF2B5EF4-FFF2-40B4-BE49-F238E27FC236}">
                <a16:creationId xmlns:a16="http://schemas.microsoft.com/office/drawing/2014/main" id="{38C31A25-EE1A-6D4B-B159-42D4669D6CBA}"/>
              </a:ext>
            </a:extLst>
          </p:cNvPr>
          <p:cNvGrpSpPr/>
          <p:nvPr/>
        </p:nvGrpSpPr>
        <p:grpSpPr>
          <a:xfrm>
            <a:off x="7897103" y="26532153"/>
            <a:ext cx="6258175" cy="4497180"/>
            <a:chOff x="20238778" y="6325230"/>
            <a:chExt cx="8361362" cy="6006417"/>
          </a:xfrm>
        </p:grpSpPr>
        <p:grpSp>
          <p:nvGrpSpPr>
            <p:cNvPr id="57" name="Group 56">
              <a:extLst>
                <a:ext uri="{FF2B5EF4-FFF2-40B4-BE49-F238E27FC236}">
                  <a16:creationId xmlns:a16="http://schemas.microsoft.com/office/drawing/2014/main" id="{974F080B-53E9-D342-B6CF-48700864CB92}"/>
                </a:ext>
              </a:extLst>
            </p:cNvPr>
            <p:cNvGrpSpPr/>
            <p:nvPr/>
          </p:nvGrpSpPr>
          <p:grpSpPr>
            <a:xfrm>
              <a:off x="20238778" y="6597332"/>
              <a:ext cx="7863175" cy="5734315"/>
              <a:chOff x="2355273" y="360218"/>
              <a:chExt cx="6232578" cy="4545183"/>
            </a:xfrm>
          </p:grpSpPr>
          <p:pic>
            <p:nvPicPr>
              <p:cNvPr id="58" name="Picture 57" descr="A pile of cauliflower&#10;&#10;Description automatically generated">
                <a:extLst>
                  <a:ext uri="{FF2B5EF4-FFF2-40B4-BE49-F238E27FC236}">
                    <a16:creationId xmlns:a16="http://schemas.microsoft.com/office/drawing/2014/main" id="{69979E8E-EC54-2A4B-9BAB-A610A7EB2FB1}"/>
                  </a:ext>
                </a:extLst>
              </p:cNvPr>
              <p:cNvPicPr>
                <a:picLocks noChangeAspect="1"/>
              </p:cNvPicPr>
              <p:nvPr/>
            </p:nvPicPr>
            <p:blipFill rotWithShape="1">
              <a:blip r:embed="rId4">
                <a:extLst>
                  <a:ext uri="{28A0092B-C50C-407E-A947-70E740481C1C}">
                    <a14:useLocalDpi xmlns:a14="http://schemas.microsoft.com/office/drawing/2010/main" val="0"/>
                  </a:ext>
                </a:extLst>
              </a:blip>
              <a:srcRect l="25569" b="21171"/>
              <a:stretch/>
            </p:blipFill>
            <p:spPr>
              <a:xfrm>
                <a:off x="4530437" y="843279"/>
                <a:ext cx="4057414" cy="4062122"/>
              </a:xfrm>
              <a:prstGeom prst="rect">
                <a:avLst/>
              </a:prstGeom>
            </p:spPr>
          </p:pic>
          <p:cxnSp>
            <p:nvCxnSpPr>
              <p:cNvPr id="59" name="Straight Connector 58">
                <a:extLst>
                  <a:ext uri="{FF2B5EF4-FFF2-40B4-BE49-F238E27FC236}">
                    <a16:creationId xmlns:a16="http://schemas.microsoft.com/office/drawing/2014/main" id="{7B998671-58E3-6041-A05D-9C82E21CB209}"/>
                  </a:ext>
                </a:extLst>
              </p:cNvPr>
              <p:cNvCxnSpPr/>
              <p:nvPr/>
            </p:nvCxnSpPr>
            <p:spPr>
              <a:xfrm>
                <a:off x="7426646" y="4448489"/>
                <a:ext cx="813816"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3D681B37-14C7-C346-97A3-7F3C8EB62189}"/>
                  </a:ext>
                </a:extLst>
              </p:cNvPr>
              <p:cNvSpPr txBox="1"/>
              <p:nvPr/>
            </p:nvSpPr>
            <p:spPr>
              <a:xfrm>
                <a:off x="2355273" y="360218"/>
                <a:ext cx="184731" cy="369332"/>
              </a:xfrm>
              <a:prstGeom prst="rect">
                <a:avLst/>
              </a:prstGeom>
              <a:noFill/>
            </p:spPr>
            <p:txBody>
              <a:bodyPr wrap="none" rtlCol="0">
                <a:spAutoFit/>
              </a:bodyPr>
              <a:lstStyle/>
              <a:p>
                <a:endParaRPr lang="en-US" dirty="0"/>
              </a:p>
            </p:txBody>
          </p:sp>
        </p:grpSp>
        <p:sp>
          <p:nvSpPr>
            <p:cNvPr id="10" name="TextBox 9">
              <a:extLst>
                <a:ext uri="{FF2B5EF4-FFF2-40B4-BE49-F238E27FC236}">
                  <a16:creationId xmlns:a16="http://schemas.microsoft.com/office/drawing/2014/main" id="{5ABDFEBB-9307-374C-B8F3-273BD036CF26}"/>
                </a:ext>
              </a:extLst>
            </p:cNvPr>
            <p:cNvSpPr txBox="1"/>
            <p:nvPr/>
          </p:nvSpPr>
          <p:spPr>
            <a:xfrm>
              <a:off x="22484830" y="6325230"/>
              <a:ext cx="6115310" cy="863237"/>
            </a:xfrm>
            <a:prstGeom prst="rect">
              <a:avLst/>
            </a:prstGeom>
            <a:noFill/>
          </p:spPr>
          <p:txBody>
            <a:bodyPr wrap="none" rtlCol="0">
              <a:spAutoFit/>
            </a:bodyPr>
            <a:lstStyle/>
            <a:p>
              <a:pPr algn="ctr"/>
              <a:r>
                <a:rPr lang="en-US" sz="3600" b="1" dirty="0" err="1"/>
                <a:t>Macroporous</a:t>
              </a:r>
              <a:r>
                <a:rPr lang="en-US" sz="3600" b="1" dirty="0"/>
                <a:t> Hydrogel</a:t>
              </a:r>
            </a:p>
          </p:txBody>
        </p:sp>
      </p:grpSp>
      <p:grpSp>
        <p:nvGrpSpPr>
          <p:cNvPr id="23" name="Group 22">
            <a:extLst>
              <a:ext uri="{FF2B5EF4-FFF2-40B4-BE49-F238E27FC236}">
                <a16:creationId xmlns:a16="http://schemas.microsoft.com/office/drawing/2014/main" id="{272DE051-6E98-6740-AAA8-8D832E1C9507}"/>
              </a:ext>
            </a:extLst>
          </p:cNvPr>
          <p:cNvGrpSpPr/>
          <p:nvPr/>
        </p:nvGrpSpPr>
        <p:grpSpPr>
          <a:xfrm>
            <a:off x="9902112" y="21926853"/>
            <a:ext cx="3849624" cy="4491157"/>
            <a:chOff x="14553209" y="6157367"/>
            <a:chExt cx="6196070" cy="7228636"/>
          </a:xfrm>
        </p:grpSpPr>
        <p:sp>
          <p:nvSpPr>
            <p:cNvPr id="84" name="Rectangle 83">
              <a:extLst>
                <a:ext uri="{FF2B5EF4-FFF2-40B4-BE49-F238E27FC236}">
                  <a16:creationId xmlns:a16="http://schemas.microsoft.com/office/drawing/2014/main" id="{FDADA9BA-5D0D-5948-A751-362ECDC43093}"/>
                </a:ext>
              </a:extLst>
            </p:cNvPr>
            <p:cNvSpPr/>
            <p:nvPr/>
          </p:nvSpPr>
          <p:spPr>
            <a:xfrm>
              <a:off x="15429033" y="9765769"/>
              <a:ext cx="546997" cy="837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 name="TextBox 8">
              <a:extLst>
                <a:ext uri="{FF2B5EF4-FFF2-40B4-BE49-F238E27FC236}">
                  <a16:creationId xmlns:a16="http://schemas.microsoft.com/office/drawing/2014/main" id="{E1B54896-2B11-0847-9F32-476FCCEB72D3}"/>
                </a:ext>
              </a:extLst>
            </p:cNvPr>
            <p:cNvSpPr txBox="1"/>
            <p:nvPr/>
          </p:nvSpPr>
          <p:spPr>
            <a:xfrm>
              <a:off x="16095666" y="6157367"/>
              <a:ext cx="2999596" cy="1040287"/>
            </a:xfrm>
            <a:prstGeom prst="rect">
              <a:avLst/>
            </a:prstGeom>
            <a:noFill/>
          </p:spPr>
          <p:txBody>
            <a:bodyPr wrap="none" rtlCol="0">
              <a:spAutoFit/>
            </a:bodyPr>
            <a:lstStyle/>
            <a:p>
              <a:pPr algn="ctr"/>
              <a:r>
                <a:rPr lang="en-US" sz="3600" b="1" dirty="0"/>
                <a:t>Microgel</a:t>
              </a:r>
            </a:p>
          </p:txBody>
        </p:sp>
        <p:grpSp>
          <p:nvGrpSpPr>
            <p:cNvPr id="67" name="Group 66">
              <a:extLst>
                <a:ext uri="{FF2B5EF4-FFF2-40B4-BE49-F238E27FC236}">
                  <a16:creationId xmlns:a16="http://schemas.microsoft.com/office/drawing/2014/main" id="{1411C90A-5C93-6642-A316-987653826F56}"/>
                </a:ext>
              </a:extLst>
            </p:cNvPr>
            <p:cNvGrpSpPr/>
            <p:nvPr/>
          </p:nvGrpSpPr>
          <p:grpSpPr>
            <a:xfrm>
              <a:off x="14553209" y="7206772"/>
              <a:ext cx="6196070" cy="6179231"/>
              <a:chOff x="272070" y="2450215"/>
              <a:chExt cx="3272587" cy="3263694"/>
            </a:xfrm>
          </p:grpSpPr>
          <p:pic>
            <p:nvPicPr>
              <p:cNvPr id="68" name="Picture 67" descr="A picture containing indoor&#10;&#10;Description automatically generated">
                <a:extLst>
                  <a:ext uri="{FF2B5EF4-FFF2-40B4-BE49-F238E27FC236}">
                    <a16:creationId xmlns:a16="http://schemas.microsoft.com/office/drawing/2014/main" id="{AD6BC5D9-EBFA-D846-AA77-7E4209EE953E}"/>
                  </a:ext>
                </a:extLst>
              </p:cNvPr>
              <p:cNvPicPr>
                <a:picLocks noChangeAspect="1"/>
              </p:cNvPicPr>
              <p:nvPr/>
            </p:nvPicPr>
            <p:blipFill rotWithShape="1">
              <a:blip r:embed="rId5">
                <a:extLst>
                  <a:ext uri="{28A0092B-C50C-407E-A947-70E740481C1C}">
                    <a14:useLocalDpi xmlns:a14="http://schemas.microsoft.com/office/drawing/2010/main" val="0"/>
                  </a:ext>
                </a:extLst>
              </a:blip>
              <a:srcRect l="8775" t="12882" r="53525" b="47344"/>
              <a:stretch/>
            </p:blipFill>
            <p:spPr>
              <a:xfrm>
                <a:off x="272070" y="2450215"/>
                <a:ext cx="3272587" cy="3263694"/>
              </a:xfrm>
              <a:prstGeom prst="rect">
                <a:avLst/>
              </a:prstGeom>
            </p:spPr>
          </p:pic>
          <p:cxnSp>
            <p:nvCxnSpPr>
              <p:cNvPr id="69" name="Straight Connector 68">
                <a:extLst>
                  <a:ext uri="{FF2B5EF4-FFF2-40B4-BE49-F238E27FC236}">
                    <a16:creationId xmlns:a16="http://schemas.microsoft.com/office/drawing/2014/main" id="{4A521D6A-BCA0-A143-AAB1-3FE8592DBC88}"/>
                  </a:ext>
                </a:extLst>
              </p:cNvPr>
              <p:cNvCxnSpPr>
                <a:cxnSpLocks/>
              </p:cNvCxnSpPr>
              <p:nvPr/>
            </p:nvCxnSpPr>
            <p:spPr>
              <a:xfrm>
                <a:off x="2687168" y="5290795"/>
                <a:ext cx="530352"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14" name="Group 13">
            <a:extLst>
              <a:ext uri="{FF2B5EF4-FFF2-40B4-BE49-F238E27FC236}">
                <a16:creationId xmlns:a16="http://schemas.microsoft.com/office/drawing/2014/main" id="{6920777B-91E7-564E-B194-09652F1789F0}"/>
              </a:ext>
            </a:extLst>
          </p:cNvPr>
          <p:cNvGrpSpPr/>
          <p:nvPr/>
        </p:nvGrpSpPr>
        <p:grpSpPr>
          <a:xfrm>
            <a:off x="15292778" y="14748909"/>
            <a:ext cx="12079237" cy="8016471"/>
            <a:chOff x="13414651" y="16523162"/>
            <a:chExt cx="12079237" cy="8016471"/>
          </a:xfrm>
        </p:grpSpPr>
        <p:pic>
          <p:nvPicPr>
            <p:cNvPr id="26" name="Picture 25">
              <a:extLst>
                <a:ext uri="{FF2B5EF4-FFF2-40B4-BE49-F238E27FC236}">
                  <a16:creationId xmlns:a16="http://schemas.microsoft.com/office/drawing/2014/main" id="{DF0C9805-685C-0043-9DC8-64FB32B31C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547187" y="17153551"/>
              <a:ext cx="10946701" cy="7164386"/>
            </a:xfrm>
            <a:prstGeom prst="rect">
              <a:avLst/>
            </a:prstGeom>
          </p:spPr>
        </p:pic>
        <p:sp>
          <p:nvSpPr>
            <p:cNvPr id="72" name="TextBox 71">
              <a:extLst>
                <a:ext uri="{FF2B5EF4-FFF2-40B4-BE49-F238E27FC236}">
                  <a16:creationId xmlns:a16="http://schemas.microsoft.com/office/drawing/2014/main" id="{1EEE1BA9-BD31-F743-9099-D8C471F07898}"/>
                </a:ext>
              </a:extLst>
            </p:cNvPr>
            <p:cNvSpPr txBox="1"/>
            <p:nvPr/>
          </p:nvSpPr>
          <p:spPr>
            <a:xfrm rot="16200000">
              <a:off x="12146182" y="22193946"/>
              <a:ext cx="3614157" cy="1077218"/>
            </a:xfrm>
            <a:prstGeom prst="rect">
              <a:avLst/>
            </a:prstGeom>
            <a:noFill/>
          </p:spPr>
          <p:txBody>
            <a:bodyPr wrap="square" rtlCol="0">
              <a:spAutoFit/>
            </a:bodyPr>
            <a:lstStyle/>
            <a:p>
              <a:pPr algn="ctr"/>
              <a:r>
                <a:rPr lang="en-US" sz="3200" b="1" dirty="0"/>
                <a:t>0.05% </a:t>
              </a:r>
              <a:r>
                <a:rPr lang="en-US" sz="3200" b="1" dirty="0" err="1"/>
                <a:t>Photoinitiator</a:t>
              </a:r>
              <a:endParaRPr lang="en-US" sz="3200" b="1" dirty="0"/>
            </a:p>
          </p:txBody>
        </p:sp>
        <p:sp>
          <p:nvSpPr>
            <p:cNvPr id="74" name="TextBox 73">
              <a:extLst>
                <a:ext uri="{FF2B5EF4-FFF2-40B4-BE49-F238E27FC236}">
                  <a16:creationId xmlns:a16="http://schemas.microsoft.com/office/drawing/2014/main" id="{28BC8AFE-8994-AA41-B235-2C88C7D9E4D7}"/>
                </a:ext>
              </a:extLst>
            </p:cNvPr>
            <p:cNvSpPr txBox="1"/>
            <p:nvPr/>
          </p:nvSpPr>
          <p:spPr>
            <a:xfrm rot="16200000">
              <a:off x="12277160" y="18378962"/>
              <a:ext cx="3352200" cy="1077218"/>
            </a:xfrm>
            <a:prstGeom prst="rect">
              <a:avLst/>
            </a:prstGeom>
            <a:noFill/>
          </p:spPr>
          <p:txBody>
            <a:bodyPr wrap="square" rtlCol="0">
              <a:spAutoFit/>
            </a:bodyPr>
            <a:lstStyle/>
            <a:p>
              <a:pPr algn="ctr"/>
              <a:r>
                <a:rPr lang="en-US" sz="3200" b="1" dirty="0"/>
                <a:t>0.5% </a:t>
              </a:r>
              <a:r>
                <a:rPr lang="en-US" sz="3200" b="1" dirty="0" err="1"/>
                <a:t>Photoinitiator</a:t>
              </a:r>
              <a:endParaRPr lang="en-US" sz="3200" b="1" dirty="0"/>
            </a:p>
          </p:txBody>
        </p:sp>
        <p:sp>
          <p:nvSpPr>
            <p:cNvPr id="75" name="TextBox 74">
              <a:extLst>
                <a:ext uri="{FF2B5EF4-FFF2-40B4-BE49-F238E27FC236}">
                  <a16:creationId xmlns:a16="http://schemas.microsoft.com/office/drawing/2014/main" id="{1A41D3BA-B7E5-7E49-833A-9B72D9EB1793}"/>
                </a:ext>
              </a:extLst>
            </p:cNvPr>
            <p:cNvSpPr txBox="1"/>
            <p:nvPr/>
          </p:nvSpPr>
          <p:spPr>
            <a:xfrm>
              <a:off x="22477861" y="16557218"/>
              <a:ext cx="2082814" cy="646331"/>
            </a:xfrm>
            <a:prstGeom prst="rect">
              <a:avLst/>
            </a:prstGeom>
            <a:noFill/>
          </p:spPr>
          <p:txBody>
            <a:bodyPr wrap="none" rtlCol="0">
              <a:spAutoFit/>
            </a:bodyPr>
            <a:lstStyle/>
            <a:p>
              <a:pPr algn="ctr"/>
              <a:r>
                <a:rPr lang="en-US" sz="3600" b="1" dirty="0"/>
                <a:t>UV + </a:t>
              </a:r>
              <a:r>
                <a:rPr lang="en-US" sz="3600" b="1" dirty="0" err="1"/>
                <a:t>mTG</a:t>
              </a:r>
              <a:endParaRPr lang="en-US" sz="3600" b="1" dirty="0"/>
            </a:p>
          </p:txBody>
        </p:sp>
        <p:sp>
          <p:nvSpPr>
            <p:cNvPr id="76" name="TextBox 75">
              <a:extLst>
                <a:ext uri="{FF2B5EF4-FFF2-40B4-BE49-F238E27FC236}">
                  <a16:creationId xmlns:a16="http://schemas.microsoft.com/office/drawing/2014/main" id="{0697103F-16F5-AD48-8670-E90123D7A83C}"/>
                </a:ext>
              </a:extLst>
            </p:cNvPr>
            <p:cNvSpPr txBox="1"/>
            <p:nvPr/>
          </p:nvSpPr>
          <p:spPr>
            <a:xfrm>
              <a:off x="19193161" y="16548079"/>
              <a:ext cx="1755609" cy="646331"/>
            </a:xfrm>
            <a:prstGeom prst="rect">
              <a:avLst/>
            </a:prstGeom>
            <a:noFill/>
          </p:spPr>
          <p:txBody>
            <a:bodyPr wrap="none" rtlCol="0">
              <a:spAutoFit/>
            </a:bodyPr>
            <a:lstStyle/>
            <a:p>
              <a:pPr algn="ctr"/>
              <a:r>
                <a:rPr lang="en-US" sz="3600" b="1" dirty="0"/>
                <a:t>UV Only</a:t>
              </a:r>
            </a:p>
          </p:txBody>
        </p:sp>
        <p:sp>
          <p:nvSpPr>
            <p:cNvPr id="79" name="TextBox 78">
              <a:extLst>
                <a:ext uri="{FF2B5EF4-FFF2-40B4-BE49-F238E27FC236}">
                  <a16:creationId xmlns:a16="http://schemas.microsoft.com/office/drawing/2014/main" id="{E75927AC-4593-7743-BBD3-826F83C3966C}"/>
                </a:ext>
              </a:extLst>
            </p:cNvPr>
            <p:cNvSpPr txBox="1"/>
            <p:nvPr/>
          </p:nvSpPr>
          <p:spPr>
            <a:xfrm>
              <a:off x="15366131" y="16523162"/>
              <a:ext cx="2068387" cy="646331"/>
            </a:xfrm>
            <a:prstGeom prst="rect">
              <a:avLst/>
            </a:prstGeom>
            <a:noFill/>
          </p:spPr>
          <p:txBody>
            <a:bodyPr wrap="none" rtlCol="0">
              <a:spAutoFit/>
            </a:bodyPr>
            <a:lstStyle/>
            <a:p>
              <a:pPr algn="ctr"/>
              <a:r>
                <a:rPr lang="en-US" sz="3600" b="1" dirty="0" err="1"/>
                <a:t>mTG</a:t>
              </a:r>
              <a:r>
                <a:rPr lang="en-US" sz="3600" b="1" dirty="0"/>
                <a:t> Only</a:t>
              </a:r>
            </a:p>
          </p:txBody>
        </p:sp>
      </p:grpSp>
      <p:sp>
        <p:nvSpPr>
          <p:cNvPr id="71" name="TextBox 70">
            <a:extLst>
              <a:ext uri="{FF2B5EF4-FFF2-40B4-BE49-F238E27FC236}">
                <a16:creationId xmlns:a16="http://schemas.microsoft.com/office/drawing/2014/main" id="{E4B12DAC-9554-584E-AB23-7E3B4DE92E87}"/>
              </a:ext>
            </a:extLst>
          </p:cNvPr>
          <p:cNvSpPr txBox="1"/>
          <p:nvPr/>
        </p:nvSpPr>
        <p:spPr>
          <a:xfrm>
            <a:off x="29710156" y="19803079"/>
            <a:ext cx="3491019" cy="584775"/>
          </a:xfrm>
          <a:prstGeom prst="rect">
            <a:avLst/>
          </a:prstGeom>
          <a:noFill/>
        </p:spPr>
        <p:txBody>
          <a:bodyPr wrap="none" rtlCol="0">
            <a:spAutoFit/>
          </a:bodyPr>
          <a:lstStyle/>
          <a:p>
            <a:pPr algn="ctr"/>
            <a:r>
              <a:rPr lang="en-US" sz="3200" b="1" dirty="0"/>
              <a:t>0.5% </a:t>
            </a:r>
            <a:r>
              <a:rPr lang="en-US" sz="3200" b="1" dirty="0" err="1"/>
              <a:t>Photoinitiator</a:t>
            </a:r>
            <a:endParaRPr lang="en-US" sz="3200" b="1" dirty="0"/>
          </a:p>
        </p:txBody>
      </p:sp>
      <p:sp>
        <p:nvSpPr>
          <p:cNvPr id="80" name="TextBox 79">
            <a:extLst>
              <a:ext uri="{FF2B5EF4-FFF2-40B4-BE49-F238E27FC236}">
                <a16:creationId xmlns:a16="http://schemas.microsoft.com/office/drawing/2014/main" id="{2279D431-EBF6-2E41-A468-650A90ED208C}"/>
              </a:ext>
            </a:extLst>
          </p:cNvPr>
          <p:cNvSpPr txBox="1"/>
          <p:nvPr/>
        </p:nvSpPr>
        <p:spPr>
          <a:xfrm>
            <a:off x="33642876" y="19803901"/>
            <a:ext cx="3699411" cy="584775"/>
          </a:xfrm>
          <a:prstGeom prst="rect">
            <a:avLst/>
          </a:prstGeom>
          <a:noFill/>
        </p:spPr>
        <p:txBody>
          <a:bodyPr wrap="none" rtlCol="0">
            <a:spAutoFit/>
          </a:bodyPr>
          <a:lstStyle/>
          <a:p>
            <a:pPr algn="ctr"/>
            <a:r>
              <a:rPr lang="en-US" sz="3200" b="1" dirty="0"/>
              <a:t>0.05% </a:t>
            </a:r>
            <a:r>
              <a:rPr lang="en-US" sz="3200" b="1" dirty="0" err="1"/>
              <a:t>Photoinitiator</a:t>
            </a:r>
            <a:endParaRPr lang="en-US" sz="3200" b="1" dirty="0"/>
          </a:p>
        </p:txBody>
      </p:sp>
      <p:sp>
        <p:nvSpPr>
          <p:cNvPr id="85" name="TextBox 84">
            <a:extLst>
              <a:ext uri="{FF2B5EF4-FFF2-40B4-BE49-F238E27FC236}">
                <a16:creationId xmlns:a16="http://schemas.microsoft.com/office/drawing/2014/main" id="{27C54713-7AFF-154E-83C4-1C6AA292B73E}"/>
              </a:ext>
            </a:extLst>
          </p:cNvPr>
          <p:cNvSpPr txBox="1"/>
          <p:nvPr/>
        </p:nvSpPr>
        <p:spPr>
          <a:xfrm>
            <a:off x="38510002" y="19823286"/>
            <a:ext cx="2082429" cy="584775"/>
          </a:xfrm>
          <a:prstGeom prst="rect">
            <a:avLst/>
          </a:prstGeom>
          <a:noFill/>
        </p:spPr>
        <p:txBody>
          <a:bodyPr wrap="none" rtlCol="0">
            <a:spAutoFit/>
          </a:bodyPr>
          <a:lstStyle/>
          <a:p>
            <a:pPr algn="ctr"/>
            <a:r>
              <a:rPr lang="en-US" sz="3200" b="1" dirty="0"/>
              <a:t>Nonporous</a:t>
            </a:r>
          </a:p>
        </p:txBody>
      </p:sp>
      <p:sp>
        <p:nvSpPr>
          <p:cNvPr id="87" name="TextBox 86">
            <a:extLst>
              <a:ext uri="{FF2B5EF4-FFF2-40B4-BE49-F238E27FC236}">
                <a16:creationId xmlns:a16="http://schemas.microsoft.com/office/drawing/2014/main" id="{DED3BDDF-C8FB-054B-898E-36FC744602C6}"/>
              </a:ext>
            </a:extLst>
          </p:cNvPr>
          <p:cNvSpPr txBox="1"/>
          <p:nvPr/>
        </p:nvSpPr>
        <p:spPr>
          <a:xfrm>
            <a:off x="33370370" y="24348732"/>
            <a:ext cx="4233338" cy="584775"/>
          </a:xfrm>
          <a:prstGeom prst="rect">
            <a:avLst/>
          </a:prstGeom>
          <a:noFill/>
        </p:spPr>
        <p:txBody>
          <a:bodyPr wrap="none" rtlCol="0">
            <a:spAutoFit/>
          </a:bodyPr>
          <a:lstStyle/>
          <a:p>
            <a:pPr algn="ctr"/>
            <a:r>
              <a:rPr lang="en-US" sz="3200" b="1" dirty="0">
                <a:solidFill>
                  <a:srgbClr val="C00000"/>
                </a:solidFill>
              </a:rPr>
              <a:t>Red: Actin Cytoskeleton</a:t>
            </a:r>
          </a:p>
        </p:txBody>
      </p:sp>
      <p:sp>
        <p:nvSpPr>
          <p:cNvPr id="90" name="TextBox 89">
            <a:extLst>
              <a:ext uri="{FF2B5EF4-FFF2-40B4-BE49-F238E27FC236}">
                <a16:creationId xmlns:a16="http://schemas.microsoft.com/office/drawing/2014/main" id="{78A8545C-354C-5B43-8E36-8645B8D0A6FF}"/>
              </a:ext>
            </a:extLst>
          </p:cNvPr>
          <p:cNvSpPr txBox="1"/>
          <p:nvPr/>
        </p:nvSpPr>
        <p:spPr>
          <a:xfrm>
            <a:off x="38474691" y="17827911"/>
            <a:ext cx="2812372" cy="584775"/>
          </a:xfrm>
          <a:prstGeom prst="rect">
            <a:avLst/>
          </a:prstGeom>
          <a:noFill/>
        </p:spPr>
        <p:txBody>
          <a:bodyPr wrap="none" rtlCol="0">
            <a:spAutoFit/>
          </a:bodyPr>
          <a:lstStyle/>
          <a:p>
            <a:pPr algn="ctr"/>
            <a:r>
              <a:rPr lang="en-US" sz="3200" b="1" dirty="0">
                <a:solidFill>
                  <a:srgbClr val="C00000"/>
                </a:solidFill>
              </a:rPr>
              <a:t>Red: Dead Cells</a:t>
            </a:r>
          </a:p>
        </p:txBody>
      </p:sp>
      <p:sp>
        <p:nvSpPr>
          <p:cNvPr id="91" name="TextBox 90">
            <a:extLst>
              <a:ext uri="{FF2B5EF4-FFF2-40B4-BE49-F238E27FC236}">
                <a16:creationId xmlns:a16="http://schemas.microsoft.com/office/drawing/2014/main" id="{8844D968-7FB4-374C-A613-406F46264A52}"/>
              </a:ext>
            </a:extLst>
          </p:cNvPr>
          <p:cNvSpPr txBox="1"/>
          <p:nvPr/>
        </p:nvSpPr>
        <p:spPr>
          <a:xfrm>
            <a:off x="30446883" y="17828837"/>
            <a:ext cx="3293081" cy="584775"/>
          </a:xfrm>
          <a:prstGeom prst="rect">
            <a:avLst/>
          </a:prstGeom>
          <a:noFill/>
        </p:spPr>
        <p:txBody>
          <a:bodyPr wrap="none" rtlCol="0">
            <a:spAutoFit/>
          </a:bodyPr>
          <a:lstStyle/>
          <a:p>
            <a:pPr algn="ctr"/>
            <a:r>
              <a:rPr lang="en-US" sz="3200" b="1" dirty="0">
                <a:solidFill>
                  <a:schemeClr val="accent6">
                    <a:lumMod val="50000"/>
                  </a:schemeClr>
                </a:solidFill>
              </a:rPr>
              <a:t>Green: Living Cells</a:t>
            </a:r>
          </a:p>
        </p:txBody>
      </p:sp>
      <p:sp>
        <p:nvSpPr>
          <p:cNvPr id="92" name="TextBox 91">
            <a:extLst>
              <a:ext uri="{FF2B5EF4-FFF2-40B4-BE49-F238E27FC236}">
                <a16:creationId xmlns:a16="http://schemas.microsoft.com/office/drawing/2014/main" id="{3A2DAEE2-9AA5-3046-BDFC-62817DECE8EF}"/>
              </a:ext>
            </a:extLst>
          </p:cNvPr>
          <p:cNvSpPr txBox="1"/>
          <p:nvPr/>
        </p:nvSpPr>
        <p:spPr>
          <a:xfrm>
            <a:off x="29078530" y="15654651"/>
            <a:ext cx="1132618" cy="584775"/>
          </a:xfrm>
          <a:prstGeom prst="rect">
            <a:avLst/>
          </a:prstGeom>
          <a:noFill/>
        </p:spPr>
        <p:txBody>
          <a:bodyPr wrap="none" rtlCol="0">
            <a:spAutoFit/>
          </a:bodyPr>
          <a:lstStyle/>
          <a:p>
            <a:pPr algn="ctr"/>
            <a:r>
              <a:rPr lang="en-US" sz="3200" b="1" dirty="0"/>
              <a:t>Day 7</a:t>
            </a:r>
          </a:p>
        </p:txBody>
      </p:sp>
      <p:sp>
        <p:nvSpPr>
          <p:cNvPr id="93" name="TextBox 92">
            <a:extLst>
              <a:ext uri="{FF2B5EF4-FFF2-40B4-BE49-F238E27FC236}">
                <a16:creationId xmlns:a16="http://schemas.microsoft.com/office/drawing/2014/main" id="{E6121516-9F7A-6744-A8E0-F6806272731D}"/>
              </a:ext>
            </a:extLst>
          </p:cNvPr>
          <p:cNvSpPr txBox="1"/>
          <p:nvPr/>
        </p:nvSpPr>
        <p:spPr>
          <a:xfrm>
            <a:off x="29053673" y="7792397"/>
            <a:ext cx="1132618" cy="584775"/>
          </a:xfrm>
          <a:prstGeom prst="rect">
            <a:avLst/>
          </a:prstGeom>
          <a:noFill/>
        </p:spPr>
        <p:txBody>
          <a:bodyPr wrap="none" rtlCol="0">
            <a:spAutoFit/>
          </a:bodyPr>
          <a:lstStyle/>
          <a:p>
            <a:pPr algn="ctr"/>
            <a:r>
              <a:rPr lang="en-US" sz="3200" b="1" dirty="0"/>
              <a:t>Day 1</a:t>
            </a:r>
          </a:p>
        </p:txBody>
      </p:sp>
      <p:sp>
        <p:nvSpPr>
          <p:cNvPr id="95" name="Subtitle 2">
            <a:extLst>
              <a:ext uri="{FF2B5EF4-FFF2-40B4-BE49-F238E27FC236}">
                <a16:creationId xmlns:a16="http://schemas.microsoft.com/office/drawing/2014/main" id="{AB5C1602-C51C-D14B-B050-76BD7192E154}"/>
              </a:ext>
            </a:extLst>
          </p:cNvPr>
          <p:cNvSpPr txBox="1">
            <a:spLocks/>
          </p:cNvSpPr>
          <p:nvPr/>
        </p:nvSpPr>
        <p:spPr>
          <a:xfrm>
            <a:off x="28933465" y="19651597"/>
            <a:ext cx="13128935" cy="5237091"/>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b="1" dirty="0">
              <a:latin typeface="Cambria" panose="02040503050406030204" pitchFamily="18" charset="0"/>
            </a:endParaRPr>
          </a:p>
        </p:txBody>
      </p:sp>
      <p:sp>
        <p:nvSpPr>
          <p:cNvPr id="98" name="TextBox 97">
            <a:extLst>
              <a:ext uri="{FF2B5EF4-FFF2-40B4-BE49-F238E27FC236}">
                <a16:creationId xmlns:a16="http://schemas.microsoft.com/office/drawing/2014/main" id="{065F5448-69A0-084F-B5B6-0945F1B5E590}"/>
              </a:ext>
            </a:extLst>
          </p:cNvPr>
          <p:cNvSpPr txBox="1"/>
          <p:nvPr/>
        </p:nvSpPr>
        <p:spPr>
          <a:xfrm>
            <a:off x="15785973" y="11463005"/>
            <a:ext cx="11580992" cy="523220"/>
          </a:xfrm>
          <a:prstGeom prst="rect">
            <a:avLst/>
          </a:prstGeom>
          <a:noFill/>
        </p:spPr>
        <p:txBody>
          <a:bodyPr wrap="none" rtlCol="0">
            <a:spAutoFit/>
          </a:bodyPr>
          <a:lstStyle/>
          <a:p>
            <a:pPr algn="ctr"/>
            <a:r>
              <a:rPr lang="en-US" sz="2800" b="1" dirty="0"/>
              <a:t>Conclusion:</a:t>
            </a:r>
            <a:r>
              <a:rPr lang="en-US" sz="2800" dirty="0"/>
              <a:t> Use of both UV and </a:t>
            </a:r>
            <a:r>
              <a:rPr lang="en-US" sz="2800" dirty="0" err="1"/>
              <a:t>mTG</a:t>
            </a:r>
            <a:r>
              <a:rPr lang="en-US" sz="2800" dirty="0"/>
              <a:t> crosslinking allow for more rapid gelation</a:t>
            </a:r>
          </a:p>
        </p:txBody>
      </p:sp>
      <p:sp>
        <p:nvSpPr>
          <p:cNvPr id="99" name="TextBox 98">
            <a:extLst>
              <a:ext uri="{FF2B5EF4-FFF2-40B4-BE49-F238E27FC236}">
                <a16:creationId xmlns:a16="http://schemas.microsoft.com/office/drawing/2014/main" id="{A8208FEE-776C-F449-B82E-47B4CAF51AEC}"/>
              </a:ext>
            </a:extLst>
          </p:cNvPr>
          <p:cNvSpPr txBox="1"/>
          <p:nvPr/>
        </p:nvSpPr>
        <p:spPr>
          <a:xfrm>
            <a:off x="14752665" y="13454355"/>
            <a:ext cx="13866865" cy="1384995"/>
          </a:xfrm>
          <a:prstGeom prst="rect">
            <a:avLst/>
          </a:prstGeom>
          <a:noFill/>
        </p:spPr>
        <p:txBody>
          <a:bodyPr wrap="square" rtlCol="0">
            <a:spAutoFit/>
          </a:bodyPr>
          <a:lstStyle/>
          <a:p>
            <a:pPr algn="just"/>
            <a:r>
              <a:rPr lang="en-US" sz="2800" b="1" dirty="0"/>
              <a:t>Experiment:</a:t>
            </a:r>
            <a:r>
              <a:rPr lang="en-US" sz="2800" dirty="0"/>
              <a:t> Stable gelation was examined by allowing microgel suspensions to gel for 2.5 minutes under various conditions, and then submerged in a warm water bath (45 °C) to assess the formation of chemical crosslinks. Images were taken in a 12 well plate.</a:t>
            </a:r>
          </a:p>
        </p:txBody>
      </p:sp>
      <p:sp>
        <p:nvSpPr>
          <p:cNvPr id="100" name="TextBox 99">
            <a:extLst>
              <a:ext uri="{FF2B5EF4-FFF2-40B4-BE49-F238E27FC236}">
                <a16:creationId xmlns:a16="http://schemas.microsoft.com/office/drawing/2014/main" id="{35B52879-D9CF-DF46-8500-473D190C2BD9}"/>
              </a:ext>
            </a:extLst>
          </p:cNvPr>
          <p:cNvSpPr txBox="1"/>
          <p:nvPr/>
        </p:nvSpPr>
        <p:spPr>
          <a:xfrm>
            <a:off x="14769721" y="24726364"/>
            <a:ext cx="5311932" cy="2677656"/>
          </a:xfrm>
          <a:prstGeom prst="rect">
            <a:avLst/>
          </a:prstGeom>
          <a:noFill/>
        </p:spPr>
        <p:txBody>
          <a:bodyPr wrap="square" rtlCol="0">
            <a:spAutoFit/>
          </a:bodyPr>
          <a:lstStyle/>
          <a:p>
            <a:pPr algn="just"/>
            <a:r>
              <a:rPr lang="en-US" sz="2800" b="1" dirty="0"/>
              <a:t>Experiment:</a:t>
            </a:r>
            <a:r>
              <a:rPr lang="en-US" sz="2800" dirty="0"/>
              <a:t> Microgel suspensions were crosslinked in cavities made in porcine corneas by biopsy punches for 2.5 minutes. Corneas were then submerged in 45 °C to assess adhesion to corneal tissue.</a:t>
            </a:r>
          </a:p>
        </p:txBody>
      </p:sp>
      <p:sp>
        <p:nvSpPr>
          <p:cNvPr id="119" name="TextBox 118">
            <a:extLst>
              <a:ext uri="{FF2B5EF4-FFF2-40B4-BE49-F238E27FC236}">
                <a16:creationId xmlns:a16="http://schemas.microsoft.com/office/drawing/2014/main" id="{9C11202A-8BBB-9D43-AADB-08BD74C18C08}"/>
              </a:ext>
            </a:extLst>
          </p:cNvPr>
          <p:cNvSpPr txBox="1"/>
          <p:nvPr/>
        </p:nvSpPr>
        <p:spPr>
          <a:xfrm>
            <a:off x="16393168" y="5939912"/>
            <a:ext cx="4457182" cy="584775"/>
          </a:xfrm>
          <a:prstGeom prst="rect">
            <a:avLst/>
          </a:prstGeom>
          <a:noFill/>
        </p:spPr>
        <p:txBody>
          <a:bodyPr wrap="none" rtlCol="0">
            <a:spAutoFit/>
          </a:bodyPr>
          <a:lstStyle/>
          <a:p>
            <a:pPr algn="ctr"/>
            <a:r>
              <a:rPr lang="en-US" sz="3200" b="1" dirty="0"/>
              <a:t>Storage Modulus vs Time</a:t>
            </a:r>
          </a:p>
        </p:txBody>
      </p:sp>
      <p:sp>
        <p:nvSpPr>
          <p:cNvPr id="120" name="TextBox 119">
            <a:extLst>
              <a:ext uri="{FF2B5EF4-FFF2-40B4-BE49-F238E27FC236}">
                <a16:creationId xmlns:a16="http://schemas.microsoft.com/office/drawing/2014/main" id="{FEB45C9A-8D23-5B45-93E6-779075B3D5D9}"/>
              </a:ext>
            </a:extLst>
          </p:cNvPr>
          <p:cNvSpPr txBox="1"/>
          <p:nvPr/>
        </p:nvSpPr>
        <p:spPr>
          <a:xfrm>
            <a:off x="22048484" y="5939912"/>
            <a:ext cx="5792483" cy="584775"/>
          </a:xfrm>
          <a:prstGeom prst="rect">
            <a:avLst/>
          </a:prstGeom>
          <a:noFill/>
        </p:spPr>
        <p:txBody>
          <a:bodyPr wrap="none" rtlCol="0">
            <a:spAutoFit/>
          </a:bodyPr>
          <a:lstStyle/>
          <a:p>
            <a:pPr algn="ctr"/>
            <a:r>
              <a:rPr lang="en-US" sz="3200" b="1" dirty="0"/>
              <a:t>Storage Modulus vs Temperature</a:t>
            </a:r>
          </a:p>
        </p:txBody>
      </p:sp>
      <p:sp>
        <p:nvSpPr>
          <p:cNvPr id="132" name="TextBox 131">
            <a:extLst>
              <a:ext uri="{FF2B5EF4-FFF2-40B4-BE49-F238E27FC236}">
                <a16:creationId xmlns:a16="http://schemas.microsoft.com/office/drawing/2014/main" id="{54A3447B-488A-9E40-A3D7-E9AF3E11BC27}"/>
              </a:ext>
            </a:extLst>
          </p:cNvPr>
          <p:cNvSpPr txBox="1"/>
          <p:nvPr/>
        </p:nvSpPr>
        <p:spPr>
          <a:xfrm>
            <a:off x="14769721" y="22763842"/>
            <a:ext cx="13849809" cy="507831"/>
          </a:xfrm>
          <a:prstGeom prst="rect">
            <a:avLst/>
          </a:prstGeom>
          <a:noFill/>
        </p:spPr>
        <p:txBody>
          <a:bodyPr wrap="square" rtlCol="0">
            <a:spAutoFit/>
          </a:bodyPr>
          <a:lstStyle/>
          <a:p>
            <a:pPr algn="just"/>
            <a:r>
              <a:rPr lang="en-US" sz="2700" b="1" dirty="0"/>
              <a:t>Conclusion: </a:t>
            </a:r>
            <a:r>
              <a:rPr lang="en-US" sz="2700" dirty="0"/>
              <a:t>Multiple crosslinking methods allow for minimization of </a:t>
            </a:r>
            <a:r>
              <a:rPr lang="en-US" sz="2700" dirty="0" err="1"/>
              <a:t>photoinitiator</a:t>
            </a:r>
            <a:r>
              <a:rPr lang="en-US" sz="2700" dirty="0"/>
              <a:t> concentration</a:t>
            </a:r>
          </a:p>
        </p:txBody>
      </p:sp>
      <p:grpSp>
        <p:nvGrpSpPr>
          <p:cNvPr id="38" name="Group 37">
            <a:extLst>
              <a:ext uri="{FF2B5EF4-FFF2-40B4-BE49-F238E27FC236}">
                <a16:creationId xmlns:a16="http://schemas.microsoft.com/office/drawing/2014/main" id="{7E36B410-3A3D-6E49-A6D5-F8DDA68F89A6}"/>
              </a:ext>
            </a:extLst>
          </p:cNvPr>
          <p:cNvGrpSpPr/>
          <p:nvPr/>
        </p:nvGrpSpPr>
        <p:grpSpPr>
          <a:xfrm>
            <a:off x="20769194" y="24674364"/>
            <a:ext cx="7159723" cy="6433810"/>
            <a:chOff x="20703488" y="25066528"/>
            <a:chExt cx="8332331" cy="7487530"/>
          </a:xfrm>
        </p:grpSpPr>
        <p:sp>
          <p:nvSpPr>
            <p:cNvPr id="83" name="Rectangle 82">
              <a:extLst>
                <a:ext uri="{FF2B5EF4-FFF2-40B4-BE49-F238E27FC236}">
                  <a16:creationId xmlns:a16="http://schemas.microsoft.com/office/drawing/2014/main" id="{E211E90C-FB82-C84F-A7CF-5A1839F952AA}"/>
                </a:ext>
              </a:extLst>
            </p:cNvPr>
            <p:cNvSpPr/>
            <p:nvPr/>
          </p:nvSpPr>
          <p:spPr>
            <a:xfrm>
              <a:off x="21390896" y="26570025"/>
              <a:ext cx="546997" cy="837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28" name="Picture 27">
              <a:extLst>
                <a:ext uri="{FF2B5EF4-FFF2-40B4-BE49-F238E27FC236}">
                  <a16:creationId xmlns:a16="http://schemas.microsoft.com/office/drawing/2014/main" id="{20D8EE83-5DCB-D940-997E-431C84415ABC}"/>
                </a:ext>
              </a:extLst>
            </p:cNvPr>
            <p:cNvPicPr>
              <a:picLocks noChangeAspect="1"/>
            </p:cNvPicPr>
            <p:nvPr/>
          </p:nvPicPr>
          <p:blipFill rotWithShape="1">
            <a:blip r:embed="rId7">
              <a:extLst>
                <a:ext uri="{28A0092B-C50C-407E-A947-70E740481C1C}">
                  <a14:useLocalDpi xmlns:a14="http://schemas.microsoft.com/office/drawing/2010/main" val="0"/>
                </a:ext>
              </a:extLst>
            </a:blip>
            <a:srcRect l="49960"/>
            <a:stretch/>
          </p:blipFill>
          <p:spPr>
            <a:xfrm>
              <a:off x="25508676" y="25619284"/>
              <a:ext cx="3424789" cy="6876288"/>
            </a:xfrm>
            <a:prstGeom prst="rect">
              <a:avLst/>
            </a:prstGeom>
          </p:spPr>
        </p:pic>
        <p:sp>
          <p:nvSpPr>
            <p:cNvPr id="126" name="TextBox 125">
              <a:extLst>
                <a:ext uri="{FF2B5EF4-FFF2-40B4-BE49-F238E27FC236}">
                  <a16:creationId xmlns:a16="http://schemas.microsoft.com/office/drawing/2014/main" id="{F00492D6-E9C3-7B4D-8264-847F0CC95B75}"/>
                </a:ext>
              </a:extLst>
            </p:cNvPr>
            <p:cNvSpPr txBox="1"/>
            <p:nvPr/>
          </p:nvSpPr>
          <p:spPr>
            <a:xfrm>
              <a:off x="21384172" y="25066528"/>
              <a:ext cx="3270895" cy="523220"/>
            </a:xfrm>
            <a:prstGeom prst="rect">
              <a:avLst/>
            </a:prstGeom>
            <a:noFill/>
          </p:spPr>
          <p:txBody>
            <a:bodyPr wrap="none" rtlCol="0">
              <a:spAutoFit/>
            </a:bodyPr>
            <a:lstStyle/>
            <a:p>
              <a:pPr algn="ctr"/>
              <a:r>
                <a:rPr lang="en-US" sz="2800" b="1" dirty="0"/>
                <a:t>UV Crosslinking Only</a:t>
              </a:r>
            </a:p>
          </p:txBody>
        </p:sp>
        <p:sp>
          <p:nvSpPr>
            <p:cNvPr id="127" name="TextBox 126">
              <a:extLst>
                <a:ext uri="{FF2B5EF4-FFF2-40B4-BE49-F238E27FC236}">
                  <a16:creationId xmlns:a16="http://schemas.microsoft.com/office/drawing/2014/main" id="{977C6ACF-4098-1D42-9DEA-70648DE5079F}"/>
                </a:ext>
              </a:extLst>
            </p:cNvPr>
            <p:cNvSpPr txBox="1"/>
            <p:nvPr/>
          </p:nvSpPr>
          <p:spPr>
            <a:xfrm rot="16200000">
              <a:off x="19296938" y="30606770"/>
              <a:ext cx="3357301" cy="537276"/>
            </a:xfrm>
            <a:prstGeom prst="rect">
              <a:avLst/>
            </a:prstGeom>
            <a:noFill/>
          </p:spPr>
          <p:txBody>
            <a:bodyPr wrap="none" rtlCol="0">
              <a:spAutoFit/>
            </a:bodyPr>
            <a:lstStyle/>
            <a:p>
              <a:pPr algn="ctr"/>
              <a:r>
                <a:rPr lang="en-US" sz="2400" b="1" dirty="0"/>
                <a:t>0.05 % </a:t>
              </a:r>
              <a:r>
                <a:rPr lang="en-US" sz="2400" b="1" dirty="0" err="1"/>
                <a:t>Photoinitiator</a:t>
              </a:r>
              <a:endParaRPr lang="en-US" sz="2400" b="1" dirty="0"/>
            </a:p>
          </p:txBody>
        </p:sp>
        <p:sp>
          <p:nvSpPr>
            <p:cNvPr id="128" name="TextBox 127">
              <a:extLst>
                <a:ext uri="{FF2B5EF4-FFF2-40B4-BE49-F238E27FC236}">
                  <a16:creationId xmlns:a16="http://schemas.microsoft.com/office/drawing/2014/main" id="{ECD74172-474E-5742-9BF0-61AA2B8DE49C}"/>
                </a:ext>
              </a:extLst>
            </p:cNvPr>
            <p:cNvSpPr txBox="1"/>
            <p:nvPr/>
          </p:nvSpPr>
          <p:spPr>
            <a:xfrm rot="16200000">
              <a:off x="19424064" y="27100792"/>
              <a:ext cx="3096124" cy="537276"/>
            </a:xfrm>
            <a:prstGeom prst="rect">
              <a:avLst/>
            </a:prstGeom>
            <a:noFill/>
          </p:spPr>
          <p:txBody>
            <a:bodyPr wrap="none" rtlCol="0">
              <a:spAutoFit/>
            </a:bodyPr>
            <a:lstStyle/>
            <a:p>
              <a:pPr algn="ctr"/>
              <a:r>
                <a:rPr lang="en-US" sz="2400" b="1" dirty="0"/>
                <a:t>0.5% </a:t>
              </a:r>
              <a:r>
                <a:rPr lang="en-US" sz="2400" b="1" dirty="0" err="1"/>
                <a:t>Photoinitiator</a:t>
              </a:r>
              <a:endParaRPr lang="en-US" sz="2400" b="1" dirty="0"/>
            </a:p>
          </p:txBody>
        </p:sp>
        <p:sp>
          <p:nvSpPr>
            <p:cNvPr id="129" name="TextBox 128">
              <a:extLst>
                <a:ext uri="{FF2B5EF4-FFF2-40B4-BE49-F238E27FC236}">
                  <a16:creationId xmlns:a16="http://schemas.microsoft.com/office/drawing/2014/main" id="{AEA834DC-9EF3-C948-8BA8-1945D8189747}"/>
                </a:ext>
              </a:extLst>
            </p:cNvPr>
            <p:cNvSpPr txBox="1"/>
            <p:nvPr/>
          </p:nvSpPr>
          <p:spPr>
            <a:xfrm>
              <a:off x="25507032" y="25089442"/>
              <a:ext cx="3528787" cy="523220"/>
            </a:xfrm>
            <a:prstGeom prst="rect">
              <a:avLst/>
            </a:prstGeom>
            <a:noFill/>
          </p:spPr>
          <p:txBody>
            <a:bodyPr wrap="none" rtlCol="0">
              <a:spAutoFit/>
            </a:bodyPr>
            <a:lstStyle/>
            <a:p>
              <a:pPr algn="ctr"/>
              <a:r>
                <a:rPr lang="en-US" sz="2800" b="1" dirty="0" err="1"/>
                <a:t>mTG</a:t>
              </a:r>
              <a:r>
                <a:rPr lang="en-US" sz="2800" b="1" dirty="0"/>
                <a:t> + UV Crosslinking</a:t>
              </a:r>
            </a:p>
          </p:txBody>
        </p:sp>
        <p:pic>
          <p:nvPicPr>
            <p:cNvPr id="133" name="Picture 132">
              <a:extLst>
                <a:ext uri="{FF2B5EF4-FFF2-40B4-BE49-F238E27FC236}">
                  <a16:creationId xmlns:a16="http://schemas.microsoft.com/office/drawing/2014/main" id="{7C78808A-1BD6-FD4A-954C-204513591C43}"/>
                </a:ext>
              </a:extLst>
            </p:cNvPr>
            <p:cNvPicPr>
              <a:picLocks noChangeAspect="1"/>
            </p:cNvPicPr>
            <p:nvPr/>
          </p:nvPicPr>
          <p:blipFill rotWithShape="1">
            <a:blip r:embed="rId7">
              <a:extLst>
                <a:ext uri="{28A0092B-C50C-407E-A947-70E740481C1C}">
                  <a14:useLocalDpi xmlns:a14="http://schemas.microsoft.com/office/drawing/2010/main" val="0"/>
                </a:ext>
              </a:extLst>
            </a:blip>
            <a:srcRect r="49578"/>
            <a:stretch/>
          </p:blipFill>
          <p:spPr>
            <a:xfrm>
              <a:off x="21369498" y="25609203"/>
              <a:ext cx="3453257" cy="6880970"/>
            </a:xfrm>
            <a:prstGeom prst="rect">
              <a:avLst/>
            </a:prstGeom>
          </p:spPr>
        </p:pic>
      </p:grpSp>
      <p:sp>
        <p:nvSpPr>
          <p:cNvPr id="134" name="TextBox 133">
            <a:extLst>
              <a:ext uri="{FF2B5EF4-FFF2-40B4-BE49-F238E27FC236}">
                <a16:creationId xmlns:a16="http://schemas.microsoft.com/office/drawing/2014/main" id="{62BE9B18-1748-564C-BABB-EC135E212DAE}"/>
              </a:ext>
            </a:extLst>
          </p:cNvPr>
          <p:cNvSpPr txBox="1"/>
          <p:nvPr/>
        </p:nvSpPr>
        <p:spPr>
          <a:xfrm>
            <a:off x="14788153" y="28937828"/>
            <a:ext cx="5407706" cy="1815882"/>
          </a:xfrm>
          <a:prstGeom prst="rect">
            <a:avLst/>
          </a:prstGeom>
          <a:noFill/>
        </p:spPr>
        <p:txBody>
          <a:bodyPr wrap="square" rtlCol="0">
            <a:spAutoFit/>
          </a:bodyPr>
          <a:lstStyle/>
          <a:p>
            <a:pPr algn="just"/>
            <a:r>
              <a:rPr lang="en-US" sz="2800" b="1" dirty="0"/>
              <a:t>Conclusion: </a:t>
            </a:r>
            <a:r>
              <a:rPr lang="en-US" sz="2800" dirty="0" err="1"/>
              <a:t>mTG</a:t>
            </a:r>
            <a:r>
              <a:rPr lang="en-US" sz="2800" dirty="0"/>
              <a:t>, known widely as ‘meat glue’, was able to stable adhere rapidly formed hydrogel to corneal tissue. </a:t>
            </a:r>
          </a:p>
        </p:txBody>
      </p:sp>
      <p:sp>
        <p:nvSpPr>
          <p:cNvPr id="135" name="Subtitle 2">
            <a:extLst>
              <a:ext uri="{FF2B5EF4-FFF2-40B4-BE49-F238E27FC236}">
                <a16:creationId xmlns:a16="http://schemas.microsoft.com/office/drawing/2014/main" id="{923F5B63-EA7A-8147-842C-511F17ABECF4}"/>
              </a:ext>
            </a:extLst>
          </p:cNvPr>
          <p:cNvSpPr txBox="1">
            <a:spLocks/>
          </p:cNvSpPr>
          <p:nvPr/>
        </p:nvSpPr>
        <p:spPr>
          <a:xfrm>
            <a:off x="14752665" y="24718119"/>
            <a:ext cx="13866865" cy="6486332"/>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43" name="TextBox 142">
            <a:extLst>
              <a:ext uri="{FF2B5EF4-FFF2-40B4-BE49-F238E27FC236}">
                <a16:creationId xmlns:a16="http://schemas.microsoft.com/office/drawing/2014/main" id="{21B80F0C-FF86-3243-A722-B2AEF2FFC60A}"/>
              </a:ext>
            </a:extLst>
          </p:cNvPr>
          <p:cNvSpPr txBox="1"/>
          <p:nvPr/>
        </p:nvSpPr>
        <p:spPr>
          <a:xfrm>
            <a:off x="12417058" y="30221838"/>
            <a:ext cx="1323128" cy="400110"/>
          </a:xfrm>
          <a:prstGeom prst="rect">
            <a:avLst/>
          </a:prstGeom>
          <a:noFill/>
        </p:spPr>
        <p:txBody>
          <a:bodyPr wrap="square" rtlCol="0">
            <a:spAutoFit/>
          </a:bodyPr>
          <a:lstStyle/>
          <a:p>
            <a:pPr algn="ctr"/>
            <a:r>
              <a:rPr lang="en-US" sz="2000" dirty="0">
                <a:solidFill>
                  <a:schemeClr val="bg1"/>
                </a:solidFill>
              </a:rPr>
              <a:t>100 µm</a:t>
            </a:r>
          </a:p>
        </p:txBody>
      </p:sp>
      <p:pic>
        <p:nvPicPr>
          <p:cNvPr id="173" name="Picture 172">
            <a:extLst>
              <a:ext uri="{FF2B5EF4-FFF2-40B4-BE49-F238E27FC236}">
                <a16:creationId xmlns:a16="http://schemas.microsoft.com/office/drawing/2014/main" id="{FAB6059B-8CA9-CC49-B120-62C8CE8B92F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16921" y="2000664"/>
            <a:ext cx="1855080" cy="2455254"/>
          </a:xfrm>
          <a:prstGeom prst="rect">
            <a:avLst/>
          </a:prstGeom>
        </p:spPr>
      </p:pic>
      <p:sp>
        <p:nvSpPr>
          <p:cNvPr id="176" name="Subtitle 2">
            <a:extLst>
              <a:ext uri="{FF2B5EF4-FFF2-40B4-BE49-F238E27FC236}">
                <a16:creationId xmlns:a16="http://schemas.microsoft.com/office/drawing/2014/main" id="{D1454636-FB6D-4849-BA2A-2C21D7DEA781}"/>
              </a:ext>
            </a:extLst>
          </p:cNvPr>
          <p:cNvSpPr txBox="1">
            <a:spLocks/>
          </p:cNvSpPr>
          <p:nvPr/>
        </p:nvSpPr>
        <p:spPr>
          <a:xfrm>
            <a:off x="28933464" y="29653071"/>
            <a:ext cx="13128936" cy="76809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500" dirty="0">
                <a:solidFill>
                  <a:schemeClr val="bg1"/>
                </a:solidFill>
                <a:latin typeface="Cambria" panose="02040503050406030204" pitchFamily="18" charset="0"/>
              </a:rPr>
              <a:t>Acknowledgements</a:t>
            </a:r>
          </a:p>
        </p:txBody>
      </p:sp>
      <p:grpSp>
        <p:nvGrpSpPr>
          <p:cNvPr id="20" name="Group 19">
            <a:extLst>
              <a:ext uri="{FF2B5EF4-FFF2-40B4-BE49-F238E27FC236}">
                <a16:creationId xmlns:a16="http://schemas.microsoft.com/office/drawing/2014/main" id="{E74B7DD0-EE66-0C46-B8F6-ECD9BD4EF625}"/>
              </a:ext>
            </a:extLst>
          </p:cNvPr>
          <p:cNvGrpSpPr/>
          <p:nvPr/>
        </p:nvGrpSpPr>
        <p:grpSpPr>
          <a:xfrm>
            <a:off x="29543461" y="20336331"/>
            <a:ext cx="12035771" cy="3816709"/>
            <a:chOff x="30481918" y="20997632"/>
            <a:chExt cx="12035771" cy="3816709"/>
          </a:xfrm>
        </p:grpSpPr>
        <p:sp>
          <p:nvSpPr>
            <p:cNvPr id="148" name="TextBox 147">
              <a:extLst>
                <a:ext uri="{FF2B5EF4-FFF2-40B4-BE49-F238E27FC236}">
                  <a16:creationId xmlns:a16="http://schemas.microsoft.com/office/drawing/2014/main" id="{AAE04BD4-E470-044C-90A6-76F30686A51A}"/>
                </a:ext>
              </a:extLst>
            </p:cNvPr>
            <p:cNvSpPr txBox="1"/>
            <p:nvPr/>
          </p:nvSpPr>
          <p:spPr>
            <a:xfrm>
              <a:off x="37108415" y="24049077"/>
              <a:ext cx="1323128" cy="400110"/>
            </a:xfrm>
            <a:prstGeom prst="rect">
              <a:avLst/>
            </a:prstGeom>
            <a:noFill/>
          </p:spPr>
          <p:txBody>
            <a:bodyPr wrap="square" rtlCol="0">
              <a:spAutoFit/>
            </a:bodyPr>
            <a:lstStyle/>
            <a:p>
              <a:pPr algn="ctr"/>
              <a:r>
                <a:rPr lang="en-US" sz="2000" dirty="0">
                  <a:solidFill>
                    <a:schemeClr val="bg1"/>
                  </a:solidFill>
                </a:rPr>
                <a:t>200 µm</a:t>
              </a:r>
            </a:p>
          </p:txBody>
        </p:sp>
        <p:sp>
          <p:nvSpPr>
            <p:cNvPr id="152" name="TextBox 151">
              <a:extLst>
                <a:ext uri="{FF2B5EF4-FFF2-40B4-BE49-F238E27FC236}">
                  <a16:creationId xmlns:a16="http://schemas.microsoft.com/office/drawing/2014/main" id="{B54E7A97-DA2E-B247-86A1-33073B4F0EE7}"/>
                </a:ext>
              </a:extLst>
            </p:cNvPr>
            <p:cNvSpPr txBox="1"/>
            <p:nvPr/>
          </p:nvSpPr>
          <p:spPr>
            <a:xfrm>
              <a:off x="32948936" y="24010820"/>
              <a:ext cx="1323128" cy="400110"/>
            </a:xfrm>
            <a:prstGeom prst="rect">
              <a:avLst/>
            </a:prstGeom>
            <a:noFill/>
          </p:spPr>
          <p:txBody>
            <a:bodyPr wrap="square" rtlCol="0">
              <a:spAutoFit/>
            </a:bodyPr>
            <a:lstStyle/>
            <a:p>
              <a:pPr algn="ctr"/>
              <a:r>
                <a:rPr lang="en-US" sz="2000" dirty="0">
                  <a:solidFill>
                    <a:schemeClr val="bg1"/>
                  </a:solidFill>
                </a:rPr>
                <a:t>200 µm</a:t>
              </a:r>
            </a:p>
          </p:txBody>
        </p:sp>
        <p:sp>
          <p:nvSpPr>
            <p:cNvPr id="153" name="TextBox 152">
              <a:extLst>
                <a:ext uri="{FF2B5EF4-FFF2-40B4-BE49-F238E27FC236}">
                  <a16:creationId xmlns:a16="http://schemas.microsoft.com/office/drawing/2014/main" id="{7190061E-4C55-C64D-AAEC-7F1A6C1538E5}"/>
                </a:ext>
              </a:extLst>
            </p:cNvPr>
            <p:cNvSpPr txBox="1"/>
            <p:nvPr/>
          </p:nvSpPr>
          <p:spPr>
            <a:xfrm>
              <a:off x="41132424" y="23985326"/>
              <a:ext cx="1323128" cy="400110"/>
            </a:xfrm>
            <a:prstGeom prst="rect">
              <a:avLst/>
            </a:prstGeom>
            <a:noFill/>
          </p:spPr>
          <p:txBody>
            <a:bodyPr wrap="square" rtlCol="0">
              <a:spAutoFit/>
            </a:bodyPr>
            <a:lstStyle/>
            <a:p>
              <a:pPr algn="ctr"/>
              <a:r>
                <a:rPr lang="en-US" sz="2000" dirty="0">
                  <a:solidFill>
                    <a:schemeClr val="bg1"/>
                  </a:solidFill>
                </a:rPr>
                <a:t>200 µm</a:t>
              </a:r>
            </a:p>
          </p:txBody>
        </p:sp>
        <p:grpSp>
          <p:nvGrpSpPr>
            <p:cNvPr id="12" name="Group 11">
              <a:extLst>
                <a:ext uri="{FF2B5EF4-FFF2-40B4-BE49-F238E27FC236}">
                  <a16:creationId xmlns:a16="http://schemas.microsoft.com/office/drawing/2014/main" id="{4014CFBA-91FB-F540-9410-E04DF032FC20}"/>
                </a:ext>
              </a:extLst>
            </p:cNvPr>
            <p:cNvGrpSpPr/>
            <p:nvPr/>
          </p:nvGrpSpPr>
          <p:grpSpPr>
            <a:xfrm>
              <a:off x="30481918" y="20997632"/>
              <a:ext cx="11942251" cy="3816709"/>
              <a:chOff x="32938211" y="18688397"/>
              <a:chExt cx="6457045" cy="2063653"/>
            </a:xfrm>
          </p:grpSpPr>
          <p:sp>
            <p:nvSpPr>
              <p:cNvPr id="147" name="TextBox 146">
                <a:extLst>
                  <a:ext uri="{FF2B5EF4-FFF2-40B4-BE49-F238E27FC236}">
                    <a16:creationId xmlns:a16="http://schemas.microsoft.com/office/drawing/2014/main" id="{9AD391C7-F5B2-B048-BC29-223155A41A57}"/>
                  </a:ext>
                </a:extLst>
              </p:cNvPr>
              <p:cNvSpPr txBox="1"/>
              <p:nvPr/>
            </p:nvSpPr>
            <p:spPr>
              <a:xfrm>
                <a:off x="32948936" y="19993119"/>
                <a:ext cx="1323128" cy="400110"/>
              </a:xfrm>
              <a:prstGeom prst="rect">
                <a:avLst/>
              </a:prstGeom>
              <a:noFill/>
            </p:spPr>
            <p:txBody>
              <a:bodyPr wrap="square" rtlCol="0">
                <a:spAutoFit/>
              </a:bodyPr>
              <a:lstStyle/>
              <a:p>
                <a:pPr algn="ctr"/>
                <a:r>
                  <a:rPr lang="en-US" sz="2000" dirty="0">
                    <a:solidFill>
                      <a:schemeClr val="bg1"/>
                    </a:solidFill>
                  </a:rPr>
                  <a:t>200 µm</a:t>
                </a:r>
              </a:p>
            </p:txBody>
          </p:sp>
          <p:pic>
            <p:nvPicPr>
              <p:cNvPr id="123" name="Picture 122" descr="A picture containing light, lit&#10;&#10;Description automatically generated">
                <a:extLst>
                  <a:ext uri="{FF2B5EF4-FFF2-40B4-BE49-F238E27FC236}">
                    <a16:creationId xmlns:a16="http://schemas.microsoft.com/office/drawing/2014/main" id="{176F8C2A-66ED-394C-8BF7-854885F31B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5130015" y="18688397"/>
                <a:ext cx="2058200" cy="2058200"/>
              </a:xfrm>
              <a:prstGeom prst="rect">
                <a:avLst/>
              </a:prstGeom>
            </p:spPr>
          </p:pic>
          <p:pic>
            <p:nvPicPr>
              <p:cNvPr id="124" name="Picture 123" descr="A picture containing dark&#10;&#10;Description automatically generated">
                <a:extLst>
                  <a:ext uri="{FF2B5EF4-FFF2-40B4-BE49-F238E27FC236}">
                    <a16:creationId xmlns:a16="http://schemas.microsoft.com/office/drawing/2014/main" id="{56863E74-933D-C64F-8D6F-8795148783C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2938211" y="18693850"/>
                <a:ext cx="2058200" cy="2058200"/>
              </a:xfrm>
              <a:prstGeom prst="rect">
                <a:avLst/>
              </a:prstGeom>
            </p:spPr>
          </p:pic>
          <p:pic>
            <p:nvPicPr>
              <p:cNvPr id="130" name="Picture 129" descr="Fireworks in the sky&#10;&#10;Description automatically generated">
                <a:extLst>
                  <a:ext uri="{FF2B5EF4-FFF2-40B4-BE49-F238E27FC236}">
                    <a16:creationId xmlns:a16="http://schemas.microsoft.com/office/drawing/2014/main" id="{6B9C8354-00A7-9549-B873-029FBB29400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7337056" y="18688399"/>
                <a:ext cx="2058200" cy="2058200"/>
              </a:xfrm>
              <a:prstGeom prst="rect">
                <a:avLst/>
              </a:prstGeom>
            </p:spPr>
          </p:pic>
          <p:cxnSp>
            <p:nvCxnSpPr>
              <p:cNvPr id="131" name="Straight Connector 130">
                <a:extLst>
                  <a:ext uri="{FF2B5EF4-FFF2-40B4-BE49-F238E27FC236}">
                    <a16:creationId xmlns:a16="http://schemas.microsoft.com/office/drawing/2014/main" id="{E1EEBFA9-6378-AB45-B821-94B67BD045F7}"/>
                  </a:ext>
                </a:extLst>
              </p:cNvPr>
              <p:cNvCxnSpPr>
                <a:cxnSpLocks/>
              </p:cNvCxnSpPr>
              <p:nvPr/>
            </p:nvCxnSpPr>
            <p:spPr>
              <a:xfrm flipV="1">
                <a:off x="34474958" y="20521846"/>
                <a:ext cx="406366" cy="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1FC3F2FE-DC52-634B-81D5-5D324E775188}"/>
                  </a:ext>
                </a:extLst>
              </p:cNvPr>
              <p:cNvCxnSpPr>
                <a:cxnSpLocks/>
              </p:cNvCxnSpPr>
              <p:nvPr/>
            </p:nvCxnSpPr>
            <p:spPr>
              <a:xfrm flipV="1">
                <a:off x="36681846" y="20527420"/>
                <a:ext cx="406366" cy="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AF5197D9-6251-8C4D-A5EC-AEB4046903D6}"/>
                  </a:ext>
                </a:extLst>
              </p:cNvPr>
              <p:cNvCxnSpPr>
                <a:cxnSpLocks/>
              </p:cNvCxnSpPr>
              <p:nvPr/>
            </p:nvCxnSpPr>
            <p:spPr>
              <a:xfrm flipV="1">
                <a:off x="38884938" y="20525136"/>
                <a:ext cx="406366" cy="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7" name="TextBox 176">
              <a:extLst>
                <a:ext uri="{FF2B5EF4-FFF2-40B4-BE49-F238E27FC236}">
                  <a16:creationId xmlns:a16="http://schemas.microsoft.com/office/drawing/2014/main" id="{A3FC3BCC-B580-CF46-B374-293F001A41A3}"/>
                </a:ext>
              </a:extLst>
            </p:cNvPr>
            <p:cNvSpPr txBox="1"/>
            <p:nvPr/>
          </p:nvSpPr>
          <p:spPr>
            <a:xfrm>
              <a:off x="33032947" y="24028259"/>
              <a:ext cx="1323128" cy="400110"/>
            </a:xfrm>
            <a:prstGeom prst="rect">
              <a:avLst/>
            </a:prstGeom>
            <a:noFill/>
          </p:spPr>
          <p:txBody>
            <a:bodyPr wrap="square" rtlCol="0">
              <a:spAutoFit/>
            </a:bodyPr>
            <a:lstStyle/>
            <a:p>
              <a:pPr algn="ctr"/>
              <a:r>
                <a:rPr lang="en-US" sz="2000" dirty="0">
                  <a:solidFill>
                    <a:schemeClr val="bg1"/>
                  </a:solidFill>
                </a:rPr>
                <a:t>200 µm</a:t>
              </a:r>
            </a:p>
          </p:txBody>
        </p:sp>
        <p:sp>
          <p:nvSpPr>
            <p:cNvPr id="178" name="TextBox 177">
              <a:extLst>
                <a:ext uri="{FF2B5EF4-FFF2-40B4-BE49-F238E27FC236}">
                  <a16:creationId xmlns:a16="http://schemas.microsoft.com/office/drawing/2014/main" id="{327F86F6-9304-3F4F-B12B-CD4FB50E31FF}"/>
                </a:ext>
              </a:extLst>
            </p:cNvPr>
            <p:cNvSpPr txBox="1"/>
            <p:nvPr/>
          </p:nvSpPr>
          <p:spPr>
            <a:xfrm>
              <a:off x="41194561" y="24033643"/>
              <a:ext cx="1323128" cy="400110"/>
            </a:xfrm>
            <a:prstGeom prst="rect">
              <a:avLst/>
            </a:prstGeom>
            <a:noFill/>
          </p:spPr>
          <p:txBody>
            <a:bodyPr wrap="square" rtlCol="0">
              <a:spAutoFit/>
            </a:bodyPr>
            <a:lstStyle/>
            <a:p>
              <a:pPr algn="ctr"/>
              <a:r>
                <a:rPr lang="en-US" sz="2000" dirty="0">
                  <a:solidFill>
                    <a:schemeClr val="bg1"/>
                  </a:solidFill>
                </a:rPr>
                <a:t>200 µm</a:t>
              </a:r>
            </a:p>
          </p:txBody>
        </p:sp>
        <p:sp>
          <p:nvSpPr>
            <p:cNvPr id="179" name="TextBox 178">
              <a:extLst>
                <a:ext uri="{FF2B5EF4-FFF2-40B4-BE49-F238E27FC236}">
                  <a16:creationId xmlns:a16="http://schemas.microsoft.com/office/drawing/2014/main" id="{37EBE529-CC9E-4E44-9E4D-869C57337F54}"/>
                </a:ext>
              </a:extLst>
            </p:cNvPr>
            <p:cNvSpPr txBox="1"/>
            <p:nvPr/>
          </p:nvSpPr>
          <p:spPr>
            <a:xfrm>
              <a:off x="37119962" y="24039015"/>
              <a:ext cx="1323128" cy="400110"/>
            </a:xfrm>
            <a:prstGeom prst="rect">
              <a:avLst/>
            </a:prstGeom>
            <a:noFill/>
          </p:spPr>
          <p:txBody>
            <a:bodyPr wrap="square" rtlCol="0">
              <a:spAutoFit/>
            </a:bodyPr>
            <a:lstStyle/>
            <a:p>
              <a:pPr algn="ctr"/>
              <a:r>
                <a:rPr lang="en-US" sz="2000" dirty="0">
                  <a:solidFill>
                    <a:schemeClr val="bg1"/>
                  </a:solidFill>
                </a:rPr>
                <a:t>200 µm</a:t>
              </a:r>
            </a:p>
          </p:txBody>
        </p:sp>
      </p:grpSp>
      <p:grpSp>
        <p:nvGrpSpPr>
          <p:cNvPr id="21" name="Group 20">
            <a:extLst>
              <a:ext uri="{FF2B5EF4-FFF2-40B4-BE49-F238E27FC236}">
                <a16:creationId xmlns:a16="http://schemas.microsoft.com/office/drawing/2014/main" id="{FCF6C19E-B242-E04E-8168-3218CC2D0846}"/>
              </a:ext>
            </a:extLst>
          </p:cNvPr>
          <p:cNvGrpSpPr/>
          <p:nvPr/>
        </p:nvGrpSpPr>
        <p:grpSpPr>
          <a:xfrm>
            <a:off x="30258671" y="5718196"/>
            <a:ext cx="11497343" cy="12013494"/>
            <a:chOff x="31670876" y="5689794"/>
            <a:chExt cx="11497343" cy="12013494"/>
          </a:xfrm>
        </p:grpSpPr>
        <p:pic>
          <p:nvPicPr>
            <p:cNvPr id="162" name="Picture 161" descr="A picture containing tree, outdoor, sitting&#10;&#10;Description automatically generated">
              <a:extLst>
                <a:ext uri="{FF2B5EF4-FFF2-40B4-BE49-F238E27FC236}">
                  <a16:creationId xmlns:a16="http://schemas.microsoft.com/office/drawing/2014/main" id="{5F042AB6-278A-3D45-8258-A7F4C4B21F1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5577477" y="6313995"/>
              <a:ext cx="3654473" cy="3654472"/>
            </a:xfrm>
            <a:prstGeom prst="rect">
              <a:avLst/>
            </a:prstGeom>
          </p:spPr>
        </p:pic>
        <p:grpSp>
          <p:nvGrpSpPr>
            <p:cNvPr id="112" name="Group 111">
              <a:extLst>
                <a:ext uri="{FF2B5EF4-FFF2-40B4-BE49-F238E27FC236}">
                  <a16:creationId xmlns:a16="http://schemas.microsoft.com/office/drawing/2014/main" id="{093645C2-280F-CF48-ABE3-FE8701397155}"/>
                </a:ext>
              </a:extLst>
            </p:cNvPr>
            <p:cNvGrpSpPr/>
            <p:nvPr/>
          </p:nvGrpSpPr>
          <p:grpSpPr>
            <a:xfrm>
              <a:off x="31670876" y="6321207"/>
              <a:ext cx="11452605" cy="3669507"/>
              <a:chOff x="3712868" y="1900523"/>
              <a:chExt cx="3624403" cy="1161288"/>
            </a:xfrm>
          </p:grpSpPr>
          <p:pic>
            <p:nvPicPr>
              <p:cNvPr id="113" name="Picture 112">
                <a:extLst>
                  <a:ext uri="{FF2B5EF4-FFF2-40B4-BE49-F238E27FC236}">
                    <a16:creationId xmlns:a16="http://schemas.microsoft.com/office/drawing/2014/main" id="{8CF7B3EF-7F89-424C-9CEF-2B9A9BF8C17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12868" y="1900523"/>
                <a:ext cx="1161288" cy="1161288"/>
              </a:xfrm>
              <a:prstGeom prst="rect">
                <a:avLst/>
              </a:prstGeom>
            </p:spPr>
          </p:pic>
          <p:pic>
            <p:nvPicPr>
              <p:cNvPr id="115" name="Picture 114" descr="A picture containing tree&#10;&#10;Description automatically generated">
                <a:extLst>
                  <a:ext uri="{FF2B5EF4-FFF2-40B4-BE49-F238E27FC236}">
                    <a16:creationId xmlns:a16="http://schemas.microsoft.com/office/drawing/2014/main" id="{523D125A-421C-7B4E-A3BF-C754BBE0E0BA}"/>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180741" y="1902343"/>
                <a:ext cx="1156530" cy="1156530"/>
              </a:xfrm>
              <a:prstGeom prst="rect">
                <a:avLst/>
              </a:prstGeom>
            </p:spPr>
          </p:pic>
          <p:cxnSp>
            <p:nvCxnSpPr>
              <p:cNvPr id="116" name="Straight Connector 115">
                <a:extLst>
                  <a:ext uri="{FF2B5EF4-FFF2-40B4-BE49-F238E27FC236}">
                    <a16:creationId xmlns:a16="http://schemas.microsoft.com/office/drawing/2014/main" id="{834466E4-01FE-ED43-8F47-355C7346145A}"/>
                  </a:ext>
                </a:extLst>
              </p:cNvPr>
              <p:cNvCxnSpPr>
                <a:cxnSpLocks/>
              </p:cNvCxnSpPr>
              <p:nvPr/>
            </p:nvCxnSpPr>
            <p:spPr>
              <a:xfrm>
                <a:off x="5800480" y="2889504"/>
                <a:ext cx="232879"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2F24903D-807E-8844-84AE-BD2CE5A93144}"/>
                  </a:ext>
                </a:extLst>
              </p:cNvPr>
              <p:cNvCxnSpPr>
                <a:cxnSpLocks/>
              </p:cNvCxnSpPr>
              <p:nvPr/>
            </p:nvCxnSpPr>
            <p:spPr>
              <a:xfrm>
                <a:off x="7035673" y="2889504"/>
                <a:ext cx="232879"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378ED3AB-B1B9-A04D-8EBC-0C1536E3021B}"/>
                  </a:ext>
                </a:extLst>
              </p:cNvPr>
              <p:cNvCxnSpPr>
                <a:cxnSpLocks/>
              </p:cNvCxnSpPr>
              <p:nvPr/>
            </p:nvCxnSpPr>
            <p:spPr>
              <a:xfrm>
                <a:off x="4564147" y="2892594"/>
                <a:ext cx="232879"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8" name="TextBox 87">
              <a:extLst>
                <a:ext uri="{FF2B5EF4-FFF2-40B4-BE49-F238E27FC236}">
                  <a16:creationId xmlns:a16="http://schemas.microsoft.com/office/drawing/2014/main" id="{AEAB5EB8-9A11-7340-B3CE-560D48FB1799}"/>
                </a:ext>
              </a:extLst>
            </p:cNvPr>
            <p:cNvSpPr txBox="1"/>
            <p:nvPr/>
          </p:nvSpPr>
          <p:spPr>
            <a:xfrm>
              <a:off x="35541755" y="5717134"/>
              <a:ext cx="3699411" cy="584775"/>
            </a:xfrm>
            <a:prstGeom prst="rect">
              <a:avLst/>
            </a:prstGeom>
            <a:noFill/>
          </p:spPr>
          <p:txBody>
            <a:bodyPr wrap="none" rtlCol="0">
              <a:spAutoFit/>
            </a:bodyPr>
            <a:lstStyle/>
            <a:p>
              <a:pPr algn="ctr"/>
              <a:r>
                <a:rPr lang="en-US" sz="3200" b="1" dirty="0"/>
                <a:t>0.05% </a:t>
              </a:r>
              <a:r>
                <a:rPr lang="en-US" sz="3200" b="1" dirty="0" err="1"/>
                <a:t>Photoinitiator</a:t>
              </a:r>
              <a:endParaRPr lang="en-US" sz="3200" b="1" dirty="0"/>
            </a:p>
          </p:txBody>
        </p:sp>
        <p:sp>
          <p:nvSpPr>
            <p:cNvPr id="89" name="TextBox 88">
              <a:extLst>
                <a:ext uri="{FF2B5EF4-FFF2-40B4-BE49-F238E27FC236}">
                  <a16:creationId xmlns:a16="http://schemas.microsoft.com/office/drawing/2014/main" id="{ACD0D61C-EE32-2441-B9CE-B5654A44B1C8}"/>
                </a:ext>
              </a:extLst>
            </p:cNvPr>
            <p:cNvSpPr txBox="1"/>
            <p:nvPr/>
          </p:nvSpPr>
          <p:spPr>
            <a:xfrm>
              <a:off x="31739905" y="5689794"/>
              <a:ext cx="3491019" cy="584775"/>
            </a:xfrm>
            <a:prstGeom prst="rect">
              <a:avLst/>
            </a:prstGeom>
            <a:noFill/>
          </p:spPr>
          <p:txBody>
            <a:bodyPr wrap="none" rtlCol="0">
              <a:spAutoFit/>
            </a:bodyPr>
            <a:lstStyle/>
            <a:p>
              <a:pPr algn="ctr"/>
              <a:r>
                <a:rPr lang="en-US" sz="3200" b="1" dirty="0"/>
                <a:t>0.5% </a:t>
              </a:r>
              <a:r>
                <a:rPr lang="en-US" sz="3200" b="1" dirty="0" err="1"/>
                <a:t>Photoinitiator</a:t>
              </a:r>
              <a:endParaRPr lang="en-US" sz="3200" b="1" dirty="0"/>
            </a:p>
          </p:txBody>
        </p:sp>
        <p:sp>
          <p:nvSpPr>
            <p:cNvPr id="94" name="TextBox 93">
              <a:extLst>
                <a:ext uri="{FF2B5EF4-FFF2-40B4-BE49-F238E27FC236}">
                  <a16:creationId xmlns:a16="http://schemas.microsoft.com/office/drawing/2014/main" id="{4F5B2124-CBC5-C342-B969-05E8B2B0C189}"/>
                </a:ext>
              </a:extLst>
            </p:cNvPr>
            <p:cNvSpPr txBox="1"/>
            <p:nvPr/>
          </p:nvSpPr>
          <p:spPr>
            <a:xfrm>
              <a:off x="40255029" y="5704803"/>
              <a:ext cx="2082429" cy="584775"/>
            </a:xfrm>
            <a:prstGeom prst="rect">
              <a:avLst/>
            </a:prstGeom>
            <a:noFill/>
          </p:spPr>
          <p:txBody>
            <a:bodyPr wrap="none" rtlCol="0">
              <a:spAutoFit/>
            </a:bodyPr>
            <a:lstStyle/>
            <a:p>
              <a:pPr algn="ctr"/>
              <a:r>
                <a:rPr lang="en-US" sz="3200" b="1" dirty="0"/>
                <a:t>Nonporous</a:t>
              </a:r>
            </a:p>
          </p:txBody>
        </p:sp>
        <p:sp>
          <p:nvSpPr>
            <p:cNvPr id="136" name="TextBox 135">
              <a:extLst>
                <a:ext uri="{FF2B5EF4-FFF2-40B4-BE49-F238E27FC236}">
                  <a16:creationId xmlns:a16="http://schemas.microsoft.com/office/drawing/2014/main" id="{E66C5381-9E4F-634B-873B-AA6774B324A7}"/>
                </a:ext>
              </a:extLst>
            </p:cNvPr>
            <p:cNvSpPr txBox="1"/>
            <p:nvPr/>
          </p:nvSpPr>
          <p:spPr>
            <a:xfrm>
              <a:off x="34067169" y="9092404"/>
              <a:ext cx="1323128" cy="400110"/>
            </a:xfrm>
            <a:prstGeom prst="rect">
              <a:avLst/>
            </a:prstGeom>
            <a:noFill/>
          </p:spPr>
          <p:txBody>
            <a:bodyPr wrap="square" rtlCol="0">
              <a:spAutoFit/>
            </a:bodyPr>
            <a:lstStyle/>
            <a:p>
              <a:pPr algn="ctr"/>
              <a:r>
                <a:rPr lang="en-US" sz="2000" dirty="0">
                  <a:solidFill>
                    <a:schemeClr val="bg1"/>
                  </a:solidFill>
                </a:rPr>
                <a:t>200 µm</a:t>
              </a:r>
            </a:p>
          </p:txBody>
        </p:sp>
        <p:grpSp>
          <p:nvGrpSpPr>
            <p:cNvPr id="65" name="Group 64">
              <a:extLst>
                <a:ext uri="{FF2B5EF4-FFF2-40B4-BE49-F238E27FC236}">
                  <a16:creationId xmlns:a16="http://schemas.microsoft.com/office/drawing/2014/main" id="{6B3B2F6C-AE07-ED4D-ABE3-65BE6F669871}"/>
                </a:ext>
              </a:extLst>
            </p:cNvPr>
            <p:cNvGrpSpPr/>
            <p:nvPr/>
          </p:nvGrpSpPr>
          <p:grpSpPr>
            <a:xfrm>
              <a:off x="39471303" y="14031195"/>
              <a:ext cx="3681739" cy="3672093"/>
              <a:chOff x="39469008" y="9903045"/>
              <a:chExt cx="3681739" cy="3672093"/>
            </a:xfrm>
          </p:grpSpPr>
          <p:pic>
            <p:nvPicPr>
              <p:cNvPr id="107" name="Picture 106" descr="A picture containing tree, indoor&#10;&#10;Description automatically generated">
                <a:extLst>
                  <a:ext uri="{FF2B5EF4-FFF2-40B4-BE49-F238E27FC236}">
                    <a16:creationId xmlns:a16="http://schemas.microsoft.com/office/drawing/2014/main" id="{15B00607-3F7A-0947-9CD9-67BBA61261E2}"/>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9469008" y="9903045"/>
                <a:ext cx="3672094" cy="3672093"/>
              </a:xfrm>
              <a:prstGeom prst="rect">
                <a:avLst/>
              </a:prstGeom>
            </p:spPr>
          </p:pic>
          <p:cxnSp>
            <p:nvCxnSpPr>
              <p:cNvPr id="111" name="Straight Connector 110">
                <a:extLst>
                  <a:ext uri="{FF2B5EF4-FFF2-40B4-BE49-F238E27FC236}">
                    <a16:creationId xmlns:a16="http://schemas.microsoft.com/office/drawing/2014/main" id="{0481BD7E-DDA4-A543-937B-353453D75B0D}"/>
                  </a:ext>
                </a:extLst>
              </p:cNvPr>
              <p:cNvCxnSpPr>
                <a:cxnSpLocks/>
              </p:cNvCxnSpPr>
              <p:nvPr/>
            </p:nvCxnSpPr>
            <p:spPr>
              <a:xfrm>
                <a:off x="42138723" y="13016346"/>
                <a:ext cx="735865"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37" name="TextBox 136">
                <a:extLst>
                  <a:ext uri="{FF2B5EF4-FFF2-40B4-BE49-F238E27FC236}">
                    <a16:creationId xmlns:a16="http://schemas.microsoft.com/office/drawing/2014/main" id="{440E056D-A8F8-A343-A4D6-17C8CC6EC5B0}"/>
                  </a:ext>
                </a:extLst>
              </p:cNvPr>
              <p:cNvSpPr txBox="1"/>
              <p:nvPr/>
            </p:nvSpPr>
            <p:spPr>
              <a:xfrm>
                <a:off x="41827619" y="12649157"/>
                <a:ext cx="1323128" cy="400110"/>
              </a:xfrm>
              <a:prstGeom prst="rect">
                <a:avLst/>
              </a:prstGeom>
              <a:noFill/>
            </p:spPr>
            <p:txBody>
              <a:bodyPr wrap="square" rtlCol="0">
                <a:spAutoFit/>
              </a:bodyPr>
              <a:lstStyle/>
              <a:p>
                <a:pPr algn="ctr"/>
                <a:r>
                  <a:rPr lang="en-US" sz="2000" dirty="0">
                    <a:solidFill>
                      <a:schemeClr val="bg1"/>
                    </a:solidFill>
                  </a:rPr>
                  <a:t>200 µm</a:t>
                </a:r>
              </a:p>
            </p:txBody>
          </p:sp>
        </p:grpSp>
        <p:grpSp>
          <p:nvGrpSpPr>
            <p:cNvPr id="63" name="Group 62">
              <a:extLst>
                <a:ext uri="{FF2B5EF4-FFF2-40B4-BE49-F238E27FC236}">
                  <a16:creationId xmlns:a16="http://schemas.microsoft.com/office/drawing/2014/main" id="{C4DA9448-A718-D945-852B-F24BECAEB5F3}"/>
                </a:ext>
              </a:extLst>
            </p:cNvPr>
            <p:cNvGrpSpPr/>
            <p:nvPr/>
          </p:nvGrpSpPr>
          <p:grpSpPr>
            <a:xfrm>
              <a:off x="31689300" y="14041613"/>
              <a:ext cx="3739303" cy="3654475"/>
              <a:chOff x="31634876" y="9913463"/>
              <a:chExt cx="3739303" cy="3654475"/>
            </a:xfrm>
          </p:grpSpPr>
          <p:pic>
            <p:nvPicPr>
              <p:cNvPr id="105" name="Picture 104" descr="A close up of some grass&#10;&#10;Description automatically generated">
                <a:extLst>
                  <a:ext uri="{FF2B5EF4-FFF2-40B4-BE49-F238E27FC236}">
                    <a16:creationId xmlns:a16="http://schemas.microsoft.com/office/drawing/2014/main" id="{A9057A16-DEA8-FB43-BE19-26B82B1BAB7C}"/>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1634876" y="9913463"/>
                <a:ext cx="3654476" cy="3654475"/>
              </a:xfrm>
              <a:prstGeom prst="rect">
                <a:avLst/>
              </a:prstGeom>
            </p:spPr>
          </p:pic>
          <p:cxnSp>
            <p:nvCxnSpPr>
              <p:cNvPr id="109" name="Straight Connector 108">
                <a:extLst>
                  <a:ext uri="{FF2B5EF4-FFF2-40B4-BE49-F238E27FC236}">
                    <a16:creationId xmlns:a16="http://schemas.microsoft.com/office/drawing/2014/main" id="{4E1E8FC8-8515-524A-A296-688E917A8FDF}"/>
                  </a:ext>
                </a:extLst>
              </p:cNvPr>
              <p:cNvCxnSpPr>
                <a:cxnSpLocks/>
              </p:cNvCxnSpPr>
              <p:nvPr/>
            </p:nvCxnSpPr>
            <p:spPr>
              <a:xfrm>
                <a:off x="34344683" y="13031033"/>
                <a:ext cx="735865"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38" name="TextBox 137">
                <a:extLst>
                  <a:ext uri="{FF2B5EF4-FFF2-40B4-BE49-F238E27FC236}">
                    <a16:creationId xmlns:a16="http://schemas.microsoft.com/office/drawing/2014/main" id="{7B3176C0-E0D9-6849-AC5D-061DF3A5B028}"/>
                  </a:ext>
                </a:extLst>
              </p:cNvPr>
              <p:cNvSpPr txBox="1"/>
              <p:nvPr/>
            </p:nvSpPr>
            <p:spPr>
              <a:xfrm>
                <a:off x="34051051" y="12666090"/>
                <a:ext cx="1323128" cy="400110"/>
              </a:xfrm>
              <a:prstGeom prst="rect">
                <a:avLst/>
              </a:prstGeom>
              <a:noFill/>
            </p:spPr>
            <p:txBody>
              <a:bodyPr wrap="square" rtlCol="0">
                <a:spAutoFit/>
              </a:bodyPr>
              <a:lstStyle/>
              <a:p>
                <a:pPr algn="ctr"/>
                <a:r>
                  <a:rPr lang="en-US" sz="2000" dirty="0">
                    <a:solidFill>
                      <a:schemeClr val="bg1"/>
                    </a:solidFill>
                  </a:rPr>
                  <a:t>200 µm</a:t>
                </a:r>
              </a:p>
            </p:txBody>
          </p:sp>
        </p:grpSp>
        <p:grpSp>
          <p:nvGrpSpPr>
            <p:cNvPr id="64" name="Group 63">
              <a:extLst>
                <a:ext uri="{FF2B5EF4-FFF2-40B4-BE49-F238E27FC236}">
                  <a16:creationId xmlns:a16="http://schemas.microsoft.com/office/drawing/2014/main" id="{3F9CC162-62F5-A54C-9928-792456E694FD}"/>
                </a:ext>
              </a:extLst>
            </p:cNvPr>
            <p:cNvGrpSpPr/>
            <p:nvPr/>
          </p:nvGrpSpPr>
          <p:grpSpPr>
            <a:xfrm>
              <a:off x="35593713" y="14038540"/>
              <a:ext cx="3736112" cy="3654478"/>
              <a:chOff x="35577477" y="9924709"/>
              <a:chExt cx="3736112" cy="3654478"/>
            </a:xfrm>
          </p:grpSpPr>
          <p:pic>
            <p:nvPicPr>
              <p:cNvPr id="106" name="Picture 105" descr="A close up of some grass&#10;&#10;Description automatically generated">
                <a:extLst>
                  <a:ext uri="{FF2B5EF4-FFF2-40B4-BE49-F238E27FC236}">
                    <a16:creationId xmlns:a16="http://schemas.microsoft.com/office/drawing/2014/main" id="{F9548EB0-5855-E443-82EC-4E0B4E66C797}"/>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5577477" y="9924709"/>
                <a:ext cx="3654479" cy="3654478"/>
              </a:xfrm>
              <a:prstGeom prst="rect">
                <a:avLst/>
              </a:prstGeom>
            </p:spPr>
          </p:pic>
          <p:cxnSp>
            <p:nvCxnSpPr>
              <p:cNvPr id="110" name="Straight Connector 109">
                <a:extLst>
                  <a:ext uri="{FF2B5EF4-FFF2-40B4-BE49-F238E27FC236}">
                    <a16:creationId xmlns:a16="http://schemas.microsoft.com/office/drawing/2014/main" id="{7A60D414-4118-5540-9174-855CC4900818}"/>
                  </a:ext>
                </a:extLst>
              </p:cNvPr>
              <p:cNvCxnSpPr>
                <a:cxnSpLocks/>
              </p:cNvCxnSpPr>
              <p:nvPr/>
            </p:nvCxnSpPr>
            <p:spPr>
              <a:xfrm>
                <a:off x="38271226" y="13019136"/>
                <a:ext cx="735865"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39" name="TextBox 138">
                <a:extLst>
                  <a:ext uri="{FF2B5EF4-FFF2-40B4-BE49-F238E27FC236}">
                    <a16:creationId xmlns:a16="http://schemas.microsoft.com/office/drawing/2014/main" id="{6C0F6876-FCCA-7846-8261-40A1B27CA2D7}"/>
                  </a:ext>
                </a:extLst>
              </p:cNvPr>
              <p:cNvSpPr txBox="1"/>
              <p:nvPr/>
            </p:nvSpPr>
            <p:spPr>
              <a:xfrm>
                <a:off x="37990461" y="12649157"/>
                <a:ext cx="1323128" cy="400110"/>
              </a:xfrm>
              <a:prstGeom prst="rect">
                <a:avLst/>
              </a:prstGeom>
              <a:noFill/>
            </p:spPr>
            <p:txBody>
              <a:bodyPr wrap="square" rtlCol="0">
                <a:spAutoFit/>
              </a:bodyPr>
              <a:lstStyle/>
              <a:p>
                <a:pPr algn="ctr"/>
                <a:r>
                  <a:rPr lang="en-US" sz="2000" dirty="0">
                    <a:solidFill>
                      <a:schemeClr val="bg1"/>
                    </a:solidFill>
                  </a:rPr>
                  <a:t>200 µm</a:t>
                </a:r>
              </a:p>
            </p:txBody>
          </p:sp>
        </p:grpSp>
        <p:sp>
          <p:nvSpPr>
            <p:cNvPr id="140" name="TextBox 139">
              <a:extLst>
                <a:ext uri="{FF2B5EF4-FFF2-40B4-BE49-F238E27FC236}">
                  <a16:creationId xmlns:a16="http://schemas.microsoft.com/office/drawing/2014/main" id="{3CB932E3-1B1C-8148-A89C-A8B47E62D4CC}"/>
                </a:ext>
              </a:extLst>
            </p:cNvPr>
            <p:cNvSpPr txBox="1"/>
            <p:nvPr/>
          </p:nvSpPr>
          <p:spPr>
            <a:xfrm>
              <a:off x="41845091" y="9072835"/>
              <a:ext cx="1323128" cy="400110"/>
            </a:xfrm>
            <a:prstGeom prst="rect">
              <a:avLst/>
            </a:prstGeom>
            <a:noFill/>
          </p:spPr>
          <p:txBody>
            <a:bodyPr wrap="square" rtlCol="0">
              <a:spAutoFit/>
            </a:bodyPr>
            <a:lstStyle/>
            <a:p>
              <a:pPr algn="ctr"/>
              <a:r>
                <a:rPr lang="en-US" sz="2000" dirty="0">
                  <a:solidFill>
                    <a:schemeClr val="bg1"/>
                  </a:solidFill>
                </a:rPr>
                <a:t>200 µm</a:t>
              </a:r>
            </a:p>
          </p:txBody>
        </p:sp>
        <p:sp>
          <p:nvSpPr>
            <p:cNvPr id="141" name="TextBox 140">
              <a:extLst>
                <a:ext uri="{FF2B5EF4-FFF2-40B4-BE49-F238E27FC236}">
                  <a16:creationId xmlns:a16="http://schemas.microsoft.com/office/drawing/2014/main" id="{ED740E30-9EFB-1E4C-85F3-A9B46FB1FAFA}"/>
                </a:ext>
              </a:extLst>
            </p:cNvPr>
            <p:cNvSpPr txBox="1"/>
            <p:nvPr/>
          </p:nvSpPr>
          <p:spPr>
            <a:xfrm>
              <a:off x="37973805" y="9070829"/>
              <a:ext cx="1323128" cy="400110"/>
            </a:xfrm>
            <a:prstGeom prst="rect">
              <a:avLst/>
            </a:prstGeom>
            <a:noFill/>
          </p:spPr>
          <p:txBody>
            <a:bodyPr wrap="square" rtlCol="0">
              <a:spAutoFit/>
            </a:bodyPr>
            <a:lstStyle/>
            <a:p>
              <a:pPr algn="ctr"/>
              <a:r>
                <a:rPr lang="en-US" sz="2000" dirty="0">
                  <a:solidFill>
                    <a:schemeClr val="bg1"/>
                  </a:solidFill>
                </a:rPr>
                <a:t>200 µm</a:t>
              </a:r>
            </a:p>
          </p:txBody>
        </p:sp>
        <p:pic>
          <p:nvPicPr>
            <p:cNvPr id="42" name="Picture 41">
              <a:extLst>
                <a:ext uri="{FF2B5EF4-FFF2-40B4-BE49-F238E27FC236}">
                  <a16:creationId xmlns:a16="http://schemas.microsoft.com/office/drawing/2014/main" id="{16CFF13F-41E3-0D4A-AD0B-6410630C17A2}"/>
                </a:ext>
              </a:extLst>
            </p:cNvPr>
            <p:cNvPicPr>
              <a:picLocks noChangeAspect="1"/>
            </p:cNvPicPr>
            <p:nvPr/>
          </p:nvPicPr>
          <p:blipFill rotWithShape="1">
            <a:blip r:embed="rId18">
              <a:extLst>
                <a:ext uri="{28A0092B-C50C-407E-A947-70E740481C1C}">
                  <a14:useLocalDpi xmlns:a14="http://schemas.microsoft.com/office/drawing/2010/main" val="0"/>
                </a:ext>
              </a:extLst>
            </a:blip>
            <a:srcRect l="41651" t="37812" r="20806" b="24627"/>
            <a:stretch/>
          </p:blipFill>
          <p:spPr>
            <a:xfrm>
              <a:off x="35587775" y="10191905"/>
              <a:ext cx="3655872" cy="3657600"/>
            </a:xfrm>
            <a:prstGeom prst="rect">
              <a:avLst/>
            </a:prstGeom>
          </p:spPr>
        </p:pic>
        <p:pic>
          <p:nvPicPr>
            <p:cNvPr id="50" name="Picture 49">
              <a:extLst>
                <a:ext uri="{FF2B5EF4-FFF2-40B4-BE49-F238E27FC236}">
                  <a16:creationId xmlns:a16="http://schemas.microsoft.com/office/drawing/2014/main" id="{E43AA917-5DA6-6341-ADC6-38886D6FFF7A}"/>
                </a:ext>
              </a:extLst>
            </p:cNvPr>
            <p:cNvPicPr>
              <a:picLocks noChangeAspect="1"/>
            </p:cNvPicPr>
            <p:nvPr/>
          </p:nvPicPr>
          <p:blipFill rotWithShape="1">
            <a:blip r:embed="rId19">
              <a:extLst>
                <a:ext uri="{28A0092B-C50C-407E-A947-70E740481C1C}">
                  <a14:useLocalDpi xmlns:a14="http://schemas.microsoft.com/office/drawing/2010/main" val="0"/>
                </a:ext>
              </a:extLst>
            </a:blip>
            <a:srcRect l="47776" t="21282" r="14935" b="41397"/>
            <a:stretch/>
          </p:blipFill>
          <p:spPr>
            <a:xfrm>
              <a:off x="39469008" y="10183315"/>
              <a:ext cx="3654473" cy="3657600"/>
            </a:xfrm>
            <a:prstGeom prst="rect">
              <a:avLst/>
            </a:prstGeom>
          </p:spPr>
        </p:pic>
        <p:pic>
          <p:nvPicPr>
            <p:cNvPr id="55" name="Picture 54">
              <a:extLst>
                <a:ext uri="{FF2B5EF4-FFF2-40B4-BE49-F238E27FC236}">
                  <a16:creationId xmlns:a16="http://schemas.microsoft.com/office/drawing/2014/main" id="{42772D18-C46A-E94F-9346-BE6A17388417}"/>
                </a:ext>
              </a:extLst>
            </p:cNvPr>
            <p:cNvPicPr>
              <a:picLocks noChangeAspect="1"/>
            </p:cNvPicPr>
            <p:nvPr/>
          </p:nvPicPr>
          <p:blipFill rotWithShape="1">
            <a:blip r:embed="rId20">
              <a:extLst>
                <a:ext uri="{28A0092B-C50C-407E-A947-70E740481C1C}">
                  <a14:useLocalDpi xmlns:a14="http://schemas.microsoft.com/office/drawing/2010/main" val="0"/>
                </a:ext>
              </a:extLst>
            </a:blip>
            <a:srcRect l="46516" t="30399" r="17594" b="33740"/>
            <a:stretch/>
          </p:blipFill>
          <p:spPr>
            <a:xfrm>
              <a:off x="31686444" y="10192067"/>
              <a:ext cx="3660423" cy="3657600"/>
            </a:xfrm>
            <a:prstGeom prst="rect">
              <a:avLst/>
            </a:prstGeom>
          </p:spPr>
        </p:pic>
        <p:cxnSp>
          <p:nvCxnSpPr>
            <p:cNvPr id="70" name="Straight Connector 69">
              <a:extLst>
                <a:ext uri="{FF2B5EF4-FFF2-40B4-BE49-F238E27FC236}">
                  <a16:creationId xmlns:a16="http://schemas.microsoft.com/office/drawing/2014/main" id="{59DA79DD-891D-F04E-9B41-93E800573F91}"/>
                </a:ext>
              </a:extLst>
            </p:cNvPr>
            <p:cNvCxnSpPr/>
            <p:nvPr/>
          </p:nvCxnSpPr>
          <p:spPr>
            <a:xfrm flipH="1">
              <a:off x="31679244" y="8799753"/>
              <a:ext cx="1659691" cy="1392152"/>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A7432706-6E45-8F4C-B41B-50E03E259BF7}"/>
                </a:ext>
              </a:extLst>
            </p:cNvPr>
            <p:cNvCxnSpPr>
              <a:cxnSpLocks/>
            </p:cNvCxnSpPr>
            <p:nvPr/>
          </p:nvCxnSpPr>
          <p:spPr>
            <a:xfrm>
              <a:off x="34710535" y="8799753"/>
              <a:ext cx="629848" cy="1398831"/>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CDF6A6FA-CC6A-3349-8C5C-2492E9F4D2A2}"/>
                </a:ext>
              </a:extLst>
            </p:cNvPr>
            <p:cNvCxnSpPr/>
            <p:nvPr/>
          </p:nvCxnSpPr>
          <p:spPr>
            <a:xfrm flipH="1">
              <a:off x="35593713" y="9068594"/>
              <a:ext cx="1514702" cy="1123311"/>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7B743E80-7C81-2C40-9115-04B1409EFA9D}"/>
                </a:ext>
              </a:extLst>
            </p:cNvPr>
            <p:cNvCxnSpPr>
              <a:cxnSpLocks/>
            </p:cNvCxnSpPr>
            <p:nvPr/>
          </p:nvCxnSpPr>
          <p:spPr>
            <a:xfrm>
              <a:off x="38480015" y="9068594"/>
              <a:ext cx="757873" cy="112999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1A113F9B-3AD7-EB48-9039-4ECF0DF0C0BD}"/>
                </a:ext>
              </a:extLst>
            </p:cNvPr>
            <p:cNvCxnSpPr>
              <a:cxnSpLocks/>
            </p:cNvCxnSpPr>
            <p:nvPr/>
          </p:nvCxnSpPr>
          <p:spPr>
            <a:xfrm flipH="1">
              <a:off x="39478796" y="8473017"/>
              <a:ext cx="1738723" cy="171029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1F065A9A-4FEB-1143-B4DD-A513E81A43D3}"/>
                </a:ext>
              </a:extLst>
            </p:cNvPr>
            <p:cNvCxnSpPr>
              <a:cxnSpLocks/>
            </p:cNvCxnSpPr>
            <p:nvPr/>
          </p:nvCxnSpPr>
          <p:spPr>
            <a:xfrm>
              <a:off x="42584961" y="8475416"/>
              <a:ext cx="538520" cy="1707899"/>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66" name="Rectangle 165">
              <a:extLst>
                <a:ext uri="{FF2B5EF4-FFF2-40B4-BE49-F238E27FC236}">
                  <a16:creationId xmlns:a16="http://schemas.microsoft.com/office/drawing/2014/main" id="{9AF25D15-0CFE-C845-9A74-9787AD76FAE6}"/>
                </a:ext>
              </a:extLst>
            </p:cNvPr>
            <p:cNvSpPr/>
            <p:nvPr/>
          </p:nvSpPr>
          <p:spPr>
            <a:xfrm>
              <a:off x="33338935" y="7428153"/>
              <a:ext cx="1371600" cy="1371600"/>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Rectangle 157">
              <a:extLst>
                <a:ext uri="{FF2B5EF4-FFF2-40B4-BE49-F238E27FC236}">
                  <a16:creationId xmlns:a16="http://schemas.microsoft.com/office/drawing/2014/main" id="{080BCC24-278C-4E43-9DC8-D096CC5F8150}"/>
                </a:ext>
              </a:extLst>
            </p:cNvPr>
            <p:cNvSpPr/>
            <p:nvPr/>
          </p:nvSpPr>
          <p:spPr>
            <a:xfrm>
              <a:off x="37108415" y="7696994"/>
              <a:ext cx="1371600" cy="1371600"/>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Rectangle 168">
              <a:extLst>
                <a:ext uri="{FF2B5EF4-FFF2-40B4-BE49-F238E27FC236}">
                  <a16:creationId xmlns:a16="http://schemas.microsoft.com/office/drawing/2014/main" id="{22FDA4CF-8825-8649-8985-31550E0A2509}"/>
                </a:ext>
              </a:extLst>
            </p:cNvPr>
            <p:cNvSpPr/>
            <p:nvPr/>
          </p:nvSpPr>
          <p:spPr>
            <a:xfrm>
              <a:off x="41213361" y="7103816"/>
              <a:ext cx="1371600" cy="1371600"/>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5" name="TextBox 144">
            <a:extLst>
              <a:ext uri="{FF2B5EF4-FFF2-40B4-BE49-F238E27FC236}">
                <a16:creationId xmlns:a16="http://schemas.microsoft.com/office/drawing/2014/main" id="{7E0C7C25-B958-4B4F-921F-EE0985E6193C}"/>
              </a:ext>
            </a:extLst>
          </p:cNvPr>
          <p:cNvSpPr txBox="1"/>
          <p:nvPr/>
        </p:nvSpPr>
        <p:spPr>
          <a:xfrm>
            <a:off x="12409947" y="25560085"/>
            <a:ext cx="1323128" cy="400110"/>
          </a:xfrm>
          <a:prstGeom prst="rect">
            <a:avLst/>
          </a:prstGeom>
          <a:noFill/>
        </p:spPr>
        <p:txBody>
          <a:bodyPr wrap="square" rtlCol="0">
            <a:spAutoFit/>
          </a:bodyPr>
          <a:lstStyle/>
          <a:p>
            <a:pPr algn="ctr"/>
            <a:r>
              <a:rPr lang="en-US" sz="2000" dirty="0">
                <a:solidFill>
                  <a:schemeClr val="bg1"/>
                </a:solidFill>
              </a:rPr>
              <a:t>100 µm</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12675</TotalTime>
  <Words>681</Words>
  <Application>Microsoft Macintosh PowerPoint</Application>
  <PresentationFormat>Custom</PresentationFormat>
  <Paragraphs>61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  Composite Gelatin/Gelatin Methacryloyl Microgel-based Porous Hydrogel for Tissue Engineering Seth Edwards1, Shujie Hou1 and Kyung Jae Jeong* Department of Chemical Engineering, University of New Hampshire, Durham, NH 03824 1Equal Contributions *Corresponding author. Contact: KyungJae.Jeong@unh.edu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Seth Edwards</cp:lastModifiedBy>
  <cp:revision>391</cp:revision>
  <dcterms:created xsi:type="dcterms:W3CDTF">2016-03-05T16:55:12Z</dcterms:created>
  <dcterms:modified xsi:type="dcterms:W3CDTF">2019-07-09T15:06:18Z</dcterms:modified>
</cp:coreProperties>
</file>