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62" r:id="rId2"/>
  </p:sldIdLst>
  <p:sldSz cx="36576000" cy="29260800"/>
  <p:notesSz cx="6858000" cy="9144000"/>
  <p:defaultTextStyle>
    <a:defPPr>
      <a:defRPr lang="en-US"/>
    </a:defPPr>
    <a:lvl1pPr marL="0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1pPr>
    <a:lvl2pPr marL="1580004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2pPr>
    <a:lvl3pPr marL="3160009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3pPr>
    <a:lvl4pPr marL="4740012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4pPr>
    <a:lvl5pPr marL="6320017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5pPr>
    <a:lvl6pPr marL="7900021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6pPr>
    <a:lvl7pPr marL="9480025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7pPr>
    <a:lvl8pPr marL="11060030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8pPr>
    <a:lvl9pPr marL="12640033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DD164"/>
    <a:srgbClr val="D36122"/>
    <a:srgbClr val="092844"/>
    <a:srgbClr val="A2AAAD"/>
    <a:srgbClr val="003591"/>
    <a:srgbClr val="003594"/>
    <a:srgbClr val="D6D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31"/>
    <p:restoredTop sz="94643"/>
  </p:normalViewPr>
  <p:slideViewPr>
    <p:cSldViewPr snapToGrid="0" snapToObjects="1">
      <p:cViewPr varScale="1">
        <p:scale>
          <a:sx n="14" d="100"/>
          <a:sy n="14" d="100"/>
        </p:scale>
        <p:origin x="155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F547218-2817-419A-89EC-17DB7000212A}" type="doc">
      <dgm:prSet loTypeId="urn:microsoft.com/office/officeart/2005/8/layout/list1" loCatId="list" qsTypeId="urn:microsoft.com/office/officeart/2005/8/quickstyle/simple1" qsCatId="simple" csTypeId="urn:microsoft.com/office/officeart/2005/8/colors/accent3_2" csCatId="accent3" phldr="1"/>
      <dgm:spPr/>
    </dgm:pt>
    <dgm:pt modelId="{033F7798-1C07-4B0A-9296-B7F7973110EA}">
      <dgm:prSet phldrT="[Text]" custT="1"/>
      <dgm:spPr>
        <a:solidFill>
          <a:srgbClr val="9DD164"/>
        </a:solidFill>
      </dgm:spPr>
      <dgm:t>
        <a:bodyPr/>
        <a:lstStyle/>
        <a:p>
          <a:r>
            <a:rPr lang="en-US" sz="4000" dirty="0">
              <a:latin typeface="Minion Pro" panose="02040503050306020203"/>
              <a:ea typeface="Source Sans Pro" panose="020B0503030403020204" pitchFamily="34" charset="0"/>
            </a:rPr>
            <a:t>Scope 1 Direct Emissions </a:t>
          </a:r>
        </a:p>
      </dgm:t>
    </dgm:pt>
    <dgm:pt modelId="{03B69188-B3A4-4D84-91D0-2B1737B794AA}" type="parTrans" cxnId="{05782F1E-09C3-476C-8650-8844B13A64B2}">
      <dgm:prSet/>
      <dgm:spPr/>
      <dgm:t>
        <a:bodyPr/>
        <a:lstStyle/>
        <a:p>
          <a:endParaRPr lang="en-US">
            <a:latin typeface="Minion Pro" panose="02040503050306020203"/>
          </a:endParaRPr>
        </a:p>
      </dgm:t>
    </dgm:pt>
    <dgm:pt modelId="{32EEA6D7-9CBC-47F9-B442-9B5501D7368A}" type="sibTrans" cxnId="{05782F1E-09C3-476C-8650-8844B13A64B2}">
      <dgm:prSet/>
      <dgm:spPr/>
      <dgm:t>
        <a:bodyPr/>
        <a:lstStyle/>
        <a:p>
          <a:endParaRPr lang="en-US">
            <a:latin typeface="Minion Pro" panose="02040503050306020203"/>
          </a:endParaRPr>
        </a:p>
      </dgm:t>
    </dgm:pt>
    <dgm:pt modelId="{01082076-1938-4950-B7BB-CE17577EC79F}">
      <dgm:prSet phldrT="[Text]" custT="1"/>
      <dgm:spPr>
        <a:solidFill>
          <a:srgbClr val="9DD164"/>
        </a:solidFill>
      </dgm:spPr>
      <dgm:t>
        <a:bodyPr/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>
              <a:solidFill>
                <a:prstClr val="white"/>
              </a:solidFill>
              <a:latin typeface="Minion Pro" panose="02040503050306020203"/>
              <a:ea typeface="Source Sans Pro" panose="020B0503030403020204" pitchFamily="34" charset="0"/>
              <a:cs typeface="+mn-cs"/>
            </a:rPr>
            <a:t>Scope 2 Indirect Emissions</a:t>
          </a:r>
        </a:p>
      </dgm:t>
    </dgm:pt>
    <dgm:pt modelId="{E45191FF-D33C-4E48-B4CB-810384391F0D}" type="parTrans" cxnId="{51A2680A-E61A-44D7-84EE-88D726E5AC0D}">
      <dgm:prSet/>
      <dgm:spPr/>
      <dgm:t>
        <a:bodyPr/>
        <a:lstStyle/>
        <a:p>
          <a:endParaRPr lang="en-US">
            <a:latin typeface="Minion Pro" panose="02040503050306020203"/>
          </a:endParaRPr>
        </a:p>
      </dgm:t>
    </dgm:pt>
    <dgm:pt modelId="{BC62E61B-863D-46B0-A4C4-6C14517BB8B2}" type="sibTrans" cxnId="{51A2680A-E61A-44D7-84EE-88D726E5AC0D}">
      <dgm:prSet/>
      <dgm:spPr/>
      <dgm:t>
        <a:bodyPr/>
        <a:lstStyle/>
        <a:p>
          <a:endParaRPr lang="en-US">
            <a:latin typeface="Minion Pro" panose="02040503050306020203"/>
          </a:endParaRPr>
        </a:p>
      </dgm:t>
    </dgm:pt>
    <dgm:pt modelId="{74D8F3D7-C9B2-46F3-82E4-5A6EAFA0ABA7}">
      <dgm:prSet phldrT="[Text]" custT="1"/>
      <dgm:spPr>
        <a:solidFill>
          <a:srgbClr val="9DD164"/>
        </a:solidFill>
      </dgm:spPr>
      <dgm:t>
        <a:bodyPr/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>
              <a:solidFill>
                <a:prstClr val="white"/>
              </a:solidFill>
              <a:latin typeface="Minion Pro" panose="02040503050306020203"/>
              <a:ea typeface="Source Sans Pro" panose="020B0503030403020204" pitchFamily="34" charset="0"/>
              <a:cs typeface="+mn-cs"/>
            </a:rPr>
            <a:t>Scope 3 Related Emissions</a:t>
          </a:r>
        </a:p>
      </dgm:t>
    </dgm:pt>
    <dgm:pt modelId="{8A4F27EA-A8FD-4746-84A4-1985504F9AC1}" type="parTrans" cxnId="{E66FFBE8-D732-4E4E-9633-92F87176D7F7}">
      <dgm:prSet/>
      <dgm:spPr/>
      <dgm:t>
        <a:bodyPr/>
        <a:lstStyle/>
        <a:p>
          <a:endParaRPr lang="en-US">
            <a:latin typeface="Minion Pro" panose="02040503050306020203"/>
          </a:endParaRPr>
        </a:p>
      </dgm:t>
    </dgm:pt>
    <dgm:pt modelId="{14DD1B75-25BD-4429-95AE-2154E937112B}" type="sibTrans" cxnId="{E66FFBE8-D732-4E4E-9633-92F87176D7F7}">
      <dgm:prSet/>
      <dgm:spPr/>
      <dgm:t>
        <a:bodyPr/>
        <a:lstStyle/>
        <a:p>
          <a:endParaRPr lang="en-US">
            <a:latin typeface="Minion Pro" panose="02040503050306020203"/>
          </a:endParaRPr>
        </a:p>
      </dgm:t>
    </dgm:pt>
    <dgm:pt modelId="{26F5A15A-055D-46E0-B5AD-3F97DE055F5E}">
      <dgm:prSet custT="1"/>
      <dgm:spPr/>
      <dgm:t>
        <a:bodyPr/>
        <a:lstStyle/>
        <a:p>
          <a:r>
            <a:rPr lang="en-US" sz="3200" b="1" kern="1200" dirty="0">
              <a:solidFill>
                <a:schemeClr val="tx1"/>
              </a:solidFill>
              <a:latin typeface="Minion Pro" panose="02040503050306020203"/>
              <a:ea typeface="+mn-ea"/>
              <a:cs typeface="+mn-cs"/>
            </a:rPr>
            <a:t>Stationary sources, vehicles</a:t>
          </a:r>
        </a:p>
      </dgm:t>
    </dgm:pt>
    <dgm:pt modelId="{6E066C24-7832-4D16-B40E-BC7DE8E48B02}" type="parTrans" cxnId="{63B1956B-DD01-486D-B977-EB832B44A30A}">
      <dgm:prSet/>
      <dgm:spPr/>
      <dgm:t>
        <a:bodyPr/>
        <a:lstStyle/>
        <a:p>
          <a:endParaRPr lang="en-US">
            <a:latin typeface="Minion Pro" panose="02040503050306020203"/>
          </a:endParaRPr>
        </a:p>
      </dgm:t>
    </dgm:pt>
    <dgm:pt modelId="{E1F4BE57-22A6-4161-AC68-0E2DCD7E35F0}" type="sibTrans" cxnId="{63B1956B-DD01-486D-B977-EB832B44A30A}">
      <dgm:prSet/>
      <dgm:spPr/>
      <dgm:t>
        <a:bodyPr/>
        <a:lstStyle/>
        <a:p>
          <a:endParaRPr lang="en-US">
            <a:latin typeface="Minion Pro" panose="02040503050306020203"/>
          </a:endParaRPr>
        </a:p>
      </dgm:t>
    </dgm:pt>
    <dgm:pt modelId="{8D655CC8-4D7B-46E5-9C14-820BD3909DEB}">
      <dgm:prSet custT="1"/>
      <dgm:spPr/>
      <dgm:t>
        <a:bodyPr/>
        <a:lstStyle/>
        <a:p>
          <a:r>
            <a:rPr lang="en-US" sz="3200" b="1" kern="1200" dirty="0">
              <a:solidFill>
                <a:schemeClr val="tx1"/>
              </a:solidFill>
              <a:latin typeface="Minion Pro" panose="02040503050306020203"/>
              <a:ea typeface="+mn-ea"/>
              <a:cs typeface="+mn-cs"/>
            </a:rPr>
            <a:t>Purchased electricity </a:t>
          </a:r>
        </a:p>
      </dgm:t>
    </dgm:pt>
    <dgm:pt modelId="{AA1383EB-7BB3-4DBB-945E-8A50A571F2EA}" type="parTrans" cxnId="{BB8FEA82-A7B8-4967-9CD7-185B2BF45A0C}">
      <dgm:prSet/>
      <dgm:spPr/>
      <dgm:t>
        <a:bodyPr/>
        <a:lstStyle/>
        <a:p>
          <a:endParaRPr lang="en-US">
            <a:latin typeface="Minion Pro" panose="02040503050306020203"/>
          </a:endParaRPr>
        </a:p>
      </dgm:t>
    </dgm:pt>
    <dgm:pt modelId="{91607EC8-D73F-4D02-915F-8FFAA3A34B60}" type="sibTrans" cxnId="{BB8FEA82-A7B8-4967-9CD7-185B2BF45A0C}">
      <dgm:prSet/>
      <dgm:spPr/>
      <dgm:t>
        <a:bodyPr/>
        <a:lstStyle/>
        <a:p>
          <a:endParaRPr lang="en-US">
            <a:latin typeface="Minion Pro" panose="02040503050306020203"/>
          </a:endParaRPr>
        </a:p>
      </dgm:t>
    </dgm:pt>
    <dgm:pt modelId="{54453CDB-AC87-406E-A383-951A8077CEA3}">
      <dgm:prSet custT="1"/>
      <dgm:spPr/>
      <dgm:t>
        <a:bodyPr/>
        <a:lstStyle/>
        <a:p>
          <a:r>
            <a:rPr lang="en-US" sz="3200" b="1" kern="1200" dirty="0">
              <a:solidFill>
                <a:schemeClr val="tx1"/>
              </a:solidFill>
              <a:latin typeface="Minion Pro" panose="02040503050306020203"/>
              <a:ea typeface="+mn-ea"/>
              <a:cs typeface="+mn-cs"/>
            </a:rPr>
            <a:t>Employee commute, business travel</a:t>
          </a:r>
        </a:p>
      </dgm:t>
    </dgm:pt>
    <dgm:pt modelId="{A35FF521-5B4D-43CE-879C-C9E6CBAF94B2}" type="parTrans" cxnId="{1B3EB2DD-1910-4EB1-9988-DC60179512C7}">
      <dgm:prSet/>
      <dgm:spPr/>
      <dgm:t>
        <a:bodyPr/>
        <a:lstStyle/>
        <a:p>
          <a:endParaRPr lang="en-US">
            <a:latin typeface="Minion Pro" panose="02040503050306020203"/>
          </a:endParaRPr>
        </a:p>
      </dgm:t>
    </dgm:pt>
    <dgm:pt modelId="{401421C0-2B18-44F8-9C62-13DB1590F6B1}" type="sibTrans" cxnId="{1B3EB2DD-1910-4EB1-9988-DC60179512C7}">
      <dgm:prSet/>
      <dgm:spPr/>
      <dgm:t>
        <a:bodyPr/>
        <a:lstStyle/>
        <a:p>
          <a:endParaRPr lang="en-US">
            <a:latin typeface="Minion Pro" panose="02040503050306020203"/>
          </a:endParaRPr>
        </a:p>
      </dgm:t>
    </dgm:pt>
    <dgm:pt modelId="{5021DA1C-DEA8-4E8F-943F-D0636A4AFC9E}" type="pres">
      <dgm:prSet presAssocID="{CF547218-2817-419A-89EC-17DB7000212A}" presName="linear" presStyleCnt="0">
        <dgm:presLayoutVars>
          <dgm:dir/>
          <dgm:animLvl val="lvl"/>
          <dgm:resizeHandles val="exact"/>
        </dgm:presLayoutVars>
      </dgm:prSet>
      <dgm:spPr/>
    </dgm:pt>
    <dgm:pt modelId="{06AE1701-34B8-4BE3-8F78-3EE6E10EFE07}" type="pres">
      <dgm:prSet presAssocID="{033F7798-1C07-4B0A-9296-B7F7973110EA}" presName="parentLin" presStyleCnt="0"/>
      <dgm:spPr/>
    </dgm:pt>
    <dgm:pt modelId="{F508C8DF-E97F-4E11-AABA-97C253CF5C3A}" type="pres">
      <dgm:prSet presAssocID="{033F7798-1C07-4B0A-9296-B7F7973110EA}" presName="parentLeftMargin" presStyleLbl="node1" presStyleIdx="0" presStyleCnt="3"/>
      <dgm:spPr/>
    </dgm:pt>
    <dgm:pt modelId="{30C5F6C6-FE6D-459C-AC49-45BFF690811F}" type="pres">
      <dgm:prSet presAssocID="{033F7798-1C07-4B0A-9296-B7F7973110EA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3BE09E7A-65F1-4C1C-BDB0-AE37B62470D0}" type="pres">
      <dgm:prSet presAssocID="{033F7798-1C07-4B0A-9296-B7F7973110EA}" presName="negativeSpace" presStyleCnt="0"/>
      <dgm:spPr/>
    </dgm:pt>
    <dgm:pt modelId="{B4A20BA8-24FA-4AE7-9487-E1A000F4B682}" type="pres">
      <dgm:prSet presAssocID="{033F7798-1C07-4B0A-9296-B7F7973110EA}" presName="childText" presStyleLbl="conFgAcc1" presStyleIdx="0" presStyleCnt="3" custLinFactNeighborX="-1266" custLinFactNeighborY="52500">
        <dgm:presLayoutVars>
          <dgm:bulletEnabled val="1"/>
        </dgm:presLayoutVars>
      </dgm:prSet>
      <dgm:spPr/>
    </dgm:pt>
    <dgm:pt modelId="{0CB64A70-8613-4851-AAD8-8C5A59828F2C}" type="pres">
      <dgm:prSet presAssocID="{32EEA6D7-9CBC-47F9-B442-9B5501D7368A}" presName="spaceBetweenRectangles" presStyleCnt="0"/>
      <dgm:spPr/>
    </dgm:pt>
    <dgm:pt modelId="{66413E1E-7057-44D7-8251-8C9E33A236E7}" type="pres">
      <dgm:prSet presAssocID="{01082076-1938-4950-B7BB-CE17577EC79F}" presName="parentLin" presStyleCnt="0"/>
      <dgm:spPr/>
    </dgm:pt>
    <dgm:pt modelId="{D0758081-B9F5-4CC7-9A4B-ABE0DB9C7C4C}" type="pres">
      <dgm:prSet presAssocID="{01082076-1938-4950-B7BB-CE17577EC79F}" presName="parentLeftMargin" presStyleLbl="node1" presStyleIdx="0" presStyleCnt="3"/>
      <dgm:spPr/>
    </dgm:pt>
    <dgm:pt modelId="{BEA93D12-55C3-4CD6-A47D-67EA2FF4483D}" type="pres">
      <dgm:prSet presAssocID="{01082076-1938-4950-B7BB-CE17577EC79F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79A98701-3E58-4B01-88B9-9C7A1A6E7AC6}" type="pres">
      <dgm:prSet presAssocID="{01082076-1938-4950-B7BB-CE17577EC79F}" presName="negativeSpace" presStyleCnt="0"/>
      <dgm:spPr/>
    </dgm:pt>
    <dgm:pt modelId="{17DB8164-03A7-43B4-9AE7-5BF0182DA19A}" type="pres">
      <dgm:prSet presAssocID="{01082076-1938-4950-B7BB-CE17577EC79F}" presName="childText" presStyleLbl="conFgAcc1" presStyleIdx="1" presStyleCnt="3">
        <dgm:presLayoutVars>
          <dgm:bulletEnabled val="1"/>
        </dgm:presLayoutVars>
      </dgm:prSet>
      <dgm:spPr/>
    </dgm:pt>
    <dgm:pt modelId="{F5645BDB-DAD7-441A-A1EC-4F624DD90344}" type="pres">
      <dgm:prSet presAssocID="{BC62E61B-863D-46B0-A4C4-6C14517BB8B2}" presName="spaceBetweenRectangles" presStyleCnt="0"/>
      <dgm:spPr/>
    </dgm:pt>
    <dgm:pt modelId="{00DE86D8-044D-4ACD-884F-CE6E6A9519A6}" type="pres">
      <dgm:prSet presAssocID="{74D8F3D7-C9B2-46F3-82E4-5A6EAFA0ABA7}" presName="parentLin" presStyleCnt="0"/>
      <dgm:spPr/>
    </dgm:pt>
    <dgm:pt modelId="{75DC9820-6AE0-45E7-B9B4-8F0B4C0A250C}" type="pres">
      <dgm:prSet presAssocID="{74D8F3D7-C9B2-46F3-82E4-5A6EAFA0ABA7}" presName="parentLeftMargin" presStyleLbl="node1" presStyleIdx="1" presStyleCnt="3"/>
      <dgm:spPr/>
    </dgm:pt>
    <dgm:pt modelId="{579065C6-FA8B-44C7-9AD7-A8F8268162C0}" type="pres">
      <dgm:prSet presAssocID="{74D8F3D7-C9B2-46F3-82E4-5A6EAFA0ABA7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14D5FB83-734E-4C89-BFD8-667B5DF85D2A}" type="pres">
      <dgm:prSet presAssocID="{74D8F3D7-C9B2-46F3-82E4-5A6EAFA0ABA7}" presName="negativeSpace" presStyleCnt="0"/>
      <dgm:spPr/>
    </dgm:pt>
    <dgm:pt modelId="{A9FF5323-21A7-483B-A3B6-D208E018F60E}" type="pres">
      <dgm:prSet presAssocID="{74D8F3D7-C9B2-46F3-82E4-5A6EAFA0ABA7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51A2680A-E61A-44D7-84EE-88D726E5AC0D}" srcId="{CF547218-2817-419A-89EC-17DB7000212A}" destId="{01082076-1938-4950-B7BB-CE17577EC79F}" srcOrd="1" destOrd="0" parTransId="{E45191FF-D33C-4E48-B4CB-810384391F0D}" sibTransId="{BC62E61B-863D-46B0-A4C4-6C14517BB8B2}"/>
    <dgm:cxn modelId="{2ED8210F-F59F-4702-B272-E2DE7E772A30}" type="presOf" srcId="{CF547218-2817-419A-89EC-17DB7000212A}" destId="{5021DA1C-DEA8-4E8F-943F-D0636A4AFC9E}" srcOrd="0" destOrd="0" presId="urn:microsoft.com/office/officeart/2005/8/layout/list1"/>
    <dgm:cxn modelId="{05782F1E-09C3-476C-8650-8844B13A64B2}" srcId="{CF547218-2817-419A-89EC-17DB7000212A}" destId="{033F7798-1C07-4B0A-9296-B7F7973110EA}" srcOrd="0" destOrd="0" parTransId="{03B69188-B3A4-4D84-91D0-2B1737B794AA}" sibTransId="{32EEA6D7-9CBC-47F9-B442-9B5501D7368A}"/>
    <dgm:cxn modelId="{7B2C2A36-4021-4E7E-B230-9213E54A5A89}" type="presOf" srcId="{54453CDB-AC87-406E-A383-951A8077CEA3}" destId="{A9FF5323-21A7-483B-A3B6-D208E018F60E}" srcOrd="0" destOrd="0" presId="urn:microsoft.com/office/officeart/2005/8/layout/list1"/>
    <dgm:cxn modelId="{0CECF83D-0980-4D65-AAB4-ED5474870579}" type="presOf" srcId="{033F7798-1C07-4B0A-9296-B7F7973110EA}" destId="{30C5F6C6-FE6D-459C-AC49-45BFF690811F}" srcOrd="1" destOrd="0" presId="urn:microsoft.com/office/officeart/2005/8/layout/list1"/>
    <dgm:cxn modelId="{33EA4842-7BC8-4827-A8B2-14625C4CD725}" type="presOf" srcId="{8D655CC8-4D7B-46E5-9C14-820BD3909DEB}" destId="{17DB8164-03A7-43B4-9AE7-5BF0182DA19A}" srcOrd="0" destOrd="0" presId="urn:microsoft.com/office/officeart/2005/8/layout/list1"/>
    <dgm:cxn modelId="{63B1956B-DD01-486D-B977-EB832B44A30A}" srcId="{033F7798-1C07-4B0A-9296-B7F7973110EA}" destId="{26F5A15A-055D-46E0-B5AD-3F97DE055F5E}" srcOrd="0" destOrd="0" parTransId="{6E066C24-7832-4D16-B40E-BC7DE8E48B02}" sibTransId="{E1F4BE57-22A6-4161-AC68-0E2DCD7E35F0}"/>
    <dgm:cxn modelId="{8D8C0652-05B7-4C00-B30C-86BDC7DDF613}" type="presOf" srcId="{01082076-1938-4950-B7BB-CE17577EC79F}" destId="{BEA93D12-55C3-4CD6-A47D-67EA2FF4483D}" srcOrd="1" destOrd="0" presId="urn:microsoft.com/office/officeart/2005/8/layout/list1"/>
    <dgm:cxn modelId="{5EC30277-40C2-49FC-B26D-C12AAD5B3938}" type="presOf" srcId="{033F7798-1C07-4B0A-9296-B7F7973110EA}" destId="{F508C8DF-E97F-4E11-AABA-97C253CF5C3A}" srcOrd="0" destOrd="0" presId="urn:microsoft.com/office/officeart/2005/8/layout/list1"/>
    <dgm:cxn modelId="{BB8FEA82-A7B8-4967-9CD7-185B2BF45A0C}" srcId="{01082076-1938-4950-B7BB-CE17577EC79F}" destId="{8D655CC8-4D7B-46E5-9C14-820BD3909DEB}" srcOrd="0" destOrd="0" parTransId="{AA1383EB-7BB3-4DBB-945E-8A50A571F2EA}" sibTransId="{91607EC8-D73F-4D02-915F-8FFAA3A34B60}"/>
    <dgm:cxn modelId="{EDB8D88E-639A-4D5B-9725-3F719AEF0EB7}" type="presOf" srcId="{74D8F3D7-C9B2-46F3-82E4-5A6EAFA0ABA7}" destId="{579065C6-FA8B-44C7-9AD7-A8F8268162C0}" srcOrd="1" destOrd="0" presId="urn:microsoft.com/office/officeart/2005/8/layout/list1"/>
    <dgm:cxn modelId="{6CD3C8B5-77EA-4A4B-B2FF-0E4438429697}" type="presOf" srcId="{26F5A15A-055D-46E0-B5AD-3F97DE055F5E}" destId="{B4A20BA8-24FA-4AE7-9487-E1A000F4B682}" srcOrd="0" destOrd="0" presId="urn:microsoft.com/office/officeart/2005/8/layout/list1"/>
    <dgm:cxn modelId="{123C57C7-2D12-4973-BC8E-4666DC77F575}" type="presOf" srcId="{01082076-1938-4950-B7BB-CE17577EC79F}" destId="{D0758081-B9F5-4CC7-9A4B-ABE0DB9C7C4C}" srcOrd="0" destOrd="0" presId="urn:microsoft.com/office/officeart/2005/8/layout/list1"/>
    <dgm:cxn modelId="{1B3EB2DD-1910-4EB1-9988-DC60179512C7}" srcId="{74D8F3D7-C9B2-46F3-82E4-5A6EAFA0ABA7}" destId="{54453CDB-AC87-406E-A383-951A8077CEA3}" srcOrd="0" destOrd="0" parTransId="{A35FF521-5B4D-43CE-879C-C9E6CBAF94B2}" sibTransId="{401421C0-2B18-44F8-9C62-13DB1590F6B1}"/>
    <dgm:cxn modelId="{E66FFBE8-D732-4E4E-9633-92F87176D7F7}" srcId="{CF547218-2817-419A-89EC-17DB7000212A}" destId="{74D8F3D7-C9B2-46F3-82E4-5A6EAFA0ABA7}" srcOrd="2" destOrd="0" parTransId="{8A4F27EA-A8FD-4746-84A4-1985504F9AC1}" sibTransId="{14DD1B75-25BD-4429-95AE-2154E937112B}"/>
    <dgm:cxn modelId="{575BF2F0-CB5F-4C7E-92D7-C1E4ABB0C829}" type="presOf" srcId="{74D8F3D7-C9B2-46F3-82E4-5A6EAFA0ABA7}" destId="{75DC9820-6AE0-45E7-B9B4-8F0B4C0A250C}" srcOrd="0" destOrd="0" presId="urn:microsoft.com/office/officeart/2005/8/layout/list1"/>
    <dgm:cxn modelId="{70EC1596-CA0F-4FE9-BA8C-15558ECE4BCA}" type="presParOf" srcId="{5021DA1C-DEA8-4E8F-943F-D0636A4AFC9E}" destId="{06AE1701-34B8-4BE3-8F78-3EE6E10EFE07}" srcOrd="0" destOrd="0" presId="urn:microsoft.com/office/officeart/2005/8/layout/list1"/>
    <dgm:cxn modelId="{54E7125C-0D92-48A5-BFDC-2C3C1DF6D9AE}" type="presParOf" srcId="{06AE1701-34B8-4BE3-8F78-3EE6E10EFE07}" destId="{F508C8DF-E97F-4E11-AABA-97C253CF5C3A}" srcOrd="0" destOrd="0" presId="urn:microsoft.com/office/officeart/2005/8/layout/list1"/>
    <dgm:cxn modelId="{E1270797-12BF-484D-90BE-672809719D90}" type="presParOf" srcId="{06AE1701-34B8-4BE3-8F78-3EE6E10EFE07}" destId="{30C5F6C6-FE6D-459C-AC49-45BFF690811F}" srcOrd="1" destOrd="0" presId="urn:microsoft.com/office/officeart/2005/8/layout/list1"/>
    <dgm:cxn modelId="{38072223-ECC8-4216-BBB0-8BBC521B687F}" type="presParOf" srcId="{5021DA1C-DEA8-4E8F-943F-D0636A4AFC9E}" destId="{3BE09E7A-65F1-4C1C-BDB0-AE37B62470D0}" srcOrd="1" destOrd="0" presId="urn:microsoft.com/office/officeart/2005/8/layout/list1"/>
    <dgm:cxn modelId="{1CF0563C-61E3-4C64-8C4F-DAF296416C03}" type="presParOf" srcId="{5021DA1C-DEA8-4E8F-943F-D0636A4AFC9E}" destId="{B4A20BA8-24FA-4AE7-9487-E1A000F4B682}" srcOrd="2" destOrd="0" presId="urn:microsoft.com/office/officeart/2005/8/layout/list1"/>
    <dgm:cxn modelId="{59DE375B-A055-4479-ABFE-509F5A6C3CA1}" type="presParOf" srcId="{5021DA1C-DEA8-4E8F-943F-D0636A4AFC9E}" destId="{0CB64A70-8613-4851-AAD8-8C5A59828F2C}" srcOrd="3" destOrd="0" presId="urn:microsoft.com/office/officeart/2005/8/layout/list1"/>
    <dgm:cxn modelId="{B47D9E9F-F3D1-4867-B3DB-FA9E493487C9}" type="presParOf" srcId="{5021DA1C-DEA8-4E8F-943F-D0636A4AFC9E}" destId="{66413E1E-7057-44D7-8251-8C9E33A236E7}" srcOrd="4" destOrd="0" presId="urn:microsoft.com/office/officeart/2005/8/layout/list1"/>
    <dgm:cxn modelId="{0E6A1072-D795-4B5C-BB81-4C1583CE6FC6}" type="presParOf" srcId="{66413E1E-7057-44D7-8251-8C9E33A236E7}" destId="{D0758081-B9F5-4CC7-9A4B-ABE0DB9C7C4C}" srcOrd="0" destOrd="0" presId="urn:microsoft.com/office/officeart/2005/8/layout/list1"/>
    <dgm:cxn modelId="{EEB795B0-9D72-4358-A381-2F5A777B1437}" type="presParOf" srcId="{66413E1E-7057-44D7-8251-8C9E33A236E7}" destId="{BEA93D12-55C3-4CD6-A47D-67EA2FF4483D}" srcOrd="1" destOrd="0" presId="urn:microsoft.com/office/officeart/2005/8/layout/list1"/>
    <dgm:cxn modelId="{C0F7319E-E3F3-461B-B738-C45809C46691}" type="presParOf" srcId="{5021DA1C-DEA8-4E8F-943F-D0636A4AFC9E}" destId="{79A98701-3E58-4B01-88B9-9C7A1A6E7AC6}" srcOrd="5" destOrd="0" presId="urn:microsoft.com/office/officeart/2005/8/layout/list1"/>
    <dgm:cxn modelId="{9C63792F-DF33-4294-8614-A3E9FF0A35D3}" type="presParOf" srcId="{5021DA1C-DEA8-4E8F-943F-D0636A4AFC9E}" destId="{17DB8164-03A7-43B4-9AE7-5BF0182DA19A}" srcOrd="6" destOrd="0" presId="urn:microsoft.com/office/officeart/2005/8/layout/list1"/>
    <dgm:cxn modelId="{1C80EA94-1D77-4E76-9027-D9F24012C097}" type="presParOf" srcId="{5021DA1C-DEA8-4E8F-943F-D0636A4AFC9E}" destId="{F5645BDB-DAD7-441A-A1EC-4F624DD90344}" srcOrd="7" destOrd="0" presId="urn:microsoft.com/office/officeart/2005/8/layout/list1"/>
    <dgm:cxn modelId="{8950C693-DDEF-4929-BC49-2E132ACC48A0}" type="presParOf" srcId="{5021DA1C-DEA8-4E8F-943F-D0636A4AFC9E}" destId="{00DE86D8-044D-4ACD-884F-CE6E6A9519A6}" srcOrd="8" destOrd="0" presId="urn:microsoft.com/office/officeart/2005/8/layout/list1"/>
    <dgm:cxn modelId="{38271DBA-146C-4D4A-B954-F61C816D2E2B}" type="presParOf" srcId="{00DE86D8-044D-4ACD-884F-CE6E6A9519A6}" destId="{75DC9820-6AE0-45E7-B9B4-8F0B4C0A250C}" srcOrd="0" destOrd="0" presId="urn:microsoft.com/office/officeart/2005/8/layout/list1"/>
    <dgm:cxn modelId="{C7C068AE-28D1-413C-83CC-EA9C32D7F9D6}" type="presParOf" srcId="{00DE86D8-044D-4ACD-884F-CE6E6A9519A6}" destId="{579065C6-FA8B-44C7-9AD7-A8F8268162C0}" srcOrd="1" destOrd="0" presId="urn:microsoft.com/office/officeart/2005/8/layout/list1"/>
    <dgm:cxn modelId="{3C649074-6596-417F-A85B-0D6B1EFE279A}" type="presParOf" srcId="{5021DA1C-DEA8-4E8F-943F-D0636A4AFC9E}" destId="{14D5FB83-734E-4C89-BFD8-667B5DF85D2A}" srcOrd="9" destOrd="0" presId="urn:microsoft.com/office/officeart/2005/8/layout/list1"/>
    <dgm:cxn modelId="{AFB15633-252A-4654-8B6C-BA5443AD2AE9}" type="presParOf" srcId="{5021DA1C-DEA8-4E8F-943F-D0636A4AFC9E}" destId="{A9FF5323-21A7-483B-A3B6-D208E018F60E}" srcOrd="10" destOrd="0" presId="urn:microsoft.com/office/officeart/2005/8/layout/list1"/>
  </dgm:cxnLst>
  <dgm:bg>
    <a:noFill/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A20BA8-24FA-4AE7-9487-E1A000F4B682}">
      <dsp:nvSpPr>
        <dsp:cNvPr id="0" name=""/>
        <dsp:cNvSpPr/>
      </dsp:nvSpPr>
      <dsp:spPr>
        <a:xfrm>
          <a:off x="0" y="701641"/>
          <a:ext cx="10710844" cy="14663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1281" tIns="791464" rIns="831281" bIns="227584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200" b="1" kern="1200" dirty="0">
              <a:solidFill>
                <a:schemeClr val="tx1"/>
              </a:solidFill>
              <a:latin typeface="Minion Pro" panose="02040503050306020203"/>
              <a:ea typeface="+mn-ea"/>
              <a:cs typeface="+mn-cs"/>
            </a:rPr>
            <a:t>Stationary sources, vehicles</a:t>
          </a:r>
        </a:p>
      </dsp:txBody>
      <dsp:txXfrm>
        <a:off x="0" y="701641"/>
        <a:ext cx="10710844" cy="1466325"/>
      </dsp:txXfrm>
    </dsp:sp>
    <dsp:sp modelId="{30C5F6C6-FE6D-459C-AC49-45BFF690811F}">
      <dsp:nvSpPr>
        <dsp:cNvPr id="0" name=""/>
        <dsp:cNvSpPr/>
      </dsp:nvSpPr>
      <dsp:spPr>
        <a:xfrm>
          <a:off x="535542" y="33031"/>
          <a:ext cx="7497590" cy="1121760"/>
        </a:xfrm>
        <a:prstGeom prst="roundRect">
          <a:avLst/>
        </a:prstGeom>
        <a:solidFill>
          <a:srgbClr val="9DD16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3391" tIns="0" rIns="283391" bIns="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>
              <a:latin typeface="Minion Pro" panose="02040503050306020203"/>
              <a:ea typeface="Source Sans Pro" panose="020B0503030403020204" pitchFamily="34" charset="0"/>
            </a:rPr>
            <a:t>Scope 1 Direct Emissions </a:t>
          </a:r>
        </a:p>
      </dsp:txBody>
      <dsp:txXfrm>
        <a:off x="590302" y="87791"/>
        <a:ext cx="7388070" cy="1012240"/>
      </dsp:txXfrm>
    </dsp:sp>
    <dsp:sp modelId="{17DB8164-03A7-43B4-9AE7-5BF0182DA19A}">
      <dsp:nvSpPr>
        <dsp:cNvPr id="0" name=""/>
        <dsp:cNvSpPr/>
      </dsp:nvSpPr>
      <dsp:spPr>
        <a:xfrm>
          <a:off x="0" y="2826316"/>
          <a:ext cx="10710844" cy="14663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1281" tIns="791464" rIns="831281" bIns="227584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200" b="1" kern="1200" dirty="0">
              <a:solidFill>
                <a:schemeClr val="tx1"/>
              </a:solidFill>
              <a:latin typeface="Minion Pro" panose="02040503050306020203"/>
              <a:ea typeface="+mn-ea"/>
              <a:cs typeface="+mn-cs"/>
            </a:rPr>
            <a:t>Purchased electricity </a:t>
          </a:r>
        </a:p>
      </dsp:txBody>
      <dsp:txXfrm>
        <a:off x="0" y="2826316"/>
        <a:ext cx="10710844" cy="1466325"/>
      </dsp:txXfrm>
    </dsp:sp>
    <dsp:sp modelId="{BEA93D12-55C3-4CD6-A47D-67EA2FF4483D}">
      <dsp:nvSpPr>
        <dsp:cNvPr id="0" name=""/>
        <dsp:cNvSpPr/>
      </dsp:nvSpPr>
      <dsp:spPr>
        <a:xfrm>
          <a:off x="535542" y="2265436"/>
          <a:ext cx="7497590" cy="1121760"/>
        </a:xfrm>
        <a:prstGeom prst="roundRect">
          <a:avLst/>
        </a:prstGeom>
        <a:solidFill>
          <a:srgbClr val="9DD16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3391" tIns="0" rIns="283391" bIns="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>
              <a:solidFill>
                <a:prstClr val="white"/>
              </a:solidFill>
              <a:latin typeface="Minion Pro" panose="02040503050306020203"/>
              <a:ea typeface="Source Sans Pro" panose="020B0503030403020204" pitchFamily="34" charset="0"/>
              <a:cs typeface="+mn-cs"/>
            </a:rPr>
            <a:t>Scope 2 Indirect Emissions</a:t>
          </a:r>
        </a:p>
      </dsp:txBody>
      <dsp:txXfrm>
        <a:off x="590302" y="2320196"/>
        <a:ext cx="7388070" cy="1012240"/>
      </dsp:txXfrm>
    </dsp:sp>
    <dsp:sp modelId="{A9FF5323-21A7-483B-A3B6-D208E018F60E}">
      <dsp:nvSpPr>
        <dsp:cNvPr id="0" name=""/>
        <dsp:cNvSpPr/>
      </dsp:nvSpPr>
      <dsp:spPr>
        <a:xfrm>
          <a:off x="0" y="5058721"/>
          <a:ext cx="10710844" cy="14663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1281" tIns="791464" rIns="831281" bIns="227584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200" b="1" kern="1200" dirty="0">
              <a:solidFill>
                <a:schemeClr val="tx1"/>
              </a:solidFill>
              <a:latin typeface="Minion Pro" panose="02040503050306020203"/>
              <a:ea typeface="+mn-ea"/>
              <a:cs typeface="+mn-cs"/>
            </a:rPr>
            <a:t>Employee commute, business travel</a:t>
          </a:r>
        </a:p>
      </dsp:txBody>
      <dsp:txXfrm>
        <a:off x="0" y="5058721"/>
        <a:ext cx="10710844" cy="1466325"/>
      </dsp:txXfrm>
    </dsp:sp>
    <dsp:sp modelId="{579065C6-FA8B-44C7-9AD7-A8F8268162C0}">
      <dsp:nvSpPr>
        <dsp:cNvPr id="0" name=""/>
        <dsp:cNvSpPr/>
      </dsp:nvSpPr>
      <dsp:spPr>
        <a:xfrm>
          <a:off x="535542" y="4497841"/>
          <a:ext cx="7497590" cy="1121760"/>
        </a:xfrm>
        <a:prstGeom prst="roundRect">
          <a:avLst/>
        </a:prstGeom>
        <a:solidFill>
          <a:srgbClr val="9DD16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3391" tIns="0" rIns="283391" bIns="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>
              <a:solidFill>
                <a:prstClr val="white"/>
              </a:solidFill>
              <a:latin typeface="Minion Pro" panose="02040503050306020203"/>
              <a:ea typeface="Source Sans Pro" panose="020B0503030403020204" pitchFamily="34" charset="0"/>
              <a:cs typeface="+mn-cs"/>
            </a:rPr>
            <a:t>Scope 3 Related Emissions</a:t>
          </a:r>
        </a:p>
      </dsp:txBody>
      <dsp:txXfrm>
        <a:off x="590302" y="4552601"/>
        <a:ext cx="7388070" cy="10122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6A01B-1D72-4ABB-9B17-C05DB06503C0}" type="datetimeFigureOut">
              <a:rPr lang="en-US" smtClean="0"/>
              <a:t>09-Jul-19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500188" y="1143000"/>
            <a:ext cx="3857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17E84B-5CA6-4495-AB03-C4847F0B53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19473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3200" b="1" kern="1200" dirty="0">
              <a:solidFill>
                <a:schemeClr val="tx1"/>
              </a:solidFill>
              <a:latin typeface="Source Sans Pro" panose="020B0503030403020204" pitchFamily="34" charset="77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217E84B-5CA6-4495-AB03-C4847F0B53F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14766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5402E1-77D7-0941-AD67-8AC36C13CE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0" y="4788749"/>
            <a:ext cx="27432000" cy="10187093"/>
          </a:xfrm>
        </p:spPr>
        <p:txBody>
          <a:bodyPr anchor="b"/>
          <a:lstStyle>
            <a:lvl1pPr algn="ctr"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07CB7C-3102-F143-AD93-8215C1036B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0" y="15368695"/>
            <a:ext cx="27432000" cy="7064585"/>
          </a:xfrm>
        </p:spPr>
        <p:txBody>
          <a:bodyPr/>
          <a:lstStyle>
            <a:lvl1pPr marL="0" indent="0" algn="ctr">
              <a:buNone/>
              <a:defRPr sz="8640"/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A303FC-662E-C048-A4F4-28056905C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09-Jul-19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D9DFC9-98CF-EB4D-8F79-EA35EEB85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AF74CC-01A0-8F48-BD13-636B82909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297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9F99F-0ACE-964A-AEFA-91695FB22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F9CC66-30B0-054C-93E8-5B9A19D960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C40B88-4C8A-0F44-B856-3FC7643F6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09-Jul-19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8A3689-87BB-0644-BE1D-080166DC2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B2BB2F-D77A-0441-9B7A-ED7569AD7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789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08D6D5-F58D-864C-A2B1-F8731174C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5550" y="7294885"/>
            <a:ext cx="31546800" cy="12171678"/>
          </a:xfrm>
        </p:spPr>
        <p:txBody>
          <a:bodyPr anchor="b"/>
          <a:lstStyle>
            <a:lvl1pPr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E6C6D-38C5-3F4B-9263-A77432EDCF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95550" y="19581711"/>
            <a:ext cx="31546800" cy="6400798"/>
          </a:xfrm>
        </p:spPr>
        <p:txBody>
          <a:bodyPr/>
          <a:lstStyle>
            <a:lvl1pPr marL="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1pPr>
            <a:lvl2pPr marL="164592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29184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3pPr>
            <a:lvl4pPr marL="49377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4pPr>
            <a:lvl5pPr marL="65836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5pPr>
            <a:lvl6pPr marL="822960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6pPr>
            <a:lvl7pPr marL="987552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8458CB-19A6-2E41-9AD5-2771DAF18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09-Jul-19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5BDE2F-658B-5D4C-9D30-5B874F165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9E8E69-C6D5-B444-B5C7-38E17B979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100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EA2FE4-76FC-CD48-AC9E-382FBB5E5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BC115D-6C15-5149-AB75-6B84A8BF75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14600" y="7789334"/>
            <a:ext cx="15544800" cy="185657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F48798-0935-0740-B7F1-B0B22D842B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8516600" y="7789334"/>
            <a:ext cx="15544800" cy="185657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11783C-A844-5D40-88FE-6CBA8FDBC4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09-Jul-19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95F7A1-AF20-DA42-8E81-176A7EBE7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4E18A3-E56C-7444-8BC3-DB2064D63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21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50C80-88F9-DB44-B141-1F6A935A4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4" y="1557869"/>
            <a:ext cx="31546800" cy="565573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FCBC8F-AC15-4D4F-BE35-C1612E3539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9366" y="7172962"/>
            <a:ext cx="15473361" cy="351535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A7244B-F06A-ED48-964C-FD6E0036C0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519366" y="10688320"/>
            <a:ext cx="15473361" cy="157209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B68366-F910-BE4D-81F4-6240713063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18516601" y="7172962"/>
            <a:ext cx="15549564" cy="351535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D2DC67F-2E83-B047-8F21-6028215836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18516601" y="10688320"/>
            <a:ext cx="15549564" cy="157209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C7F603C-2477-4345-90FE-349CD29AB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09-Jul-19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002DEA0-3D6C-0B40-9AA1-6CF38C401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D7CE89A-CE07-4B4C-B783-99E00F454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021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B523D8-78D0-0344-88F2-228168DD9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CDF720-6ABB-5840-96E7-8B96FA18F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09-Jul-19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20131A-1506-0145-B9BF-662FE306B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56B0DE-4A9E-C248-965B-A97E409B7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070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4007739-5C1A-0545-970C-A4260BD2E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09-Jul-19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1740AE8-E0D7-1944-B1F7-61BCD0466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B9C6C8-F6D1-1A4E-A5FB-4F2664B42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413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027485-A5D2-3C43-8114-A963D7FBD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6" y="1950720"/>
            <a:ext cx="11796711" cy="682752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CE8FF9-4231-B643-BDBF-4AB6BE2AEF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549564" y="4213015"/>
            <a:ext cx="18516600" cy="20794133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303F3A-EB6B-1640-8649-5DF78679A0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9366" y="8778240"/>
            <a:ext cx="11796711" cy="16262775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7B5E39-FA53-FA4A-B7E9-E8CE0D58C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09-Jul-19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7FB744-A34B-EC49-8205-FF16F102F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EE0F2E-3318-424E-AA18-894EBD013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293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719243-FFB7-3B4C-8385-EE0FA8B65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6" y="1950720"/>
            <a:ext cx="11796711" cy="682752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FBB63A1-75C0-8240-BAD9-F38582AF71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5549564" y="4213015"/>
            <a:ext cx="18516600" cy="20794133"/>
          </a:xfrm>
        </p:spPr>
        <p:txBody>
          <a:bodyPr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F30ACC-1CBA-FE45-BD9E-CAAF78BADF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9366" y="8778240"/>
            <a:ext cx="11796711" cy="16262775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DD216B-B10E-CE4C-A123-BF0713B8B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09-Jul-19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525C5A-B17C-0843-B8EC-F039450AA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7CEC81-1A6C-7E49-BDCD-173E9F7FF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0807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9E9F3B-AC31-CC40-AD4A-D61974B60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561990-8AF8-D949-85AF-217F7C3D6A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887667-35D9-794C-972D-6F6F3EC31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09-Jul-19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92CF9F-198E-C945-9EDE-7555A2F33A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D0053E-9FFA-1242-9811-A8715500C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876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64E430B-1839-D74B-B5C4-619BF8057F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26174700" y="1557867"/>
            <a:ext cx="7886700" cy="247971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461986-86E3-1C40-AEE2-13B05C0089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2514600" y="1557867"/>
            <a:ext cx="23202900" cy="247971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E186D6-1550-934A-9BEB-B458E78E7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09-Jul-19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C7CBB-C209-3949-8B08-92421A5B1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01BFE0-D99C-DF4B-8493-2B87C9B55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070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FF160A-0F59-E744-94CF-A3E88A0CD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4600" y="1557869"/>
            <a:ext cx="31546800" cy="56557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C53C9F-4481-F446-A2FE-A5A9D202DB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4600" y="7789334"/>
            <a:ext cx="31546800" cy="185657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B37B0F-AC79-4549-A975-17A5F49322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14600" y="27120428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A9C1F4-1501-7A45-8124-3749621B668D}" type="datetimeFigureOut">
              <a:rPr lang="en-US" smtClean="0"/>
              <a:t>09-Jul-19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0B1AEC-8E51-5642-8C32-48910F8A1E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2115800" y="27120428"/>
            <a:ext cx="123444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0A6F01-F5F5-FA46-B379-FB9764087F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5831800" y="27120428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3714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15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microsoft.com/office/2007/relationships/diagramDrawing" Target="../diagrams/drawing1.xml"/><Relationship Id="rId18" Type="http://schemas.openxmlformats.org/officeDocument/2006/relationships/image" Target="../media/image11.png"/><Relationship Id="rId3" Type="http://schemas.openxmlformats.org/officeDocument/2006/relationships/image" Target="../media/image1.png"/><Relationship Id="rId21" Type="http://schemas.openxmlformats.org/officeDocument/2006/relationships/image" Target="../media/image14.svg"/><Relationship Id="rId7" Type="http://schemas.openxmlformats.org/officeDocument/2006/relationships/image" Target="../media/image5.svg"/><Relationship Id="rId12" Type="http://schemas.openxmlformats.org/officeDocument/2006/relationships/diagramColors" Target="../diagrams/colors1.xml"/><Relationship Id="rId17" Type="http://schemas.openxmlformats.org/officeDocument/2006/relationships/image" Target="../media/image10.sv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9.png"/><Relationship Id="rId20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diagramQuickStyle" Target="../diagrams/quickStyle1.xml"/><Relationship Id="rId5" Type="http://schemas.openxmlformats.org/officeDocument/2006/relationships/image" Target="../media/image3.svg"/><Relationship Id="rId15" Type="http://schemas.openxmlformats.org/officeDocument/2006/relationships/image" Target="../media/image8.svg"/><Relationship Id="rId23" Type="http://schemas.openxmlformats.org/officeDocument/2006/relationships/image" Target="../media/image16.svg"/><Relationship Id="rId10" Type="http://schemas.openxmlformats.org/officeDocument/2006/relationships/diagramLayout" Target="../diagrams/layout1.xml"/><Relationship Id="rId19" Type="http://schemas.openxmlformats.org/officeDocument/2006/relationships/image" Target="../media/image12.svg"/><Relationship Id="rId4" Type="http://schemas.openxmlformats.org/officeDocument/2006/relationships/image" Target="../media/image2.png"/><Relationship Id="rId9" Type="http://schemas.openxmlformats.org/officeDocument/2006/relationships/diagramData" Target="../diagrams/data1.xml"/><Relationship Id="rId14" Type="http://schemas.openxmlformats.org/officeDocument/2006/relationships/image" Target="../media/image7.png"/><Relationship Id="rId22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aphic 64" descr="Thought bubble">
            <a:extLst>
              <a:ext uri="{FF2B5EF4-FFF2-40B4-BE49-F238E27FC236}">
                <a16:creationId xmlns:a16="http://schemas.microsoft.com/office/drawing/2014/main" id="{A69197C3-62E3-4B7C-95B8-72F8CE7C0B89}"/>
              </a:ext>
            </a:extLst>
          </p:cNvPr>
          <p:cNvGrpSpPr/>
          <p:nvPr/>
        </p:nvGrpSpPr>
        <p:grpSpPr>
          <a:xfrm rot="1426415">
            <a:off x="23794197" y="5353237"/>
            <a:ext cx="11328683" cy="11202294"/>
            <a:chOff x="18626068" y="18370323"/>
            <a:chExt cx="7139066" cy="6249103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1E1EEAA7-BF2F-4662-AC84-F8EE6B202A16}"/>
                </a:ext>
              </a:extLst>
            </p:cNvPr>
            <p:cNvSpPr/>
            <p:nvPr/>
          </p:nvSpPr>
          <p:spPr>
            <a:xfrm>
              <a:off x="21009414" y="23408606"/>
              <a:ext cx="672884" cy="586461"/>
            </a:xfrm>
            <a:custGeom>
              <a:avLst/>
              <a:gdLst>
                <a:gd name="connsiteX0" fmla="*/ 1555807 w 1586312"/>
                <a:gd name="connsiteY0" fmla="*/ 724037 h 1394440"/>
                <a:gd name="connsiteX1" fmla="*/ 823662 w 1586312"/>
                <a:gd name="connsiteY1" fmla="*/ 1367625 h 1394440"/>
                <a:gd name="connsiteX2" fmla="*/ 91518 w 1586312"/>
                <a:gd name="connsiteY2" fmla="*/ 724037 h 1394440"/>
                <a:gd name="connsiteX3" fmla="*/ 823662 w 1586312"/>
                <a:gd name="connsiteY3" fmla="*/ 80449 h 1394440"/>
                <a:gd name="connsiteX4" fmla="*/ 1555807 w 1586312"/>
                <a:gd name="connsiteY4" fmla="*/ 724037 h 1394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86312" h="1394440">
                  <a:moveTo>
                    <a:pt x="1555807" y="724037"/>
                  </a:moveTo>
                  <a:cubicBezTo>
                    <a:pt x="1555807" y="1079480"/>
                    <a:pt x="1228015" y="1367625"/>
                    <a:pt x="823662" y="1367625"/>
                  </a:cubicBezTo>
                  <a:cubicBezTo>
                    <a:pt x="419310" y="1367625"/>
                    <a:pt x="91518" y="1079480"/>
                    <a:pt x="91518" y="724037"/>
                  </a:cubicBezTo>
                  <a:cubicBezTo>
                    <a:pt x="91518" y="368593"/>
                    <a:pt x="419310" y="80449"/>
                    <a:pt x="823662" y="80449"/>
                  </a:cubicBezTo>
                  <a:cubicBezTo>
                    <a:pt x="1228015" y="80449"/>
                    <a:pt x="1555807" y="368593"/>
                    <a:pt x="1555807" y="724037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1E629117-5369-4C96-8DFE-EFFB5C9F652F}"/>
                </a:ext>
              </a:extLst>
            </p:cNvPr>
            <p:cNvSpPr/>
            <p:nvPr/>
          </p:nvSpPr>
          <p:spPr>
            <a:xfrm>
              <a:off x="20900921" y="24250998"/>
              <a:ext cx="442362" cy="368428"/>
            </a:xfrm>
            <a:custGeom>
              <a:avLst/>
              <a:gdLst>
                <a:gd name="connsiteX0" fmla="*/ 1189735 w 1220240"/>
                <a:gd name="connsiteY0" fmla="*/ 563140 h 1072646"/>
                <a:gd name="connsiteX1" fmla="*/ 640626 w 1220240"/>
                <a:gd name="connsiteY1" fmla="*/ 1045831 h 1072646"/>
                <a:gd name="connsiteX2" fmla="*/ 91518 w 1220240"/>
                <a:gd name="connsiteY2" fmla="*/ 563140 h 1072646"/>
                <a:gd name="connsiteX3" fmla="*/ 640626 w 1220240"/>
                <a:gd name="connsiteY3" fmla="*/ 80449 h 1072646"/>
                <a:gd name="connsiteX4" fmla="*/ 1189735 w 1220240"/>
                <a:gd name="connsiteY4" fmla="*/ 563140 h 10726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20240" h="1072646">
                  <a:moveTo>
                    <a:pt x="1189735" y="563140"/>
                  </a:moveTo>
                  <a:cubicBezTo>
                    <a:pt x="1189735" y="829723"/>
                    <a:pt x="943890" y="1045831"/>
                    <a:pt x="640626" y="1045831"/>
                  </a:cubicBezTo>
                  <a:cubicBezTo>
                    <a:pt x="337362" y="1045831"/>
                    <a:pt x="91518" y="829723"/>
                    <a:pt x="91518" y="563140"/>
                  </a:cubicBezTo>
                  <a:cubicBezTo>
                    <a:pt x="91518" y="296557"/>
                    <a:pt x="337362" y="80449"/>
                    <a:pt x="640626" y="80449"/>
                  </a:cubicBezTo>
                  <a:cubicBezTo>
                    <a:pt x="943890" y="80449"/>
                    <a:pt x="1189735" y="296557"/>
                    <a:pt x="1189735" y="56314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5719A14-EBE7-420F-8B69-8C6E822640DE}"/>
                </a:ext>
              </a:extLst>
            </p:cNvPr>
            <p:cNvSpPr/>
            <p:nvPr/>
          </p:nvSpPr>
          <p:spPr>
            <a:xfrm rot="8273552" flipH="1">
              <a:off x="18626068" y="18370323"/>
              <a:ext cx="7139066" cy="4710030"/>
            </a:xfrm>
            <a:custGeom>
              <a:avLst/>
              <a:gdLst>
                <a:gd name="connsiteX0" fmla="*/ 8389154 w 9639900"/>
                <a:gd name="connsiteY0" fmla="*/ 2011213 h 5792293"/>
                <a:gd name="connsiteX1" fmla="*/ 8108498 w 9639900"/>
                <a:gd name="connsiteY1" fmla="*/ 2043392 h 5792293"/>
                <a:gd name="connsiteX2" fmla="*/ 8145106 w 9639900"/>
                <a:gd name="connsiteY2" fmla="*/ 1796684 h 5792293"/>
                <a:gd name="connsiteX3" fmla="*/ 6924865 w 9639900"/>
                <a:gd name="connsiteY3" fmla="*/ 724037 h 5792293"/>
                <a:gd name="connsiteX4" fmla="*/ 6168316 w 9639900"/>
                <a:gd name="connsiteY4" fmla="*/ 949293 h 5792293"/>
                <a:gd name="connsiteX5" fmla="*/ 4972480 w 9639900"/>
                <a:gd name="connsiteY5" fmla="*/ 80449 h 5792293"/>
                <a:gd name="connsiteX6" fmla="*/ 3788847 w 9639900"/>
                <a:gd name="connsiteY6" fmla="*/ 884934 h 5792293"/>
                <a:gd name="connsiteX7" fmla="*/ 2776047 w 9639900"/>
                <a:gd name="connsiteY7" fmla="*/ 402243 h 5792293"/>
                <a:gd name="connsiteX8" fmla="*/ 1555807 w 9639900"/>
                <a:gd name="connsiteY8" fmla="*/ 1474890 h 5792293"/>
                <a:gd name="connsiteX9" fmla="*/ 1592414 w 9639900"/>
                <a:gd name="connsiteY9" fmla="*/ 1721598 h 5792293"/>
                <a:gd name="connsiteX10" fmla="*/ 1311759 w 9639900"/>
                <a:gd name="connsiteY10" fmla="*/ 1689419 h 5792293"/>
                <a:gd name="connsiteX11" fmla="*/ 91518 w 9639900"/>
                <a:gd name="connsiteY11" fmla="*/ 2762066 h 5792293"/>
                <a:gd name="connsiteX12" fmla="*/ 1311759 w 9639900"/>
                <a:gd name="connsiteY12" fmla="*/ 3834713 h 5792293"/>
                <a:gd name="connsiteX13" fmla="*/ 1323961 w 9639900"/>
                <a:gd name="connsiteY13" fmla="*/ 3834713 h 5792293"/>
                <a:gd name="connsiteX14" fmla="*/ 2531999 w 9639900"/>
                <a:gd name="connsiteY14" fmla="*/ 4800095 h 5792293"/>
                <a:gd name="connsiteX15" fmla="*/ 3276346 w 9639900"/>
                <a:gd name="connsiteY15" fmla="*/ 4574839 h 5792293"/>
                <a:gd name="connsiteX16" fmla="*/ 3264144 w 9639900"/>
                <a:gd name="connsiteY16" fmla="*/ 4692830 h 5792293"/>
                <a:gd name="connsiteX17" fmla="*/ 4484384 w 9639900"/>
                <a:gd name="connsiteY17" fmla="*/ 5765477 h 5792293"/>
                <a:gd name="connsiteX18" fmla="*/ 5704625 w 9639900"/>
                <a:gd name="connsiteY18" fmla="*/ 4789369 h 5792293"/>
                <a:gd name="connsiteX19" fmla="*/ 6680817 w 9639900"/>
                <a:gd name="connsiteY19" fmla="*/ 5229154 h 5792293"/>
                <a:gd name="connsiteX20" fmla="*/ 7901058 w 9639900"/>
                <a:gd name="connsiteY20" fmla="*/ 4156507 h 5792293"/>
                <a:gd name="connsiteX21" fmla="*/ 7901058 w 9639900"/>
                <a:gd name="connsiteY21" fmla="*/ 4059968 h 5792293"/>
                <a:gd name="connsiteX22" fmla="*/ 8389154 w 9639900"/>
                <a:gd name="connsiteY22" fmla="*/ 4156507 h 5792293"/>
                <a:gd name="connsiteX23" fmla="*/ 9609394 w 9639900"/>
                <a:gd name="connsiteY23" fmla="*/ 3083860 h 5792293"/>
                <a:gd name="connsiteX24" fmla="*/ 8389154 w 9639900"/>
                <a:gd name="connsiteY24" fmla="*/ 2011213 h 57922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9639900" h="5792293">
                  <a:moveTo>
                    <a:pt x="8389154" y="2011213"/>
                  </a:moveTo>
                  <a:cubicBezTo>
                    <a:pt x="8291534" y="2011213"/>
                    <a:pt x="8206118" y="2021939"/>
                    <a:pt x="8108498" y="2043392"/>
                  </a:cubicBezTo>
                  <a:cubicBezTo>
                    <a:pt x="8132904" y="1968307"/>
                    <a:pt x="8145106" y="1882495"/>
                    <a:pt x="8145106" y="1796684"/>
                  </a:cubicBezTo>
                  <a:cubicBezTo>
                    <a:pt x="8145106" y="1206728"/>
                    <a:pt x="7595997" y="724037"/>
                    <a:pt x="6924865" y="724037"/>
                  </a:cubicBezTo>
                  <a:cubicBezTo>
                    <a:pt x="6644210" y="724037"/>
                    <a:pt x="6375757" y="809848"/>
                    <a:pt x="6168316" y="949293"/>
                  </a:cubicBezTo>
                  <a:cubicBezTo>
                    <a:pt x="6070697" y="455875"/>
                    <a:pt x="5570398" y="80449"/>
                    <a:pt x="4972480" y="80449"/>
                  </a:cubicBezTo>
                  <a:cubicBezTo>
                    <a:pt x="4411170" y="80449"/>
                    <a:pt x="3935276" y="423696"/>
                    <a:pt x="3788847" y="884934"/>
                  </a:cubicBezTo>
                  <a:cubicBezTo>
                    <a:pt x="3569204" y="595319"/>
                    <a:pt x="3203131" y="402243"/>
                    <a:pt x="2776047" y="402243"/>
                  </a:cubicBezTo>
                  <a:cubicBezTo>
                    <a:pt x="2104915" y="402243"/>
                    <a:pt x="1555807" y="884934"/>
                    <a:pt x="1555807" y="1474890"/>
                  </a:cubicBezTo>
                  <a:cubicBezTo>
                    <a:pt x="1555807" y="1560701"/>
                    <a:pt x="1568009" y="1635787"/>
                    <a:pt x="1592414" y="1721598"/>
                  </a:cubicBezTo>
                  <a:cubicBezTo>
                    <a:pt x="1494795" y="1700145"/>
                    <a:pt x="1409378" y="1689419"/>
                    <a:pt x="1311759" y="1689419"/>
                  </a:cubicBezTo>
                  <a:cubicBezTo>
                    <a:pt x="640626" y="1689419"/>
                    <a:pt x="91518" y="2172110"/>
                    <a:pt x="91518" y="2762066"/>
                  </a:cubicBezTo>
                  <a:cubicBezTo>
                    <a:pt x="91518" y="3352022"/>
                    <a:pt x="640626" y="3834713"/>
                    <a:pt x="1311759" y="3834713"/>
                  </a:cubicBezTo>
                  <a:cubicBezTo>
                    <a:pt x="1311759" y="3834713"/>
                    <a:pt x="1311759" y="3834713"/>
                    <a:pt x="1323961" y="3834713"/>
                  </a:cubicBezTo>
                  <a:cubicBezTo>
                    <a:pt x="1384973" y="4381763"/>
                    <a:pt x="1909676" y="4800095"/>
                    <a:pt x="2531999" y="4800095"/>
                  </a:cubicBezTo>
                  <a:cubicBezTo>
                    <a:pt x="2812654" y="4800095"/>
                    <a:pt x="3068905" y="4714283"/>
                    <a:pt x="3276346" y="4574839"/>
                  </a:cubicBezTo>
                  <a:cubicBezTo>
                    <a:pt x="3276346" y="4607019"/>
                    <a:pt x="3264144" y="4649924"/>
                    <a:pt x="3264144" y="4692830"/>
                  </a:cubicBezTo>
                  <a:cubicBezTo>
                    <a:pt x="3264144" y="5282786"/>
                    <a:pt x="3813252" y="5765477"/>
                    <a:pt x="4484384" y="5765477"/>
                  </a:cubicBezTo>
                  <a:cubicBezTo>
                    <a:pt x="5118909" y="5765477"/>
                    <a:pt x="5643613" y="5336418"/>
                    <a:pt x="5704625" y="4789369"/>
                  </a:cubicBezTo>
                  <a:cubicBezTo>
                    <a:pt x="5924268" y="5057530"/>
                    <a:pt x="6278138" y="5229154"/>
                    <a:pt x="6680817" y="5229154"/>
                  </a:cubicBezTo>
                  <a:cubicBezTo>
                    <a:pt x="7351949" y="5229154"/>
                    <a:pt x="7901058" y="4746463"/>
                    <a:pt x="7901058" y="4156507"/>
                  </a:cubicBezTo>
                  <a:cubicBezTo>
                    <a:pt x="7901058" y="4124327"/>
                    <a:pt x="7901058" y="4092148"/>
                    <a:pt x="7901058" y="4059968"/>
                  </a:cubicBezTo>
                  <a:cubicBezTo>
                    <a:pt x="8047486" y="4113601"/>
                    <a:pt x="8218320" y="4156507"/>
                    <a:pt x="8389154" y="4156507"/>
                  </a:cubicBezTo>
                  <a:cubicBezTo>
                    <a:pt x="9060286" y="4156507"/>
                    <a:pt x="9609394" y="3673816"/>
                    <a:pt x="9609394" y="3083860"/>
                  </a:cubicBezTo>
                  <a:cubicBezTo>
                    <a:pt x="9609394" y="2493904"/>
                    <a:pt x="9060286" y="2011213"/>
                    <a:pt x="8389154" y="201121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CBDFD11A-664A-42AF-8ADD-BA821EB355A1}"/>
              </a:ext>
            </a:extLst>
          </p:cNvPr>
          <p:cNvGrpSpPr/>
          <p:nvPr/>
        </p:nvGrpSpPr>
        <p:grpSpPr>
          <a:xfrm>
            <a:off x="18653969" y="14420944"/>
            <a:ext cx="8597190" cy="14743089"/>
            <a:chOff x="1063025" y="541"/>
            <a:chExt cx="2788475" cy="4910455"/>
          </a:xfrm>
        </p:grpSpPr>
        <p:pic>
          <p:nvPicPr>
            <p:cNvPr id="54" name="Picture 53" descr="A silhouette of a person&#10;&#10;Description generated with high confidence">
              <a:extLst>
                <a:ext uri="{FF2B5EF4-FFF2-40B4-BE49-F238E27FC236}">
                  <a16:creationId xmlns:a16="http://schemas.microsoft.com/office/drawing/2014/main" id="{D4F80ACE-EE0E-4258-BA7D-062B6895507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650" r="21564"/>
            <a:stretch/>
          </p:blipFill>
          <p:spPr>
            <a:xfrm rot="889720">
              <a:off x="1063025" y="541"/>
              <a:ext cx="2788475" cy="4910455"/>
            </a:xfrm>
            <a:prstGeom prst="rect">
              <a:avLst/>
            </a:prstGeom>
          </p:spPr>
        </p:pic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1DD0A5EC-B684-4AA5-8B73-D4E8F661E008}"/>
                </a:ext>
              </a:extLst>
            </p:cNvPr>
            <p:cNvGrpSpPr/>
            <p:nvPr/>
          </p:nvGrpSpPr>
          <p:grpSpPr>
            <a:xfrm>
              <a:off x="1109030" y="2284751"/>
              <a:ext cx="2325843" cy="2248188"/>
              <a:chOff x="-67921" y="-204952"/>
              <a:chExt cx="2325843" cy="2248188"/>
            </a:xfrm>
          </p:grpSpPr>
          <p:pic>
            <p:nvPicPr>
              <p:cNvPr id="56" name="Graphic 6" descr="Marker">
                <a:extLst>
                  <a:ext uri="{FF2B5EF4-FFF2-40B4-BE49-F238E27FC236}">
                    <a16:creationId xmlns:a16="http://schemas.microsoft.com/office/drawing/2014/main" id="{3D80BC9A-843A-4DBF-985C-DC6E414919C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1749287" y="1025718"/>
                <a:ext cx="508635" cy="508635"/>
              </a:xfrm>
              <a:prstGeom prst="rect">
                <a:avLst/>
              </a:prstGeom>
            </p:spPr>
          </p:pic>
          <p:grpSp>
            <p:nvGrpSpPr>
              <p:cNvPr id="57" name="Group 56">
                <a:extLst>
                  <a:ext uri="{FF2B5EF4-FFF2-40B4-BE49-F238E27FC236}">
                    <a16:creationId xmlns:a16="http://schemas.microsoft.com/office/drawing/2014/main" id="{8C13D756-80F3-4A10-A23B-F29DC62184E6}"/>
                  </a:ext>
                </a:extLst>
              </p:cNvPr>
              <p:cNvGrpSpPr/>
              <p:nvPr/>
            </p:nvGrpSpPr>
            <p:grpSpPr>
              <a:xfrm>
                <a:off x="-67921" y="-204952"/>
                <a:ext cx="2286086" cy="2248188"/>
                <a:chOff x="-67921" y="-204952"/>
                <a:chExt cx="2286086" cy="2248188"/>
              </a:xfrm>
            </p:grpSpPr>
            <p:pic>
              <p:nvPicPr>
                <p:cNvPr id="58" name="Graphic 1" descr="Marker">
                  <a:extLst>
                    <a:ext uri="{FF2B5EF4-FFF2-40B4-BE49-F238E27FC236}">
                      <a16:creationId xmlns:a16="http://schemas.microsoft.com/office/drawing/2014/main" id="{78124E55-2FF7-4EA0-A519-FCEE384F7E8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5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0" y="1137036"/>
                  <a:ext cx="508635" cy="508635"/>
                </a:xfrm>
                <a:prstGeom prst="rect">
                  <a:avLst/>
                </a:prstGeom>
              </p:spPr>
            </p:pic>
            <p:pic>
              <p:nvPicPr>
                <p:cNvPr id="59" name="Graphic 2" descr="Marker">
                  <a:extLst>
                    <a:ext uri="{FF2B5EF4-FFF2-40B4-BE49-F238E27FC236}">
                      <a16:creationId xmlns:a16="http://schemas.microsoft.com/office/drawing/2014/main" id="{2D82D908-883A-4CCE-9DDF-CE7EBEAED58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5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978010" y="1534601"/>
                  <a:ext cx="508635" cy="508635"/>
                </a:xfrm>
                <a:prstGeom prst="rect">
                  <a:avLst/>
                </a:prstGeom>
              </p:spPr>
            </p:pic>
            <p:pic>
              <p:nvPicPr>
                <p:cNvPr id="60" name="Graphic 3" descr="Marker">
                  <a:extLst>
                    <a:ext uri="{FF2B5EF4-FFF2-40B4-BE49-F238E27FC236}">
                      <a16:creationId xmlns:a16="http://schemas.microsoft.com/office/drawing/2014/main" id="{55FA140D-37FE-4DC9-AD8D-67A74950978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5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906448" y="715617"/>
                  <a:ext cx="508635" cy="508635"/>
                </a:xfrm>
                <a:prstGeom prst="rect">
                  <a:avLst/>
                </a:prstGeom>
              </p:spPr>
            </p:pic>
            <p:pic>
              <p:nvPicPr>
                <p:cNvPr id="61" name="Graphic 4" descr="Marker">
                  <a:extLst>
                    <a:ext uri="{FF2B5EF4-FFF2-40B4-BE49-F238E27FC236}">
                      <a16:creationId xmlns:a16="http://schemas.microsoft.com/office/drawing/2014/main" id="{2E4052AB-F9B4-4C56-8682-9043D8ABAE4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5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606163" y="771276"/>
                  <a:ext cx="508635" cy="508635"/>
                </a:xfrm>
                <a:prstGeom prst="rect">
                  <a:avLst/>
                </a:prstGeom>
              </p:spPr>
            </p:pic>
            <p:pic>
              <p:nvPicPr>
                <p:cNvPr id="62" name="Graphic 7" descr="Marker">
                  <a:extLst>
                    <a:ext uri="{FF2B5EF4-FFF2-40B4-BE49-F238E27FC236}">
                      <a16:creationId xmlns:a16="http://schemas.microsoft.com/office/drawing/2014/main" id="{08714241-C7B1-4C54-B759-8754647928D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5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09530" y="1176793"/>
                  <a:ext cx="508635" cy="508635"/>
                </a:xfrm>
                <a:prstGeom prst="rect">
                  <a:avLst/>
                </a:prstGeom>
              </p:spPr>
            </p:pic>
            <p:pic>
              <p:nvPicPr>
                <p:cNvPr id="63" name="Graphic 8" descr="Marker">
                  <a:extLst>
                    <a:ext uri="{FF2B5EF4-FFF2-40B4-BE49-F238E27FC236}">
                      <a16:creationId xmlns:a16="http://schemas.microsoft.com/office/drawing/2014/main" id="{3F0CDE0C-573C-44A5-942A-1CF96D14A5A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5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486894" y="906448"/>
                  <a:ext cx="508635" cy="508635"/>
                </a:xfrm>
                <a:prstGeom prst="rect">
                  <a:avLst/>
                </a:prstGeom>
              </p:spPr>
            </p:pic>
            <p:pic>
              <p:nvPicPr>
                <p:cNvPr id="64" name="Graphic 9" descr="Marker">
                  <a:extLst>
                    <a:ext uri="{FF2B5EF4-FFF2-40B4-BE49-F238E27FC236}">
                      <a16:creationId xmlns:a16="http://schemas.microsoft.com/office/drawing/2014/main" id="{17BD6EAA-956B-4BB3-9F04-30FF12A43B2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7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-67921" y="-204952"/>
                  <a:ext cx="783808" cy="783808"/>
                </a:xfrm>
                <a:prstGeom prst="rect">
                  <a:avLst/>
                </a:prstGeom>
              </p:spPr>
            </p:pic>
          </p:grpSp>
        </p:grpSp>
      </p:grpSp>
      <p:sp>
        <p:nvSpPr>
          <p:cNvPr id="4" name="Rectangle 3">
            <a:extLst>
              <a:ext uri="{FF2B5EF4-FFF2-40B4-BE49-F238E27FC236}">
                <a16:creationId xmlns:a16="http://schemas.microsoft.com/office/drawing/2014/main" id="{954543CD-AA25-3740-9E19-68330D32C41E}"/>
              </a:ext>
            </a:extLst>
          </p:cNvPr>
          <p:cNvSpPr/>
          <p:nvPr/>
        </p:nvSpPr>
        <p:spPr>
          <a:xfrm>
            <a:off x="934986" y="905310"/>
            <a:ext cx="34725278" cy="4030982"/>
          </a:xfrm>
          <a:prstGeom prst="rect">
            <a:avLst/>
          </a:prstGeom>
          <a:solidFill>
            <a:srgbClr val="0928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b="1" dirty="0">
                <a:solidFill>
                  <a:schemeClr val="bg1"/>
                </a:solidFill>
                <a:latin typeface="Source Sans Pro" panose="020B0503030403020204" pitchFamily="34" charset="77"/>
              </a:rPr>
              <a:t>Municipal Greenhouse Gas Inventory Lebanon, NH</a:t>
            </a:r>
          </a:p>
          <a:p>
            <a:pPr algn="ctr"/>
            <a:r>
              <a:rPr lang="en-US" sz="6600" b="1" dirty="0">
                <a:solidFill>
                  <a:srgbClr val="9DD164"/>
                </a:solidFill>
                <a:latin typeface="Minion Pro" panose="02040503050306020203" pitchFamily="18" charset="0"/>
              </a:rPr>
              <a:t>Cassidy Yates, UNH Sustainability Fellow</a:t>
            </a:r>
          </a:p>
          <a:p>
            <a:pPr algn="ctr"/>
            <a:r>
              <a:rPr lang="en-US" sz="6600" b="1" dirty="0">
                <a:solidFill>
                  <a:srgbClr val="9DD164"/>
                </a:solidFill>
                <a:latin typeface="Minion Pro" panose="02040503050306020203" pitchFamily="18" charset="0"/>
              </a:rPr>
              <a:t>Mentors: Mark Goodwin &amp; Rebecca Owens, City of Lebanon </a:t>
            </a:r>
            <a:endParaRPr lang="en-US" sz="6600" dirty="0">
              <a:solidFill>
                <a:srgbClr val="9DD164"/>
              </a:solidFill>
              <a:latin typeface="Minion Pro" panose="02040503050306020203" pitchFamily="18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6F523CE-878E-804A-ACF5-C4BBB8A5F010}"/>
              </a:ext>
            </a:extLst>
          </p:cNvPr>
          <p:cNvSpPr txBox="1"/>
          <p:nvPr/>
        </p:nvSpPr>
        <p:spPr>
          <a:xfrm>
            <a:off x="1265834" y="5726051"/>
            <a:ext cx="10461252" cy="9110186"/>
          </a:xfrm>
          <a:prstGeom prst="rect">
            <a:avLst/>
          </a:prstGeom>
          <a:noFill/>
          <a:ln w="38100">
            <a:noFill/>
          </a:ln>
        </p:spPr>
        <p:txBody>
          <a:bodyPr wrap="square" lIns="457200" tIns="228600" rIns="228600" bIns="228600" rtlCol="0">
            <a:spAutoFit/>
          </a:bodyPr>
          <a:lstStyle/>
          <a:p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Lebanon’s Master Plan </a:t>
            </a:r>
          </a:p>
          <a:p>
            <a:r>
              <a:rPr lang="en-US" sz="40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Energy Chapter</a:t>
            </a:r>
            <a:r>
              <a:rPr lang="en-US" sz="3200" b="1" baseline="30000" dirty="0">
                <a:solidFill>
                  <a:srgbClr val="003591"/>
                </a:solidFill>
                <a:latin typeface="Source Sans Pro" panose="020B0503030403020204" pitchFamily="34" charset="77"/>
              </a:rPr>
              <a:t> 1</a:t>
            </a:r>
            <a:endParaRPr lang="en-US" sz="3200" b="1" dirty="0">
              <a:solidFill>
                <a:srgbClr val="003591"/>
              </a:solidFill>
              <a:latin typeface="Source Sans Pro" panose="020B0503030403020204" pitchFamily="34" charset="77"/>
            </a:endParaRPr>
          </a:p>
          <a:p>
            <a:r>
              <a:rPr lang="en-US" sz="3600" b="1" i="1" dirty="0">
                <a:solidFill>
                  <a:srgbClr val="D36122"/>
                </a:solidFill>
                <a:latin typeface="Source Sans Pro" panose="020B0503030403020204" pitchFamily="34" charset="77"/>
              </a:rPr>
              <a:t>The City shall…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Minion Pro" panose="02040503050306020203"/>
              </a:rPr>
              <a:t>“Be </a:t>
            </a:r>
            <a:r>
              <a:rPr lang="en-US" sz="3600" dirty="0">
                <a:solidFill>
                  <a:schemeClr val="accent6"/>
                </a:solidFill>
                <a:latin typeface="Minion Pro" panose="02040503050306020203"/>
              </a:rPr>
              <a:t>a regional leader </a:t>
            </a:r>
            <a:r>
              <a:rPr lang="en-US" sz="3600" dirty="0">
                <a:latin typeface="Minion Pro" panose="02040503050306020203"/>
              </a:rPr>
              <a:t>in energy efficiency, innovation, and fiscal responsibility”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Minion Pro" panose="02040503050306020203"/>
              </a:rPr>
              <a:t>“Improve energy efficiency of </a:t>
            </a:r>
            <a:r>
              <a:rPr lang="en-US" sz="3600" dirty="0">
                <a:solidFill>
                  <a:schemeClr val="accent6"/>
                </a:solidFill>
                <a:latin typeface="Minion Pro" panose="02040503050306020203"/>
              </a:rPr>
              <a:t>municipal buildings, municipal vehicles, and streetlights </a:t>
            </a:r>
            <a:r>
              <a:rPr lang="en-US" sz="3600" dirty="0">
                <a:latin typeface="Minion Pro" panose="02040503050306020203"/>
              </a:rPr>
              <a:t>and it shall promote similar efficiency measures for the commercial and residential sectors”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Minion Pro" panose="02040503050306020203"/>
              </a:rPr>
              <a:t>“Address energy-related employee behaviors such as </a:t>
            </a:r>
            <a:r>
              <a:rPr lang="en-US" sz="3600" dirty="0">
                <a:solidFill>
                  <a:schemeClr val="accent6"/>
                </a:solidFill>
                <a:latin typeface="Minion Pro" panose="02040503050306020203"/>
              </a:rPr>
              <a:t>commuting</a:t>
            </a:r>
            <a:r>
              <a:rPr lang="en-US" sz="3600" dirty="0">
                <a:latin typeface="Minion Pro" panose="02040503050306020203"/>
              </a:rPr>
              <a:t>”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Minion Pro" panose="02040503050306020203"/>
              </a:rPr>
              <a:t>“Explore </a:t>
            </a:r>
            <a:r>
              <a:rPr lang="en-US" sz="3600" dirty="0">
                <a:solidFill>
                  <a:schemeClr val="accent6"/>
                </a:solidFill>
                <a:latin typeface="Minion Pro" panose="02040503050306020203"/>
              </a:rPr>
              <a:t>renewable energy </a:t>
            </a:r>
            <a:r>
              <a:rPr lang="en-US" sz="3600" dirty="0">
                <a:latin typeface="Minion Pro" panose="02040503050306020203"/>
              </a:rPr>
              <a:t>options for purchase and development”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b="1" dirty="0">
                <a:solidFill>
                  <a:srgbClr val="D36122"/>
                </a:solidFill>
                <a:latin typeface="Minion Pro" panose="02040503050306020203"/>
              </a:rPr>
              <a:t>“Reduce greenhouse gas emissions 80% below 1990 levels by 2050”</a:t>
            </a:r>
            <a:endParaRPr lang="en-US" sz="3600" b="1" dirty="0">
              <a:latin typeface="Minion Pro" panose="02040503050306020203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4A51FA5-D768-B144-8FD8-46DBA16D3BB7}"/>
              </a:ext>
            </a:extLst>
          </p:cNvPr>
          <p:cNvSpPr txBox="1"/>
          <p:nvPr/>
        </p:nvSpPr>
        <p:spPr>
          <a:xfrm>
            <a:off x="26649665" y="24852619"/>
            <a:ext cx="7559874" cy="2308324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40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References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Minion Pro" panose="02040503050306020203" pitchFamily="18" charset="0"/>
              </a:rPr>
              <a:t>City of Lebanon 2012 Master Plan, https://lebanonnh.gov/461/Lebanon-Master-Plan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Minion Pro" panose="02040503050306020203" pitchFamily="18" charset="0"/>
              </a:rPr>
              <a:t>Andrews, Jennifer. Municipal GHG Accounting   </a:t>
            </a:r>
          </a:p>
        </p:txBody>
      </p:sp>
      <p:grpSp>
        <p:nvGrpSpPr>
          <p:cNvPr id="8" name="Graphic 6" descr="Thought bubble">
            <a:extLst>
              <a:ext uri="{FF2B5EF4-FFF2-40B4-BE49-F238E27FC236}">
                <a16:creationId xmlns:a16="http://schemas.microsoft.com/office/drawing/2014/main" id="{0D0E634D-0708-4E23-B48D-0DB4213F9FEF}"/>
              </a:ext>
            </a:extLst>
          </p:cNvPr>
          <p:cNvGrpSpPr/>
          <p:nvPr/>
        </p:nvGrpSpPr>
        <p:grpSpPr>
          <a:xfrm flipH="1">
            <a:off x="9798740" y="13925484"/>
            <a:ext cx="10710843" cy="9327663"/>
            <a:chOff x="23889828" y="13707082"/>
            <a:chExt cx="8715672" cy="3597712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7667EFD4-0243-4958-A37F-C956304ADDC4}"/>
                </a:ext>
              </a:extLst>
            </p:cNvPr>
            <p:cNvSpPr/>
            <p:nvPr/>
          </p:nvSpPr>
          <p:spPr>
            <a:xfrm>
              <a:off x="23889828" y="13707082"/>
              <a:ext cx="8715672" cy="3336267"/>
            </a:xfrm>
            <a:custGeom>
              <a:avLst/>
              <a:gdLst>
                <a:gd name="connsiteX0" fmla="*/ 7584841 w 8715671"/>
                <a:gd name="connsiteY0" fmla="*/ 2068593 h 5957547"/>
                <a:gd name="connsiteX1" fmla="*/ 7331093 w 8715671"/>
                <a:gd name="connsiteY1" fmla="*/ 2101690 h 5957547"/>
                <a:gd name="connsiteX2" fmla="*/ 7364191 w 8715671"/>
                <a:gd name="connsiteY2" fmla="*/ 1847943 h 5957547"/>
                <a:gd name="connsiteX3" fmla="*/ 6260942 w 8715671"/>
                <a:gd name="connsiteY3" fmla="*/ 744694 h 5957547"/>
                <a:gd name="connsiteX4" fmla="*/ 5576927 w 8715671"/>
                <a:gd name="connsiteY4" fmla="*/ 976376 h 5957547"/>
                <a:gd name="connsiteX5" fmla="*/ 4495742 w 8715671"/>
                <a:gd name="connsiteY5" fmla="*/ 82744 h 5957547"/>
                <a:gd name="connsiteX6" fmla="*/ 3425590 w 8715671"/>
                <a:gd name="connsiteY6" fmla="*/ 910181 h 5957547"/>
                <a:gd name="connsiteX7" fmla="*/ 2509893 w 8715671"/>
                <a:gd name="connsiteY7" fmla="*/ 413719 h 5957547"/>
                <a:gd name="connsiteX8" fmla="*/ 1406643 w 8715671"/>
                <a:gd name="connsiteY8" fmla="*/ 1516968 h 5957547"/>
                <a:gd name="connsiteX9" fmla="*/ 1439741 w 8715671"/>
                <a:gd name="connsiteY9" fmla="*/ 1770716 h 5957547"/>
                <a:gd name="connsiteX10" fmla="*/ 1185993 w 8715671"/>
                <a:gd name="connsiteY10" fmla="*/ 1737618 h 5957547"/>
                <a:gd name="connsiteX11" fmla="*/ 82744 w 8715671"/>
                <a:gd name="connsiteY11" fmla="*/ 2840868 h 5957547"/>
                <a:gd name="connsiteX12" fmla="*/ 1185993 w 8715671"/>
                <a:gd name="connsiteY12" fmla="*/ 3944117 h 5957547"/>
                <a:gd name="connsiteX13" fmla="*/ 1197026 w 8715671"/>
                <a:gd name="connsiteY13" fmla="*/ 3944117 h 5957547"/>
                <a:gd name="connsiteX14" fmla="*/ 2289243 w 8715671"/>
                <a:gd name="connsiteY14" fmla="*/ 4937042 h 5957547"/>
                <a:gd name="connsiteX15" fmla="*/ 2962225 w 8715671"/>
                <a:gd name="connsiteY15" fmla="*/ 4705360 h 5957547"/>
                <a:gd name="connsiteX16" fmla="*/ 2951193 w 8715671"/>
                <a:gd name="connsiteY16" fmla="*/ 4826717 h 5957547"/>
                <a:gd name="connsiteX17" fmla="*/ 4054442 w 8715671"/>
                <a:gd name="connsiteY17" fmla="*/ 5929967 h 5957547"/>
                <a:gd name="connsiteX18" fmla="*/ 5157692 w 8715671"/>
                <a:gd name="connsiteY18" fmla="*/ 4926010 h 5957547"/>
                <a:gd name="connsiteX19" fmla="*/ 6040292 w 8715671"/>
                <a:gd name="connsiteY19" fmla="*/ 5378342 h 5957547"/>
                <a:gd name="connsiteX20" fmla="*/ 7143541 w 8715671"/>
                <a:gd name="connsiteY20" fmla="*/ 4275092 h 5957547"/>
                <a:gd name="connsiteX21" fmla="*/ 7143541 w 8715671"/>
                <a:gd name="connsiteY21" fmla="*/ 4175800 h 5957547"/>
                <a:gd name="connsiteX22" fmla="*/ 7584841 w 8715671"/>
                <a:gd name="connsiteY22" fmla="*/ 4275092 h 5957547"/>
                <a:gd name="connsiteX23" fmla="*/ 8688090 w 8715671"/>
                <a:gd name="connsiteY23" fmla="*/ 3171843 h 5957547"/>
                <a:gd name="connsiteX24" fmla="*/ 7584841 w 8715671"/>
                <a:gd name="connsiteY24" fmla="*/ 2068593 h 59575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8715671" h="5957547">
                  <a:moveTo>
                    <a:pt x="7584841" y="2068593"/>
                  </a:moveTo>
                  <a:cubicBezTo>
                    <a:pt x="7496581" y="2068593"/>
                    <a:pt x="7419354" y="2079626"/>
                    <a:pt x="7331093" y="2101690"/>
                  </a:cubicBezTo>
                  <a:cubicBezTo>
                    <a:pt x="7353159" y="2024463"/>
                    <a:pt x="7364191" y="1936203"/>
                    <a:pt x="7364191" y="1847943"/>
                  </a:cubicBezTo>
                  <a:cubicBezTo>
                    <a:pt x="7364191" y="1241156"/>
                    <a:pt x="6867729" y="744694"/>
                    <a:pt x="6260942" y="744694"/>
                  </a:cubicBezTo>
                  <a:cubicBezTo>
                    <a:pt x="6007194" y="744694"/>
                    <a:pt x="5764479" y="832953"/>
                    <a:pt x="5576927" y="976376"/>
                  </a:cubicBezTo>
                  <a:cubicBezTo>
                    <a:pt x="5488667" y="468881"/>
                    <a:pt x="5036335" y="82744"/>
                    <a:pt x="4495742" y="82744"/>
                  </a:cubicBezTo>
                  <a:cubicBezTo>
                    <a:pt x="3988248" y="82744"/>
                    <a:pt x="3557980" y="435784"/>
                    <a:pt x="3425590" y="910181"/>
                  </a:cubicBezTo>
                  <a:cubicBezTo>
                    <a:pt x="3227005" y="612303"/>
                    <a:pt x="2896030" y="413719"/>
                    <a:pt x="2509893" y="413719"/>
                  </a:cubicBezTo>
                  <a:cubicBezTo>
                    <a:pt x="1903106" y="413719"/>
                    <a:pt x="1406643" y="910181"/>
                    <a:pt x="1406643" y="1516968"/>
                  </a:cubicBezTo>
                  <a:cubicBezTo>
                    <a:pt x="1406643" y="1605228"/>
                    <a:pt x="1417676" y="1682456"/>
                    <a:pt x="1439741" y="1770716"/>
                  </a:cubicBezTo>
                  <a:cubicBezTo>
                    <a:pt x="1351481" y="1748651"/>
                    <a:pt x="1274253" y="1737618"/>
                    <a:pt x="1185993" y="1737618"/>
                  </a:cubicBezTo>
                  <a:cubicBezTo>
                    <a:pt x="579206" y="1737618"/>
                    <a:pt x="82744" y="2234081"/>
                    <a:pt x="82744" y="2840868"/>
                  </a:cubicBezTo>
                  <a:cubicBezTo>
                    <a:pt x="82744" y="3447655"/>
                    <a:pt x="579206" y="3944117"/>
                    <a:pt x="1185993" y="3944117"/>
                  </a:cubicBezTo>
                  <a:cubicBezTo>
                    <a:pt x="1185993" y="3944117"/>
                    <a:pt x="1185993" y="3944117"/>
                    <a:pt x="1197026" y="3944117"/>
                  </a:cubicBezTo>
                  <a:cubicBezTo>
                    <a:pt x="1252188" y="4506775"/>
                    <a:pt x="1726586" y="4937042"/>
                    <a:pt x="2289243" y="4937042"/>
                  </a:cubicBezTo>
                  <a:cubicBezTo>
                    <a:pt x="2542990" y="4937042"/>
                    <a:pt x="2774673" y="4848782"/>
                    <a:pt x="2962225" y="4705360"/>
                  </a:cubicBezTo>
                  <a:cubicBezTo>
                    <a:pt x="2962225" y="4738457"/>
                    <a:pt x="2951193" y="4782587"/>
                    <a:pt x="2951193" y="4826717"/>
                  </a:cubicBezTo>
                  <a:cubicBezTo>
                    <a:pt x="2951193" y="5433504"/>
                    <a:pt x="3447655" y="5929967"/>
                    <a:pt x="4054442" y="5929967"/>
                  </a:cubicBezTo>
                  <a:cubicBezTo>
                    <a:pt x="4628132" y="5929967"/>
                    <a:pt x="5102530" y="5488667"/>
                    <a:pt x="5157692" y="4926010"/>
                  </a:cubicBezTo>
                  <a:cubicBezTo>
                    <a:pt x="5356277" y="5201822"/>
                    <a:pt x="5676219" y="5378342"/>
                    <a:pt x="6040292" y="5378342"/>
                  </a:cubicBezTo>
                  <a:cubicBezTo>
                    <a:pt x="6647079" y="5378342"/>
                    <a:pt x="7143541" y="4881880"/>
                    <a:pt x="7143541" y="4275092"/>
                  </a:cubicBezTo>
                  <a:cubicBezTo>
                    <a:pt x="7143541" y="4241995"/>
                    <a:pt x="7143541" y="4208898"/>
                    <a:pt x="7143541" y="4175800"/>
                  </a:cubicBezTo>
                  <a:cubicBezTo>
                    <a:pt x="7275931" y="4230962"/>
                    <a:pt x="7430386" y="4275092"/>
                    <a:pt x="7584841" y="4275092"/>
                  </a:cubicBezTo>
                  <a:cubicBezTo>
                    <a:pt x="8191628" y="4275092"/>
                    <a:pt x="8688090" y="3778630"/>
                    <a:pt x="8688090" y="3171843"/>
                  </a:cubicBezTo>
                  <a:cubicBezTo>
                    <a:pt x="8688090" y="2565055"/>
                    <a:pt x="8191628" y="2068593"/>
                    <a:pt x="7584841" y="206859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CF2B7F74-F76B-44F9-87A7-C10D6B87CE73}"/>
                </a:ext>
              </a:extLst>
            </p:cNvPr>
            <p:cNvSpPr/>
            <p:nvPr/>
          </p:nvSpPr>
          <p:spPr>
            <a:xfrm>
              <a:off x="25703332" y="16609416"/>
              <a:ext cx="850201" cy="356699"/>
            </a:xfrm>
            <a:custGeom>
              <a:avLst/>
              <a:gdLst>
                <a:gd name="connsiteX0" fmla="*/ 1406643 w 1434224"/>
                <a:gd name="connsiteY0" fmla="*/ 744694 h 1434224"/>
                <a:gd name="connsiteX1" fmla="*/ 744694 w 1434224"/>
                <a:gd name="connsiteY1" fmla="*/ 1406643 h 1434224"/>
                <a:gd name="connsiteX2" fmla="*/ 82744 w 1434224"/>
                <a:gd name="connsiteY2" fmla="*/ 744694 h 1434224"/>
                <a:gd name="connsiteX3" fmla="*/ 744694 w 1434224"/>
                <a:gd name="connsiteY3" fmla="*/ 82744 h 1434224"/>
                <a:gd name="connsiteX4" fmla="*/ 1406643 w 1434224"/>
                <a:gd name="connsiteY4" fmla="*/ 744694 h 14342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34224" h="1434224">
                  <a:moveTo>
                    <a:pt x="1406643" y="744694"/>
                  </a:moveTo>
                  <a:cubicBezTo>
                    <a:pt x="1406643" y="1110278"/>
                    <a:pt x="1110278" y="1406643"/>
                    <a:pt x="744694" y="1406643"/>
                  </a:cubicBezTo>
                  <a:cubicBezTo>
                    <a:pt x="379109" y="1406643"/>
                    <a:pt x="82744" y="1110278"/>
                    <a:pt x="82744" y="744694"/>
                  </a:cubicBezTo>
                  <a:cubicBezTo>
                    <a:pt x="82744" y="379109"/>
                    <a:pt x="379109" y="82744"/>
                    <a:pt x="744694" y="82744"/>
                  </a:cubicBezTo>
                  <a:cubicBezTo>
                    <a:pt x="1110278" y="82744"/>
                    <a:pt x="1406643" y="379109"/>
                    <a:pt x="1406643" y="74469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D3CD4A19-32E9-495A-A226-B2D9F1E82845}"/>
                </a:ext>
              </a:extLst>
            </p:cNvPr>
            <p:cNvSpPr/>
            <p:nvPr/>
          </p:nvSpPr>
          <p:spPr>
            <a:xfrm>
              <a:off x="25145048" y="17041488"/>
              <a:ext cx="558284" cy="263306"/>
            </a:xfrm>
            <a:custGeom>
              <a:avLst/>
              <a:gdLst>
                <a:gd name="connsiteX0" fmla="*/ 1075668 w 1103249"/>
                <a:gd name="connsiteY0" fmla="*/ 579206 h 1103249"/>
                <a:gd name="connsiteX1" fmla="*/ 579206 w 1103249"/>
                <a:gd name="connsiteY1" fmla="*/ 1075668 h 1103249"/>
                <a:gd name="connsiteX2" fmla="*/ 82744 w 1103249"/>
                <a:gd name="connsiteY2" fmla="*/ 579206 h 1103249"/>
                <a:gd name="connsiteX3" fmla="*/ 579206 w 1103249"/>
                <a:gd name="connsiteY3" fmla="*/ 82744 h 1103249"/>
                <a:gd name="connsiteX4" fmla="*/ 1075668 w 1103249"/>
                <a:gd name="connsiteY4" fmla="*/ 579206 h 11032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03249" h="1103249">
                  <a:moveTo>
                    <a:pt x="1075668" y="579206"/>
                  </a:moveTo>
                  <a:cubicBezTo>
                    <a:pt x="1075668" y="853395"/>
                    <a:pt x="853395" y="1075668"/>
                    <a:pt x="579206" y="1075668"/>
                  </a:cubicBezTo>
                  <a:cubicBezTo>
                    <a:pt x="305018" y="1075668"/>
                    <a:pt x="82744" y="853395"/>
                    <a:pt x="82744" y="579206"/>
                  </a:cubicBezTo>
                  <a:cubicBezTo>
                    <a:pt x="82744" y="305017"/>
                    <a:pt x="305018" y="82744"/>
                    <a:pt x="579206" y="82744"/>
                  </a:cubicBezTo>
                  <a:cubicBezTo>
                    <a:pt x="853395" y="82744"/>
                    <a:pt x="1075668" y="305017"/>
                    <a:pt x="1075668" y="57920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A3167932-7A60-FF4C-8B0C-2709E5B5915E}"/>
              </a:ext>
            </a:extLst>
          </p:cNvPr>
          <p:cNvSpPr txBox="1"/>
          <p:nvPr/>
        </p:nvSpPr>
        <p:spPr>
          <a:xfrm>
            <a:off x="11716603" y="15002868"/>
            <a:ext cx="7199158" cy="6309420"/>
          </a:xfrm>
          <a:prstGeom prst="rect">
            <a:avLst/>
          </a:prstGeom>
          <a:noFill/>
          <a:ln w="38100">
            <a:noFill/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Value in Creating an Inventory</a:t>
            </a:r>
            <a:r>
              <a:rPr lang="en-US" sz="5400" b="1" baseline="30000" dirty="0">
                <a:solidFill>
                  <a:srgbClr val="003591"/>
                </a:solidFill>
                <a:latin typeface="Source Sans Pro" panose="020B0503030403020204" pitchFamily="34" charset="77"/>
              </a:rPr>
              <a:t> </a:t>
            </a:r>
            <a:r>
              <a:rPr lang="en-US" sz="4000" b="1" baseline="30000" dirty="0">
                <a:solidFill>
                  <a:srgbClr val="003591"/>
                </a:solidFill>
                <a:latin typeface="Source Sans Pro" panose="020B0503030403020204" pitchFamily="34" charset="77"/>
              </a:rPr>
              <a:t>2</a:t>
            </a:r>
            <a:endParaRPr lang="en-US" sz="4000" b="1" dirty="0">
              <a:solidFill>
                <a:srgbClr val="003591"/>
              </a:solidFill>
              <a:latin typeface="Source Sans Pro" panose="020B0503030403020204" pitchFamily="34" charset="77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>
                <a:latin typeface="Minion Pro" panose="02040503050306020203"/>
              </a:rPr>
              <a:t>Inform planning and resource allocation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>
                <a:latin typeface="Minion Pro" panose="02040503050306020203"/>
              </a:rPr>
              <a:t>Inform effective policy development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>
                <a:latin typeface="Minion Pro" panose="02040503050306020203"/>
              </a:rPr>
              <a:t>Create accountability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>
                <a:latin typeface="Minion Pro" panose="02040503050306020203"/>
              </a:rPr>
              <a:t>Demonstrate leadership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>
                <a:latin typeface="Minion Pro" panose="02040503050306020203"/>
              </a:rPr>
              <a:t>Increase engagement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3492B00-FC82-4743-B821-AC636C85C2DF}"/>
              </a:ext>
            </a:extLst>
          </p:cNvPr>
          <p:cNvSpPr txBox="1"/>
          <p:nvPr/>
        </p:nvSpPr>
        <p:spPr>
          <a:xfrm>
            <a:off x="8810131" y="5726051"/>
            <a:ext cx="12809102" cy="1292662"/>
          </a:xfrm>
          <a:prstGeom prst="rect">
            <a:avLst/>
          </a:prstGeom>
          <a:noFill/>
          <a:ln w="38100">
            <a:noFill/>
          </a:ln>
        </p:spPr>
        <p:txBody>
          <a:bodyPr wrap="square" lIns="457200" tIns="228600" rIns="228600" bIns="228600" rtlCol="0">
            <a:spAutoFit/>
          </a:bodyPr>
          <a:lstStyle/>
          <a:p>
            <a:pPr algn="ctr"/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Emission Scopes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2087299-100F-471F-8CA2-BAF4DFA53AAB}"/>
              </a:ext>
            </a:extLst>
          </p:cNvPr>
          <p:cNvSpPr txBox="1"/>
          <p:nvPr/>
        </p:nvSpPr>
        <p:spPr>
          <a:xfrm>
            <a:off x="1392314" y="15190157"/>
            <a:ext cx="10283888" cy="1292662"/>
          </a:xfrm>
          <a:prstGeom prst="rect">
            <a:avLst/>
          </a:prstGeom>
          <a:noFill/>
          <a:ln w="38100">
            <a:noFill/>
          </a:ln>
        </p:spPr>
        <p:txBody>
          <a:bodyPr wrap="square" lIns="457200" tIns="228600" rIns="228600" bIns="228600" rtlCol="0">
            <a:spAutoFit/>
          </a:bodyPr>
          <a:lstStyle/>
          <a:p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Types of Inventories</a:t>
            </a:r>
          </a:p>
        </p:txBody>
      </p:sp>
      <p:grpSp>
        <p:nvGrpSpPr>
          <p:cNvPr id="30" name="Graphic 14" descr="Map with pin">
            <a:extLst>
              <a:ext uri="{FF2B5EF4-FFF2-40B4-BE49-F238E27FC236}">
                <a16:creationId xmlns:a16="http://schemas.microsoft.com/office/drawing/2014/main" id="{B73F609D-08E0-4CD2-B37B-23EDE756501C}"/>
              </a:ext>
            </a:extLst>
          </p:cNvPr>
          <p:cNvGrpSpPr/>
          <p:nvPr/>
        </p:nvGrpSpPr>
        <p:grpSpPr>
          <a:xfrm>
            <a:off x="1265834" y="1409954"/>
            <a:ext cx="3494179" cy="3223513"/>
            <a:chOff x="2961820" y="6296019"/>
            <a:chExt cx="8855350" cy="7443166"/>
          </a:xfrm>
          <a:solidFill>
            <a:srgbClr val="092844"/>
          </a:solidFill>
        </p:grpSpPr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ED05C819-4D09-4DF2-A7DC-702F2AAB2251}"/>
                </a:ext>
              </a:extLst>
            </p:cNvPr>
            <p:cNvSpPr/>
            <p:nvPr/>
          </p:nvSpPr>
          <p:spPr>
            <a:xfrm>
              <a:off x="7624457" y="6296019"/>
              <a:ext cx="3297206" cy="4333470"/>
            </a:xfrm>
            <a:custGeom>
              <a:avLst/>
              <a:gdLst>
                <a:gd name="connsiteX0" fmla="*/ 1688160 w 3297204"/>
                <a:gd name="connsiteY0" fmla="*/ 2084175 h 4333469"/>
                <a:gd name="connsiteX1" fmla="*/ 1283075 w 3297204"/>
                <a:gd name="connsiteY1" fmla="*/ 1660249 h 4333469"/>
                <a:gd name="connsiteX2" fmla="*/ 1697580 w 3297204"/>
                <a:gd name="connsiteY2" fmla="*/ 1245743 h 4333469"/>
                <a:gd name="connsiteX3" fmla="*/ 2112086 w 3297204"/>
                <a:gd name="connsiteY3" fmla="*/ 1660249 h 4333469"/>
                <a:gd name="connsiteX4" fmla="*/ 1989618 w 3297204"/>
                <a:gd name="connsiteY4" fmla="*/ 1952287 h 4333469"/>
                <a:gd name="connsiteX5" fmla="*/ 1688160 w 3297204"/>
                <a:gd name="connsiteY5" fmla="*/ 2084175 h 4333469"/>
                <a:gd name="connsiteX6" fmla="*/ 1283075 w 3297204"/>
                <a:gd name="connsiteY6" fmla="*/ 774713 h 4333469"/>
                <a:gd name="connsiteX7" fmla="*/ 812046 w 3297204"/>
                <a:gd name="connsiteY7" fmla="*/ 1198640 h 4333469"/>
                <a:gd name="connsiteX8" fmla="*/ 764943 w 3297204"/>
                <a:gd name="connsiteY8" fmla="*/ 2008810 h 4333469"/>
                <a:gd name="connsiteX9" fmla="*/ 1217131 w 3297204"/>
                <a:gd name="connsiteY9" fmla="*/ 2988551 h 4333469"/>
                <a:gd name="connsiteX10" fmla="*/ 1518589 w 3297204"/>
                <a:gd name="connsiteY10" fmla="*/ 3610310 h 4333469"/>
                <a:gd name="connsiteX11" fmla="*/ 1688160 w 3297204"/>
                <a:gd name="connsiteY11" fmla="*/ 3713936 h 4333469"/>
                <a:gd name="connsiteX12" fmla="*/ 1857731 w 3297204"/>
                <a:gd name="connsiteY12" fmla="*/ 3610310 h 4333469"/>
                <a:gd name="connsiteX13" fmla="*/ 2159189 w 3297204"/>
                <a:gd name="connsiteY13" fmla="*/ 2988551 h 4333469"/>
                <a:gd name="connsiteX14" fmla="*/ 2611378 w 3297204"/>
                <a:gd name="connsiteY14" fmla="*/ 2018231 h 4333469"/>
                <a:gd name="connsiteX15" fmla="*/ 2677321 w 3297204"/>
                <a:gd name="connsiteY15" fmla="*/ 1660249 h 4333469"/>
                <a:gd name="connsiteX16" fmla="*/ 1283075 w 3297204"/>
                <a:gd name="connsiteY16" fmla="*/ 774713 h 4333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297204" h="4333469">
                  <a:moveTo>
                    <a:pt x="1688160" y="2084175"/>
                  </a:moveTo>
                  <a:cubicBezTo>
                    <a:pt x="1462066" y="2084175"/>
                    <a:pt x="1273654" y="1895763"/>
                    <a:pt x="1283075" y="1660249"/>
                  </a:cubicBezTo>
                  <a:cubicBezTo>
                    <a:pt x="1283075" y="1434154"/>
                    <a:pt x="1471486" y="1245743"/>
                    <a:pt x="1697580" y="1245743"/>
                  </a:cubicBezTo>
                  <a:cubicBezTo>
                    <a:pt x="1923675" y="1245743"/>
                    <a:pt x="2112086" y="1434154"/>
                    <a:pt x="2112086" y="1660249"/>
                  </a:cubicBezTo>
                  <a:cubicBezTo>
                    <a:pt x="2112086" y="1773296"/>
                    <a:pt x="2064983" y="1876922"/>
                    <a:pt x="1989618" y="1952287"/>
                  </a:cubicBezTo>
                  <a:cubicBezTo>
                    <a:pt x="1904834" y="2037072"/>
                    <a:pt x="1801207" y="2084175"/>
                    <a:pt x="1688160" y="2084175"/>
                  </a:cubicBezTo>
                  <a:close/>
                  <a:moveTo>
                    <a:pt x="1283075" y="774713"/>
                  </a:moveTo>
                  <a:cubicBezTo>
                    <a:pt x="1075822" y="850078"/>
                    <a:pt x="915672" y="1010228"/>
                    <a:pt x="812046" y="1198640"/>
                  </a:cubicBezTo>
                  <a:cubicBezTo>
                    <a:pt x="680157" y="1452996"/>
                    <a:pt x="661316" y="1745034"/>
                    <a:pt x="764943" y="2008810"/>
                  </a:cubicBezTo>
                  <a:lnTo>
                    <a:pt x="1217131" y="2988551"/>
                  </a:lnTo>
                  <a:lnTo>
                    <a:pt x="1518589" y="3610310"/>
                  </a:lnTo>
                  <a:cubicBezTo>
                    <a:pt x="1546851" y="3676254"/>
                    <a:pt x="1612795" y="3713936"/>
                    <a:pt x="1688160" y="3713936"/>
                  </a:cubicBezTo>
                  <a:cubicBezTo>
                    <a:pt x="1763525" y="3713936"/>
                    <a:pt x="1829469" y="3676254"/>
                    <a:pt x="1857731" y="3610310"/>
                  </a:cubicBezTo>
                  <a:lnTo>
                    <a:pt x="2159189" y="2988551"/>
                  </a:lnTo>
                  <a:lnTo>
                    <a:pt x="2611378" y="2018231"/>
                  </a:lnTo>
                  <a:cubicBezTo>
                    <a:pt x="2658481" y="1905184"/>
                    <a:pt x="2677321" y="1782716"/>
                    <a:pt x="2677321" y="1660249"/>
                  </a:cubicBezTo>
                  <a:cubicBezTo>
                    <a:pt x="2677321" y="1000808"/>
                    <a:pt x="1999040" y="501517"/>
                    <a:pt x="1283075" y="774713"/>
                  </a:cubicBezTo>
                  <a:close/>
                </a:path>
              </a:pathLst>
            </a:custGeom>
            <a:solidFill>
              <a:srgbClr val="9DD164"/>
            </a:solidFill>
            <a:ln w="9415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srgbClr val="9DD164"/>
                </a:solidFill>
              </a:endParaRPr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E89164BF-37F3-4480-9391-C53DC4F039B0}"/>
                </a:ext>
              </a:extLst>
            </p:cNvPr>
            <p:cNvSpPr/>
            <p:nvPr/>
          </p:nvSpPr>
          <p:spPr>
            <a:xfrm>
              <a:off x="2961820" y="7144772"/>
              <a:ext cx="8855350" cy="6594413"/>
            </a:xfrm>
            <a:custGeom>
              <a:avLst/>
              <a:gdLst>
                <a:gd name="connsiteX0" fmla="*/ 4278271 w 8855350"/>
                <a:gd name="connsiteY0" fmla="*/ 5248591 h 6594409"/>
                <a:gd name="connsiteX1" fmla="*/ 2770977 w 8855350"/>
                <a:gd name="connsiteY1" fmla="*/ 4494945 h 6594409"/>
                <a:gd name="connsiteX2" fmla="*/ 2770977 w 8855350"/>
                <a:gd name="connsiteY2" fmla="*/ 1423833 h 6594409"/>
                <a:gd name="connsiteX3" fmla="*/ 4278271 w 8855350"/>
                <a:gd name="connsiteY3" fmla="*/ 2177480 h 6594409"/>
                <a:gd name="connsiteX4" fmla="*/ 4278271 w 8855350"/>
                <a:gd name="connsiteY4" fmla="*/ 5248591 h 6594409"/>
                <a:gd name="connsiteX5" fmla="*/ 2394154 w 8855350"/>
                <a:gd name="connsiteY5" fmla="*/ 4494945 h 6594409"/>
                <a:gd name="connsiteX6" fmla="*/ 1263683 w 8855350"/>
                <a:gd name="connsiteY6" fmla="*/ 5060180 h 6594409"/>
                <a:gd name="connsiteX7" fmla="*/ 1263683 w 8855350"/>
                <a:gd name="connsiteY7" fmla="*/ 1989068 h 6594409"/>
                <a:gd name="connsiteX8" fmla="*/ 2394154 w 8855350"/>
                <a:gd name="connsiteY8" fmla="*/ 1423833 h 6594409"/>
                <a:gd name="connsiteX9" fmla="*/ 2394154 w 8855350"/>
                <a:gd name="connsiteY9" fmla="*/ 4494945 h 6594409"/>
                <a:gd name="connsiteX10" fmla="*/ 7613158 w 8855350"/>
                <a:gd name="connsiteY10" fmla="*/ 1329627 h 6594409"/>
                <a:gd name="connsiteX11" fmla="*/ 7613158 w 8855350"/>
                <a:gd name="connsiteY11" fmla="*/ 1329627 h 6594409"/>
                <a:gd name="connsiteX12" fmla="*/ 7377644 w 8855350"/>
                <a:gd name="connsiteY12" fmla="*/ 1838339 h 6594409"/>
                <a:gd name="connsiteX13" fmla="*/ 7669682 w 8855350"/>
                <a:gd name="connsiteY13" fmla="*/ 1989068 h 6594409"/>
                <a:gd name="connsiteX14" fmla="*/ 7669682 w 8855350"/>
                <a:gd name="connsiteY14" fmla="*/ 5060180 h 6594409"/>
                <a:gd name="connsiteX15" fmla="*/ 6539211 w 8855350"/>
                <a:gd name="connsiteY15" fmla="*/ 4494945 h 6594409"/>
                <a:gd name="connsiteX16" fmla="*/ 6539211 w 8855350"/>
                <a:gd name="connsiteY16" fmla="*/ 3242006 h 6594409"/>
                <a:gd name="connsiteX17" fmla="*/ 6162388 w 8855350"/>
                <a:gd name="connsiteY17" fmla="*/ 3242006 h 6594409"/>
                <a:gd name="connsiteX18" fmla="*/ 6162388 w 8855350"/>
                <a:gd name="connsiteY18" fmla="*/ 4494945 h 6594409"/>
                <a:gd name="connsiteX19" fmla="*/ 4655094 w 8855350"/>
                <a:gd name="connsiteY19" fmla="*/ 5248591 h 6594409"/>
                <a:gd name="connsiteX20" fmla="*/ 4655094 w 8855350"/>
                <a:gd name="connsiteY20" fmla="*/ 2177480 h 6594409"/>
                <a:gd name="connsiteX21" fmla="*/ 5323956 w 8855350"/>
                <a:gd name="connsiteY21" fmla="*/ 1838339 h 6594409"/>
                <a:gd name="connsiteX22" fmla="*/ 5088441 w 8855350"/>
                <a:gd name="connsiteY22" fmla="*/ 1329627 h 6594409"/>
                <a:gd name="connsiteX23" fmla="*/ 4466683 w 8855350"/>
                <a:gd name="connsiteY23" fmla="*/ 1640507 h 6594409"/>
                <a:gd name="connsiteX24" fmla="*/ 2582565 w 8855350"/>
                <a:gd name="connsiteY24" fmla="*/ 698448 h 6594409"/>
                <a:gd name="connsiteX25" fmla="*/ 698448 w 8855350"/>
                <a:gd name="connsiteY25" fmla="*/ 1640507 h 6594409"/>
                <a:gd name="connsiteX26" fmla="*/ 698448 w 8855350"/>
                <a:gd name="connsiteY26" fmla="*/ 5973976 h 6594409"/>
                <a:gd name="connsiteX27" fmla="*/ 2582565 w 8855350"/>
                <a:gd name="connsiteY27" fmla="*/ 5031918 h 6594409"/>
                <a:gd name="connsiteX28" fmla="*/ 4466683 w 8855350"/>
                <a:gd name="connsiteY28" fmla="*/ 5973976 h 6594409"/>
                <a:gd name="connsiteX29" fmla="*/ 6350800 w 8855350"/>
                <a:gd name="connsiteY29" fmla="*/ 5031918 h 6594409"/>
                <a:gd name="connsiteX30" fmla="*/ 8234917 w 8855350"/>
                <a:gd name="connsiteY30" fmla="*/ 5973976 h 6594409"/>
                <a:gd name="connsiteX31" fmla="*/ 8234917 w 8855350"/>
                <a:gd name="connsiteY31" fmla="*/ 1640507 h 6594409"/>
                <a:gd name="connsiteX32" fmla="*/ 7613158 w 8855350"/>
                <a:gd name="connsiteY32" fmla="*/ 1329627 h 65944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8855350" h="6594409">
                  <a:moveTo>
                    <a:pt x="4278271" y="5248591"/>
                  </a:moveTo>
                  <a:lnTo>
                    <a:pt x="2770977" y="4494945"/>
                  </a:lnTo>
                  <a:lnTo>
                    <a:pt x="2770977" y="1423833"/>
                  </a:lnTo>
                  <a:lnTo>
                    <a:pt x="4278271" y="2177480"/>
                  </a:lnTo>
                  <a:lnTo>
                    <a:pt x="4278271" y="5248591"/>
                  </a:lnTo>
                  <a:close/>
                  <a:moveTo>
                    <a:pt x="2394154" y="4494945"/>
                  </a:moveTo>
                  <a:lnTo>
                    <a:pt x="1263683" y="5060180"/>
                  </a:lnTo>
                  <a:lnTo>
                    <a:pt x="1263683" y="1989068"/>
                  </a:lnTo>
                  <a:lnTo>
                    <a:pt x="2394154" y="1423833"/>
                  </a:lnTo>
                  <a:lnTo>
                    <a:pt x="2394154" y="4494945"/>
                  </a:lnTo>
                  <a:close/>
                  <a:moveTo>
                    <a:pt x="7613158" y="1329627"/>
                  </a:moveTo>
                  <a:lnTo>
                    <a:pt x="7613158" y="1329627"/>
                  </a:lnTo>
                  <a:lnTo>
                    <a:pt x="7377644" y="1838339"/>
                  </a:lnTo>
                  <a:lnTo>
                    <a:pt x="7669682" y="1989068"/>
                  </a:lnTo>
                  <a:lnTo>
                    <a:pt x="7669682" y="5060180"/>
                  </a:lnTo>
                  <a:lnTo>
                    <a:pt x="6539211" y="4494945"/>
                  </a:lnTo>
                  <a:lnTo>
                    <a:pt x="6539211" y="3242006"/>
                  </a:lnTo>
                  <a:lnTo>
                    <a:pt x="6162388" y="3242006"/>
                  </a:lnTo>
                  <a:lnTo>
                    <a:pt x="6162388" y="4494945"/>
                  </a:lnTo>
                  <a:lnTo>
                    <a:pt x="4655094" y="5248591"/>
                  </a:lnTo>
                  <a:lnTo>
                    <a:pt x="4655094" y="2177480"/>
                  </a:lnTo>
                  <a:lnTo>
                    <a:pt x="5323956" y="1838339"/>
                  </a:lnTo>
                  <a:lnTo>
                    <a:pt x="5088441" y="1329627"/>
                  </a:lnTo>
                  <a:lnTo>
                    <a:pt x="4466683" y="1640507"/>
                  </a:lnTo>
                  <a:lnTo>
                    <a:pt x="2582565" y="698448"/>
                  </a:lnTo>
                  <a:lnTo>
                    <a:pt x="698448" y="1640507"/>
                  </a:lnTo>
                  <a:lnTo>
                    <a:pt x="698448" y="5973976"/>
                  </a:lnTo>
                  <a:lnTo>
                    <a:pt x="2582565" y="5031918"/>
                  </a:lnTo>
                  <a:lnTo>
                    <a:pt x="4466683" y="5973976"/>
                  </a:lnTo>
                  <a:lnTo>
                    <a:pt x="6350800" y="5031918"/>
                  </a:lnTo>
                  <a:lnTo>
                    <a:pt x="8234917" y="5973976"/>
                  </a:lnTo>
                  <a:lnTo>
                    <a:pt x="8234917" y="1640507"/>
                  </a:lnTo>
                  <a:lnTo>
                    <a:pt x="7613158" y="1329627"/>
                  </a:lnTo>
                  <a:close/>
                </a:path>
              </a:pathLst>
            </a:custGeom>
            <a:solidFill>
              <a:schemeClr val="bg1"/>
            </a:solidFill>
            <a:ln w="9415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15962917-C192-40FD-A46C-9180B0F2F8A0}"/>
              </a:ext>
            </a:extLst>
          </p:cNvPr>
          <p:cNvSpPr/>
          <p:nvPr/>
        </p:nvSpPr>
        <p:spPr>
          <a:xfrm>
            <a:off x="934987" y="5303874"/>
            <a:ext cx="34660732" cy="23214450"/>
          </a:xfrm>
          <a:prstGeom prst="rect">
            <a:avLst/>
          </a:prstGeom>
          <a:noFill/>
          <a:ln w="76200">
            <a:solidFill>
              <a:srgbClr val="9DD1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9DD164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8CEA4A6-2799-4299-BD61-7F6FD37CF7B5}"/>
              </a:ext>
            </a:extLst>
          </p:cNvPr>
          <p:cNvSpPr/>
          <p:nvPr/>
        </p:nvSpPr>
        <p:spPr>
          <a:xfrm>
            <a:off x="25270131" y="27551654"/>
            <a:ext cx="10390133" cy="16651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22F2405-AF71-5E4C-A85B-6DDF01322A9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602397" y="27494081"/>
            <a:ext cx="10057867" cy="1538485"/>
          </a:xfrm>
          <a:prstGeom prst="rect">
            <a:avLst/>
          </a:prstGeom>
        </p:spPr>
      </p:pic>
      <p:graphicFrame>
        <p:nvGraphicFramePr>
          <p:cNvPr id="38" name="Diagram 37">
            <a:extLst>
              <a:ext uri="{FF2B5EF4-FFF2-40B4-BE49-F238E27FC236}">
                <a16:creationId xmlns:a16="http://schemas.microsoft.com/office/drawing/2014/main" id="{ECC7868D-146A-4018-AFC3-9AF03091BA8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40014896"/>
              </p:ext>
            </p:extLst>
          </p:nvPr>
        </p:nvGraphicFramePr>
        <p:xfrm>
          <a:off x="12643612" y="6876768"/>
          <a:ext cx="10710844" cy="65580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C2D10C9A-A8DD-49FD-A934-FE7415877546}"/>
              </a:ext>
            </a:extLst>
          </p:cNvPr>
          <p:cNvSpPr txBox="1"/>
          <p:nvPr/>
        </p:nvSpPr>
        <p:spPr>
          <a:xfrm>
            <a:off x="25257193" y="15792089"/>
            <a:ext cx="10277089" cy="966418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Inventory Challenges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>
                <a:latin typeface="Minion Pro" panose="02040503050306020203"/>
              </a:rPr>
              <a:t>Data collection</a:t>
            </a:r>
          </a:p>
          <a:p>
            <a:pPr marL="2037204" lvl="1" indent="-457200">
              <a:buFont typeface="Arial" panose="020B0604020202020204" pitchFamily="34" charset="0"/>
              <a:buChar char="•"/>
            </a:pPr>
            <a:r>
              <a:rPr lang="en-US" sz="3600" dirty="0">
                <a:latin typeface="Minion Pro" panose="02040503050306020203"/>
              </a:rPr>
              <a:t> More data required in the EPA’s Local Greenhouse Gas Inventory Tool </a:t>
            </a:r>
          </a:p>
          <a:p>
            <a:pPr marL="2037204" lvl="1" indent="-457200">
              <a:buFont typeface="Arial" panose="020B0604020202020204" pitchFamily="34" charset="0"/>
              <a:buChar char="•"/>
            </a:pPr>
            <a:r>
              <a:rPr lang="en-US" sz="3600" dirty="0">
                <a:latin typeface="Minion Pro" panose="02040503050306020203"/>
              </a:rPr>
              <a:t>Difficulties obtaining data from others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>
                <a:latin typeface="Minion Pro" panose="02040503050306020203"/>
              </a:rPr>
              <a:t>Baseline comparability</a:t>
            </a:r>
          </a:p>
          <a:p>
            <a:pPr marL="2037204" lvl="1" indent="-457200">
              <a:buFont typeface="Arial" panose="020B0604020202020204" pitchFamily="34" charset="0"/>
              <a:buChar char="•"/>
            </a:pPr>
            <a:r>
              <a:rPr lang="en-US" sz="3600" dirty="0">
                <a:latin typeface="Minion Pro" panose="02040503050306020203"/>
              </a:rPr>
              <a:t>Incomplete baseline</a:t>
            </a:r>
          </a:p>
          <a:p>
            <a:pPr marL="2037204" lvl="1" indent="-457200">
              <a:buFont typeface="Arial" panose="020B0604020202020204" pitchFamily="34" charset="0"/>
              <a:buChar char="•"/>
            </a:pPr>
            <a:r>
              <a:rPr lang="en-US" sz="3600" dirty="0">
                <a:latin typeface="Minion Pro" panose="02040503050306020203"/>
              </a:rPr>
              <a:t>Difficulty understanding what was included or omitted and why</a:t>
            </a:r>
          </a:p>
          <a:p>
            <a:pPr marL="2037204" lvl="1" indent="-457200">
              <a:buFont typeface="Arial" panose="020B0604020202020204" pitchFamily="34" charset="0"/>
              <a:buChar char="•"/>
            </a:pPr>
            <a:r>
              <a:rPr lang="en-US" sz="3600" dirty="0">
                <a:latin typeface="Minion Pro" panose="02040503050306020203"/>
              </a:rPr>
              <a:t>Discovering more emission sources to measure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>
                <a:latin typeface="Minion Pro" panose="02040503050306020203"/>
              </a:rPr>
              <a:t>Adjusting for changes</a:t>
            </a:r>
          </a:p>
          <a:p>
            <a:pPr marL="2037204" lvl="1" indent="-457200">
              <a:buFont typeface="Arial" panose="020B0604020202020204" pitchFamily="34" charset="0"/>
              <a:buChar char="•"/>
            </a:pPr>
            <a:r>
              <a:rPr lang="en-US" sz="3600" dirty="0">
                <a:latin typeface="Minion Pro" panose="02040503050306020203"/>
              </a:rPr>
              <a:t>City building and infrastructure updates</a:t>
            </a:r>
          </a:p>
          <a:p>
            <a:pPr marL="2037204" lvl="1" indent="-457200">
              <a:buFont typeface="Arial" panose="020B0604020202020204" pitchFamily="34" charset="0"/>
              <a:buChar char="•"/>
            </a:pPr>
            <a:r>
              <a:rPr lang="en-US" sz="3600" dirty="0">
                <a:latin typeface="Minion Pro" panose="02040503050306020203"/>
              </a:rPr>
              <a:t>New fleet vehicles</a:t>
            </a:r>
          </a:p>
          <a:p>
            <a:pPr marL="2037204" lvl="1" indent="-457200">
              <a:buFont typeface="Arial" panose="020B0604020202020204" pitchFamily="34" charset="0"/>
              <a:buChar char="•"/>
            </a:pPr>
            <a:r>
              <a:rPr lang="en-US" sz="3600" dirty="0">
                <a:latin typeface="Minion Pro" panose="02040503050306020203"/>
              </a:rPr>
              <a:t>Streetlights soon to be converted to LED</a:t>
            </a:r>
          </a:p>
          <a:p>
            <a:pPr marL="2037204" lvl="1" indent="-457200">
              <a:buFont typeface="Arial" panose="020B0604020202020204" pitchFamily="34" charset="0"/>
              <a:buChar char="•"/>
            </a:pPr>
            <a:endParaRPr lang="en-US" sz="3200" dirty="0">
              <a:latin typeface="Source Sans Pro" panose="020B0503030403020204" pitchFamily="34" charset="77"/>
            </a:endParaRPr>
          </a:p>
          <a:p>
            <a:endParaRPr lang="en-US" sz="3200" dirty="0">
              <a:latin typeface="Minion Pro" panose="02040503050306020203" pitchFamily="18" charset="0"/>
            </a:endParaRPr>
          </a:p>
        </p:txBody>
      </p:sp>
      <p:pic>
        <p:nvPicPr>
          <p:cNvPr id="17" name="Graphic 16" descr="Bank">
            <a:extLst>
              <a:ext uri="{FF2B5EF4-FFF2-40B4-BE49-F238E27FC236}">
                <a16:creationId xmlns:a16="http://schemas.microsoft.com/office/drawing/2014/main" id="{BDF1586D-375A-4F20-8E61-1D3AD96D969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2505412" y="17410796"/>
            <a:ext cx="2130046" cy="2130046"/>
          </a:xfrm>
          <a:prstGeom prst="rect">
            <a:avLst/>
          </a:prstGeom>
        </p:spPr>
      </p:pic>
      <p:pic>
        <p:nvPicPr>
          <p:cNvPr id="45" name="Graphic 44" descr="House">
            <a:extLst>
              <a:ext uri="{FF2B5EF4-FFF2-40B4-BE49-F238E27FC236}">
                <a16:creationId xmlns:a16="http://schemas.microsoft.com/office/drawing/2014/main" id="{BA815AED-3400-4603-8AC8-0D8A91B797DB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2445943" y="20554520"/>
            <a:ext cx="2314070" cy="2314070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70D15C97-DFA2-4E2E-A5D3-86EA9631E4FB}"/>
              </a:ext>
            </a:extLst>
          </p:cNvPr>
          <p:cNvSpPr txBox="1"/>
          <p:nvPr/>
        </p:nvSpPr>
        <p:spPr>
          <a:xfrm>
            <a:off x="1850169" y="16527970"/>
            <a:ext cx="71582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Minion Pro" panose="02040503050306020203"/>
                <a:ea typeface="Source Sans Pro" panose="020B0503030403020204" pitchFamily="34" charset="0"/>
              </a:rPr>
              <a:t>Local Government Operations 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9CAA86F8-672B-49CA-BFD6-33F5F7D73CA2}"/>
              </a:ext>
            </a:extLst>
          </p:cNvPr>
          <p:cNvSpPr txBox="1"/>
          <p:nvPr/>
        </p:nvSpPr>
        <p:spPr>
          <a:xfrm>
            <a:off x="2661992" y="19686335"/>
            <a:ext cx="4255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Minion Pro" panose="02040503050306020203"/>
                <a:ea typeface="Source Sans Pro" panose="020B0503030403020204" pitchFamily="34" charset="0"/>
              </a:rPr>
              <a:t>Community Scale</a:t>
            </a:r>
          </a:p>
        </p:txBody>
      </p:sp>
      <p:pic>
        <p:nvPicPr>
          <p:cNvPr id="52" name="Graphic 51" descr="Police">
            <a:extLst>
              <a:ext uri="{FF2B5EF4-FFF2-40B4-BE49-F238E27FC236}">
                <a16:creationId xmlns:a16="http://schemas.microsoft.com/office/drawing/2014/main" id="{E586A592-5D37-4DCF-B958-93A99F20FB20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5326670" y="17444976"/>
            <a:ext cx="2130046" cy="2130046"/>
          </a:xfrm>
          <a:prstGeom prst="rect">
            <a:avLst/>
          </a:prstGeom>
        </p:spPr>
      </p:pic>
      <p:pic>
        <p:nvPicPr>
          <p:cNvPr id="71" name="Graphic 70" descr="Group of people">
            <a:extLst>
              <a:ext uri="{FF2B5EF4-FFF2-40B4-BE49-F238E27FC236}">
                <a16:creationId xmlns:a16="http://schemas.microsoft.com/office/drawing/2014/main" id="{B40CAEF1-463F-4A68-9D3E-7CD1BDFFAD92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5429307" y="20491714"/>
            <a:ext cx="2134306" cy="2134306"/>
          </a:xfrm>
          <a:prstGeom prst="rect">
            <a:avLst/>
          </a:prstGeom>
        </p:spPr>
      </p:pic>
      <p:sp>
        <p:nvSpPr>
          <p:cNvPr id="72" name="TextBox 71">
            <a:extLst>
              <a:ext uri="{FF2B5EF4-FFF2-40B4-BE49-F238E27FC236}">
                <a16:creationId xmlns:a16="http://schemas.microsoft.com/office/drawing/2014/main" id="{2CC76951-7A44-4E30-A1FA-C91353AE2702}"/>
              </a:ext>
            </a:extLst>
          </p:cNvPr>
          <p:cNvSpPr txBox="1"/>
          <p:nvPr/>
        </p:nvSpPr>
        <p:spPr>
          <a:xfrm>
            <a:off x="1411701" y="23059208"/>
            <a:ext cx="10283888" cy="1292662"/>
          </a:xfrm>
          <a:prstGeom prst="rect">
            <a:avLst/>
          </a:prstGeom>
          <a:noFill/>
          <a:ln w="38100">
            <a:noFill/>
          </a:ln>
        </p:spPr>
        <p:txBody>
          <a:bodyPr wrap="square" lIns="457200" tIns="228600" rIns="228600" bIns="228600" rtlCol="0">
            <a:spAutoFit/>
          </a:bodyPr>
          <a:lstStyle/>
          <a:p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Lebanon’s Inventory</a:t>
            </a: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DF55FF77-4B1D-4B9F-8DD3-4835F05CC5E3}"/>
              </a:ext>
            </a:extLst>
          </p:cNvPr>
          <p:cNvSpPr txBox="1"/>
          <p:nvPr/>
        </p:nvSpPr>
        <p:spPr>
          <a:xfrm>
            <a:off x="10954761" y="27167823"/>
            <a:ext cx="7758560" cy="107721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200" i="1" dirty="0">
                <a:solidFill>
                  <a:srgbClr val="D36122"/>
                </a:solidFill>
                <a:latin typeface="Minion Pro" panose="02040503050306020203"/>
                <a:ea typeface="Source Sans Pro" panose="020B0503030403020204" pitchFamily="34" charset="0"/>
              </a:rPr>
              <a:t>Other municipalities in NH have done, or are in the process of completing GHG inventories</a:t>
            </a:r>
          </a:p>
        </p:txBody>
      </p:sp>
      <p:grpSp>
        <p:nvGrpSpPr>
          <p:cNvPr id="97" name="Group 96">
            <a:extLst>
              <a:ext uri="{FF2B5EF4-FFF2-40B4-BE49-F238E27FC236}">
                <a16:creationId xmlns:a16="http://schemas.microsoft.com/office/drawing/2014/main" id="{0B93EB61-AD7C-4734-B0DD-95F660D44C46}"/>
              </a:ext>
            </a:extLst>
          </p:cNvPr>
          <p:cNvGrpSpPr/>
          <p:nvPr/>
        </p:nvGrpSpPr>
        <p:grpSpPr>
          <a:xfrm>
            <a:off x="1909864" y="24518501"/>
            <a:ext cx="16608451" cy="2215968"/>
            <a:chOff x="784728" y="23305931"/>
            <a:chExt cx="14183880" cy="1533392"/>
          </a:xfrm>
        </p:grpSpPr>
        <p:sp>
          <p:nvSpPr>
            <p:cNvPr id="98" name="Freeform: Shape 97">
              <a:extLst>
                <a:ext uri="{FF2B5EF4-FFF2-40B4-BE49-F238E27FC236}">
                  <a16:creationId xmlns:a16="http://schemas.microsoft.com/office/drawing/2014/main" id="{DC60C92D-2BA2-43A3-9FBF-219A1718EB04}"/>
                </a:ext>
              </a:extLst>
            </p:cNvPr>
            <p:cNvSpPr/>
            <p:nvPr/>
          </p:nvSpPr>
          <p:spPr>
            <a:xfrm>
              <a:off x="784728" y="23305931"/>
              <a:ext cx="3833481" cy="1533392"/>
            </a:xfrm>
            <a:custGeom>
              <a:avLst/>
              <a:gdLst>
                <a:gd name="connsiteX0" fmla="*/ 0 w 3833481"/>
                <a:gd name="connsiteY0" fmla="*/ 0 h 1533392"/>
                <a:gd name="connsiteX1" fmla="*/ 3066785 w 3833481"/>
                <a:gd name="connsiteY1" fmla="*/ 0 h 1533392"/>
                <a:gd name="connsiteX2" fmla="*/ 3833481 w 3833481"/>
                <a:gd name="connsiteY2" fmla="*/ 766696 h 1533392"/>
                <a:gd name="connsiteX3" fmla="*/ 3066785 w 3833481"/>
                <a:gd name="connsiteY3" fmla="*/ 1533392 h 1533392"/>
                <a:gd name="connsiteX4" fmla="*/ 0 w 3833481"/>
                <a:gd name="connsiteY4" fmla="*/ 1533392 h 1533392"/>
                <a:gd name="connsiteX5" fmla="*/ 766696 w 3833481"/>
                <a:gd name="connsiteY5" fmla="*/ 766696 h 1533392"/>
                <a:gd name="connsiteX6" fmla="*/ 0 w 3833481"/>
                <a:gd name="connsiteY6" fmla="*/ 0 h 15333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33481" h="1533392">
                  <a:moveTo>
                    <a:pt x="0" y="0"/>
                  </a:moveTo>
                  <a:lnTo>
                    <a:pt x="3066785" y="0"/>
                  </a:lnTo>
                  <a:lnTo>
                    <a:pt x="3833481" y="766696"/>
                  </a:lnTo>
                  <a:lnTo>
                    <a:pt x="3066785" y="1533392"/>
                  </a:lnTo>
                  <a:lnTo>
                    <a:pt x="0" y="1533392"/>
                  </a:lnTo>
                  <a:lnTo>
                    <a:pt x="766696" y="7666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2AAAD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70709" tIns="34671" rIns="801367" bIns="34671" numCol="1" spcCol="1270" anchor="ctr" anchorCtr="0">
              <a:noAutofit/>
            </a:bodyPr>
            <a:lstStyle/>
            <a:p>
              <a:pPr marL="0" lvl="0" indent="0" algn="ctr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3200" kern="1200" dirty="0">
                  <a:latin typeface="Minion Pro" panose="02040503050306020203"/>
                  <a:ea typeface="Source Sans Pro" panose="020B0503030403020204" pitchFamily="34" charset="0"/>
                </a:rPr>
                <a:t>Local Government Operations Baseline 2008</a:t>
              </a:r>
            </a:p>
          </p:txBody>
        </p:sp>
        <p:sp>
          <p:nvSpPr>
            <p:cNvPr id="99" name="Freeform: Shape 98">
              <a:extLst>
                <a:ext uri="{FF2B5EF4-FFF2-40B4-BE49-F238E27FC236}">
                  <a16:creationId xmlns:a16="http://schemas.microsoft.com/office/drawing/2014/main" id="{12C2C0B9-C3F3-4B2A-8688-DCF81DA42310}"/>
                </a:ext>
              </a:extLst>
            </p:cNvPr>
            <p:cNvSpPr/>
            <p:nvPr/>
          </p:nvSpPr>
          <p:spPr>
            <a:xfrm>
              <a:off x="4234861" y="23305931"/>
              <a:ext cx="3833481" cy="1533392"/>
            </a:xfrm>
            <a:custGeom>
              <a:avLst/>
              <a:gdLst>
                <a:gd name="connsiteX0" fmla="*/ 0 w 3833481"/>
                <a:gd name="connsiteY0" fmla="*/ 0 h 1533392"/>
                <a:gd name="connsiteX1" fmla="*/ 3066785 w 3833481"/>
                <a:gd name="connsiteY1" fmla="*/ 0 h 1533392"/>
                <a:gd name="connsiteX2" fmla="*/ 3833481 w 3833481"/>
                <a:gd name="connsiteY2" fmla="*/ 766696 h 1533392"/>
                <a:gd name="connsiteX3" fmla="*/ 3066785 w 3833481"/>
                <a:gd name="connsiteY3" fmla="*/ 1533392 h 1533392"/>
                <a:gd name="connsiteX4" fmla="*/ 0 w 3833481"/>
                <a:gd name="connsiteY4" fmla="*/ 1533392 h 1533392"/>
                <a:gd name="connsiteX5" fmla="*/ 766696 w 3833481"/>
                <a:gd name="connsiteY5" fmla="*/ 766696 h 1533392"/>
                <a:gd name="connsiteX6" fmla="*/ 0 w 3833481"/>
                <a:gd name="connsiteY6" fmla="*/ 0 h 15333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33481" h="1533392">
                  <a:moveTo>
                    <a:pt x="0" y="0"/>
                  </a:moveTo>
                  <a:lnTo>
                    <a:pt x="3066785" y="0"/>
                  </a:lnTo>
                  <a:lnTo>
                    <a:pt x="3833481" y="766696"/>
                  </a:lnTo>
                  <a:lnTo>
                    <a:pt x="3066785" y="1533392"/>
                  </a:lnTo>
                  <a:lnTo>
                    <a:pt x="0" y="1533392"/>
                  </a:lnTo>
                  <a:lnTo>
                    <a:pt x="766696" y="7666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2AAAD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70709" tIns="34671" rIns="801367" bIns="34671" numCol="1" spcCol="1270" anchor="ctr" anchorCtr="0">
              <a:noAutofit/>
            </a:bodyPr>
            <a:lstStyle/>
            <a:p>
              <a:pPr marL="0" lvl="0" indent="0" algn="ctr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3200" kern="1200" dirty="0">
                  <a:latin typeface="Minion Pro" panose="02040503050306020203"/>
                  <a:ea typeface="Source Sans Pro" panose="020B0503030403020204" pitchFamily="34" charset="0"/>
                </a:rPr>
                <a:t>Local Government Operations Update 2015</a:t>
              </a:r>
            </a:p>
          </p:txBody>
        </p:sp>
        <p:sp>
          <p:nvSpPr>
            <p:cNvPr id="100" name="Freeform: Shape 99">
              <a:extLst>
                <a:ext uri="{FF2B5EF4-FFF2-40B4-BE49-F238E27FC236}">
                  <a16:creationId xmlns:a16="http://schemas.microsoft.com/office/drawing/2014/main" id="{18A9632B-6DD0-4FE6-BAF9-A11321C3475B}"/>
                </a:ext>
              </a:extLst>
            </p:cNvPr>
            <p:cNvSpPr/>
            <p:nvPr/>
          </p:nvSpPr>
          <p:spPr>
            <a:xfrm>
              <a:off x="7684994" y="23305931"/>
              <a:ext cx="3833481" cy="1533392"/>
            </a:xfrm>
            <a:custGeom>
              <a:avLst/>
              <a:gdLst>
                <a:gd name="connsiteX0" fmla="*/ 0 w 3833481"/>
                <a:gd name="connsiteY0" fmla="*/ 0 h 1533392"/>
                <a:gd name="connsiteX1" fmla="*/ 3066785 w 3833481"/>
                <a:gd name="connsiteY1" fmla="*/ 0 h 1533392"/>
                <a:gd name="connsiteX2" fmla="*/ 3833481 w 3833481"/>
                <a:gd name="connsiteY2" fmla="*/ 766696 h 1533392"/>
                <a:gd name="connsiteX3" fmla="*/ 3066785 w 3833481"/>
                <a:gd name="connsiteY3" fmla="*/ 1533392 h 1533392"/>
                <a:gd name="connsiteX4" fmla="*/ 0 w 3833481"/>
                <a:gd name="connsiteY4" fmla="*/ 1533392 h 1533392"/>
                <a:gd name="connsiteX5" fmla="*/ 766696 w 3833481"/>
                <a:gd name="connsiteY5" fmla="*/ 766696 h 1533392"/>
                <a:gd name="connsiteX6" fmla="*/ 0 w 3833481"/>
                <a:gd name="connsiteY6" fmla="*/ 0 h 15333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33481" h="1533392">
                  <a:moveTo>
                    <a:pt x="0" y="0"/>
                  </a:moveTo>
                  <a:lnTo>
                    <a:pt x="3066785" y="0"/>
                  </a:lnTo>
                  <a:lnTo>
                    <a:pt x="3833481" y="766696"/>
                  </a:lnTo>
                  <a:lnTo>
                    <a:pt x="3066785" y="1533392"/>
                  </a:lnTo>
                  <a:lnTo>
                    <a:pt x="0" y="1533392"/>
                  </a:lnTo>
                  <a:lnTo>
                    <a:pt x="766696" y="7666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DD164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70709" tIns="34671" rIns="801367" bIns="34671" numCol="1" spcCol="1270" anchor="ctr" anchorCtr="0">
              <a:noAutofit/>
            </a:bodyPr>
            <a:lstStyle/>
            <a:p>
              <a:pPr marL="0" lvl="0" indent="0" algn="ctr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3200" kern="1200" dirty="0">
                  <a:latin typeface="Minion Pro" panose="02040503050306020203"/>
                  <a:ea typeface="Source Sans Pro" panose="020B0503030403020204" pitchFamily="34" charset="0"/>
                </a:rPr>
                <a:t>Local Government Operations Update 2018</a:t>
              </a:r>
            </a:p>
          </p:txBody>
        </p:sp>
        <p:sp>
          <p:nvSpPr>
            <p:cNvPr id="101" name="Freeform: Shape 100">
              <a:extLst>
                <a:ext uri="{FF2B5EF4-FFF2-40B4-BE49-F238E27FC236}">
                  <a16:creationId xmlns:a16="http://schemas.microsoft.com/office/drawing/2014/main" id="{986C202B-7CB5-4F25-950D-298C7904FEC2}"/>
                </a:ext>
              </a:extLst>
            </p:cNvPr>
            <p:cNvSpPr/>
            <p:nvPr/>
          </p:nvSpPr>
          <p:spPr>
            <a:xfrm>
              <a:off x="11135127" y="23305931"/>
              <a:ext cx="3833481" cy="1533392"/>
            </a:xfrm>
            <a:custGeom>
              <a:avLst/>
              <a:gdLst>
                <a:gd name="connsiteX0" fmla="*/ 0 w 3833481"/>
                <a:gd name="connsiteY0" fmla="*/ 0 h 1533392"/>
                <a:gd name="connsiteX1" fmla="*/ 3066785 w 3833481"/>
                <a:gd name="connsiteY1" fmla="*/ 0 h 1533392"/>
                <a:gd name="connsiteX2" fmla="*/ 3833481 w 3833481"/>
                <a:gd name="connsiteY2" fmla="*/ 766696 h 1533392"/>
                <a:gd name="connsiteX3" fmla="*/ 3066785 w 3833481"/>
                <a:gd name="connsiteY3" fmla="*/ 1533392 h 1533392"/>
                <a:gd name="connsiteX4" fmla="*/ 0 w 3833481"/>
                <a:gd name="connsiteY4" fmla="*/ 1533392 h 1533392"/>
                <a:gd name="connsiteX5" fmla="*/ 766696 w 3833481"/>
                <a:gd name="connsiteY5" fmla="*/ 766696 h 1533392"/>
                <a:gd name="connsiteX6" fmla="*/ 0 w 3833481"/>
                <a:gd name="connsiteY6" fmla="*/ 0 h 15333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33481" h="1533392">
                  <a:moveTo>
                    <a:pt x="0" y="0"/>
                  </a:moveTo>
                  <a:lnTo>
                    <a:pt x="3066785" y="0"/>
                  </a:lnTo>
                  <a:lnTo>
                    <a:pt x="3833481" y="766696"/>
                  </a:lnTo>
                  <a:lnTo>
                    <a:pt x="3066785" y="1533392"/>
                  </a:lnTo>
                  <a:lnTo>
                    <a:pt x="0" y="1533392"/>
                  </a:lnTo>
                  <a:lnTo>
                    <a:pt x="766696" y="7666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2AAAD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70709" tIns="34671" rIns="801367" bIns="34671" numCol="1" spcCol="1270" anchor="ctr" anchorCtr="0">
              <a:noAutofit/>
            </a:bodyPr>
            <a:lstStyle/>
            <a:p>
              <a:pPr marL="0" lvl="0" indent="0" algn="ctr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3200" kern="1200" dirty="0">
                  <a:latin typeface="Minion Pro" panose="02040503050306020203"/>
                  <a:ea typeface="Source Sans Pro" panose="020B0503030403020204" pitchFamily="34" charset="0"/>
                </a:rPr>
                <a:t>Community Scale Inventory Future Work</a:t>
              </a:r>
            </a:p>
          </p:txBody>
        </p:sp>
      </p:grpSp>
      <p:sp>
        <p:nvSpPr>
          <p:cNvPr id="103" name="TextBox 102">
            <a:extLst>
              <a:ext uri="{FF2B5EF4-FFF2-40B4-BE49-F238E27FC236}">
                <a16:creationId xmlns:a16="http://schemas.microsoft.com/office/drawing/2014/main" id="{B1A91DDA-DFE6-4EEA-9EED-D9EE14B96129}"/>
              </a:ext>
            </a:extLst>
          </p:cNvPr>
          <p:cNvSpPr txBox="1"/>
          <p:nvPr/>
        </p:nvSpPr>
        <p:spPr>
          <a:xfrm>
            <a:off x="1973590" y="27167823"/>
            <a:ext cx="7758560" cy="107721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200" i="1" dirty="0">
                <a:solidFill>
                  <a:schemeClr val="accent6"/>
                </a:solidFill>
                <a:latin typeface="Minion Pro" panose="02040503050306020203"/>
                <a:ea typeface="Source Sans Pro" panose="020B0503030403020204" pitchFamily="34" charset="0"/>
              </a:rPr>
              <a:t>The City of Lebanon has the opportunity to be a leader in the Upper Valley region</a:t>
            </a:r>
          </a:p>
        </p:txBody>
      </p:sp>
      <p:pic>
        <p:nvPicPr>
          <p:cNvPr id="104" name="Graphic 1" descr="Marker">
            <a:extLst>
              <a:ext uri="{FF2B5EF4-FFF2-40B4-BE49-F238E27FC236}">
                <a16:creationId xmlns:a16="http://schemas.microsoft.com/office/drawing/2014/main" id="{60F5EDF9-07B9-4176-B374-9E53081763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732150" y="26792922"/>
            <a:ext cx="1568180" cy="1527119"/>
          </a:xfrm>
          <a:prstGeom prst="rect">
            <a:avLst/>
          </a:prstGeom>
        </p:spPr>
      </p:pic>
      <p:pic>
        <p:nvPicPr>
          <p:cNvPr id="105" name="Graphic 1" descr="Marker">
            <a:extLst>
              <a:ext uri="{FF2B5EF4-FFF2-40B4-BE49-F238E27FC236}">
                <a16:creationId xmlns:a16="http://schemas.microsoft.com/office/drawing/2014/main" id="{07A219A8-DBE0-4A36-8B22-F2C9B006D9B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82185" y="26756322"/>
            <a:ext cx="1568180" cy="1527119"/>
          </a:xfrm>
          <a:prstGeom prst="rect">
            <a:avLst/>
          </a:prstGeom>
        </p:spPr>
      </p:pic>
      <p:sp>
        <p:nvSpPr>
          <p:cNvPr id="106" name="TextBox 105">
            <a:extLst>
              <a:ext uri="{FF2B5EF4-FFF2-40B4-BE49-F238E27FC236}">
                <a16:creationId xmlns:a16="http://schemas.microsoft.com/office/drawing/2014/main" id="{18A522EB-CD84-4BE0-93AE-26920AF72065}"/>
              </a:ext>
            </a:extLst>
          </p:cNvPr>
          <p:cNvSpPr txBox="1"/>
          <p:nvPr/>
        </p:nvSpPr>
        <p:spPr>
          <a:xfrm>
            <a:off x="28082978" y="7446975"/>
            <a:ext cx="6736311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Inventory Process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>
                <a:latin typeface="Minion Pro" panose="02040503050306020203"/>
              </a:rPr>
              <a:t>Data collection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>
                <a:latin typeface="Minion Pro" panose="02040503050306020203"/>
              </a:rPr>
              <a:t>Program/software research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>
                <a:latin typeface="Minion Pro" panose="02040503050306020203"/>
              </a:rPr>
              <a:t>Data organization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>
                <a:latin typeface="Minion Pro" panose="02040503050306020203"/>
              </a:rPr>
              <a:t>Data input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>
                <a:latin typeface="Minion Pro" panose="02040503050306020203"/>
              </a:rPr>
              <a:t>Analysis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>
                <a:latin typeface="Minion Pro" panose="02040503050306020203"/>
              </a:rPr>
              <a:t>Review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>
                <a:latin typeface="Minion Pro" panose="02040503050306020203"/>
              </a:rPr>
              <a:t>Report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b="1" dirty="0">
              <a:latin typeface="Source Sans Pro" panose="020B0503030403020204" pitchFamily="34" charset="77"/>
            </a:endParaRPr>
          </a:p>
          <a:p>
            <a:endParaRPr lang="en-US" sz="3200" dirty="0">
              <a:latin typeface="Minion Pro" panose="02040503050306020203" pitchFamily="18" charset="0"/>
            </a:endParaRPr>
          </a:p>
        </p:txBody>
      </p:sp>
      <p:pic>
        <p:nvPicPr>
          <p:cNvPr id="19" name="Graphic 18" descr="Questions">
            <a:extLst>
              <a:ext uri="{FF2B5EF4-FFF2-40B4-BE49-F238E27FC236}">
                <a16:creationId xmlns:a16="http://schemas.microsoft.com/office/drawing/2014/main" id="{8AF47EF1-B822-473C-8B50-04AF03808991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32354850" y="14370951"/>
            <a:ext cx="2575642" cy="2575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9648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llows_poster_1" id="{4759A9DF-9B91-9348-93EC-96E587BC7BB8}" vid="{129A80A6-8E2C-A04D-A090-659A8FD1B77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1460</TotalTime>
  <Words>314</Words>
  <Application>Microsoft Office PowerPoint</Application>
  <PresentationFormat>Custom</PresentationFormat>
  <Paragraphs>58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Minion Pro</vt:lpstr>
      <vt:lpstr>Source Sans Pro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Microsoft Office User</dc:creator>
  <cp:lastModifiedBy>Cassidy Yates</cp:lastModifiedBy>
  <cp:revision>74</cp:revision>
  <dcterms:created xsi:type="dcterms:W3CDTF">2018-06-22T15:17:21Z</dcterms:created>
  <dcterms:modified xsi:type="dcterms:W3CDTF">2019-07-09T15:00:07Z</dcterms:modified>
</cp:coreProperties>
</file>