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1pPr>
    <a:lvl2pPr marL="1580004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2pPr>
    <a:lvl3pPr marL="3160009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3pPr>
    <a:lvl4pPr marL="4740012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4pPr>
    <a:lvl5pPr marL="6320017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5pPr>
    <a:lvl6pPr marL="7900021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6pPr>
    <a:lvl7pPr marL="9480025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7pPr>
    <a:lvl8pPr marL="1106003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8pPr>
    <a:lvl9pPr marL="12640033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9BF4A"/>
    <a:srgbClr val="046648"/>
    <a:srgbClr val="D36122"/>
    <a:srgbClr val="092844"/>
    <a:srgbClr val="003591"/>
    <a:srgbClr val="9DD164"/>
    <a:srgbClr val="A2AAAD"/>
    <a:srgbClr val="D6D2C4"/>
    <a:srgbClr val="0035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049"/>
    <p:restoredTop sz="80769"/>
  </p:normalViewPr>
  <p:slideViewPr>
    <p:cSldViewPr snapToGrid="0" snapToObjects="1">
      <p:cViewPr>
        <p:scale>
          <a:sx n="36" d="100"/>
          <a:sy n="36" d="100"/>
        </p:scale>
        <p:origin x="440" y="-1320"/>
      </p:cViewPr>
      <p:guideLst/>
    </p:cSldViewPr>
  </p:slideViewPr>
  <p:notesTextViewPr>
    <p:cViewPr>
      <p:scale>
        <a:sx n="95" d="100"/>
        <a:sy n="95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/Users/laurahutchinson/Desktop/UNH%20Fellow/PV%20Data/Hanover%20PV%20Intallations%20_%20master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/Users/laurahutchinson/Desktop/UNH%20Fellow/PV%20Data/Hanover%20PV%20Intallations%20_%20master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771978737419383"/>
          <c:y val="7.3495917177019546E-2"/>
          <c:w val="0.83100853080397896"/>
          <c:h val="0.71289020556943405"/>
        </c:manualLayout>
      </c:layout>
      <c:areaChart>
        <c:grouping val="stacked"/>
        <c:varyColors val="0"/>
        <c:ser>
          <c:idx val="0"/>
          <c:order val="0"/>
          <c:tx>
            <c:v>Residential</c:v>
          </c:tx>
          <c:spPr>
            <a:solidFill>
              <a:schemeClr val="accent2">
                <a:lumMod val="75000"/>
              </a:schemeClr>
            </a:solidFill>
            <a:ln w="25400">
              <a:noFill/>
            </a:ln>
            <a:effectLst/>
          </c:spPr>
          <c:cat>
            <c:numRef>
              <c:f>'Summative KW Installed_byCC'!$C$2:$C$158</c:f>
              <c:numCache>
                <c:formatCode>yyyy</c:formatCode>
                <c:ptCount val="157"/>
                <c:pt idx="0">
                  <c:v>38353</c:v>
                </c:pt>
                <c:pt idx="1">
                  <c:v>39702</c:v>
                </c:pt>
                <c:pt idx="2">
                  <c:v>40263</c:v>
                </c:pt>
                <c:pt idx="3">
                  <c:v>40375</c:v>
                </c:pt>
                <c:pt idx="4">
                  <c:v>40424</c:v>
                </c:pt>
                <c:pt idx="5">
                  <c:v>40449</c:v>
                </c:pt>
                <c:pt idx="6">
                  <c:v>40455</c:v>
                </c:pt>
                <c:pt idx="7">
                  <c:v>40655</c:v>
                </c:pt>
                <c:pt idx="8">
                  <c:v>41215</c:v>
                </c:pt>
                <c:pt idx="9">
                  <c:v>41360</c:v>
                </c:pt>
                <c:pt idx="10">
                  <c:v>41477</c:v>
                </c:pt>
                <c:pt idx="11">
                  <c:v>41522</c:v>
                </c:pt>
                <c:pt idx="12">
                  <c:v>41600</c:v>
                </c:pt>
                <c:pt idx="13">
                  <c:v>41627</c:v>
                </c:pt>
                <c:pt idx="14">
                  <c:v>41803</c:v>
                </c:pt>
                <c:pt idx="15">
                  <c:v>41851</c:v>
                </c:pt>
                <c:pt idx="16">
                  <c:v>41921</c:v>
                </c:pt>
                <c:pt idx="17">
                  <c:v>41957</c:v>
                </c:pt>
                <c:pt idx="18">
                  <c:v>41978</c:v>
                </c:pt>
                <c:pt idx="19">
                  <c:v>41996</c:v>
                </c:pt>
                <c:pt idx="20">
                  <c:v>42019</c:v>
                </c:pt>
                <c:pt idx="21">
                  <c:v>42019</c:v>
                </c:pt>
                <c:pt idx="22">
                  <c:v>42019</c:v>
                </c:pt>
                <c:pt idx="23">
                  <c:v>42065</c:v>
                </c:pt>
                <c:pt idx="24">
                  <c:v>42065</c:v>
                </c:pt>
                <c:pt idx="25">
                  <c:v>42065</c:v>
                </c:pt>
                <c:pt idx="26">
                  <c:v>42076</c:v>
                </c:pt>
                <c:pt idx="27">
                  <c:v>42083</c:v>
                </c:pt>
                <c:pt idx="28">
                  <c:v>42083</c:v>
                </c:pt>
                <c:pt idx="29">
                  <c:v>42083</c:v>
                </c:pt>
                <c:pt idx="30">
                  <c:v>42103</c:v>
                </c:pt>
                <c:pt idx="31">
                  <c:v>42103</c:v>
                </c:pt>
                <c:pt idx="32">
                  <c:v>42103</c:v>
                </c:pt>
                <c:pt idx="33">
                  <c:v>42103</c:v>
                </c:pt>
                <c:pt idx="34">
                  <c:v>42103</c:v>
                </c:pt>
                <c:pt idx="35">
                  <c:v>42122</c:v>
                </c:pt>
                <c:pt idx="36">
                  <c:v>42125</c:v>
                </c:pt>
                <c:pt idx="37">
                  <c:v>42131</c:v>
                </c:pt>
                <c:pt idx="38">
                  <c:v>42131</c:v>
                </c:pt>
                <c:pt idx="39">
                  <c:v>42131</c:v>
                </c:pt>
                <c:pt idx="40">
                  <c:v>42146</c:v>
                </c:pt>
                <c:pt idx="41">
                  <c:v>42146</c:v>
                </c:pt>
                <c:pt idx="42">
                  <c:v>42151</c:v>
                </c:pt>
                <c:pt idx="43">
                  <c:v>42151</c:v>
                </c:pt>
                <c:pt idx="44">
                  <c:v>42151</c:v>
                </c:pt>
                <c:pt idx="45">
                  <c:v>42151</c:v>
                </c:pt>
                <c:pt idx="46">
                  <c:v>42158</c:v>
                </c:pt>
                <c:pt idx="47">
                  <c:v>42158</c:v>
                </c:pt>
                <c:pt idx="48">
                  <c:v>42159</c:v>
                </c:pt>
                <c:pt idx="49">
                  <c:v>42159</c:v>
                </c:pt>
                <c:pt idx="50">
                  <c:v>42159</c:v>
                </c:pt>
                <c:pt idx="51">
                  <c:v>42167</c:v>
                </c:pt>
                <c:pt idx="52">
                  <c:v>42167</c:v>
                </c:pt>
                <c:pt idx="53">
                  <c:v>42167</c:v>
                </c:pt>
                <c:pt idx="54">
                  <c:v>42170</c:v>
                </c:pt>
                <c:pt idx="55">
                  <c:v>42178</c:v>
                </c:pt>
                <c:pt idx="56">
                  <c:v>42181</c:v>
                </c:pt>
                <c:pt idx="57">
                  <c:v>42184</c:v>
                </c:pt>
                <c:pt idx="58">
                  <c:v>42192</c:v>
                </c:pt>
                <c:pt idx="59">
                  <c:v>42192</c:v>
                </c:pt>
                <c:pt idx="60">
                  <c:v>42215</c:v>
                </c:pt>
                <c:pt idx="61">
                  <c:v>42215</c:v>
                </c:pt>
                <c:pt idx="62">
                  <c:v>42215</c:v>
                </c:pt>
                <c:pt idx="63">
                  <c:v>42223</c:v>
                </c:pt>
                <c:pt idx="64">
                  <c:v>42229</c:v>
                </c:pt>
                <c:pt idx="65">
                  <c:v>42229</c:v>
                </c:pt>
                <c:pt idx="66">
                  <c:v>42233</c:v>
                </c:pt>
                <c:pt idx="67">
                  <c:v>42244</c:v>
                </c:pt>
                <c:pt idx="68">
                  <c:v>42258</c:v>
                </c:pt>
                <c:pt idx="69">
                  <c:v>42258</c:v>
                </c:pt>
                <c:pt idx="70">
                  <c:v>42258</c:v>
                </c:pt>
                <c:pt idx="71">
                  <c:v>42263</c:v>
                </c:pt>
                <c:pt idx="72">
                  <c:v>42265</c:v>
                </c:pt>
                <c:pt idx="73">
                  <c:v>42279</c:v>
                </c:pt>
                <c:pt idx="74">
                  <c:v>42279</c:v>
                </c:pt>
                <c:pt idx="75">
                  <c:v>42283</c:v>
                </c:pt>
                <c:pt idx="76">
                  <c:v>42317</c:v>
                </c:pt>
                <c:pt idx="77">
                  <c:v>42333</c:v>
                </c:pt>
                <c:pt idx="78">
                  <c:v>42475</c:v>
                </c:pt>
                <c:pt idx="79">
                  <c:v>42485</c:v>
                </c:pt>
                <c:pt idx="80">
                  <c:v>42510</c:v>
                </c:pt>
                <c:pt idx="81">
                  <c:v>42510</c:v>
                </c:pt>
                <c:pt idx="82">
                  <c:v>42517</c:v>
                </c:pt>
                <c:pt idx="83">
                  <c:v>42580</c:v>
                </c:pt>
                <c:pt idx="84">
                  <c:v>42587</c:v>
                </c:pt>
                <c:pt idx="85">
                  <c:v>42598</c:v>
                </c:pt>
                <c:pt idx="86">
                  <c:v>42627</c:v>
                </c:pt>
                <c:pt idx="87">
                  <c:v>42649</c:v>
                </c:pt>
                <c:pt idx="88">
                  <c:v>42649</c:v>
                </c:pt>
                <c:pt idx="89">
                  <c:v>42653</c:v>
                </c:pt>
                <c:pt idx="90">
                  <c:v>42654</c:v>
                </c:pt>
                <c:pt idx="91">
                  <c:v>42657</c:v>
                </c:pt>
                <c:pt idx="92">
                  <c:v>42671</c:v>
                </c:pt>
                <c:pt idx="93">
                  <c:v>42678</c:v>
                </c:pt>
                <c:pt idx="94">
                  <c:v>42683</c:v>
                </c:pt>
                <c:pt idx="95">
                  <c:v>42790</c:v>
                </c:pt>
                <c:pt idx="96">
                  <c:v>42790</c:v>
                </c:pt>
                <c:pt idx="97">
                  <c:v>42790</c:v>
                </c:pt>
                <c:pt idx="98">
                  <c:v>42793</c:v>
                </c:pt>
                <c:pt idx="99">
                  <c:v>42825</c:v>
                </c:pt>
                <c:pt idx="100">
                  <c:v>42839</c:v>
                </c:pt>
                <c:pt idx="101">
                  <c:v>42853</c:v>
                </c:pt>
                <c:pt idx="102">
                  <c:v>42853</c:v>
                </c:pt>
                <c:pt idx="103">
                  <c:v>42877</c:v>
                </c:pt>
                <c:pt idx="104">
                  <c:v>42894</c:v>
                </c:pt>
                <c:pt idx="105">
                  <c:v>42906</c:v>
                </c:pt>
                <c:pt idx="106">
                  <c:v>42916</c:v>
                </c:pt>
                <c:pt idx="107">
                  <c:v>42930</c:v>
                </c:pt>
                <c:pt idx="108">
                  <c:v>42944</c:v>
                </c:pt>
                <c:pt idx="109">
                  <c:v>42969</c:v>
                </c:pt>
                <c:pt idx="110">
                  <c:v>42999</c:v>
                </c:pt>
                <c:pt idx="111">
                  <c:v>43010</c:v>
                </c:pt>
                <c:pt idx="112">
                  <c:v>43013</c:v>
                </c:pt>
                <c:pt idx="113">
                  <c:v>43013</c:v>
                </c:pt>
                <c:pt idx="114">
                  <c:v>43028</c:v>
                </c:pt>
                <c:pt idx="115">
                  <c:v>43032</c:v>
                </c:pt>
                <c:pt idx="116">
                  <c:v>43039</c:v>
                </c:pt>
                <c:pt idx="117">
                  <c:v>43042</c:v>
                </c:pt>
                <c:pt idx="118">
                  <c:v>43055</c:v>
                </c:pt>
                <c:pt idx="119">
                  <c:v>43168</c:v>
                </c:pt>
                <c:pt idx="120">
                  <c:v>43203</c:v>
                </c:pt>
                <c:pt idx="121">
                  <c:v>43228</c:v>
                </c:pt>
                <c:pt idx="122">
                  <c:v>43238</c:v>
                </c:pt>
                <c:pt idx="123">
                  <c:v>43243</c:v>
                </c:pt>
                <c:pt idx="124">
                  <c:v>43287</c:v>
                </c:pt>
                <c:pt idx="125">
                  <c:v>43287</c:v>
                </c:pt>
                <c:pt idx="126">
                  <c:v>43287</c:v>
                </c:pt>
                <c:pt idx="127">
                  <c:v>43287</c:v>
                </c:pt>
                <c:pt idx="128">
                  <c:v>43294</c:v>
                </c:pt>
                <c:pt idx="129">
                  <c:v>43301</c:v>
                </c:pt>
                <c:pt idx="130">
                  <c:v>43304</c:v>
                </c:pt>
                <c:pt idx="131">
                  <c:v>43322</c:v>
                </c:pt>
                <c:pt idx="132">
                  <c:v>43328</c:v>
                </c:pt>
                <c:pt idx="133">
                  <c:v>43329</c:v>
                </c:pt>
                <c:pt idx="134">
                  <c:v>43350</c:v>
                </c:pt>
                <c:pt idx="135">
                  <c:v>43353</c:v>
                </c:pt>
                <c:pt idx="136">
                  <c:v>43356</c:v>
                </c:pt>
                <c:pt idx="137">
                  <c:v>43370</c:v>
                </c:pt>
                <c:pt idx="138">
                  <c:v>43406</c:v>
                </c:pt>
                <c:pt idx="139">
                  <c:v>43412</c:v>
                </c:pt>
                <c:pt idx="140">
                  <c:v>43413</c:v>
                </c:pt>
                <c:pt idx="141">
                  <c:v>43413</c:v>
                </c:pt>
                <c:pt idx="142">
                  <c:v>43413</c:v>
                </c:pt>
                <c:pt idx="143">
                  <c:v>43423</c:v>
                </c:pt>
                <c:pt idx="144">
                  <c:v>43431</c:v>
                </c:pt>
                <c:pt idx="145">
                  <c:v>43433</c:v>
                </c:pt>
                <c:pt idx="146">
                  <c:v>43466</c:v>
                </c:pt>
                <c:pt idx="147">
                  <c:v>43466</c:v>
                </c:pt>
                <c:pt idx="148">
                  <c:v>43546</c:v>
                </c:pt>
                <c:pt idx="149">
                  <c:v>43602</c:v>
                </c:pt>
                <c:pt idx="150">
                  <c:v>43602</c:v>
                </c:pt>
                <c:pt idx="151">
                  <c:v>43602</c:v>
                </c:pt>
                <c:pt idx="152">
                  <c:v>43607</c:v>
                </c:pt>
                <c:pt idx="153">
                  <c:v>43607</c:v>
                </c:pt>
                <c:pt idx="154">
                  <c:v>43609</c:v>
                </c:pt>
                <c:pt idx="155">
                  <c:v>43613</c:v>
                </c:pt>
                <c:pt idx="156">
                  <c:v>43623</c:v>
                </c:pt>
              </c:numCache>
            </c:numRef>
          </c:cat>
          <c:val>
            <c:numRef>
              <c:f>'Summative KW Installed_byCC'!$G$2:$G$158</c:f>
              <c:numCache>
                <c:formatCode>General</c:formatCode>
                <c:ptCount val="157"/>
                <c:pt idx="0">
                  <c:v>2.97</c:v>
                </c:pt>
                <c:pt idx="1">
                  <c:v>6.77</c:v>
                </c:pt>
                <c:pt idx="2">
                  <c:v>10.07</c:v>
                </c:pt>
                <c:pt idx="3">
                  <c:v>13.77</c:v>
                </c:pt>
                <c:pt idx="4">
                  <c:v>21.53</c:v>
                </c:pt>
                <c:pt idx="5">
                  <c:v>23.78</c:v>
                </c:pt>
                <c:pt idx="6">
                  <c:v>33.380000000000003</c:v>
                </c:pt>
                <c:pt idx="7">
                  <c:v>39.68</c:v>
                </c:pt>
                <c:pt idx="8">
                  <c:v>44.41</c:v>
                </c:pt>
                <c:pt idx="9">
                  <c:v>49.029999999999994</c:v>
                </c:pt>
                <c:pt idx="10">
                  <c:v>58.91</c:v>
                </c:pt>
                <c:pt idx="11">
                  <c:v>62.029999999999994</c:v>
                </c:pt>
                <c:pt idx="12">
                  <c:v>68.03</c:v>
                </c:pt>
                <c:pt idx="13">
                  <c:v>71.78</c:v>
                </c:pt>
                <c:pt idx="14">
                  <c:v>81.680000000000007</c:v>
                </c:pt>
                <c:pt idx="15">
                  <c:v>89.28</c:v>
                </c:pt>
                <c:pt idx="16">
                  <c:v>95.38</c:v>
                </c:pt>
                <c:pt idx="17">
                  <c:v>98.97999999999999</c:v>
                </c:pt>
                <c:pt idx="18">
                  <c:v>103.66</c:v>
                </c:pt>
                <c:pt idx="19">
                  <c:v>112.11</c:v>
                </c:pt>
                <c:pt idx="20">
                  <c:v>122.01</c:v>
                </c:pt>
                <c:pt idx="21">
                  <c:v>125.79</c:v>
                </c:pt>
                <c:pt idx="22">
                  <c:v>131.29000000000002</c:v>
                </c:pt>
                <c:pt idx="23">
                  <c:v>138.44000000000003</c:v>
                </c:pt>
                <c:pt idx="24">
                  <c:v>146.14000000000001</c:v>
                </c:pt>
                <c:pt idx="25">
                  <c:v>151.09</c:v>
                </c:pt>
                <c:pt idx="26">
                  <c:v>157.59</c:v>
                </c:pt>
                <c:pt idx="27">
                  <c:v>166.39000000000001</c:v>
                </c:pt>
                <c:pt idx="28">
                  <c:v>171.19000000000003</c:v>
                </c:pt>
                <c:pt idx="29">
                  <c:v>177.49000000000004</c:v>
                </c:pt>
                <c:pt idx="30">
                  <c:v>186.84000000000003</c:v>
                </c:pt>
                <c:pt idx="31">
                  <c:v>191.24000000000004</c:v>
                </c:pt>
                <c:pt idx="32">
                  <c:v>197.09000000000003</c:v>
                </c:pt>
                <c:pt idx="33">
                  <c:v>202.04000000000002</c:v>
                </c:pt>
                <c:pt idx="34">
                  <c:v>204.52</c:v>
                </c:pt>
                <c:pt idx="35">
                  <c:v>210.28</c:v>
                </c:pt>
                <c:pt idx="36">
                  <c:v>215.78</c:v>
                </c:pt>
                <c:pt idx="37">
                  <c:v>221.66</c:v>
                </c:pt>
                <c:pt idx="38">
                  <c:v>228.5</c:v>
                </c:pt>
                <c:pt idx="39">
                  <c:v>235.78</c:v>
                </c:pt>
                <c:pt idx="40">
                  <c:v>241.48</c:v>
                </c:pt>
                <c:pt idx="41">
                  <c:v>245.95999999999998</c:v>
                </c:pt>
                <c:pt idx="42">
                  <c:v>251.27999999999997</c:v>
                </c:pt>
                <c:pt idx="43">
                  <c:v>254.69999999999996</c:v>
                </c:pt>
                <c:pt idx="44">
                  <c:v>259.17999999999995</c:v>
                </c:pt>
                <c:pt idx="45">
                  <c:v>262.92999999999995</c:v>
                </c:pt>
                <c:pt idx="46">
                  <c:v>265.76999999999992</c:v>
                </c:pt>
                <c:pt idx="47">
                  <c:v>270.24999999999994</c:v>
                </c:pt>
                <c:pt idx="48">
                  <c:v>273.66999999999996</c:v>
                </c:pt>
                <c:pt idx="49">
                  <c:v>278.70999999999998</c:v>
                </c:pt>
                <c:pt idx="50">
                  <c:v>285.64</c:v>
                </c:pt>
                <c:pt idx="51">
                  <c:v>290.68</c:v>
                </c:pt>
                <c:pt idx="52">
                  <c:v>296.56</c:v>
                </c:pt>
                <c:pt idx="53">
                  <c:v>301.04000000000002</c:v>
                </c:pt>
                <c:pt idx="54">
                  <c:v>311.12</c:v>
                </c:pt>
                <c:pt idx="55">
                  <c:v>314.48</c:v>
                </c:pt>
                <c:pt idx="56">
                  <c:v>318.89000000000004</c:v>
                </c:pt>
                <c:pt idx="57">
                  <c:v>324.59000000000003</c:v>
                </c:pt>
                <c:pt idx="58">
                  <c:v>333.27000000000004</c:v>
                </c:pt>
                <c:pt idx="59">
                  <c:v>341.82000000000005</c:v>
                </c:pt>
                <c:pt idx="60">
                  <c:v>345.24000000000007</c:v>
                </c:pt>
                <c:pt idx="61">
                  <c:v>350.28000000000009</c:v>
                </c:pt>
                <c:pt idx="62">
                  <c:v>361.56000000000006</c:v>
                </c:pt>
                <c:pt idx="63">
                  <c:v>371.64000000000004</c:v>
                </c:pt>
                <c:pt idx="64">
                  <c:v>374.84000000000003</c:v>
                </c:pt>
                <c:pt idx="65">
                  <c:v>381.00000000000006</c:v>
                </c:pt>
                <c:pt idx="66">
                  <c:v>381.00000000000006</c:v>
                </c:pt>
                <c:pt idx="67">
                  <c:v>385.48000000000008</c:v>
                </c:pt>
                <c:pt idx="68">
                  <c:v>390.61000000000007</c:v>
                </c:pt>
                <c:pt idx="69">
                  <c:v>393.17000000000007</c:v>
                </c:pt>
                <c:pt idx="70">
                  <c:v>400.5800000000001</c:v>
                </c:pt>
                <c:pt idx="71">
                  <c:v>405.62000000000012</c:v>
                </c:pt>
                <c:pt idx="72">
                  <c:v>413.0200000000001</c:v>
                </c:pt>
                <c:pt idx="73">
                  <c:v>416.80000000000007</c:v>
                </c:pt>
                <c:pt idx="74">
                  <c:v>422.40000000000009</c:v>
                </c:pt>
                <c:pt idx="75">
                  <c:v>430.90000000000009</c:v>
                </c:pt>
                <c:pt idx="76">
                  <c:v>439.30000000000007</c:v>
                </c:pt>
                <c:pt idx="77">
                  <c:v>448.48000000000008</c:v>
                </c:pt>
                <c:pt idx="78">
                  <c:v>455.35000000000008</c:v>
                </c:pt>
                <c:pt idx="79">
                  <c:v>460.57000000000011</c:v>
                </c:pt>
                <c:pt idx="80">
                  <c:v>470.55000000000013</c:v>
                </c:pt>
                <c:pt idx="81">
                  <c:v>477.15000000000015</c:v>
                </c:pt>
                <c:pt idx="82">
                  <c:v>483.20000000000016</c:v>
                </c:pt>
                <c:pt idx="83">
                  <c:v>491.68000000000018</c:v>
                </c:pt>
                <c:pt idx="84">
                  <c:v>496.37000000000018</c:v>
                </c:pt>
                <c:pt idx="85">
                  <c:v>501.37000000000018</c:v>
                </c:pt>
                <c:pt idx="86">
                  <c:v>507.9700000000002</c:v>
                </c:pt>
                <c:pt idx="87">
                  <c:v>507.9700000000002</c:v>
                </c:pt>
                <c:pt idx="88">
                  <c:v>515.6500000000002</c:v>
                </c:pt>
                <c:pt idx="89">
                  <c:v>523.06000000000017</c:v>
                </c:pt>
                <c:pt idx="90">
                  <c:v>530.42000000000019</c:v>
                </c:pt>
                <c:pt idx="91">
                  <c:v>547.38000000000022</c:v>
                </c:pt>
                <c:pt idx="92">
                  <c:v>557.38000000000022</c:v>
                </c:pt>
                <c:pt idx="93">
                  <c:v>563.47000000000025</c:v>
                </c:pt>
                <c:pt idx="94">
                  <c:v>574.47000000000025</c:v>
                </c:pt>
                <c:pt idx="95">
                  <c:v>581.94000000000028</c:v>
                </c:pt>
                <c:pt idx="96">
                  <c:v>590.06500000000028</c:v>
                </c:pt>
                <c:pt idx="97">
                  <c:v>593.96500000000026</c:v>
                </c:pt>
                <c:pt idx="98">
                  <c:v>600.05500000000029</c:v>
                </c:pt>
                <c:pt idx="99">
                  <c:v>604.53500000000031</c:v>
                </c:pt>
                <c:pt idx="100">
                  <c:v>609.53500000000031</c:v>
                </c:pt>
                <c:pt idx="101">
                  <c:v>614.75500000000034</c:v>
                </c:pt>
                <c:pt idx="102">
                  <c:v>623.85500000000036</c:v>
                </c:pt>
                <c:pt idx="103">
                  <c:v>623.85500000000036</c:v>
                </c:pt>
                <c:pt idx="104">
                  <c:v>628.15500000000031</c:v>
                </c:pt>
                <c:pt idx="105">
                  <c:v>631.08500000000026</c:v>
                </c:pt>
                <c:pt idx="106">
                  <c:v>637.78500000000031</c:v>
                </c:pt>
                <c:pt idx="107">
                  <c:v>644.93500000000029</c:v>
                </c:pt>
                <c:pt idx="108">
                  <c:v>652.52500000000032</c:v>
                </c:pt>
                <c:pt idx="109">
                  <c:v>652.52500000000032</c:v>
                </c:pt>
                <c:pt idx="110">
                  <c:v>652.52500000000032</c:v>
                </c:pt>
                <c:pt idx="111">
                  <c:v>658.37500000000034</c:v>
                </c:pt>
                <c:pt idx="112">
                  <c:v>665.33500000000038</c:v>
                </c:pt>
                <c:pt idx="113">
                  <c:v>675.23500000000035</c:v>
                </c:pt>
                <c:pt idx="114">
                  <c:v>675.23500000000035</c:v>
                </c:pt>
                <c:pt idx="115">
                  <c:v>684.33500000000038</c:v>
                </c:pt>
                <c:pt idx="116">
                  <c:v>691.08500000000038</c:v>
                </c:pt>
                <c:pt idx="117">
                  <c:v>698.88500000000033</c:v>
                </c:pt>
                <c:pt idx="118">
                  <c:v>707.4250000000003</c:v>
                </c:pt>
                <c:pt idx="119">
                  <c:v>715.46500000000026</c:v>
                </c:pt>
                <c:pt idx="120">
                  <c:v>723.36500000000024</c:v>
                </c:pt>
                <c:pt idx="121">
                  <c:v>728.36500000000024</c:v>
                </c:pt>
                <c:pt idx="122">
                  <c:v>738.36500000000024</c:v>
                </c:pt>
                <c:pt idx="123">
                  <c:v>746.16500000000019</c:v>
                </c:pt>
                <c:pt idx="124">
                  <c:v>746.16500000000019</c:v>
                </c:pt>
                <c:pt idx="125">
                  <c:v>746.16500000000019</c:v>
                </c:pt>
                <c:pt idx="126">
                  <c:v>746.16500000000019</c:v>
                </c:pt>
                <c:pt idx="127">
                  <c:v>746.16500000000019</c:v>
                </c:pt>
                <c:pt idx="128">
                  <c:v>751.60500000000025</c:v>
                </c:pt>
                <c:pt idx="129">
                  <c:v>756.4050000000002</c:v>
                </c:pt>
                <c:pt idx="130">
                  <c:v>761.20500000000015</c:v>
                </c:pt>
                <c:pt idx="131">
                  <c:v>778.72500000000014</c:v>
                </c:pt>
                <c:pt idx="132">
                  <c:v>788.02500000000009</c:v>
                </c:pt>
                <c:pt idx="133">
                  <c:v>788.02500000000009</c:v>
                </c:pt>
                <c:pt idx="134">
                  <c:v>796.98500000000013</c:v>
                </c:pt>
                <c:pt idx="135">
                  <c:v>804.11500000000012</c:v>
                </c:pt>
                <c:pt idx="136">
                  <c:v>811.41500000000008</c:v>
                </c:pt>
                <c:pt idx="137">
                  <c:v>820.71500000000003</c:v>
                </c:pt>
                <c:pt idx="138">
                  <c:v>828.39499999999998</c:v>
                </c:pt>
                <c:pt idx="139">
                  <c:v>828.39499999999998</c:v>
                </c:pt>
                <c:pt idx="140">
                  <c:v>828.39499999999998</c:v>
                </c:pt>
                <c:pt idx="141">
                  <c:v>828.39499999999998</c:v>
                </c:pt>
                <c:pt idx="142">
                  <c:v>828.39499999999998</c:v>
                </c:pt>
                <c:pt idx="143">
                  <c:v>835.43499999999995</c:v>
                </c:pt>
                <c:pt idx="144">
                  <c:v>840.43499999999995</c:v>
                </c:pt>
                <c:pt idx="145">
                  <c:v>853.2349999999999</c:v>
                </c:pt>
                <c:pt idx="146">
                  <c:v>857.32999999999993</c:v>
                </c:pt>
                <c:pt idx="147">
                  <c:v>864.93</c:v>
                </c:pt>
                <c:pt idx="148">
                  <c:v>864.93</c:v>
                </c:pt>
                <c:pt idx="149">
                  <c:v>876.41</c:v>
                </c:pt>
                <c:pt idx="150">
                  <c:v>885.37</c:v>
                </c:pt>
                <c:pt idx="151">
                  <c:v>895.45</c:v>
                </c:pt>
                <c:pt idx="152">
                  <c:v>905.53000000000009</c:v>
                </c:pt>
                <c:pt idx="153">
                  <c:v>913.53000000000009</c:v>
                </c:pt>
                <c:pt idx="154">
                  <c:v>922.98000000000013</c:v>
                </c:pt>
                <c:pt idx="155">
                  <c:v>930.66000000000008</c:v>
                </c:pt>
                <c:pt idx="156">
                  <c:v>930.66000000000008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577-F847-A19A-1365FFFCB54A}"/>
            </c:ext>
          </c:extLst>
        </c:ser>
        <c:ser>
          <c:idx val="1"/>
          <c:order val="1"/>
          <c:tx>
            <c:v>Commercial and Industrial</c:v>
          </c:tx>
          <c:spPr>
            <a:solidFill>
              <a:schemeClr val="accent1">
                <a:lumMod val="75000"/>
              </a:schemeClr>
            </a:solidFill>
            <a:ln w="25400">
              <a:noFill/>
            </a:ln>
            <a:effectLst/>
          </c:spPr>
          <c:cat>
            <c:numRef>
              <c:f>'Summative KW Installed_byCC'!$C$2:$C$158</c:f>
              <c:numCache>
                <c:formatCode>yyyy</c:formatCode>
                <c:ptCount val="157"/>
                <c:pt idx="0">
                  <c:v>38353</c:v>
                </c:pt>
                <c:pt idx="1">
                  <c:v>39702</c:v>
                </c:pt>
                <c:pt idx="2">
                  <c:v>40263</c:v>
                </c:pt>
                <c:pt idx="3">
                  <c:v>40375</c:v>
                </c:pt>
                <c:pt idx="4">
                  <c:v>40424</c:v>
                </c:pt>
                <c:pt idx="5">
                  <c:v>40449</c:v>
                </c:pt>
                <c:pt idx="6">
                  <c:v>40455</c:v>
                </c:pt>
                <c:pt idx="7">
                  <c:v>40655</c:v>
                </c:pt>
                <c:pt idx="8">
                  <c:v>41215</c:v>
                </c:pt>
                <c:pt idx="9">
                  <c:v>41360</c:v>
                </c:pt>
                <c:pt idx="10">
                  <c:v>41477</c:v>
                </c:pt>
                <c:pt idx="11">
                  <c:v>41522</c:v>
                </c:pt>
                <c:pt idx="12">
                  <c:v>41600</c:v>
                </c:pt>
                <c:pt idx="13">
                  <c:v>41627</c:v>
                </c:pt>
                <c:pt idx="14">
                  <c:v>41803</c:v>
                </c:pt>
                <c:pt idx="15">
                  <c:v>41851</c:v>
                </c:pt>
                <c:pt idx="16">
                  <c:v>41921</c:v>
                </c:pt>
                <c:pt idx="17">
                  <c:v>41957</c:v>
                </c:pt>
                <c:pt idx="18">
                  <c:v>41978</c:v>
                </c:pt>
                <c:pt idx="19">
                  <c:v>41996</c:v>
                </c:pt>
                <c:pt idx="20">
                  <c:v>42019</c:v>
                </c:pt>
                <c:pt idx="21">
                  <c:v>42019</c:v>
                </c:pt>
                <c:pt idx="22">
                  <c:v>42019</c:v>
                </c:pt>
                <c:pt idx="23">
                  <c:v>42065</c:v>
                </c:pt>
                <c:pt idx="24">
                  <c:v>42065</c:v>
                </c:pt>
                <c:pt idx="25">
                  <c:v>42065</c:v>
                </c:pt>
                <c:pt idx="26">
                  <c:v>42076</c:v>
                </c:pt>
                <c:pt idx="27">
                  <c:v>42083</c:v>
                </c:pt>
                <c:pt idx="28">
                  <c:v>42083</c:v>
                </c:pt>
                <c:pt idx="29">
                  <c:v>42083</c:v>
                </c:pt>
                <c:pt idx="30">
                  <c:v>42103</c:v>
                </c:pt>
                <c:pt idx="31">
                  <c:v>42103</c:v>
                </c:pt>
                <c:pt idx="32">
                  <c:v>42103</c:v>
                </c:pt>
                <c:pt idx="33">
                  <c:v>42103</c:v>
                </c:pt>
                <c:pt idx="34">
                  <c:v>42103</c:v>
                </c:pt>
                <c:pt idx="35">
                  <c:v>42122</c:v>
                </c:pt>
                <c:pt idx="36">
                  <c:v>42125</c:v>
                </c:pt>
                <c:pt idx="37">
                  <c:v>42131</c:v>
                </c:pt>
                <c:pt idx="38">
                  <c:v>42131</c:v>
                </c:pt>
                <c:pt idx="39">
                  <c:v>42131</c:v>
                </c:pt>
                <c:pt idx="40">
                  <c:v>42146</c:v>
                </c:pt>
                <c:pt idx="41">
                  <c:v>42146</c:v>
                </c:pt>
                <c:pt idx="42">
                  <c:v>42151</c:v>
                </c:pt>
                <c:pt idx="43">
                  <c:v>42151</c:v>
                </c:pt>
                <c:pt idx="44">
                  <c:v>42151</c:v>
                </c:pt>
                <c:pt idx="45">
                  <c:v>42151</c:v>
                </c:pt>
                <c:pt idx="46">
                  <c:v>42158</c:v>
                </c:pt>
                <c:pt idx="47">
                  <c:v>42158</c:v>
                </c:pt>
                <c:pt idx="48">
                  <c:v>42159</c:v>
                </c:pt>
                <c:pt idx="49">
                  <c:v>42159</c:v>
                </c:pt>
                <c:pt idx="50">
                  <c:v>42159</c:v>
                </c:pt>
                <c:pt idx="51">
                  <c:v>42167</c:v>
                </c:pt>
                <c:pt idx="52">
                  <c:v>42167</c:v>
                </c:pt>
                <c:pt idx="53">
                  <c:v>42167</c:v>
                </c:pt>
                <c:pt idx="54">
                  <c:v>42170</c:v>
                </c:pt>
                <c:pt idx="55">
                  <c:v>42178</c:v>
                </c:pt>
                <c:pt idx="56">
                  <c:v>42181</c:v>
                </c:pt>
                <c:pt idx="57">
                  <c:v>42184</c:v>
                </c:pt>
                <c:pt idx="58">
                  <c:v>42192</c:v>
                </c:pt>
                <c:pt idx="59">
                  <c:v>42192</c:v>
                </c:pt>
                <c:pt idx="60">
                  <c:v>42215</c:v>
                </c:pt>
                <c:pt idx="61">
                  <c:v>42215</c:v>
                </c:pt>
                <c:pt idx="62">
                  <c:v>42215</c:v>
                </c:pt>
                <c:pt idx="63">
                  <c:v>42223</c:v>
                </c:pt>
                <c:pt idx="64">
                  <c:v>42229</c:v>
                </c:pt>
                <c:pt idx="65">
                  <c:v>42229</c:v>
                </c:pt>
                <c:pt idx="66">
                  <c:v>42233</c:v>
                </c:pt>
                <c:pt idx="67">
                  <c:v>42244</c:v>
                </c:pt>
                <c:pt idx="68">
                  <c:v>42258</c:v>
                </c:pt>
                <c:pt idx="69">
                  <c:v>42258</c:v>
                </c:pt>
                <c:pt idx="70">
                  <c:v>42258</c:v>
                </c:pt>
                <c:pt idx="71">
                  <c:v>42263</c:v>
                </c:pt>
                <c:pt idx="72">
                  <c:v>42265</c:v>
                </c:pt>
                <c:pt idx="73">
                  <c:v>42279</c:v>
                </c:pt>
                <c:pt idx="74">
                  <c:v>42279</c:v>
                </c:pt>
                <c:pt idx="75">
                  <c:v>42283</c:v>
                </c:pt>
                <c:pt idx="76">
                  <c:v>42317</c:v>
                </c:pt>
                <c:pt idx="77">
                  <c:v>42333</c:v>
                </c:pt>
                <c:pt idx="78">
                  <c:v>42475</c:v>
                </c:pt>
                <c:pt idx="79">
                  <c:v>42485</c:v>
                </c:pt>
                <c:pt idx="80">
                  <c:v>42510</c:v>
                </c:pt>
                <c:pt idx="81">
                  <c:v>42510</c:v>
                </c:pt>
                <c:pt idx="82">
                  <c:v>42517</c:v>
                </c:pt>
                <c:pt idx="83">
                  <c:v>42580</c:v>
                </c:pt>
                <c:pt idx="84">
                  <c:v>42587</c:v>
                </c:pt>
                <c:pt idx="85">
                  <c:v>42598</c:v>
                </c:pt>
                <c:pt idx="86">
                  <c:v>42627</c:v>
                </c:pt>
                <c:pt idx="87">
                  <c:v>42649</c:v>
                </c:pt>
                <c:pt idx="88">
                  <c:v>42649</c:v>
                </c:pt>
                <c:pt idx="89">
                  <c:v>42653</c:v>
                </c:pt>
                <c:pt idx="90">
                  <c:v>42654</c:v>
                </c:pt>
                <c:pt idx="91">
                  <c:v>42657</c:v>
                </c:pt>
                <c:pt idx="92">
                  <c:v>42671</c:v>
                </c:pt>
                <c:pt idx="93">
                  <c:v>42678</c:v>
                </c:pt>
                <c:pt idx="94">
                  <c:v>42683</c:v>
                </c:pt>
                <c:pt idx="95">
                  <c:v>42790</c:v>
                </c:pt>
                <c:pt idx="96">
                  <c:v>42790</c:v>
                </c:pt>
                <c:pt idx="97">
                  <c:v>42790</c:v>
                </c:pt>
                <c:pt idx="98">
                  <c:v>42793</c:v>
                </c:pt>
                <c:pt idx="99">
                  <c:v>42825</c:v>
                </c:pt>
                <c:pt idx="100">
                  <c:v>42839</c:v>
                </c:pt>
                <c:pt idx="101">
                  <c:v>42853</c:v>
                </c:pt>
                <c:pt idx="102">
                  <c:v>42853</c:v>
                </c:pt>
                <c:pt idx="103">
                  <c:v>42877</c:v>
                </c:pt>
                <c:pt idx="104">
                  <c:v>42894</c:v>
                </c:pt>
                <c:pt idx="105">
                  <c:v>42906</c:v>
                </c:pt>
                <c:pt idx="106">
                  <c:v>42916</c:v>
                </c:pt>
                <c:pt idx="107">
                  <c:v>42930</c:v>
                </c:pt>
                <c:pt idx="108">
                  <c:v>42944</c:v>
                </c:pt>
                <c:pt idx="109">
                  <c:v>42969</c:v>
                </c:pt>
                <c:pt idx="110">
                  <c:v>42999</c:v>
                </c:pt>
                <c:pt idx="111">
                  <c:v>43010</c:v>
                </c:pt>
                <c:pt idx="112">
                  <c:v>43013</c:v>
                </c:pt>
                <c:pt idx="113">
                  <c:v>43013</c:v>
                </c:pt>
                <c:pt idx="114">
                  <c:v>43028</c:v>
                </c:pt>
                <c:pt idx="115">
                  <c:v>43032</c:v>
                </c:pt>
                <c:pt idx="116">
                  <c:v>43039</c:v>
                </c:pt>
                <c:pt idx="117">
                  <c:v>43042</c:v>
                </c:pt>
                <c:pt idx="118">
                  <c:v>43055</c:v>
                </c:pt>
                <c:pt idx="119">
                  <c:v>43168</c:v>
                </c:pt>
                <c:pt idx="120">
                  <c:v>43203</c:v>
                </c:pt>
                <c:pt idx="121">
                  <c:v>43228</c:v>
                </c:pt>
                <c:pt idx="122">
                  <c:v>43238</c:v>
                </c:pt>
                <c:pt idx="123">
                  <c:v>43243</c:v>
                </c:pt>
                <c:pt idx="124">
                  <c:v>43287</c:v>
                </c:pt>
                <c:pt idx="125">
                  <c:v>43287</c:v>
                </c:pt>
                <c:pt idx="126">
                  <c:v>43287</c:v>
                </c:pt>
                <c:pt idx="127">
                  <c:v>43287</c:v>
                </c:pt>
                <c:pt idx="128">
                  <c:v>43294</c:v>
                </c:pt>
                <c:pt idx="129">
                  <c:v>43301</c:v>
                </c:pt>
                <c:pt idx="130">
                  <c:v>43304</c:v>
                </c:pt>
                <c:pt idx="131">
                  <c:v>43322</c:v>
                </c:pt>
                <c:pt idx="132">
                  <c:v>43328</c:v>
                </c:pt>
                <c:pt idx="133">
                  <c:v>43329</c:v>
                </c:pt>
                <c:pt idx="134">
                  <c:v>43350</c:v>
                </c:pt>
                <c:pt idx="135">
                  <c:v>43353</c:v>
                </c:pt>
                <c:pt idx="136">
                  <c:v>43356</c:v>
                </c:pt>
                <c:pt idx="137">
                  <c:v>43370</c:v>
                </c:pt>
                <c:pt idx="138">
                  <c:v>43406</c:v>
                </c:pt>
                <c:pt idx="139">
                  <c:v>43412</c:v>
                </c:pt>
                <c:pt idx="140">
                  <c:v>43413</c:v>
                </c:pt>
                <c:pt idx="141">
                  <c:v>43413</c:v>
                </c:pt>
                <c:pt idx="142">
                  <c:v>43413</c:v>
                </c:pt>
                <c:pt idx="143">
                  <c:v>43423</c:v>
                </c:pt>
                <c:pt idx="144">
                  <c:v>43431</c:v>
                </c:pt>
                <c:pt idx="145">
                  <c:v>43433</c:v>
                </c:pt>
                <c:pt idx="146">
                  <c:v>43466</c:v>
                </c:pt>
                <c:pt idx="147">
                  <c:v>43466</c:v>
                </c:pt>
                <c:pt idx="148">
                  <c:v>43546</c:v>
                </c:pt>
                <c:pt idx="149">
                  <c:v>43602</c:v>
                </c:pt>
                <c:pt idx="150">
                  <c:v>43602</c:v>
                </c:pt>
                <c:pt idx="151">
                  <c:v>43602</c:v>
                </c:pt>
                <c:pt idx="152">
                  <c:v>43607</c:v>
                </c:pt>
                <c:pt idx="153">
                  <c:v>43607</c:v>
                </c:pt>
                <c:pt idx="154">
                  <c:v>43609</c:v>
                </c:pt>
                <c:pt idx="155">
                  <c:v>43613</c:v>
                </c:pt>
                <c:pt idx="156">
                  <c:v>43623</c:v>
                </c:pt>
              </c:numCache>
            </c:numRef>
          </c:cat>
          <c:val>
            <c:numRef>
              <c:f>'Summative KW Installed_byCC'!$H$2:$H$158</c:f>
              <c:numCache>
                <c:formatCode>General</c:formatCode>
                <c:ptCount val="157"/>
                <c:pt idx="66">
                  <c:v>17.670000000000002</c:v>
                </c:pt>
                <c:pt idx="67">
                  <c:v>17.670000000000002</c:v>
                </c:pt>
                <c:pt idx="68">
                  <c:v>17.670000000000002</c:v>
                </c:pt>
                <c:pt idx="69">
                  <c:v>17.670000000000002</c:v>
                </c:pt>
                <c:pt idx="70">
                  <c:v>17.670000000000002</c:v>
                </c:pt>
                <c:pt idx="71">
                  <c:v>17.670000000000002</c:v>
                </c:pt>
                <c:pt idx="72">
                  <c:v>17.670000000000002</c:v>
                </c:pt>
                <c:pt idx="73">
                  <c:v>17.670000000000002</c:v>
                </c:pt>
                <c:pt idx="74">
                  <c:v>17.670000000000002</c:v>
                </c:pt>
                <c:pt idx="75">
                  <c:v>17.670000000000002</c:v>
                </c:pt>
                <c:pt idx="76">
                  <c:v>17.670000000000002</c:v>
                </c:pt>
                <c:pt idx="77">
                  <c:v>17.670000000000002</c:v>
                </c:pt>
                <c:pt idx="78">
                  <c:v>17.670000000000002</c:v>
                </c:pt>
                <c:pt idx="79">
                  <c:v>17.670000000000002</c:v>
                </c:pt>
                <c:pt idx="80">
                  <c:v>17.670000000000002</c:v>
                </c:pt>
                <c:pt idx="81">
                  <c:v>17.670000000000002</c:v>
                </c:pt>
                <c:pt idx="82">
                  <c:v>17.670000000000002</c:v>
                </c:pt>
                <c:pt idx="83">
                  <c:v>17.670000000000002</c:v>
                </c:pt>
                <c:pt idx="84">
                  <c:v>17.670000000000002</c:v>
                </c:pt>
                <c:pt idx="85">
                  <c:v>17.670000000000002</c:v>
                </c:pt>
                <c:pt idx="86">
                  <c:v>17.670000000000002</c:v>
                </c:pt>
                <c:pt idx="87">
                  <c:v>22.470000000000002</c:v>
                </c:pt>
                <c:pt idx="88">
                  <c:v>22.470000000000002</c:v>
                </c:pt>
                <c:pt idx="89">
                  <c:v>22.470000000000002</c:v>
                </c:pt>
                <c:pt idx="90">
                  <c:v>22.470000000000002</c:v>
                </c:pt>
                <c:pt idx="91">
                  <c:v>22.470000000000002</c:v>
                </c:pt>
                <c:pt idx="92">
                  <c:v>22.470000000000002</c:v>
                </c:pt>
                <c:pt idx="93">
                  <c:v>22.470000000000002</c:v>
                </c:pt>
                <c:pt idx="94">
                  <c:v>22.470000000000002</c:v>
                </c:pt>
                <c:pt idx="95">
                  <c:v>22.470000000000002</c:v>
                </c:pt>
                <c:pt idx="96">
                  <c:v>22.470000000000002</c:v>
                </c:pt>
                <c:pt idx="97">
                  <c:v>22.470000000000002</c:v>
                </c:pt>
                <c:pt idx="98">
                  <c:v>22.470000000000002</c:v>
                </c:pt>
                <c:pt idx="99">
                  <c:v>22.470000000000002</c:v>
                </c:pt>
                <c:pt idx="100">
                  <c:v>22.470000000000002</c:v>
                </c:pt>
                <c:pt idx="101">
                  <c:v>22.470000000000002</c:v>
                </c:pt>
                <c:pt idx="102">
                  <c:v>22.470000000000002</c:v>
                </c:pt>
                <c:pt idx="103">
                  <c:v>31.71</c:v>
                </c:pt>
                <c:pt idx="104">
                  <c:v>31.71</c:v>
                </c:pt>
                <c:pt idx="105">
                  <c:v>31.71</c:v>
                </c:pt>
                <c:pt idx="106">
                  <c:v>31.71</c:v>
                </c:pt>
                <c:pt idx="107">
                  <c:v>31.71</c:v>
                </c:pt>
                <c:pt idx="108">
                  <c:v>31.71</c:v>
                </c:pt>
                <c:pt idx="109">
                  <c:v>41.4</c:v>
                </c:pt>
                <c:pt idx="110">
                  <c:v>59.7</c:v>
                </c:pt>
                <c:pt idx="111">
                  <c:v>59.7</c:v>
                </c:pt>
                <c:pt idx="112">
                  <c:v>59.7</c:v>
                </c:pt>
                <c:pt idx="113">
                  <c:v>59.7</c:v>
                </c:pt>
                <c:pt idx="114">
                  <c:v>113.4</c:v>
                </c:pt>
                <c:pt idx="115">
                  <c:v>113.4</c:v>
                </c:pt>
                <c:pt idx="116">
                  <c:v>113.4</c:v>
                </c:pt>
                <c:pt idx="117">
                  <c:v>113.4</c:v>
                </c:pt>
                <c:pt idx="118">
                  <c:v>113.4</c:v>
                </c:pt>
                <c:pt idx="119">
                  <c:v>113.4</c:v>
                </c:pt>
                <c:pt idx="120">
                  <c:v>113.4</c:v>
                </c:pt>
                <c:pt idx="121">
                  <c:v>113.4</c:v>
                </c:pt>
                <c:pt idx="122">
                  <c:v>113.4</c:v>
                </c:pt>
                <c:pt idx="123">
                  <c:v>113.4</c:v>
                </c:pt>
                <c:pt idx="124">
                  <c:v>150.52000000000001</c:v>
                </c:pt>
                <c:pt idx="125">
                  <c:v>213.88</c:v>
                </c:pt>
                <c:pt idx="126">
                  <c:v>348.88</c:v>
                </c:pt>
                <c:pt idx="127">
                  <c:v>366.8</c:v>
                </c:pt>
                <c:pt idx="128">
                  <c:v>366.8</c:v>
                </c:pt>
                <c:pt idx="129">
                  <c:v>366.8</c:v>
                </c:pt>
                <c:pt idx="130">
                  <c:v>366.8</c:v>
                </c:pt>
                <c:pt idx="131">
                  <c:v>366.8</c:v>
                </c:pt>
                <c:pt idx="132">
                  <c:v>366.8</c:v>
                </c:pt>
                <c:pt idx="133">
                  <c:v>505.04</c:v>
                </c:pt>
                <c:pt idx="134">
                  <c:v>505.04</c:v>
                </c:pt>
                <c:pt idx="135">
                  <c:v>505.04</c:v>
                </c:pt>
                <c:pt idx="136">
                  <c:v>505.04</c:v>
                </c:pt>
                <c:pt idx="137">
                  <c:v>505.04</c:v>
                </c:pt>
                <c:pt idx="138">
                  <c:v>505.04</c:v>
                </c:pt>
                <c:pt idx="139">
                  <c:v>510.16</c:v>
                </c:pt>
                <c:pt idx="140">
                  <c:v>548.56000000000006</c:v>
                </c:pt>
                <c:pt idx="141">
                  <c:v>590.48</c:v>
                </c:pt>
                <c:pt idx="142">
                  <c:v>631.44000000000005</c:v>
                </c:pt>
                <c:pt idx="143">
                  <c:v>631.44000000000005</c:v>
                </c:pt>
                <c:pt idx="144">
                  <c:v>631.44000000000005</c:v>
                </c:pt>
                <c:pt idx="145">
                  <c:v>631.44000000000005</c:v>
                </c:pt>
                <c:pt idx="146">
                  <c:v>631.44000000000005</c:v>
                </c:pt>
                <c:pt idx="147">
                  <c:v>631.44000000000005</c:v>
                </c:pt>
                <c:pt idx="148">
                  <c:v>648.08000000000004</c:v>
                </c:pt>
                <c:pt idx="149">
                  <c:v>648.08000000000004</c:v>
                </c:pt>
                <c:pt idx="150">
                  <c:v>648.08000000000004</c:v>
                </c:pt>
                <c:pt idx="151">
                  <c:v>648.08000000000004</c:v>
                </c:pt>
                <c:pt idx="152">
                  <c:v>648.08000000000004</c:v>
                </c:pt>
                <c:pt idx="153">
                  <c:v>648.08000000000004</c:v>
                </c:pt>
                <c:pt idx="154">
                  <c:v>648.08000000000004</c:v>
                </c:pt>
                <c:pt idx="155">
                  <c:v>648.08000000000004</c:v>
                </c:pt>
                <c:pt idx="156">
                  <c:v>717.84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577-F847-A19A-1365FFFCB54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40209247"/>
        <c:axId val="683090511"/>
      </c:areaChart>
      <c:dateAx>
        <c:axId val="640209247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8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Year</a:t>
                </a:r>
              </a:p>
            </c:rich>
          </c:tx>
          <c:layout>
            <c:manualLayout>
              <c:xMode val="edge"/>
              <c:yMode val="edge"/>
              <c:x val="0.52263977002667339"/>
              <c:y val="0.9304585434555108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8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yy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83090511"/>
        <c:crosses val="autoZero"/>
        <c:auto val="1"/>
        <c:lblOffset val="100"/>
        <c:baseTimeUnit val="days"/>
      </c:dateAx>
      <c:valAx>
        <c:axId val="683090511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8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Installed PV Capacity (KW)</a:t>
                </a:r>
              </a:p>
            </c:rich>
          </c:tx>
          <c:layout>
            <c:manualLayout>
              <c:xMode val="edge"/>
              <c:yMode val="edge"/>
              <c:x val="3.0474623403797109E-3"/>
              <c:y val="0.13313341162680647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8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40209247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16632428631613036"/>
          <c:y val="0.10357767402074584"/>
          <c:w val="0.71645299753971903"/>
          <c:h val="7.812554680664918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2800" b="1"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307-3347-8A45-1DB16029AC48}"/>
              </c:ext>
            </c:extLst>
          </c:dPt>
          <c:dPt>
            <c:idx val="1"/>
            <c:bubble3D val="0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307-3347-8A45-1DB16029AC48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5307-3347-8A45-1DB16029AC48}"/>
              </c:ext>
            </c:extLst>
          </c:dPt>
          <c:dPt>
            <c:idx val="3"/>
            <c:bubble3D val="0"/>
            <c:spPr>
              <a:solidFill>
                <a:schemeClr val="tx2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5307-3347-8A45-1DB16029AC48}"/>
              </c:ext>
            </c:extLst>
          </c:dPt>
          <c:dLbls>
            <c:dLbl>
              <c:idx val="0"/>
              <c:layout>
                <c:manualLayout>
                  <c:x val="-0.22602070748631312"/>
                  <c:y val="-7.2476054724379235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307-3347-8A45-1DB16029AC48}"/>
                </c:ext>
              </c:extLst>
            </c:dLbl>
            <c:dLbl>
              <c:idx val="1"/>
              <c:layout>
                <c:manualLayout>
                  <c:x val="0.20960261978126954"/>
                  <c:y val="-1.370169262556724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307-3347-8A45-1DB16029AC4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(Sheet2!$A$2,Sheet2!$A$4:$A$6)</c:f>
              <c:strCache>
                <c:ptCount val="4"/>
                <c:pt idx="0">
                  <c:v>Residential</c:v>
                </c:pt>
                <c:pt idx="1">
                  <c:v>Dartmouth College</c:v>
                </c:pt>
                <c:pt idx="2">
                  <c:v>Municipal</c:v>
                </c:pt>
                <c:pt idx="3">
                  <c:v>Other C&amp;I</c:v>
                </c:pt>
              </c:strCache>
            </c:strRef>
          </c:cat>
          <c:val>
            <c:numRef>
              <c:f>(Sheet2!$B$2,Sheet2!$B$4:$B$6)</c:f>
              <c:numCache>
                <c:formatCode>General</c:formatCode>
                <c:ptCount val="4"/>
                <c:pt idx="0">
                  <c:v>927.11999999999978</c:v>
                </c:pt>
                <c:pt idx="1">
                  <c:v>598.96000000000015</c:v>
                </c:pt>
                <c:pt idx="2">
                  <c:v>104.07000000000001</c:v>
                </c:pt>
                <c:pt idx="3">
                  <c:v>14.809999999999999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5307-3347-8A45-1DB16029AC48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28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2800" b="1"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8EF551-5CF4-F547-BE48-02B9AE955F3F}" type="datetimeFigureOut">
              <a:rPr lang="en-US" smtClean="0"/>
              <a:t>7/8/19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500188" y="1143000"/>
            <a:ext cx="3857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2A2A5E-4818-604C-A28E-EB78049BAA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8866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2A2A5E-4818-604C-A28E-EB78049BAAC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737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402E1-77D7-0941-AD67-8AC36C13CE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0" y="4788749"/>
            <a:ext cx="27432000" cy="10187093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07CB7C-3102-F143-AD93-8215C1036B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0" y="15368695"/>
            <a:ext cx="27432000" cy="7064585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A303FC-662E-C048-A4F4-28056905C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7/8/19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9DFC9-98CF-EB4D-8F79-EA35EEB85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AF74CC-01A0-8F48-BD13-636B82909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297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F99F-0ACE-964A-AEFA-91695FB22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F9CC66-30B0-054C-93E8-5B9A19D960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C40B88-4C8A-0F44-B856-3FC7643F6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7/8/19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8A3689-87BB-0644-BE1D-080166DC2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BB2F-D77A-0441-9B7A-ED7569AD7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789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08D6D5-F58D-864C-A2B1-F8731174C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5550" y="7294885"/>
            <a:ext cx="31546800" cy="12171678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E6C6D-38C5-3F4B-9263-A77432EDCF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95550" y="19581711"/>
            <a:ext cx="31546800" cy="6400798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8458CB-19A6-2E41-9AD5-2771DAF18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7/8/19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5BDE2F-658B-5D4C-9D30-5B874F165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9E8E69-C6D5-B444-B5C7-38E17B979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100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A2FE4-76FC-CD48-AC9E-382FBB5E5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BC115D-6C15-5149-AB75-6B84A8BF75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4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F48798-0935-0740-B7F1-B0B22D842B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8516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11783C-A844-5D40-88FE-6CBA8FDBC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7/8/19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95F7A1-AF20-DA42-8E81-176A7EBE7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4E18A3-E56C-7444-8BC3-DB2064D63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21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50C80-88F9-DB44-B141-1F6A935A4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4" y="1557869"/>
            <a:ext cx="31546800" cy="565573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FCBC8F-AC15-4D4F-BE35-C1612E3539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9366" y="7172962"/>
            <a:ext cx="15473361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A7244B-F06A-ED48-964C-FD6E0036C0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19366" y="10688320"/>
            <a:ext cx="15473361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B68366-F910-BE4D-81F4-6240713063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8516601" y="7172962"/>
            <a:ext cx="15549564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2DC67F-2E83-B047-8F21-6028215836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8516601" y="10688320"/>
            <a:ext cx="15549564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C7F603C-2477-4345-90FE-349CD29AB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7/8/19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02DEA0-3D6C-0B40-9AA1-6CF38C401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D7CE89A-CE07-4B4C-B783-99E00F454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021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B523D8-78D0-0344-88F2-228168DD9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CDF720-6ABB-5840-96E7-8B96FA18F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7/8/19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20131A-1506-0145-B9BF-662FE306B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56B0DE-4A9E-C248-965B-A97E409B7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070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007739-5C1A-0545-970C-A4260BD2E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7/8/19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740AE8-E0D7-1944-B1F7-61BCD0466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B9C6C8-F6D1-1A4E-A5FB-4F2664B42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413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027485-A5D2-3C43-8114-A963D7FBD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CE8FF9-4231-B643-BDBF-4AB6BE2AEF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303F3A-EB6B-1640-8649-5DF78679A0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7B5E39-FA53-FA4A-B7E9-E8CE0D58C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7/8/19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7FB744-A34B-EC49-8205-FF16F102F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EE0F2E-3318-424E-AA18-894EBD01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293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719243-FFB7-3B4C-8385-EE0FA8B65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FBB63A1-75C0-8240-BAD9-F38582AF71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F30ACC-1CBA-FE45-BD9E-CAAF78BADF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DD216B-B10E-CE4C-A123-BF0713B8B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7/8/19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525C5A-B17C-0843-B8EC-F039450AA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7CEC81-1A6C-7E49-BDCD-173E9F7FF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080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9E9F3B-AC31-CC40-AD4A-D61974B60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561990-8AF8-D949-85AF-217F7C3D6A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887667-35D9-794C-972D-6F6F3EC31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7/8/19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92CF9F-198E-C945-9EDE-7555A2F33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D0053E-9FFA-1242-9811-A8715500C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876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64E430B-1839-D74B-B5C4-619BF8057F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26174700" y="1557867"/>
            <a:ext cx="7886700" cy="247971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461986-86E3-1C40-AEE2-13B05C0089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2514600" y="1557867"/>
            <a:ext cx="23202900" cy="247971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E186D6-1550-934A-9BEB-B458E78E7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7/8/19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C7CBB-C209-3949-8B08-92421A5B1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01BFE0-D99C-DF4B-8493-2B87C9B55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070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FF160A-0F59-E744-94CF-A3E88A0CD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4600" y="1557869"/>
            <a:ext cx="31546800" cy="5655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C53C9F-4481-F446-A2FE-A5A9D202D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4600" y="7789334"/>
            <a:ext cx="31546800" cy="185657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B37B0F-AC79-4549-A975-17A5F49322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146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9C1F4-1501-7A45-8124-3749621B668D}" type="datetimeFigureOut">
              <a:rPr lang="en-US" smtClean="0"/>
              <a:t>7/8/19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0B1AEC-8E51-5642-8C32-48910F8A1E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115800" y="27120428"/>
            <a:ext cx="123444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0A6F01-F5F5-FA46-B379-FB9764087F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58318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714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tiff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10" Type="http://schemas.openxmlformats.org/officeDocument/2006/relationships/chart" Target="../charts/chart2.xml"/><Relationship Id="rId4" Type="http://schemas.openxmlformats.org/officeDocument/2006/relationships/image" Target="../media/image2.emf"/><Relationship Id="rId9" Type="http://schemas.openxmlformats.org/officeDocument/2006/relationships/chart" Target="../charts/char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62D330CA-02DB-4445-A4D0-A358878DF8D6}"/>
              </a:ext>
            </a:extLst>
          </p:cNvPr>
          <p:cNvSpPr txBox="1"/>
          <p:nvPr/>
        </p:nvSpPr>
        <p:spPr>
          <a:xfrm>
            <a:off x="12586884" y="5192276"/>
            <a:ext cx="11942460" cy="20159365"/>
          </a:xfrm>
          <a:prstGeom prst="rect">
            <a:avLst/>
          </a:prstGeom>
          <a:noFill/>
          <a:ln w="38100">
            <a:solidFill>
              <a:srgbClr val="69BF4A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40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Renewables Integration Status Update</a:t>
            </a:r>
          </a:p>
          <a:p>
            <a:pPr>
              <a:spcAft>
                <a:spcPts val="2400"/>
              </a:spcAft>
            </a:pPr>
            <a:r>
              <a:rPr lang="en-US" sz="3200" dirty="0">
                <a:latin typeface="Minion Pro" panose="02040503050306020203" pitchFamily="18" charset="0"/>
              </a:rPr>
              <a:t>Hanover already has over 1.6 MW of total installed solar PV capacity, divided near-evenly between residential and commercial and industrial (C&amp;I) installations. But in order to convert a 124,000 MWh annual community electricity load to renewables, Hanover still has a long way to go.</a:t>
            </a:r>
          </a:p>
          <a:p>
            <a:pPr>
              <a:spcAft>
                <a:spcPts val="2400"/>
              </a:spcAft>
            </a:pPr>
            <a:endParaRPr lang="en-US" sz="3200" dirty="0"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endParaRPr lang="en-US" sz="3200" dirty="0"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endParaRPr lang="en-US" sz="3200" dirty="0"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endParaRPr lang="en-US" sz="4000" b="1" dirty="0">
              <a:solidFill>
                <a:srgbClr val="003591"/>
              </a:solidFill>
              <a:latin typeface="Source Sans Pro" panose="020B0503030403020204" pitchFamily="34" charset="77"/>
            </a:endParaRPr>
          </a:p>
          <a:p>
            <a:pPr>
              <a:spcAft>
                <a:spcPts val="2400"/>
              </a:spcAft>
            </a:pPr>
            <a:endParaRPr lang="en-US" sz="3200" b="1" dirty="0">
              <a:latin typeface="Source Sans Pro" panose="020B0503030403020204" pitchFamily="34" charset="77"/>
            </a:endParaRPr>
          </a:p>
          <a:p>
            <a:pPr>
              <a:spcAft>
                <a:spcPts val="2400"/>
              </a:spcAft>
            </a:pPr>
            <a:endParaRPr lang="en-US" sz="3200" b="1" dirty="0">
              <a:latin typeface="Source Sans Pro" panose="020B0503030403020204" pitchFamily="34" charset="77"/>
            </a:endParaRPr>
          </a:p>
          <a:p>
            <a:pPr>
              <a:spcAft>
                <a:spcPts val="2400"/>
              </a:spcAft>
            </a:pPr>
            <a:endParaRPr lang="en-US" sz="3200" b="1" dirty="0">
              <a:latin typeface="Source Sans Pro" panose="020B0503030403020204" pitchFamily="34" charset="77"/>
            </a:endParaRPr>
          </a:p>
          <a:p>
            <a:pPr>
              <a:spcAft>
                <a:spcPts val="2400"/>
              </a:spcAft>
            </a:pPr>
            <a:endParaRPr lang="en-US" sz="3200" b="1" dirty="0">
              <a:latin typeface="Source Sans Pro" panose="020B0503030403020204" pitchFamily="34" charset="77"/>
            </a:endParaRPr>
          </a:p>
          <a:p>
            <a:pPr>
              <a:spcAft>
                <a:spcPts val="2400"/>
              </a:spcAft>
            </a:pPr>
            <a:r>
              <a:rPr lang="en-US" sz="3200" i="1" dirty="0">
                <a:latin typeface="Minion Pro" panose="02040503050306020203" pitchFamily="18" charset="0"/>
              </a:rPr>
              <a:t>Figure 1. Hanover total installed PV capacity over time (KW)</a:t>
            </a:r>
            <a:endParaRPr lang="en-US" sz="4000" b="1" dirty="0">
              <a:solidFill>
                <a:srgbClr val="003591"/>
              </a:solidFill>
              <a:latin typeface="Source Sans Pro" panose="020B0503030403020204" pitchFamily="34" charset="77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r>
              <a:rPr lang="en-US" sz="2800" dirty="0">
                <a:latin typeface="Minion Pro" panose="02040503050306020203" pitchFamily="18" charset="0"/>
              </a:rPr>
              <a:t> </a:t>
            </a: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r>
              <a:rPr lang="en-US" sz="2800" dirty="0">
                <a:latin typeface="Minion Pro" panose="02040503050306020203" pitchFamily="18" charset="0"/>
              </a:rPr>
              <a:t> </a:t>
            </a:r>
            <a:r>
              <a:rPr lang="en-US" sz="3200" i="1" dirty="0">
                <a:latin typeface="Minion Pro" panose="02040503050306020203" pitchFamily="18" charset="0"/>
              </a:rPr>
              <a:t>Figure 2. Hanover installed PV capacity by consumer class (KW)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166EDDF-581C-8646-AC3C-0843126A3C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882" t="780" r="13969" b="2515"/>
          <a:stretch/>
        </p:blipFill>
        <p:spPr>
          <a:xfrm>
            <a:off x="7558754" y="17125287"/>
            <a:ext cx="4486674" cy="5448914"/>
          </a:xfrm>
          <a:prstGeom prst="rect">
            <a:avLst/>
          </a:prstGeom>
          <a:ln w="28575">
            <a:solidFill>
              <a:srgbClr val="69BF4A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22F2405-AF71-5E4C-A85B-6DDF01322A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10512" y="26979839"/>
            <a:ext cx="10057867" cy="153848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54543CD-AA25-3740-9E19-68330D32C41E}"/>
              </a:ext>
            </a:extLst>
          </p:cNvPr>
          <p:cNvSpPr/>
          <p:nvPr/>
        </p:nvSpPr>
        <p:spPr>
          <a:xfrm>
            <a:off x="934986" y="905310"/>
            <a:ext cx="34725278" cy="4030982"/>
          </a:xfrm>
          <a:prstGeom prst="rect">
            <a:avLst/>
          </a:prstGeom>
          <a:solidFill>
            <a:srgbClr val="0928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solidFill>
                  <a:schemeClr val="bg1"/>
                </a:solidFill>
                <a:latin typeface="Source Sans Pro" panose="020B0503030403020204" pitchFamily="34" charset="77"/>
              </a:rPr>
              <a:t>Solar Implementation Roadmap: Hanover, New Hampshire</a:t>
            </a:r>
          </a:p>
          <a:p>
            <a:pPr algn="ctr"/>
            <a:r>
              <a:rPr lang="en-US" sz="6600" b="1" dirty="0">
                <a:solidFill>
                  <a:srgbClr val="69BF4A"/>
                </a:solidFill>
                <a:latin typeface="Minion Pro" panose="02040503050306020203" pitchFamily="18" charset="0"/>
              </a:rPr>
              <a:t>Laura Hutchinson, UNH Sustainability Fellow</a:t>
            </a:r>
          </a:p>
          <a:p>
            <a:pPr algn="ctr"/>
            <a:r>
              <a:rPr lang="en-US" sz="6600" b="1" dirty="0">
                <a:solidFill>
                  <a:srgbClr val="69BF4A"/>
                </a:solidFill>
                <a:latin typeface="Minion Pro" panose="02040503050306020203" pitchFamily="18" charset="0"/>
              </a:rPr>
              <a:t>Mentor: April Salas, Town of Hanover Sustainability Director</a:t>
            </a:r>
            <a:endParaRPr lang="en-US" sz="6600" dirty="0">
              <a:solidFill>
                <a:srgbClr val="69BF4A"/>
              </a:solidFill>
              <a:latin typeface="Minion Pro" panose="02040503050306020203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167932-7A60-FF4C-8B0C-2709E5B5915E}"/>
              </a:ext>
            </a:extLst>
          </p:cNvPr>
          <p:cNvSpPr txBox="1"/>
          <p:nvPr/>
        </p:nvSpPr>
        <p:spPr>
          <a:xfrm>
            <a:off x="665238" y="5181292"/>
            <a:ext cx="11511014" cy="4832092"/>
          </a:xfrm>
          <a:prstGeom prst="rect">
            <a:avLst/>
          </a:prstGeom>
          <a:noFill/>
          <a:ln w="38100">
            <a:solidFill>
              <a:srgbClr val="69BF4A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40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Motivation</a:t>
            </a:r>
          </a:p>
          <a:p>
            <a:r>
              <a:rPr lang="en-US" sz="3200" dirty="0">
                <a:latin typeface="Minion Pro" panose="02040503050306020203" pitchFamily="18" charset="0"/>
              </a:rPr>
              <a:t>In 2017, Hanover became the first community in New Hampshire to commit to 100% renewable energy. The community is working towards a 2030 target for renewable electricity, and a 2050 target for all energy usage, including transportation and heating fuels in line with the Sierra Club’s RE100 initiative. The municipality is now tasked with crafting an equitable, cost-effective, and impactful strategy towards meeting these goals.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B50F71D-EDE4-B244-9852-C48C7ABAB488}"/>
              </a:ext>
            </a:extLst>
          </p:cNvPr>
          <p:cNvSpPr/>
          <p:nvPr/>
        </p:nvSpPr>
        <p:spPr>
          <a:xfrm>
            <a:off x="12617210" y="25646710"/>
            <a:ext cx="22678245" cy="365760"/>
          </a:xfrm>
          <a:prstGeom prst="rect">
            <a:avLst/>
          </a:prstGeom>
          <a:solidFill>
            <a:srgbClr val="69BF4A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rgbClr val="092844"/>
              </a:solidFill>
              <a:latin typeface="Minion Pro" panose="02040503050306020203" pitchFamily="18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91A51B0-666F-F846-9FCE-1D92030F9D10}"/>
              </a:ext>
            </a:extLst>
          </p:cNvPr>
          <p:cNvSpPr/>
          <p:nvPr/>
        </p:nvSpPr>
        <p:spPr>
          <a:xfrm flipV="1">
            <a:off x="12617210" y="26221423"/>
            <a:ext cx="22668271" cy="369302"/>
          </a:xfrm>
          <a:prstGeom prst="rect">
            <a:avLst/>
          </a:prstGeom>
          <a:solidFill>
            <a:srgbClr val="09284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rgbClr val="092844"/>
              </a:solidFill>
              <a:latin typeface="Minion Pro" panose="02040503050306020203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D7980A8-217C-0F4C-81D0-140526D34C99}"/>
              </a:ext>
            </a:extLst>
          </p:cNvPr>
          <p:cNvSpPr txBox="1"/>
          <p:nvPr/>
        </p:nvSpPr>
        <p:spPr>
          <a:xfrm>
            <a:off x="24908668" y="5192276"/>
            <a:ext cx="10972800" cy="14003834"/>
          </a:xfrm>
          <a:prstGeom prst="rect">
            <a:avLst/>
          </a:prstGeom>
          <a:noFill/>
          <a:ln w="38100">
            <a:solidFill>
              <a:srgbClr val="69BF4A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40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Strategies Towards 100%</a:t>
            </a:r>
          </a:p>
          <a:p>
            <a:pPr>
              <a:spcAft>
                <a:spcPts val="2400"/>
              </a:spcAft>
            </a:pPr>
            <a:r>
              <a:rPr lang="en-US" sz="3200" dirty="0">
                <a:latin typeface="Minion Pro" panose="02040503050306020203" pitchFamily="18" charset="0"/>
              </a:rPr>
              <a:t>We are working to bridge this gap by maximizing the municipality’s contribution to renewables generation, and using different strategies for each consumer class. </a:t>
            </a:r>
          </a:p>
          <a:p>
            <a:pPr>
              <a:spcAft>
                <a:spcPts val="2400"/>
              </a:spcAft>
            </a:pPr>
            <a:endParaRPr lang="en-US" sz="3200" dirty="0"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endParaRPr lang="en-US" sz="3200" dirty="0"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endParaRPr lang="en-US" sz="3200" dirty="0"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endParaRPr lang="en-US" sz="3200" dirty="0"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r>
              <a:rPr lang="en-US" sz="3200" dirty="0">
                <a:latin typeface="Minion Pro" panose="02040503050306020203" pitchFamily="18" charset="0"/>
              </a:rPr>
              <a:t>We launched a residential-focused program called </a:t>
            </a:r>
            <a:r>
              <a:rPr lang="en-US" sz="3200" b="1" dirty="0">
                <a:latin typeface="Minion Pro" panose="02040503050306020203" pitchFamily="18" charset="0"/>
              </a:rPr>
              <a:t>Solarize Hanover </a:t>
            </a:r>
            <a:r>
              <a:rPr lang="en-US" sz="3200" dirty="0">
                <a:latin typeface="Minion Pro" panose="02040503050306020203" pitchFamily="18" charset="0"/>
              </a:rPr>
              <a:t>to support Hanover residents in installing solar to take advantage of the 30% federal tax credit before it expires in 2022. This program connects residents with four local installers for a free site visit, with the aim to double current residential installations over the course of the three-year program. 42 residents have signed up for site visits so far.</a:t>
            </a:r>
            <a:endParaRPr lang="en-US" sz="2800" dirty="0"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r>
              <a:rPr lang="en-US" sz="3200" dirty="0">
                <a:latin typeface="Minion Pro" panose="02040503050306020203" pitchFamily="18" charset="0"/>
              </a:rPr>
              <a:t>To engage other consumer classes and folks that cannot install solar on their homes, we are exploring options for:</a:t>
            </a:r>
          </a:p>
          <a:p>
            <a:pPr marL="457200" indent="-457200"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latin typeface="Minion Pro" panose="02040503050306020203" pitchFamily="18" charset="0"/>
              </a:rPr>
              <a:t>Aggregated (virtual) power purchase agreements with Hanover’s large electricity users;</a:t>
            </a:r>
          </a:p>
          <a:p>
            <a:pPr marL="457200" indent="-457200"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latin typeface="Minion Pro" panose="02040503050306020203" pitchFamily="18" charset="0"/>
              </a:rPr>
              <a:t>Community solar arrangements; and</a:t>
            </a:r>
          </a:p>
          <a:p>
            <a:pPr marL="457200" indent="-457200"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latin typeface="Minion Pro" panose="02040503050306020203" pitchFamily="18" charset="0"/>
              </a:rPr>
              <a:t>Green power purchasing (REC) programs.</a:t>
            </a:r>
            <a:endParaRPr lang="en-US" sz="2800" dirty="0">
              <a:latin typeface="Minion Pro" panose="02040503050306020203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E79E7B0-EAFB-CB49-9B68-47E84139560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1694" r="6447" b="719"/>
          <a:stretch/>
        </p:blipFill>
        <p:spPr>
          <a:xfrm>
            <a:off x="811943" y="17119102"/>
            <a:ext cx="6746811" cy="5455099"/>
          </a:xfrm>
          <a:prstGeom prst="rect">
            <a:avLst/>
          </a:prstGeom>
          <a:ln w="28575">
            <a:solidFill>
              <a:srgbClr val="69BF4A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ED29A6D-1604-7D4D-B263-380CF29FA1C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5176" b="7587"/>
          <a:stretch/>
        </p:blipFill>
        <p:spPr>
          <a:xfrm>
            <a:off x="6544284" y="22577359"/>
            <a:ext cx="5501144" cy="3995526"/>
          </a:xfrm>
          <a:prstGeom prst="rect">
            <a:avLst/>
          </a:prstGeom>
          <a:ln w="28575">
            <a:solidFill>
              <a:srgbClr val="69BF4A"/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7438DBA-06EA-C441-A9C4-4361B075181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330" t="7905" r="9653"/>
          <a:stretch/>
        </p:blipFill>
        <p:spPr>
          <a:xfrm>
            <a:off x="811944" y="22577444"/>
            <a:ext cx="5732340" cy="3998599"/>
          </a:xfrm>
          <a:prstGeom prst="rect">
            <a:avLst/>
          </a:prstGeom>
          <a:ln w="28575">
            <a:solidFill>
              <a:srgbClr val="69BF4A"/>
            </a:solidFill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899E994-DC58-3143-B43D-791E1DE97CF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589561" y="7944971"/>
            <a:ext cx="9611013" cy="2928607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C5675AC7-F19E-4142-AB7F-F61E85CD0737}"/>
              </a:ext>
            </a:extLst>
          </p:cNvPr>
          <p:cNvSpPr txBox="1"/>
          <p:nvPr/>
        </p:nvSpPr>
        <p:spPr>
          <a:xfrm>
            <a:off x="665238" y="10413235"/>
            <a:ext cx="11511014" cy="5878532"/>
          </a:xfrm>
          <a:prstGeom prst="rect">
            <a:avLst/>
          </a:prstGeom>
          <a:noFill/>
          <a:ln w="38100">
            <a:solidFill>
              <a:srgbClr val="69BF4A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40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Objectives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Minion Pro" panose="02040503050306020203" pitchFamily="18" charset="0"/>
              </a:rPr>
              <a:t>Analyze Hanover’s current community </a:t>
            </a:r>
            <a:r>
              <a:rPr lang="en-US" sz="3200" b="1" dirty="0">
                <a:latin typeface="Minion Pro" panose="02040503050306020203" pitchFamily="18" charset="0"/>
              </a:rPr>
              <a:t>electricity usage </a:t>
            </a:r>
            <a:r>
              <a:rPr lang="en-US" sz="3200" dirty="0">
                <a:latin typeface="Minion Pro" panose="02040503050306020203" pitchFamily="18" charset="0"/>
              </a:rPr>
              <a:t>and </a:t>
            </a:r>
            <a:r>
              <a:rPr lang="en-US" sz="3200" b="1" dirty="0">
                <a:latin typeface="Minion Pro" panose="02040503050306020203" pitchFamily="18" charset="0"/>
              </a:rPr>
              <a:t>renewable energy generation capacity </a:t>
            </a:r>
            <a:r>
              <a:rPr lang="en-US" sz="3200" dirty="0">
                <a:latin typeface="Minion Pro" panose="02040503050306020203" pitchFamily="18" charset="0"/>
              </a:rPr>
              <a:t>by consumer class, and outline a methodology for tracking changes in these metrics over time;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Minion Pro" panose="02040503050306020203" pitchFamily="18" charset="0"/>
              </a:rPr>
              <a:t>Draft a </a:t>
            </a:r>
            <a:r>
              <a:rPr lang="en-US" sz="3200" b="1" dirty="0">
                <a:latin typeface="Minion Pro" panose="02040503050306020203" pitchFamily="18" charset="0"/>
              </a:rPr>
              <a:t>portfolio strategy for renewables integration by consumer class</a:t>
            </a:r>
            <a:r>
              <a:rPr lang="en-US" sz="3200" dirty="0">
                <a:latin typeface="Minion Pro" panose="02040503050306020203" pitchFamily="18" charset="0"/>
              </a:rPr>
              <a:t>, informed by these data; and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Minion Pro" panose="02040503050306020203" pitchFamily="18" charset="0"/>
              </a:rPr>
              <a:t>Help develop a </a:t>
            </a:r>
            <a:r>
              <a:rPr lang="en-US" sz="3200" b="1" dirty="0">
                <a:latin typeface="Minion Pro" panose="02040503050306020203" pitchFamily="18" charset="0"/>
              </a:rPr>
              <a:t>communications strategy </a:t>
            </a:r>
            <a:r>
              <a:rPr lang="en-US" sz="3200" dirty="0">
                <a:latin typeface="Minion Pro" panose="02040503050306020203" pitchFamily="18" charset="0"/>
              </a:rPr>
              <a:t>to inform and involve the community in the town’s progress towards its goals.</a:t>
            </a:r>
          </a:p>
        </p:txBody>
      </p:sp>
      <p:graphicFrame>
        <p:nvGraphicFramePr>
          <p:cNvPr id="31" name="Chart 30">
            <a:extLst>
              <a:ext uri="{FF2B5EF4-FFF2-40B4-BE49-F238E27FC236}">
                <a16:creationId xmlns:a16="http://schemas.microsoft.com/office/drawing/2014/main" id="{C02BE833-7447-6D4B-BDE5-CCF922D7CBE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04148779"/>
              </p:ext>
            </p:extLst>
          </p:nvPr>
        </p:nvGraphicFramePr>
        <p:xfrm>
          <a:off x="13058155" y="8879305"/>
          <a:ext cx="11097430" cy="66459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32" name="TextBox 31">
            <a:extLst>
              <a:ext uri="{FF2B5EF4-FFF2-40B4-BE49-F238E27FC236}">
                <a16:creationId xmlns:a16="http://schemas.microsoft.com/office/drawing/2014/main" id="{2177E671-85E7-384F-83C9-31E1EDCF8FF7}"/>
              </a:ext>
            </a:extLst>
          </p:cNvPr>
          <p:cNvSpPr txBox="1"/>
          <p:nvPr/>
        </p:nvSpPr>
        <p:spPr>
          <a:xfrm>
            <a:off x="665238" y="26960702"/>
            <a:ext cx="11380190" cy="1754326"/>
          </a:xfrm>
          <a:prstGeom prst="rect">
            <a:avLst/>
          </a:prstGeom>
          <a:noFill/>
          <a:ln w="38100">
            <a:solidFill>
              <a:srgbClr val="69BF4A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r>
              <a:rPr lang="en-US" sz="2800" i="1" dirty="0">
                <a:latin typeface="Minion Pro" panose="02040503050306020203" pitchFamily="18" charset="0"/>
              </a:rPr>
              <a:t>Hanover residents gather at the first Solarize Hanover open house to meet our partner installers and learn about the opportunity to install solar on their homes.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9D677E4-C4E8-CA4F-B451-4AF012B77BEA}"/>
              </a:ext>
            </a:extLst>
          </p:cNvPr>
          <p:cNvSpPr txBox="1"/>
          <p:nvPr/>
        </p:nvSpPr>
        <p:spPr>
          <a:xfrm>
            <a:off x="24908668" y="19472525"/>
            <a:ext cx="10972800" cy="5940088"/>
          </a:xfrm>
          <a:prstGeom prst="rect">
            <a:avLst/>
          </a:prstGeom>
          <a:noFill/>
          <a:ln w="38100">
            <a:solidFill>
              <a:srgbClr val="69BF4A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40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Challenges</a:t>
            </a:r>
          </a:p>
          <a:p>
            <a:pPr marL="457200" indent="-457200"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latin typeface="Minion Pro" panose="02040503050306020203" pitchFamily="18" charset="0"/>
              </a:rPr>
              <a:t>Deriving error-free and meaningful statistics from datasets that are not designed to track progress towards renewable energy targets;</a:t>
            </a:r>
          </a:p>
          <a:p>
            <a:pPr marL="457200" indent="-457200"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latin typeface="Minion Pro" panose="02040503050306020203" pitchFamily="18" charset="0"/>
              </a:rPr>
              <a:t>Limited access to community-scale datasets on electricity usage and renewable energy generation;</a:t>
            </a:r>
          </a:p>
          <a:p>
            <a:pPr marL="457200" indent="-457200"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latin typeface="Minion Pro" panose="02040503050306020203" pitchFamily="18" charset="0"/>
              </a:rPr>
              <a:t>Regulatory and local utility barriers to innovative renewables procurement mechanisms like community-scale solar that are proven in other states.</a:t>
            </a:r>
          </a:p>
        </p:txBody>
      </p:sp>
      <p:graphicFrame>
        <p:nvGraphicFramePr>
          <p:cNvPr id="34" name="Chart 33">
            <a:extLst>
              <a:ext uri="{FF2B5EF4-FFF2-40B4-BE49-F238E27FC236}">
                <a16:creationId xmlns:a16="http://schemas.microsoft.com/office/drawing/2014/main" id="{DCD51FF9-C119-344A-8E90-522E48D6BB8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8277581"/>
              </p:ext>
            </p:extLst>
          </p:nvPr>
        </p:nvGraphicFramePr>
        <p:xfrm>
          <a:off x="13264268" y="16550640"/>
          <a:ext cx="10786244" cy="77031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</p:spTree>
    <p:extLst>
      <p:ext uri="{BB962C8B-B14F-4D97-AF65-F5344CB8AC3E}">
        <p14:creationId xmlns:p14="http://schemas.microsoft.com/office/powerpoint/2010/main" val="8796929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llows_poster_1" id="{4759A9DF-9B91-9348-93EC-96E587BC7BB8}" vid="{129A80A6-8E2C-A04D-A090-659A8FD1B77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2094</TotalTime>
  <Words>486</Words>
  <Application>Microsoft Macintosh PowerPoint</Application>
  <PresentationFormat>Custom</PresentationFormat>
  <Paragraphs>61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Minion Pro</vt:lpstr>
      <vt:lpstr>Source Sans Pro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Microsoft Office User</dc:creator>
  <cp:lastModifiedBy>Laura E. Hutchinson</cp:lastModifiedBy>
  <cp:revision>54</cp:revision>
  <cp:lastPrinted>2019-07-09T17:10:18Z</cp:lastPrinted>
  <dcterms:created xsi:type="dcterms:W3CDTF">2018-06-22T15:17:21Z</dcterms:created>
  <dcterms:modified xsi:type="dcterms:W3CDTF">2019-07-09T20:24:14Z</dcterms:modified>
</cp:coreProperties>
</file>