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6122"/>
    <a:srgbClr val="092844"/>
    <a:srgbClr val="003591"/>
    <a:srgbClr val="9DD164"/>
    <a:srgbClr val="A2AAAD"/>
    <a:srgbClr val="D6D2C4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79"/>
    <p:restoredTop sz="94309"/>
  </p:normalViewPr>
  <p:slideViewPr>
    <p:cSldViewPr snapToGrid="0" snapToObjects="1">
      <p:cViewPr>
        <p:scale>
          <a:sx n="30" d="100"/>
          <a:sy n="30" d="100"/>
        </p:scale>
        <p:origin x="12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7/8/19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6418" y="27036848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54543CD-AA25-3740-9E19-68330D32C41E}"/>
              </a:ext>
            </a:extLst>
          </p:cNvPr>
          <p:cNvSpPr/>
          <p:nvPr/>
        </p:nvSpPr>
        <p:spPr>
          <a:xfrm>
            <a:off x="934986" y="9053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solidFill>
                  <a:schemeClr val="bg1"/>
                </a:solidFill>
                <a:latin typeface="Source Sans Pro" panose="020B0503030403020204" pitchFamily="34" charset="77"/>
              </a:rPr>
              <a:t>Campus Zero Waste Planning: Cost-Benefit Assessment</a:t>
            </a:r>
            <a:endParaRPr lang="en-US" sz="9600" b="1" dirty="0">
              <a:solidFill>
                <a:schemeClr val="bg1"/>
              </a:solidFill>
              <a:latin typeface="Source Sans Pro" panose="020B0503030403020204" pitchFamily="34" charset="77"/>
            </a:endParaRPr>
          </a:p>
          <a:p>
            <a:pPr algn="ctr"/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Kayla Conway, UNH </a:t>
            </a:r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Sustainability Fellow</a:t>
            </a:r>
          </a:p>
          <a:p>
            <a:pPr algn="ctr"/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Mentors: Jennifer Andrews, Alex </a:t>
            </a:r>
            <a:r>
              <a:rPr lang="en-US" sz="6600" b="1" dirty="0" err="1" smtClean="0">
                <a:solidFill>
                  <a:srgbClr val="9DD164"/>
                </a:solidFill>
                <a:latin typeface="Minion Pro" panose="02040503050306020203" pitchFamily="18" charset="0"/>
              </a:rPr>
              <a:t>Freid</a:t>
            </a:r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- Post Landfill Action Network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3167932-7A60-FF4C-8B0C-2709E5B5915E}"/>
              </a:ext>
            </a:extLst>
          </p:cNvPr>
          <p:cNvSpPr txBox="1"/>
          <p:nvPr/>
        </p:nvSpPr>
        <p:spPr>
          <a:xfrm>
            <a:off x="934986" y="5495419"/>
            <a:ext cx="10972800" cy="1046440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Intro:</a:t>
            </a:r>
          </a:p>
          <a:p>
            <a:r>
              <a:rPr lang="en-US" sz="2800" dirty="0" smtClean="0">
                <a:latin typeface="Minion Pro" panose="02040503050306020203" pitchFamily="18" charset="0"/>
              </a:rPr>
              <a:t>The Campus Zero Waste Fellow will support the advancement of Zero Waste Infrastructure and Policy at the University of New Hampshire (UNH) campus; the research and analysis involved in this effort will also result in case studies and templates to benefit other campuses pursuing zero waste goals. </a:t>
            </a:r>
            <a:endParaRPr lang="en-US" sz="2800" dirty="0">
              <a:latin typeface="Minion Pro" panose="02040503050306020203" pitchFamily="18" charset="0"/>
            </a:endParaRPr>
          </a:p>
          <a:p>
            <a:endParaRPr lang="en-US" sz="5400" b="1" dirty="0" smtClean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Deliverables  </a:t>
            </a:r>
            <a:endParaRPr lang="en-US" sz="54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Data and analysis regarding the projected life-cycle costs and benefits for UNH – financial and social – for one or more of the needed investments identified in PLAN’s Zero Waste Atlas Stage 1 Recommendations Report for UNH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Synthesis of the analysis results in the form of a written report, infographics, Story-map, or other product that can be shared with key stakeholders, including the Zero Waste Task Force and Sustainability Task Force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Case Studies (including cost-benefit and ROI data) of best-in-class examples of such systems located on other campuses across the US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Presentation of finding to UNH Zero Waste Task Force </a:t>
            </a:r>
            <a:endParaRPr lang="en-US" sz="2800" dirty="0" smtClean="0">
              <a:latin typeface="Minion Pro" panose="02040503050306020203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6F523CE-878E-804A-ACF5-C4BBB8A5F010}"/>
              </a:ext>
            </a:extLst>
          </p:cNvPr>
          <p:cNvSpPr txBox="1"/>
          <p:nvPr/>
        </p:nvSpPr>
        <p:spPr>
          <a:xfrm>
            <a:off x="12811225" y="14035178"/>
            <a:ext cx="10972800" cy="206210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40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Systems Diagram: Composting for UNH Dining Halls </a:t>
            </a:r>
            <a:endParaRPr lang="en-US" sz="4000" dirty="0">
              <a:latin typeface="Minion Pro" panose="02040503050306020203" pitchFamily="18" charset="0"/>
            </a:endParaRPr>
          </a:p>
          <a:p>
            <a:endParaRPr lang="en-US" sz="2400" dirty="0">
              <a:latin typeface="Minion Pro" panose="020405030503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44A51FA5-D768-B144-8FD8-46DBA16D3BB7}"/>
              </a:ext>
            </a:extLst>
          </p:cNvPr>
          <p:cNvSpPr txBox="1"/>
          <p:nvPr/>
        </p:nvSpPr>
        <p:spPr>
          <a:xfrm>
            <a:off x="24622918" y="26423757"/>
            <a:ext cx="10972800" cy="2616101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References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>
                <a:latin typeface="Minion Pro" panose="02040503050306020203" pitchFamily="18" charset="0"/>
              </a:rPr>
              <a:t>Leah </a:t>
            </a:r>
            <a:r>
              <a:rPr lang="en-US" sz="2000" dirty="0" err="1" smtClean="0">
                <a:latin typeface="Minion Pro" panose="02040503050306020203" pitchFamily="18" charset="0"/>
              </a:rPr>
              <a:t>Powley</a:t>
            </a:r>
            <a:r>
              <a:rPr lang="en-US" sz="2000" dirty="0" smtClean="0">
                <a:latin typeface="Minion Pro" panose="02040503050306020203" pitchFamily="18" charset="0"/>
              </a:rPr>
              <a:t>, A Zero-Waste Planning Guide UNH 2017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>
                <a:latin typeface="Minion Pro" panose="02040503050306020203" pitchFamily="18" charset="0"/>
              </a:rPr>
              <a:t>UNH Zero Waste Task Force Stakeholders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>
                <a:latin typeface="Minion Pro" panose="02040503050306020203" pitchFamily="18" charset="0"/>
              </a:rPr>
              <a:t>PLAN’s Zero Waste Atlas Stage 1 Recommendation Report for UNH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>
                <a:latin typeface="Minion Pro" panose="02040503050306020203" pitchFamily="18" charset="0"/>
              </a:rPr>
              <a:t>Paige </a:t>
            </a:r>
            <a:r>
              <a:rPr lang="en-US" sz="2000" dirty="0" err="1" smtClean="0">
                <a:latin typeface="Minion Pro" panose="02040503050306020203" pitchFamily="18" charset="0"/>
              </a:rPr>
              <a:t>McKibben</a:t>
            </a:r>
            <a:r>
              <a:rPr lang="en-US" sz="2000" dirty="0" smtClean="0">
                <a:latin typeface="Minion Pro" panose="02040503050306020203" pitchFamily="18" charset="0"/>
              </a:rPr>
              <a:t>, Mary </a:t>
            </a:r>
            <a:r>
              <a:rPr lang="en-US" sz="2000" dirty="0" err="1" smtClean="0">
                <a:latin typeface="Minion Pro" panose="02040503050306020203" pitchFamily="18" charset="0"/>
              </a:rPr>
              <a:t>Shotton</a:t>
            </a:r>
            <a:r>
              <a:rPr lang="en-US" sz="2000" dirty="0" smtClean="0">
                <a:latin typeface="Minion Pro" panose="02040503050306020203" pitchFamily="18" charset="0"/>
              </a:rPr>
              <a:t> </a:t>
            </a:r>
            <a:endParaRPr lang="en-US" sz="2000" dirty="0">
              <a:latin typeface="Minion Pro" panose="02040503050306020203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837E5E8-00E4-AB49-9E91-07E21617D01F}"/>
              </a:ext>
            </a:extLst>
          </p:cNvPr>
          <p:cNvSpPr/>
          <p:nvPr/>
        </p:nvSpPr>
        <p:spPr>
          <a:xfrm>
            <a:off x="12811225" y="17841867"/>
            <a:ext cx="10972800" cy="6104726"/>
          </a:xfrm>
          <a:prstGeom prst="rect">
            <a:avLst/>
          </a:prstGeom>
          <a:solidFill>
            <a:srgbClr val="9DD164"/>
          </a:solidFill>
          <a:ln w="38100">
            <a:solidFill>
              <a:srgbClr val="0928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0" tIns="228600" rIns="228600" bIns="228600" rtlCol="0" anchor="ctr"/>
          <a:lstStyle/>
          <a:p>
            <a:pPr algn="ctr"/>
            <a:r>
              <a:rPr lang="en-US" sz="5400" dirty="0"/>
              <a:t>“Sustainability is a key factor in giving UNH a competitive edge on institutions across the nation as we prepare students for meaningful careers.” –  Former </a:t>
            </a:r>
            <a:r>
              <a:rPr lang="en-US" sz="5400" dirty="0" smtClean="0"/>
              <a:t>President, Mark </a:t>
            </a:r>
            <a:r>
              <a:rPr lang="en-US" sz="5400" dirty="0"/>
              <a:t>Huddleston</a:t>
            </a:r>
          </a:p>
          <a:p>
            <a:pPr algn="ctr"/>
            <a:endParaRPr lang="en-US" sz="5400" b="1" dirty="0">
              <a:solidFill>
                <a:srgbClr val="092844"/>
              </a:solidFill>
              <a:latin typeface="Source Sans Pro" panose="020B0503030403020204" pitchFamily="34" charset="77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EB50F71D-EDE4-B244-9852-C48C7ABAB488}"/>
              </a:ext>
            </a:extLst>
          </p:cNvPr>
          <p:cNvSpPr/>
          <p:nvPr/>
        </p:nvSpPr>
        <p:spPr>
          <a:xfrm>
            <a:off x="12982019" y="25473068"/>
            <a:ext cx="22678245" cy="365760"/>
          </a:xfrm>
          <a:prstGeom prst="rect">
            <a:avLst/>
          </a:prstGeom>
          <a:solidFill>
            <a:srgbClr val="9DD16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C91A51B0-666F-F846-9FCE-1D92030F9D10}"/>
              </a:ext>
            </a:extLst>
          </p:cNvPr>
          <p:cNvSpPr/>
          <p:nvPr/>
        </p:nvSpPr>
        <p:spPr>
          <a:xfrm flipV="1">
            <a:off x="12982019" y="24561572"/>
            <a:ext cx="22678245" cy="365760"/>
          </a:xfrm>
          <a:prstGeom prst="rect">
            <a:avLst/>
          </a:prstGeom>
          <a:solidFill>
            <a:srgbClr val="09284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5D7980A8-217C-0F4C-81D0-140526D34C99}"/>
              </a:ext>
            </a:extLst>
          </p:cNvPr>
          <p:cNvSpPr txBox="1"/>
          <p:nvPr/>
        </p:nvSpPr>
        <p:spPr>
          <a:xfrm>
            <a:off x="24622918" y="5535176"/>
            <a:ext cx="10972800" cy="1308050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Methods  </a:t>
            </a:r>
            <a:endParaRPr lang="en-US" sz="54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Understand PLAN’s Zero Waste Atlas Framework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Develop Comprehensive Framework To Assess UNH’s Discarded Material Management Systems </a:t>
            </a: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Draw Systems Diagram</a:t>
            </a: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Identify Inputs and Outputs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Establish Systems Boundaries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Build Financial Profile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Gather Necessary Data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Understand Current Costs Associated With System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Identify Recommendations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Create Template to Assess Recommendations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Collaborate with Stakeholders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Present Findings </a:t>
            </a:r>
          </a:p>
          <a:p>
            <a:pPr marL="457200" indent="-457200">
              <a:buFont typeface="Arial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Preliminary Results: </a:t>
            </a:r>
            <a:endParaRPr lang="en-US" sz="54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The majority of waste disposed of at UNH is landfill bound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Between July 2015 and March 2019, 6745.46 tons of waste have been disposed of at UNH, incurring an estimated $1,843,357 in costs related to handling and disposing of waste.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“You cannot manage what you don</a:t>
            </a:r>
            <a:r>
              <a:rPr lang="uk-UA" sz="2800" dirty="0" smtClean="0">
                <a:latin typeface="Minion Pro" panose="02040503050306020203" pitchFamily="18" charset="0"/>
              </a:rPr>
              <a:t>’</a:t>
            </a:r>
            <a:r>
              <a:rPr lang="en-US" sz="2800" dirty="0" smtClean="0">
                <a:latin typeface="Minion Pro" panose="02040503050306020203" pitchFamily="18" charset="0"/>
              </a:rPr>
              <a:t>t’ measure.”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The systems in place for waste on UNH’s campus are complex.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Systemic change in regards to waste, will require systemic collaboration.</a:t>
            </a:r>
            <a:endParaRPr lang="en-US" sz="2800" dirty="0">
              <a:latin typeface="Minion Pro" panose="02040503050306020203" pitchFamily="18" charset="0"/>
            </a:endParaRPr>
          </a:p>
        </p:txBody>
      </p:sp>
      <p:pic>
        <p:nvPicPr>
          <p:cNvPr id="29" name="Content Placeholder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8952" y="5495419"/>
            <a:ext cx="10972800" cy="84360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76" y="16132513"/>
            <a:ext cx="12449476" cy="9523435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6F523CE-878E-804A-ACF5-C4BBB8A5F010}"/>
              </a:ext>
            </a:extLst>
          </p:cNvPr>
          <p:cNvSpPr txBox="1"/>
          <p:nvPr/>
        </p:nvSpPr>
        <p:spPr>
          <a:xfrm>
            <a:off x="1067814" y="26054425"/>
            <a:ext cx="10972800" cy="2677656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40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Recommended waste-reduction action items for UNH, classified in a waste management hierarchy.  </a:t>
            </a:r>
            <a:endParaRPr lang="en-US" sz="4000" dirty="0" smtClean="0">
              <a:latin typeface="Minion Pro" panose="02040503050306020203" pitchFamily="18" charset="0"/>
            </a:endParaRPr>
          </a:p>
          <a:p>
            <a:endParaRPr lang="en-US" sz="2400" dirty="0">
              <a:latin typeface="Minion Pro" panose="02040503050306020203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2368" y="19004176"/>
            <a:ext cx="7073900" cy="516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1421</TotalTime>
  <Words>397</Words>
  <Application>Microsoft Macintosh PowerPoint</Application>
  <PresentationFormat>Custom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Calibri Light</vt:lpstr>
      <vt:lpstr>Minion Pro</vt:lpstr>
      <vt:lpstr>Source Sans Pro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Microsoft Office User</cp:lastModifiedBy>
  <cp:revision>38</cp:revision>
  <dcterms:created xsi:type="dcterms:W3CDTF">2018-06-22T15:17:21Z</dcterms:created>
  <dcterms:modified xsi:type="dcterms:W3CDTF">2019-07-09T20:45:25Z</dcterms:modified>
</cp:coreProperties>
</file>