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laska, Audrey K" initials="BAK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D9EF"/>
    <a:srgbClr val="007BD0"/>
    <a:srgbClr val="2F528F"/>
    <a:srgbClr val="D9D9D9"/>
    <a:srgbClr val="CEE1F2"/>
    <a:srgbClr val="B5D2EC"/>
    <a:srgbClr val="76D2EC"/>
    <a:srgbClr val="F7FA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28" autoAdjust="0"/>
    <p:restoredTop sz="95375" autoAdjust="0"/>
  </p:normalViewPr>
  <p:slideViewPr>
    <p:cSldViewPr snapToGrid="0">
      <p:cViewPr varScale="1">
        <p:scale>
          <a:sx n="18" d="100"/>
          <a:sy n="18" d="100"/>
        </p:scale>
        <p:origin x="1442" y="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10" Type="http://schemas.microsoft.com/office/2016/11/relationships/changesInfo" Target="changesInfos/changesInfo1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47DC6FB-C8F5-4EA3-B7E0-7D16B917DE2A}"/>
    <pc:docChg chg="modSld">
      <pc:chgData name="" userId="" providerId="" clId="Web-{047DC6FB-C8F5-4EA3-B7E0-7D16B917DE2A}" dt="2019-06-27T12:51:09.833" v="0" actId="1076"/>
      <pc:docMkLst>
        <pc:docMk/>
      </pc:docMkLst>
      <pc:sldChg chg="modSp">
        <pc:chgData name="" userId="" providerId="" clId="Web-{047DC6FB-C8F5-4EA3-B7E0-7D16B917DE2A}" dt="2019-06-27T12:51:09.833" v="0" actId="1076"/>
        <pc:sldMkLst>
          <pc:docMk/>
          <pc:sldMk cId="931198942" sldId="256"/>
        </pc:sldMkLst>
        <pc:spChg chg="mod">
          <ac:chgData name="" userId="" providerId="" clId="Web-{047DC6FB-C8F5-4EA3-B7E0-7D16B917DE2A}" dt="2019-06-27T12:51:09.833" v="0" actId="1076"/>
          <ac:spMkLst>
            <pc:docMk/>
            <pc:sldMk cId="931198942" sldId="256"/>
            <ac:spMk id="10" creationId="{928F0802-EDEA-6F4B-BFAB-FE1D1B44BFE3}"/>
          </ac:spMkLst>
        </pc:spChg>
      </pc:sldChg>
    </pc:docChg>
  </pc:docChgLst>
  <pc:docChgLst>
    <pc:chgData clId="Web-{25E36B61-AAB2-483A-A4F4-4955CE89A490}"/>
    <pc:docChg chg="modSld">
      <pc:chgData name="" userId="" providerId="" clId="Web-{25E36B61-AAB2-483A-A4F4-4955CE89A490}" dt="2019-06-27T12:50:01.127" v="2" actId="1076"/>
      <pc:docMkLst>
        <pc:docMk/>
      </pc:docMkLst>
      <pc:sldChg chg="modSp">
        <pc:chgData name="" userId="" providerId="" clId="Web-{25E36B61-AAB2-483A-A4F4-4955CE89A490}" dt="2019-06-27T12:50:01.127" v="2" actId="1076"/>
        <pc:sldMkLst>
          <pc:docMk/>
          <pc:sldMk cId="931198942" sldId="256"/>
        </pc:sldMkLst>
        <pc:spChg chg="mod">
          <ac:chgData name="" userId="" providerId="" clId="Web-{25E36B61-AAB2-483A-A4F4-4955CE89A490}" dt="2019-06-27T12:50:01.127" v="2" actId="1076"/>
          <ac:spMkLst>
            <pc:docMk/>
            <pc:sldMk cId="931198942" sldId="256"/>
            <ac:spMk id="10" creationId="{928F0802-EDEA-6F4B-BFAB-FE1D1B44BFE3}"/>
          </ac:spMkLst>
        </pc:spChg>
        <pc:picChg chg="mod">
          <ac:chgData name="" userId="" providerId="" clId="Web-{25E36B61-AAB2-483A-A4F4-4955CE89A490}" dt="2019-06-27T12:49:56.955" v="0" actId="1076"/>
          <ac:picMkLst>
            <pc:docMk/>
            <pc:sldMk cId="931198942" sldId="256"/>
            <ac:picMk id="46" creationId="{428A88CE-8D6A-4245-8329-D3AA161A45F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en-US" dirty="0">
                <a:solidFill>
                  <a:prstClr val="white">
                    <a:lumMod val="50000"/>
                  </a:prstClr>
                </a:solidFill>
                <a:cs typeface="Calibri" panose="020F0502020204030204" pitchFamily="34" charset="0"/>
              </a:rPr>
              <a:t>To change this poster, replace our </a:t>
            </a:r>
            <a:r>
              <a:rPr lang="en-US" baseline="0" dirty="0">
                <a:solidFill>
                  <a:prstClr val="white">
                    <a:lumMod val="50000"/>
                  </a:prstClr>
                </a:solidFill>
                <a:cs typeface="Calibri" panose="020F0502020204030204" pitchFamily="34" charset="0"/>
              </a:rPr>
              <a:t>sample content with your own</a:t>
            </a:r>
            <a:r>
              <a:rPr lang="en-US" dirty="0">
                <a:solidFill>
                  <a:prstClr val="white">
                    <a:lumMod val="50000"/>
                  </a:prstClr>
                </a:solidFill>
                <a:cs typeface="Calibri" panose="020F0502020204030204" pitchFamily="34" charset="0"/>
              </a:rPr>
              <a:t>. Or, if you'd rather start</a:t>
            </a:r>
            <a:r>
              <a:rPr lang="en-US" baseline="0" dirty="0">
                <a:solidFill>
                  <a:prstClr val="white">
                    <a:lumMod val="50000"/>
                  </a:prstClr>
                </a:solidFill>
                <a:cs typeface="Calibri" panose="020F0502020204030204" pitchFamily="34" charset="0"/>
              </a:rPr>
              <a:t> from a clean slate, use the New Slide button on the Home tab to insert a new page, then enter your text and content in the empty placeholders.</a:t>
            </a:r>
            <a:r>
              <a:rPr lang="en-US" dirty="0">
                <a:solidFill>
                  <a:prstClr val="white">
                    <a:lumMod val="50000"/>
                  </a:prstClr>
                </a:solidFill>
                <a:cs typeface="Calibri" panose="020F0502020204030204" pitchFamily="34" charset="0"/>
              </a:rPr>
              <a:t> If you need more placeholders for titles, subtitles or body text, copy any of the existing placeholders, then drag the new one into place. </a:t>
            </a:r>
            <a:endParaRPr lang="en-US" sz="1200" dirty="0">
              <a:solidFill>
                <a:prstClr val="white">
                  <a:lumMod val="50000"/>
                </a:prstClr>
              </a:solidFill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554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AFD"/>
            </a:gs>
            <a:gs pos="74000">
              <a:srgbClr val="B5D2EC">
                <a:lumMod val="100000"/>
              </a:srgbClr>
            </a:gs>
            <a:gs pos="83000">
              <a:srgbClr val="B5D2EC">
                <a:lumMod val="100000"/>
              </a:srgbClr>
            </a:gs>
            <a:gs pos="100000">
              <a:srgbClr val="CEE1F2">
                <a:lumMod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jpg"/><Relationship Id="rId26" Type="http://schemas.openxmlformats.org/officeDocument/2006/relationships/image" Target="../media/image23.png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hyperlink" Target="http://www.thalesgroup.com/en/worldw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10" Type="http://schemas.openxmlformats.org/officeDocument/2006/relationships/image" Target="../media/image8.jpeg"/><Relationship Id="rId19" Type="http://schemas.openxmlformats.org/officeDocument/2006/relationships/image" Target="../media/image17.jp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>
            <a:extLst>
              <a:ext uri="{FF2B5EF4-FFF2-40B4-BE49-F238E27FC236}">
                <a16:creationId xmlns:a16="http://schemas.microsoft.com/office/drawing/2014/main" id="{FB3B1708-36D1-426E-9FA4-4808C9E4E40F}"/>
              </a:ext>
            </a:extLst>
          </p:cNvPr>
          <p:cNvSpPr/>
          <p:nvPr/>
        </p:nvSpPr>
        <p:spPr>
          <a:xfrm>
            <a:off x="31346903" y="25581990"/>
            <a:ext cx="10755086" cy="6793485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ADF2DD29-27C6-4B05-87BC-4550863E7370}"/>
              </a:ext>
            </a:extLst>
          </p:cNvPr>
          <p:cNvSpPr/>
          <p:nvPr/>
        </p:nvSpPr>
        <p:spPr>
          <a:xfrm>
            <a:off x="31346904" y="16086266"/>
            <a:ext cx="10755086" cy="7155736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4BC774E-621A-4B55-AC8D-15FCAFCD7136}"/>
              </a:ext>
            </a:extLst>
          </p:cNvPr>
          <p:cNvSpPr/>
          <p:nvPr/>
        </p:nvSpPr>
        <p:spPr>
          <a:xfrm>
            <a:off x="31346904" y="7168907"/>
            <a:ext cx="10755086" cy="7285704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664E056-9BA6-4ECB-B83F-AD75BCA0B9F9}"/>
              </a:ext>
            </a:extLst>
          </p:cNvPr>
          <p:cNvSpPr/>
          <p:nvPr/>
        </p:nvSpPr>
        <p:spPr>
          <a:xfrm>
            <a:off x="14558405" y="20771259"/>
            <a:ext cx="15014625" cy="11604216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C34B085-8D20-4652-8F33-4F063D72B50B}"/>
              </a:ext>
            </a:extLst>
          </p:cNvPr>
          <p:cNvSpPr/>
          <p:nvPr/>
        </p:nvSpPr>
        <p:spPr>
          <a:xfrm>
            <a:off x="14558405" y="7324846"/>
            <a:ext cx="15014625" cy="10421045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D8DE25CA-F4CC-489D-AC49-2A496D40F30D}"/>
              </a:ext>
            </a:extLst>
          </p:cNvPr>
          <p:cNvSpPr/>
          <p:nvPr/>
        </p:nvSpPr>
        <p:spPr>
          <a:xfrm>
            <a:off x="861791" y="24296339"/>
            <a:ext cx="12720496" cy="7809483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A67FC117-35D9-4A68-8AF8-DBFB28938C34}"/>
              </a:ext>
            </a:extLst>
          </p:cNvPr>
          <p:cNvSpPr/>
          <p:nvPr/>
        </p:nvSpPr>
        <p:spPr>
          <a:xfrm>
            <a:off x="903276" y="16158230"/>
            <a:ext cx="12609511" cy="6636927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A030427-B24E-40A3-A01C-6D366C3B1EDE}"/>
              </a:ext>
            </a:extLst>
          </p:cNvPr>
          <p:cNvSpPr/>
          <p:nvPr/>
        </p:nvSpPr>
        <p:spPr>
          <a:xfrm>
            <a:off x="861792" y="7290359"/>
            <a:ext cx="12609511" cy="6636927"/>
          </a:xfrm>
          <a:prstGeom prst="rect">
            <a:avLst/>
          </a:prstGeom>
          <a:solidFill>
            <a:srgbClr val="D9D9D9"/>
          </a:solidFill>
          <a:ln>
            <a:solidFill>
              <a:srgbClr val="2F52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00800" y="964646"/>
            <a:ext cx="31089600" cy="1926014"/>
          </a:xfrm>
        </p:spPr>
        <p:txBody>
          <a:bodyPr>
            <a:normAutofit/>
          </a:bodyPr>
          <a:lstStyle/>
          <a:p>
            <a:pPr algn="ctr"/>
            <a:r>
              <a:rPr lang="en-US" sz="11500" dirty="0">
                <a:latin typeface="Garamond" panose="02020404030301010803" pitchFamily="18" charset="0"/>
              </a:rPr>
              <a:t>Autonomous Surface Vehicle (ASV)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10963659" y="2705732"/>
            <a:ext cx="21245114" cy="2082003"/>
          </a:xfrm>
        </p:spPr>
        <p:txBody>
          <a:bodyPr/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Team Members: Ian Lander, John Ross, Hunter Miller, Kevin Johnson, Trevor Lounsbury, Nicholas Arnold &amp; Allisa Dalpe</a:t>
            </a:r>
            <a:endParaRPr lang="en-US" sz="2800" b="1" dirty="0">
              <a:latin typeface="Garamond" panose="02020404030301010803" pitchFamily="18" charset="0"/>
            </a:endParaRPr>
          </a:p>
          <a:p>
            <a:pPr algn="ctr"/>
            <a:r>
              <a:rPr lang="en-US" dirty="0">
                <a:latin typeface="Garamond" panose="02020404030301010803" pitchFamily="18" charset="0"/>
              </a:rPr>
              <a:t>Project Advisors: Dr. May-Win Thein &amp; Dr. Yuri </a:t>
            </a:r>
            <a:r>
              <a:rPr lang="en-US" dirty="0" err="1">
                <a:latin typeface="Garamond" panose="02020404030301010803" pitchFamily="18" charset="0"/>
              </a:rPr>
              <a:t>Rzhanov</a:t>
            </a:r>
            <a:r>
              <a:rPr lang="en-US" dirty="0">
                <a:latin typeface="Garamond" panose="02020404030301010803" pitchFamily="18" charset="0"/>
              </a:rPr>
              <a:t>       </a:t>
            </a:r>
          </a:p>
          <a:p>
            <a:pPr algn="ctr"/>
            <a:r>
              <a:rPr lang="en-US" dirty="0">
                <a:latin typeface="Garamond" panose="02020404030301010803" pitchFamily="18" charset="0"/>
              </a:rPr>
              <a:t>Graduate Advisors: Allisa Dalpe, Alexander Cook, &amp; Oguzhan Oruc</a:t>
            </a:r>
          </a:p>
          <a:p>
            <a:pPr algn="ctr"/>
            <a:r>
              <a:rPr lang="en-US" dirty="0">
                <a:latin typeface="Garamond" panose="02020404030301010803" pitchFamily="18" charset="0"/>
              </a:rPr>
              <a:t>In collaboration with the UNH Remotely Operated Vehicle (ROV) project</a:t>
            </a:r>
          </a:p>
          <a:p>
            <a:pPr algn="ctr"/>
            <a:r>
              <a:rPr lang="en-US" dirty="0">
                <a:latin typeface="Garamond" panose="02020404030301010803" pitchFamily="18" charset="0"/>
              </a:rPr>
              <a:t>Special Thanks to Dr. Martin Renken, the UNH Parents Association, John Ahern, Scott Campbell, Laura Gustafson, Sheri </a:t>
            </a:r>
            <a:r>
              <a:rPr lang="en-US" dirty="0" err="1">
                <a:latin typeface="Garamond" panose="02020404030301010803" pitchFamily="18" charset="0"/>
              </a:rPr>
              <a:t>Millette</a:t>
            </a:r>
            <a:r>
              <a:rPr lang="en-US" dirty="0">
                <a:latin typeface="Garamond" panose="02020404030301010803" pitchFamily="18" charset="0"/>
              </a:rPr>
              <a:t> &amp; Tate Ellinwood (St. </a:t>
            </a:r>
            <a:r>
              <a:rPr lang="en-US">
                <a:latin typeface="Garamond" panose="02020404030301010803" pitchFamily="18" charset="0"/>
              </a:rPr>
              <a:t>Paul’s School</a:t>
            </a:r>
            <a:r>
              <a:rPr lang="en-US" dirty="0">
                <a:latin typeface="Garamond" panose="02020404030301010803" pitchFamily="18" charset="0"/>
              </a:rPr>
              <a:t>)</a:t>
            </a:r>
          </a:p>
          <a:p>
            <a:pPr algn="ctr"/>
            <a:endParaRPr lang="en-US" dirty="0">
              <a:latin typeface="Garamond" panose="02020404030301010803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861792" y="5690052"/>
            <a:ext cx="12642832" cy="1219200"/>
          </a:xfrm>
          <a:prstGeom prst="rect">
            <a:avLst/>
          </a:prstGeom>
          <a:solidFill>
            <a:srgbClr val="007BD0"/>
          </a:solidFill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ROS UML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5"/>
          </p:nvPr>
        </p:nvSpPr>
        <p:spPr>
          <a:xfrm>
            <a:off x="300342" y="24725706"/>
            <a:ext cx="14582899" cy="7763869"/>
          </a:xfrm>
        </p:spPr>
        <p:txBody>
          <a:bodyPr vert="horz" lIns="365760" tIns="182880" rIns="91440" bIns="45720" rtlCol="0" anchor="t">
            <a:normAutofit/>
          </a:bodyPr>
          <a:lstStyle/>
          <a:p>
            <a:pPr lvl="1"/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31346903" y="5751125"/>
            <a:ext cx="10755086" cy="1219200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/>
          <a:p>
            <a:pPr algn="ctr"/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Electronics Overview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29"/>
          </p:nvPr>
        </p:nvSpPr>
        <p:spPr>
          <a:xfrm>
            <a:off x="865193" y="14152159"/>
            <a:ext cx="12642831" cy="1934107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/>
          <a:p>
            <a:pPr algn="ctr"/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Transitioning from MOOS-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IvP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® to ROS ®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id="{25967422-2752-4ADE-BBFE-152675BFD5E0}"/>
              </a:ext>
            </a:extLst>
          </p:cNvPr>
          <p:cNvSpPr txBox="1">
            <a:spLocks/>
          </p:cNvSpPr>
          <p:nvPr/>
        </p:nvSpPr>
        <p:spPr>
          <a:xfrm>
            <a:off x="31346903" y="23404252"/>
            <a:ext cx="10755086" cy="1934107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>
            <a:defPPr>
              <a:defRPr lang="en-US"/>
            </a:defPPr>
            <a:lvl1pPr indent="0" algn="ctr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TUPPS (TESTING UNMANNED PERFORMANCE PLATFORMS)</a:t>
            </a:r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700D757F-EA34-4052-AFDA-9D3ECE0BD5B7}"/>
              </a:ext>
            </a:extLst>
          </p:cNvPr>
          <p:cNvSpPr txBox="1">
            <a:spLocks/>
          </p:cNvSpPr>
          <p:nvPr/>
        </p:nvSpPr>
        <p:spPr>
          <a:xfrm>
            <a:off x="20030599" y="5690052"/>
            <a:ext cx="3830002" cy="1219200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>
            <a:lvl1pPr indent="0" algn="ctr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2A9B958-0567-41DF-931A-D669DA81F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62" y="1218232"/>
            <a:ext cx="3162940" cy="1926013"/>
          </a:xfrm>
          <a:prstGeom prst="rect">
            <a:avLst/>
          </a:prstGeom>
        </p:spPr>
      </p:pic>
      <p:pic>
        <p:nvPicPr>
          <p:cNvPr id="1026" name="Picture 2" descr="CenterStackedWhiteDigital_RGB">
            <a:extLst>
              <a:ext uri="{FF2B5EF4-FFF2-40B4-BE49-F238E27FC236}">
                <a16:creationId xmlns:a16="http://schemas.microsoft.com/office/drawing/2014/main" id="{EE436A7C-B7A1-4D4A-8834-E9656683C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14" y="1524256"/>
            <a:ext cx="3038737" cy="2926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27790D0-FDD9-43EB-9AAA-3AD451E0A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6231" y="1351774"/>
            <a:ext cx="3732213" cy="239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4A4487B-FFC2-46B1-9C66-B71818F8D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6085" y="1371540"/>
            <a:ext cx="468471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3" name="Content Placeholder 11">
            <a:extLst>
              <a:ext uri="{FF2B5EF4-FFF2-40B4-BE49-F238E27FC236}">
                <a16:creationId xmlns:a16="http://schemas.microsoft.com/office/drawing/2014/main" id="{705F5DBD-FEC2-44B1-8945-B4872021E4FD}"/>
              </a:ext>
            </a:extLst>
          </p:cNvPr>
          <p:cNvSpPr txBox="1">
            <a:spLocks/>
          </p:cNvSpPr>
          <p:nvPr/>
        </p:nvSpPr>
        <p:spPr>
          <a:xfrm>
            <a:off x="14558405" y="7454786"/>
            <a:ext cx="14774391" cy="4797888"/>
          </a:xfrm>
          <a:prstGeom prst="rect">
            <a:avLst/>
          </a:prstGeom>
        </p:spPr>
        <p:txBody>
          <a:bodyPr vert="horz" lIns="365760" tIns="182880" rIns="91440" bIns="45720" rtlCol="0" anchor="t">
            <a:no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Aft>
                <a:spcPts val="600"/>
              </a:spcAft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ultimate goal of this project is to have autonomous ASV and ROV deployment, which is also able to behave as a swarm with other ASV and ROV pairings.  The intended application of this system is autonomous sea floor mapping.  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goals for this summer include finalizing deployment of the ROV and Underwater GPS systems, as well as achieving waypoint-to-waypoint navigation and integration of the ROS platform.</a:t>
            </a:r>
          </a:p>
          <a:p>
            <a:pPr marL="0" indent="0">
              <a:spcAft>
                <a:spcPts val="600"/>
              </a:spcAft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Content Placeholder 11">
            <a:extLst>
              <a:ext uri="{FF2B5EF4-FFF2-40B4-BE49-F238E27FC236}">
                <a16:creationId xmlns:a16="http://schemas.microsoft.com/office/drawing/2014/main" id="{D4CECF96-D9CC-413D-9470-912BA9A2F5F8}"/>
              </a:ext>
            </a:extLst>
          </p:cNvPr>
          <p:cNvSpPr txBox="1">
            <a:spLocks/>
          </p:cNvSpPr>
          <p:nvPr/>
        </p:nvSpPr>
        <p:spPr>
          <a:xfrm>
            <a:off x="31346903" y="25669417"/>
            <a:ext cx="10601197" cy="3515629"/>
          </a:xfrm>
          <a:prstGeom prst="rect">
            <a:avLst/>
          </a:prstGeom>
        </p:spPr>
        <p:txBody>
          <a:bodyPr vert="horz" lIns="365760" tIns="182880" rIns="91440" bIns="45720" rtlCol="0" anchor="t">
            <a:noAutofit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Purpose: A small-scale version of the ASV for indoor testing in a tank.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Cost-effective construction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Modularity with structural parts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Arduino, Raspberry Pi, and other open-source components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Ultrasonic sensor for obstacle detection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Adjustable PVC sensor housing</a:t>
            </a:r>
          </a:p>
        </p:txBody>
      </p:sp>
      <p:sp>
        <p:nvSpPr>
          <p:cNvPr id="42" name="Content Placeholder 11">
            <a:extLst>
              <a:ext uri="{FF2B5EF4-FFF2-40B4-BE49-F238E27FC236}">
                <a16:creationId xmlns:a16="http://schemas.microsoft.com/office/drawing/2014/main" id="{E9D005F7-18B6-4E52-8702-CF435255CF5F}"/>
              </a:ext>
            </a:extLst>
          </p:cNvPr>
          <p:cNvSpPr txBox="1">
            <a:spLocks/>
          </p:cNvSpPr>
          <p:nvPr/>
        </p:nvSpPr>
        <p:spPr>
          <a:xfrm>
            <a:off x="31181187" y="16086266"/>
            <a:ext cx="10301799" cy="2925152"/>
          </a:xfrm>
          <a:prstGeom prst="rect">
            <a:avLst/>
          </a:prstGeom>
        </p:spPr>
        <p:txBody>
          <a:bodyPr vert="horz" lIns="365760" tIns="182880" rIns="91440" bIns="45720" rtlCol="0">
            <a:normAutofit fontScale="92500" lnSpcReduction="20000"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Acoustic sensors do not function optimally in a tank 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Signals reflecting off of walls interferes with data collection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to test sensors in relatively still, but open water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Tank is too small to test ASV autonomy, and GPS does not work inside </a:t>
            </a:r>
          </a:p>
          <a:p>
            <a:pPr lv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to test autonomy in lake</a:t>
            </a:r>
          </a:p>
        </p:txBody>
      </p:sp>
      <p:sp>
        <p:nvSpPr>
          <p:cNvPr id="39" name="Text Placeholder 17">
            <a:extLst>
              <a:ext uri="{FF2B5EF4-FFF2-40B4-BE49-F238E27FC236}">
                <a16:creationId xmlns:a16="http://schemas.microsoft.com/office/drawing/2014/main" id="{ABC3AB5F-19AA-4473-9E96-8D27DE3D3DE0}"/>
              </a:ext>
            </a:extLst>
          </p:cNvPr>
          <p:cNvSpPr txBox="1">
            <a:spLocks/>
          </p:cNvSpPr>
          <p:nvPr/>
        </p:nvSpPr>
        <p:spPr>
          <a:xfrm>
            <a:off x="33153752" y="14585576"/>
            <a:ext cx="7141388" cy="1295729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>
            <a:defPPr>
              <a:defRPr lang="en-US"/>
            </a:defPPr>
            <a:lvl1pPr indent="0" algn="ctr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ASV Lake Testing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404C16F-30D4-46E5-AD6D-A7A716A6030D}"/>
              </a:ext>
            </a:extLst>
          </p:cNvPr>
          <p:cNvSpPr txBox="1"/>
          <p:nvPr/>
        </p:nvSpPr>
        <p:spPr>
          <a:xfrm>
            <a:off x="10185303" y="30486912"/>
            <a:ext cx="272056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waterline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8E15E7-A1CD-4E71-8A8F-3978F7E7B2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3009" y="19454696"/>
            <a:ext cx="3803546" cy="3159778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9A0696ED-BA99-4541-8BC8-14E4E62E3B67}"/>
              </a:ext>
            </a:extLst>
          </p:cNvPr>
          <p:cNvCxnSpPr>
            <a:cxnSpLocks/>
          </p:cNvCxnSpPr>
          <p:nvPr/>
        </p:nvCxnSpPr>
        <p:spPr>
          <a:xfrm flipV="1">
            <a:off x="10257402" y="30120684"/>
            <a:ext cx="74322" cy="38321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44">
            <a:extLst>
              <a:ext uri="{FF2B5EF4-FFF2-40B4-BE49-F238E27FC236}">
                <a16:creationId xmlns:a16="http://schemas.microsoft.com/office/drawing/2014/main" id="{0171DA19-CD20-4C08-995D-1C5B270F1F6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0520" b="18155"/>
          <a:stretch/>
        </p:blipFill>
        <p:spPr>
          <a:xfrm>
            <a:off x="37537477" y="28997146"/>
            <a:ext cx="4008821" cy="32779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E717301-7062-420D-961A-5719748B81A7}"/>
              </a:ext>
            </a:extLst>
          </p:cNvPr>
          <p:cNvSpPr txBox="1"/>
          <p:nvPr/>
        </p:nvSpPr>
        <p:spPr>
          <a:xfrm>
            <a:off x="31346903" y="7290359"/>
            <a:ext cx="104013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laptop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 data processing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Navigation commands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Shore-to-vehicle communications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Vehicle-to-vehicle communications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Mega 2560 (x2)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UGPS Deployment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 Deployment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Propulsion Control</a:t>
            </a:r>
          </a:p>
          <a:p>
            <a:pPr marL="2700680" lvl="1" indent="-857250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0680" lvl="1" indent="-857250">
              <a:buFont typeface="Arial" panose="020B0604020202020204" pitchFamily="34" charset="0"/>
              <a:buChar char="•"/>
            </a:pP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erson standing on a boat in the water&#10;&#10;Description generated with high confidence">
            <a:extLst>
              <a:ext uri="{FF2B5EF4-FFF2-40B4-BE49-F238E27FC236}">
                <a16:creationId xmlns:a16="http://schemas.microsoft.com/office/drawing/2014/main" id="{655CCA41-C4FB-4B09-85CD-04FBAFF82C9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2337" y="19188374"/>
            <a:ext cx="5000649" cy="37504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784887" y="11432987"/>
            <a:ext cx="3866596" cy="28999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654" y="11853128"/>
            <a:ext cx="3357012" cy="2517758"/>
          </a:xfrm>
          <a:prstGeom prst="rect">
            <a:avLst/>
          </a:prstGeom>
        </p:spPr>
      </p:pic>
      <p:pic>
        <p:nvPicPr>
          <p:cNvPr id="27" name="Picture 26" descr="A picture containing water, table, building, outdoor&#10;&#10;Description generated with very high confidence">
            <a:extLst>
              <a:ext uri="{FF2B5EF4-FFF2-40B4-BE49-F238E27FC236}">
                <a16:creationId xmlns:a16="http://schemas.microsoft.com/office/drawing/2014/main" id="{0C057D99-C92F-4A10-98CC-B1343A3AF83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3009" y="29316011"/>
            <a:ext cx="3959993" cy="296999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FD71C34-E4BF-41A4-A7A4-F1067A17A92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7083" t="24325" r="25584" b="15584"/>
          <a:stretch/>
        </p:blipFill>
        <p:spPr>
          <a:xfrm>
            <a:off x="7663366" y="16602529"/>
            <a:ext cx="5706722" cy="5818374"/>
          </a:xfrm>
          <a:prstGeom prst="rect">
            <a:avLst/>
          </a:prstGeom>
        </p:spPr>
      </p:pic>
      <p:sp>
        <p:nvSpPr>
          <p:cNvPr id="62" name="Content Placeholder 11">
            <a:extLst>
              <a:ext uri="{FF2B5EF4-FFF2-40B4-BE49-F238E27FC236}">
                <a16:creationId xmlns:a16="http://schemas.microsoft.com/office/drawing/2014/main" id="{74695F27-B798-400A-AC3D-748CB62B1623}"/>
              </a:ext>
            </a:extLst>
          </p:cNvPr>
          <p:cNvSpPr txBox="1">
            <a:spLocks/>
          </p:cNvSpPr>
          <p:nvPr/>
        </p:nvSpPr>
        <p:spPr>
          <a:xfrm>
            <a:off x="861792" y="16218997"/>
            <a:ext cx="6894294" cy="6475102"/>
          </a:xfrm>
          <a:prstGeom prst="rect">
            <a:avLst/>
          </a:prstGeom>
        </p:spPr>
        <p:txBody>
          <a:bodyPr vert="horz" lIns="365760" tIns="182880" rIns="91440" bIns="45720" rtlCol="0" anchor="t">
            <a:normAutofit fontScale="92500" lnSpcReduction="20000"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ASV has ‘front seat’ controller and ‘back seat’ communication hub &amp; mission manager</a:t>
            </a:r>
          </a:p>
          <a:p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Front seat is an Arduino Mega2560 board using Robot Operating System (ROS) serial communication to engage with back seat</a:t>
            </a:r>
          </a:p>
          <a:p>
            <a:pPr lvl="1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ROS is a node-based, platform-agnostic communication framework</a:t>
            </a:r>
          </a:p>
          <a:p>
            <a:r>
              <a:rPr lang="en-US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seat is a computer running Linux (Ubuntu)</a:t>
            </a:r>
          </a:p>
          <a:p>
            <a:pPr lvl="1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Runs master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roscore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instance</a:t>
            </a:r>
          </a:p>
          <a:p>
            <a:pPr lvl="1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Communicates with shore station or the ROV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14D2E96D-AA9A-4D9E-819E-1A1915E3722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01872" y="29412216"/>
            <a:ext cx="2598821" cy="2598821"/>
          </a:xfrm>
          <a:prstGeom prst="rect">
            <a:avLst/>
          </a:prstGeom>
        </p:spPr>
      </p:pic>
      <p:pic>
        <p:nvPicPr>
          <p:cNvPr id="74" name="Picture 4" descr="A group of shoes on a wooden surface&#10;&#10;Description generated with high confidence">
            <a:extLst>
              <a:ext uri="{FF2B5EF4-FFF2-40B4-BE49-F238E27FC236}">
                <a16:creationId xmlns:a16="http://schemas.microsoft.com/office/drawing/2014/main" id="{05E882DC-8D84-4C54-A036-C25802713025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2157" r="392" b="27368"/>
          <a:stretch/>
        </p:blipFill>
        <p:spPr>
          <a:xfrm>
            <a:off x="4519493" y="29905328"/>
            <a:ext cx="3100883" cy="1947385"/>
          </a:xfrm>
          <a:prstGeom prst="rect">
            <a:avLst/>
          </a:prstGeom>
        </p:spPr>
      </p:pic>
      <p:sp>
        <p:nvSpPr>
          <p:cNvPr id="75" name="Text Placeholder 6">
            <a:extLst>
              <a:ext uri="{FF2B5EF4-FFF2-40B4-BE49-F238E27FC236}">
                <a16:creationId xmlns:a16="http://schemas.microsoft.com/office/drawing/2014/main" id="{1A205288-53C2-4B75-B453-EE742356DDF5}"/>
              </a:ext>
            </a:extLst>
          </p:cNvPr>
          <p:cNvSpPr txBox="1">
            <a:spLocks/>
          </p:cNvSpPr>
          <p:nvPr/>
        </p:nvSpPr>
        <p:spPr>
          <a:xfrm>
            <a:off x="903276" y="22882050"/>
            <a:ext cx="12679011" cy="1219200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>
            <a:lvl1pPr indent="0" algn="ctr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Underwater GPS  Deployment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401A16E1-FD3F-4E76-8FCB-5BDA88F65F3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820" y="24424902"/>
            <a:ext cx="3160058" cy="5590872"/>
          </a:xfrm>
          <a:prstGeom prst="rect">
            <a:avLst/>
          </a:prstGeom>
        </p:spPr>
      </p:pic>
      <p:sp>
        <p:nvSpPr>
          <p:cNvPr id="77" name="Content Placeholder 11">
            <a:extLst>
              <a:ext uri="{FF2B5EF4-FFF2-40B4-BE49-F238E27FC236}">
                <a16:creationId xmlns:a16="http://schemas.microsoft.com/office/drawing/2014/main" id="{11C60221-BB48-4FA1-ABE7-A8AEAD890CCF}"/>
              </a:ext>
            </a:extLst>
          </p:cNvPr>
          <p:cNvSpPr txBox="1">
            <a:spLocks/>
          </p:cNvSpPr>
          <p:nvPr/>
        </p:nvSpPr>
        <p:spPr>
          <a:xfrm>
            <a:off x="789112" y="24361444"/>
            <a:ext cx="9609530" cy="5169246"/>
          </a:xfrm>
          <a:prstGeom prst="rect">
            <a:avLst/>
          </a:prstGeom>
        </p:spPr>
        <p:txBody>
          <a:bodyPr vert="horz" lIns="365760" tIns="182880" rIns="91440" bIns="45720" rtlCol="0" anchor="t">
            <a:normAutofit lnSpcReduction="10000"/>
          </a:bodyPr>
          <a:lstStyle>
            <a:lvl1pPr marL="45720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97280" indent="-457200" algn="l" defTabSz="438912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00"/>
              </a:spcBef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Waterlinked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® Underwater GPS© System (UGPS) Components</a:t>
            </a:r>
          </a:p>
          <a:p>
            <a:pPr lvl="1" fontAlgn="base">
              <a:spcBef>
                <a:spcPts val="5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submersible transducers (on ASV)</a:t>
            </a:r>
          </a:p>
          <a:p>
            <a:pPr lvl="1" fontAlgn="base">
              <a:spcBef>
                <a:spcPts val="5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receiver (on ROV)</a:t>
            </a:r>
          </a:p>
          <a:p>
            <a:pPr lvl="1" fontAlgn="base">
              <a:spcBef>
                <a:spcPts val="5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Electronics dry box (on ASV deck)</a:t>
            </a:r>
          </a:p>
          <a:p>
            <a:pPr fontAlgn="base">
              <a:spcBef>
                <a:spcPts val="500"/>
              </a:spcBef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Employs a low-power linear conveyor to deploy the transducers to their operating depth of 1m</a:t>
            </a:r>
          </a:p>
          <a:p>
            <a:pPr fontAlgn="base">
              <a:spcBef>
                <a:spcPts val="500"/>
              </a:spcBef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stabilizes the transducers</a:t>
            </a:r>
          </a:p>
          <a:p>
            <a:pPr lvl="1" fontAlgn="base">
              <a:spcBef>
                <a:spcPts val="5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for precise location monitoring of the ROV</a:t>
            </a:r>
          </a:p>
          <a:p>
            <a:pPr fontAlgn="base">
              <a:spcBef>
                <a:spcPts val="500"/>
              </a:spcBef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Detachable for transportation of ASV </a:t>
            </a:r>
            <a:endParaRPr lang="en-US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500"/>
              </a:spcBef>
              <a:buNone/>
            </a:pPr>
            <a:endParaRPr lang="en-US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8" name="Picture 5" descr="A picture containing indoor, building, wall&#10;&#10;Description generated with high confidence">
            <a:extLst>
              <a:ext uri="{FF2B5EF4-FFF2-40B4-BE49-F238E27FC236}">
                <a16:creationId xmlns:a16="http://schemas.microsoft.com/office/drawing/2014/main" id="{D15EBC92-188D-4D9F-BED8-397FD858FAD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5400000">
            <a:off x="7424690" y="29217276"/>
            <a:ext cx="3008430" cy="2262443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F308E5B9-6DFD-47B4-8097-60BEB196D19B}"/>
              </a:ext>
            </a:extLst>
          </p:cNvPr>
          <p:cNvSpPr txBox="1"/>
          <p:nvPr/>
        </p:nvSpPr>
        <p:spPr>
          <a:xfrm>
            <a:off x="14996301" y="20406616"/>
            <a:ext cx="10531828" cy="8412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SzPts val="1800"/>
              <a:buFont typeface="Arial" panose="020B0604020202020204" pitchFamily="34" charset="0"/>
              <a:buChar char="•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a global and local planning hybrid structure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1" indent="-285750"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Accounts for prior knowledge of an area </a:t>
            </a:r>
          </a:p>
          <a:p>
            <a:pPr marL="285750" lvl="1" indent="-285750"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Accounts for newly detected obstacles real time </a:t>
            </a:r>
            <a:endParaRPr lang="en-US" sz="1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spcBef>
                <a:spcPts val="160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•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Layered strategy using multiple vector fields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1" indent="-285750"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Basis of vector field generation comes from the Potential Field Method (PFM)</a:t>
            </a:r>
          </a:p>
          <a:p>
            <a:pPr marL="285750" lvl="1" indent="-285750"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Fields can be added or removed for mission specific needs</a:t>
            </a:r>
          </a:p>
          <a:p>
            <a:pPr marL="298450" lvl="1" indent="-285750">
              <a:spcBef>
                <a:spcPts val="1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account for environmental factors (i.e. wind, waves, currents)</a:t>
            </a:r>
          </a:p>
          <a:p>
            <a:pPr marL="298450" lvl="1" indent="-285750">
              <a:spcBef>
                <a:spcPts val="1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A* / PFM acts as global planner, PFM alone is the local update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lvl="0" indent="-285750">
              <a:spcBef>
                <a:spcPts val="1600"/>
              </a:spcBef>
              <a:buSzPts val="18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929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Fields added together using vector summation</a:t>
            </a:r>
          </a:p>
          <a:p>
            <a:pPr marL="285750" lvl="0" indent="-285750">
              <a:spcBef>
                <a:spcPts val="1600"/>
              </a:spcBef>
              <a:buSzPts val="1800"/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929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lvl="1" indent="-285750">
              <a:spcBef>
                <a:spcPts val="1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lvl="1" indent="-285750">
              <a:spcBef>
                <a:spcPts val="1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 Placeholder 8">
            <a:extLst>
              <a:ext uri="{FF2B5EF4-FFF2-40B4-BE49-F238E27FC236}">
                <a16:creationId xmlns:a16="http://schemas.microsoft.com/office/drawing/2014/main" id="{8A88F88E-87FA-4498-B184-2BF48386EEC0}"/>
              </a:ext>
            </a:extLst>
          </p:cNvPr>
          <p:cNvSpPr txBox="1">
            <a:spLocks/>
          </p:cNvSpPr>
          <p:nvPr/>
        </p:nvSpPr>
        <p:spPr>
          <a:xfrm>
            <a:off x="16979430" y="19188374"/>
            <a:ext cx="9224889" cy="1244791"/>
          </a:xfrm>
          <a:prstGeom prst="rect">
            <a:avLst/>
          </a:prstGeom>
          <a:solidFill>
            <a:srgbClr val="007BD0"/>
          </a:solidFill>
        </p:spPr>
        <p:txBody>
          <a:bodyPr vert="horz" lIns="365760" tIns="45720" rIns="91440" bIns="45720" rtlCol="0" anchor="ctr">
            <a:noAutofit/>
          </a:bodyPr>
          <a:lstStyle>
            <a:lvl1pPr indent="0" algn="ctr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 defTabSz="438912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Path Planning</a:t>
            </a:r>
          </a:p>
        </p:txBody>
      </p:sp>
      <p:pic>
        <p:nvPicPr>
          <p:cNvPr id="70" name="Google Shape;308;p28" descr="newcastle_PF_1000ka_20000beta_100alpha.jpg">
            <a:extLst>
              <a:ext uri="{FF2B5EF4-FFF2-40B4-BE49-F238E27FC236}">
                <a16:creationId xmlns:a16="http://schemas.microsoft.com/office/drawing/2014/main" id="{5D6A9F3C-A75B-4513-80E3-020DB6747A70}"/>
              </a:ext>
            </a:extLst>
          </p:cNvPr>
          <p:cNvPicPr preferRelativeResize="0"/>
          <p:nvPr/>
        </p:nvPicPr>
        <p:blipFill rotWithShape="1">
          <a:blip r:embed="rId18"/>
          <a:srcRect/>
          <a:stretch/>
        </p:blipFill>
        <p:spPr>
          <a:xfrm>
            <a:off x="14787020" y="27504091"/>
            <a:ext cx="3693211" cy="4009926"/>
          </a:xfrm>
          <a:prstGeom prst="rect">
            <a:avLst/>
          </a:prstGeom>
          <a:solidFill>
            <a:srgbClr val="007BD0"/>
          </a:solidFill>
        </p:spPr>
      </p:pic>
      <p:pic>
        <p:nvPicPr>
          <p:cNvPr id="72" name="Google Shape;309;p28" descr="newcastle_astar_1000ka_20000beta_100alpha.jpg">
            <a:extLst>
              <a:ext uri="{FF2B5EF4-FFF2-40B4-BE49-F238E27FC236}">
                <a16:creationId xmlns:a16="http://schemas.microsoft.com/office/drawing/2014/main" id="{5EB9772B-7D19-4ED1-95E6-09D2CFDCFE33}"/>
              </a:ext>
            </a:extLst>
          </p:cNvPr>
          <p:cNvPicPr preferRelativeResize="0"/>
          <p:nvPr/>
        </p:nvPicPr>
        <p:blipFill rotWithShape="1">
          <a:blip r:embed="rId19"/>
          <a:srcRect/>
          <a:stretch/>
        </p:blipFill>
        <p:spPr>
          <a:xfrm>
            <a:off x="18515430" y="27504091"/>
            <a:ext cx="3693211" cy="4009926"/>
          </a:xfrm>
          <a:prstGeom prst="rect">
            <a:avLst/>
          </a:prstGeom>
          <a:solidFill>
            <a:srgbClr val="007BD0"/>
          </a:solidFill>
        </p:spPr>
      </p:pic>
      <p:pic>
        <p:nvPicPr>
          <p:cNvPr id="73" name="Google Shape;310;p28" descr="newcastle_comb_1000ka_20000beta_100alpha.jpg">
            <a:extLst>
              <a:ext uri="{FF2B5EF4-FFF2-40B4-BE49-F238E27FC236}">
                <a16:creationId xmlns:a16="http://schemas.microsoft.com/office/drawing/2014/main" id="{696A04B8-1D69-4AF0-A3ED-F87AF20A8F0A}"/>
              </a:ext>
            </a:extLst>
          </p:cNvPr>
          <p:cNvPicPr preferRelativeResize="0"/>
          <p:nvPr/>
        </p:nvPicPr>
        <p:blipFill rotWithShape="1">
          <a:blip r:embed="rId20"/>
          <a:srcRect/>
          <a:stretch/>
        </p:blipFill>
        <p:spPr>
          <a:xfrm>
            <a:off x="22250908" y="27504091"/>
            <a:ext cx="3453113" cy="3920695"/>
          </a:xfrm>
          <a:prstGeom prst="rect">
            <a:avLst/>
          </a:prstGeom>
          <a:solidFill>
            <a:srgbClr val="007BD0"/>
          </a:solidFill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2EB03AE0-17F6-4042-BE6D-E2CE48EBBBDC}"/>
              </a:ext>
            </a:extLst>
          </p:cNvPr>
          <p:cNvSpPr txBox="1"/>
          <p:nvPr/>
        </p:nvSpPr>
        <p:spPr>
          <a:xfrm>
            <a:off x="15973593" y="31658578"/>
            <a:ext cx="908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Simulated A*/PFM route plan in Portsmouth Harbor (Portsmouth, NH)</a:t>
            </a:r>
          </a:p>
        </p:txBody>
      </p:sp>
      <p:pic>
        <p:nvPicPr>
          <p:cNvPr id="67" name="Google Shape;226;p23" descr="layered_fields.jpg">
            <a:extLst>
              <a:ext uri="{FF2B5EF4-FFF2-40B4-BE49-F238E27FC236}">
                <a16:creationId xmlns:a16="http://schemas.microsoft.com/office/drawing/2014/main" id="{72914B2A-65F3-43B9-BCB9-231668A79186}"/>
              </a:ext>
            </a:extLst>
          </p:cNvPr>
          <p:cNvPicPr preferRelativeResize="0"/>
          <p:nvPr/>
        </p:nvPicPr>
        <p:blipFill rotWithShape="1">
          <a:blip r:embed="rId21"/>
          <a:srcRect/>
          <a:stretch/>
        </p:blipFill>
        <p:spPr>
          <a:xfrm>
            <a:off x="24463882" y="21350796"/>
            <a:ext cx="4793406" cy="3428793"/>
          </a:xfrm>
          <a:prstGeom prst="rect">
            <a:avLst/>
          </a:prstGeom>
          <a:solidFill>
            <a:srgbClr val="007BD0"/>
          </a:solidFill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EA8D22-E26D-4707-82EC-C9662F42166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913824" y="28292994"/>
            <a:ext cx="3330239" cy="1408305"/>
          </a:xfrm>
          <a:prstGeom prst="rect">
            <a:avLst/>
          </a:prstGeom>
          <a:solidFill>
            <a:srgbClr val="007BD0"/>
          </a:solidFill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D2FB877C-8804-4AAE-B618-4346BA7D108C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5724992" y="29815399"/>
            <a:ext cx="3732800" cy="1591286"/>
          </a:xfrm>
          <a:prstGeom prst="rect">
            <a:avLst/>
          </a:prstGeom>
          <a:solidFill>
            <a:srgbClr val="007BD0"/>
          </a:solidFill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44C62EE5-06FF-46E7-AD25-ABBCE0ED7429}"/>
              </a:ext>
            </a:extLst>
          </p:cNvPr>
          <p:cNvSpPr txBox="1"/>
          <p:nvPr/>
        </p:nvSpPr>
        <p:spPr>
          <a:xfrm>
            <a:off x="23897138" y="24814113"/>
            <a:ext cx="5926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Visualization of multiple vector fields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CEFFC50-0F92-4F72-9FB1-D816A1AB3212}"/>
              </a:ext>
            </a:extLst>
          </p:cNvPr>
          <p:cNvSpPr txBox="1"/>
          <p:nvPr/>
        </p:nvSpPr>
        <p:spPr>
          <a:xfrm>
            <a:off x="24952001" y="31689039"/>
            <a:ext cx="50243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Field Method equations</a:t>
            </a:r>
          </a:p>
          <a:p>
            <a:endPara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CF66725-21B5-41B8-9AF2-D714DCDE8CAE}"/>
              </a:ext>
            </a:extLst>
          </p:cNvPr>
          <p:cNvGrpSpPr/>
          <p:nvPr/>
        </p:nvGrpSpPr>
        <p:grpSpPr>
          <a:xfrm>
            <a:off x="1391047" y="7591218"/>
            <a:ext cx="11552931" cy="6001643"/>
            <a:chOff x="1449290" y="25448879"/>
            <a:chExt cx="11552931" cy="6001643"/>
          </a:xfrm>
        </p:grpSpPr>
        <p:pic>
          <p:nvPicPr>
            <p:cNvPr id="80" name="Picture 3" descr="A screenshot of a cell phone&#10;&#10;Description generated with high confidence">
              <a:extLst>
                <a:ext uri="{FF2B5EF4-FFF2-40B4-BE49-F238E27FC236}">
                  <a16:creationId xmlns:a16="http://schemas.microsoft.com/office/drawing/2014/main" id="{7A97CE00-CF56-4531-9AF2-AB98DBA0A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7153298" y="25448879"/>
              <a:ext cx="5848923" cy="581507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01FA26A-60B5-47B2-BAE4-AC2B6C9BB01B}"/>
                </a:ext>
              </a:extLst>
            </p:cNvPr>
            <p:cNvSpPr txBox="1"/>
            <p:nvPr/>
          </p:nvSpPr>
          <p:spPr>
            <a:xfrm>
              <a:off x="1449290" y="25448879"/>
              <a:ext cx="5187944" cy="6001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4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UML based design for ROS infrastructure allows for modularity between existing systems and implementation of new devices.</a:t>
              </a:r>
            </a:p>
            <a:p>
              <a:endParaRPr 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0E95965-8717-4222-95D2-BECEE5136CB7}"/>
              </a:ext>
            </a:extLst>
          </p:cNvPr>
          <p:cNvGrpSpPr/>
          <p:nvPr/>
        </p:nvGrpSpPr>
        <p:grpSpPr>
          <a:xfrm>
            <a:off x="14787020" y="11434584"/>
            <a:ext cx="14614151" cy="7149622"/>
            <a:chOff x="14787020" y="11434584"/>
            <a:chExt cx="14614151" cy="714962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4D5989E-D269-40FA-AA84-FBDC09B36A92}"/>
                </a:ext>
              </a:extLst>
            </p:cNvPr>
            <p:cNvSpPr txBox="1"/>
            <p:nvPr/>
          </p:nvSpPr>
          <p:spPr>
            <a:xfrm>
              <a:off x="14787020" y="17260767"/>
              <a:ext cx="670356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Le </a:t>
              </a:r>
              <a:r>
                <a:rPr lang="en-US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Guevel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Sonia. “Thales Wins French-UK Mine Countermeasures Contract.” </a:t>
              </a:r>
              <a:r>
                <a:rPr lang="en-US" sz="1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Thales Group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2019 Thales Group, 27 Mar. 2015,     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25"/>
                </a:rPr>
                <a:t>www.thalesgroup.com/en/worldw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ide/press-release/thales-wins </a:t>
              </a:r>
              <a:r>
                <a:rPr lang="en-US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french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uk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-mine-countermeasures-contract.</a:t>
              </a:r>
            </a:p>
            <a:p>
              <a:endPara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BBE5751-8D44-465D-8883-390C1BE058A6}"/>
                </a:ext>
              </a:extLst>
            </p:cNvPr>
            <p:cNvGrpSpPr/>
            <p:nvPr/>
          </p:nvGrpSpPr>
          <p:grpSpPr>
            <a:xfrm>
              <a:off x="14862408" y="11434584"/>
              <a:ext cx="14538763" cy="5592070"/>
              <a:chOff x="14862408" y="11434584"/>
              <a:chExt cx="14538763" cy="5592070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1F74FB01-1855-4F26-9DE7-C126596F0C24}"/>
                  </a:ext>
                </a:extLst>
              </p:cNvPr>
              <p:cNvGrpSpPr/>
              <p:nvPr/>
            </p:nvGrpSpPr>
            <p:grpSpPr>
              <a:xfrm>
                <a:off x="14862408" y="11435782"/>
                <a:ext cx="6493894" cy="5590872"/>
                <a:chOff x="25075399" y="6281526"/>
                <a:chExt cx="4924341" cy="4758353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2A90629A-3750-4CE4-8EE1-E1B39D9EBC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075399" y="6281526"/>
                  <a:ext cx="4924341" cy="4758353"/>
                </a:xfrm>
                <a:prstGeom prst="rect">
                  <a:avLst/>
                </a:prstGeom>
              </p:spPr>
            </p:pic>
            <p:cxnSp>
              <p:nvCxnSpPr>
                <p:cNvPr id="14" name="Straight Arrow Connector 13">
                  <a:extLst>
                    <a:ext uri="{FF2B5EF4-FFF2-40B4-BE49-F238E27FC236}">
                      <a16:creationId xmlns:a16="http://schemas.microsoft.com/office/drawing/2014/main" id="{EB48588F-B072-437D-9150-71BCA458A3DF}"/>
                    </a:ext>
                  </a:extLst>
                </p:cNvPr>
                <p:cNvCxnSpPr/>
                <p:nvPr/>
              </p:nvCxnSpPr>
              <p:spPr>
                <a:xfrm>
                  <a:off x="25527432" y="10125479"/>
                  <a:ext cx="914400" cy="914400"/>
                </a:xfrm>
                <a:prstGeom prst="straightConnector1">
                  <a:avLst/>
                </a:prstGeom>
                <a:ln w="28575">
                  <a:solidFill>
                    <a:schemeClr val="accent4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9EC23946-BAF1-4CF4-9F6C-D796F50491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302244" y="11434584"/>
                <a:ext cx="7098927" cy="5377056"/>
              </a:xfrm>
              <a:prstGeom prst="rect">
                <a:avLst/>
              </a:prstGeom>
            </p:spPr>
          </p:pic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4EF0210A-2C53-4EA6-A0A9-BAE42D4EFE9F}"/>
                  </a:ext>
                </a:extLst>
              </p:cNvPr>
              <p:cNvSpPr/>
              <p:nvPr/>
            </p:nvSpPr>
            <p:spPr>
              <a:xfrm>
                <a:off x="18553269" y="13470916"/>
                <a:ext cx="1872379" cy="1309594"/>
              </a:xfrm>
              <a:prstGeom prst="ellipse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6000" dirty="0" err="1"/>
              </a:p>
            </p:txBody>
          </p:sp>
        </p:grpSp>
      </p:grp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3B58B4C7-92E0-401A-B7A2-BC88BBD32625}"/>
              </a:ext>
            </a:extLst>
          </p:cNvPr>
          <p:cNvCxnSpPr>
            <a:stCxn id="24" idx="6"/>
          </p:cNvCxnSpPr>
          <p:nvPr/>
        </p:nvCxnSpPr>
        <p:spPr>
          <a:xfrm>
            <a:off x="20425648" y="14125713"/>
            <a:ext cx="3099981" cy="32889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Medical Poster">
  <a:themeElements>
    <a:clrScheme name="Custom 1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007BD0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649</Words>
  <Application>Microsoft Office PowerPoint</Application>
  <PresentationFormat>Custom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</vt:lpstr>
      <vt:lpstr>Garamond</vt:lpstr>
      <vt:lpstr>Times New Roman</vt:lpstr>
      <vt:lpstr>Medical Poster</vt:lpstr>
      <vt:lpstr>Autonomous Surface Vehicle (ASV)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[Poster Title] Lorem ipsum dolor sit amet, consectetuer adipiscing elit maecenas porttitor congue massa fusce</dc:title>
  <dc:creator/>
  <cp:lastModifiedBy>Sundavr Garm</cp:lastModifiedBy>
  <cp:revision>261</cp:revision>
  <dcterms:created xsi:type="dcterms:W3CDTF">2013-12-03T00:45:10Z</dcterms:created>
  <dcterms:modified xsi:type="dcterms:W3CDTF">2019-07-15T18:20:28Z</dcterms:modified>
</cp:coreProperties>
</file>