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52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3" pos="27172" userDrawn="1">
          <p15:clr>
            <a:srgbClr val="A4A3A4"/>
          </p15:clr>
        </p15:guide>
        <p15:guide id="4" orient="horz" pos="20160" userDrawn="1">
          <p15:clr>
            <a:srgbClr val="A4A3A4"/>
          </p15:clr>
        </p15:guide>
        <p15:guide id="5" pos="9120" userDrawn="1">
          <p15:clr>
            <a:srgbClr val="A4A3A4"/>
          </p15:clr>
        </p15:guide>
        <p15:guide id="6" pos="9576" userDrawn="1">
          <p15:clr>
            <a:srgbClr val="A4A3A4"/>
          </p15:clr>
        </p15:guide>
        <p15:guide id="7" pos="18144" userDrawn="1">
          <p15:clr>
            <a:srgbClr val="A4A3A4"/>
          </p15:clr>
        </p15:guide>
        <p15:guide id="8" pos="18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28F"/>
    <a:srgbClr val="D9D9D9"/>
    <a:srgbClr val="007BD0"/>
    <a:srgbClr val="4569F4"/>
    <a:srgbClr val="AAC9FD"/>
    <a:srgbClr val="3D5EE2"/>
    <a:srgbClr val="94D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721"/>
  </p:normalViewPr>
  <p:slideViewPr>
    <p:cSldViewPr snapToGrid="0" snapToObjects="1">
      <p:cViewPr varScale="1">
        <p:scale>
          <a:sx n="18" d="100"/>
          <a:sy n="18" d="100"/>
        </p:scale>
        <p:origin x="1382" y="84"/>
      </p:cViewPr>
      <p:guideLst>
        <p:guide orient="horz" pos="2352"/>
        <p:guide pos="576"/>
        <p:guide pos="27172"/>
        <p:guide orient="horz" pos="20160"/>
        <p:guide pos="9120"/>
        <p:guide pos="9576"/>
        <p:guide pos="18144"/>
        <p:guide pos="184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7604D-49C8-5E44-80F7-21D619EB1AB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B495-C8A0-2748-ACEA-AAE620C76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47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2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8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164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52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60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04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8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8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5322A-7677-7848-A3EB-8CD1258A0D9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59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0.jpg"/><Relationship Id="rId3" Type="http://schemas.openxmlformats.org/officeDocument/2006/relationships/image" Target="../media/image2.tiff"/><Relationship Id="rId21" Type="http://schemas.openxmlformats.org/officeDocument/2006/relationships/image" Target="../media/image5.tiff"/><Relationship Id="rId34" Type="http://schemas.openxmlformats.org/officeDocument/2006/relationships/image" Target="../media/image18.png"/><Relationship Id="rId25" Type="http://schemas.openxmlformats.org/officeDocument/2006/relationships/image" Target="../media/image9.jpg"/><Relationship Id="rId33" Type="http://schemas.openxmlformats.org/officeDocument/2006/relationships/image" Target="../media/image17.png"/><Relationship Id="rId2" Type="http://schemas.openxmlformats.org/officeDocument/2006/relationships/image" Target="../media/image1.jpg"/><Relationship Id="rId20" Type="http://schemas.openxmlformats.org/officeDocument/2006/relationships/image" Target="../media/image19.png"/><Relationship Id="rId29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openxmlformats.org/officeDocument/2006/relationships/image" Target="../media/image4.png"/><Relationship Id="rId23" Type="http://schemas.openxmlformats.org/officeDocument/2006/relationships/image" Target="../media/image7.png"/><Relationship Id="rId28" Type="http://schemas.openxmlformats.org/officeDocument/2006/relationships/image" Target="../media/image12.jpg"/><Relationship Id="rId31" Type="http://schemas.openxmlformats.org/officeDocument/2006/relationships/image" Target="../media/image15.png"/><Relationship Id="rId4" Type="http://schemas.openxmlformats.org/officeDocument/2006/relationships/image" Target="../media/image3.jpg"/><Relationship Id="rId22" Type="http://schemas.openxmlformats.org/officeDocument/2006/relationships/image" Target="../media/image6.JPG"/><Relationship Id="rId27" Type="http://schemas.openxmlformats.org/officeDocument/2006/relationships/image" Target="../media/image11.jpg"/><Relationship Id="rId30" Type="http://schemas.openxmlformats.org/officeDocument/2006/relationships/image" Target="../media/image14.jpeg"/><Relationship Id="rId35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C5BFAB4-5283-8348-B59E-309F0B1B8C21}"/>
              </a:ext>
            </a:extLst>
          </p:cNvPr>
          <p:cNvSpPr/>
          <p:nvPr/>
        </p:nvSpPr>
        <p:spPr>
          <a:xfrm>
            <a:off x="0" y="-516835"/>
            <a:ext cx="43891200" cy="3868615"/>
          </a:xfrm>
          <a:prstGeom prst="rect">
            <a:avLst/>
          </a:prstGeom>
          <a:solidFill>
            <a:srgbClr val="007B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8" name="Picture 10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0282" y="31226043"/>
            <a:ext cx="5030897" cy="1518158"/>
          </a:xfrm>
          <a:prstGeom prst="rect">
            <a:avLst/>
          </a:prstGeom>
        </p:spPr>
      </p:pic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5B053596-95C9-5D4D-8089-2D592742ED2D}"/>
              </a:ext>
            </a:extLst>
          </p:cNvPr>
          <p:cNvSpPr/>
          <p:nvPr/>
        </p:nvSpPr>
        <p:spPr>
          <a:xfrm>
            <a:off x="14735510" y="26039307"/>
            <a:ext cx="14290327" cy="604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1CF91FA-491D-3E40-92CC-33C1368E055F}"/>
              </a:ext>
            </a:extLst>
          </p:cNvPr>
          <p:cNvSpPr txBox="1"/>
          <p:nvPr/>
        </p:nvSpPr>
        <p:spPr>
          <a:xfrm>
            <a:off x="20013560" y="26078481"/>
            <a:ext cx="3116887" cy="707886"/>
          </a:xfrm>
          <a:prstGeom prst="rect">
            <a:avLst/>
          </a:prstGeom>
          <a:solidFill>
            <a:srgbClr val="007BD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29619731" y="22066834"/>
            <a:ext cx="13856526" cy="8869634"/>
            <a:chOff x="19919249" y="17400323"/>
            <a:chExt cx="13781977" cy="15791260"/>
          </a:xfrm>
          <a:solidFill>
            <a:schemeClr val="bg1">
              <a:lumMod val="85000"/>
            </a:schemeClr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D931B25C-7AA6-4E9A-A9A0-33BECA50C2E7}"/>
                </a:ext>
              </a:extLst>
            </p:cNvPr>
            <p:cNvGrpSpPr/>
            <p:nvPr/>
          </p:nvGrpSpPr>
          <p:grpSpPr>
            <a:xfrm>
              <a:off x="19919249" y="17400323"/>
              <a:ext cx="13781977" cy="15791260"/>
              <a:chOff x="19388481" y="25627745"/>
              <a:chExt cx="13852393" cy="8990118"/>
            </a:xfrm>
            <a:grpFill/>
          </p:grpSpPr>
          <p:sp>
            <p:nvSpPr>
              <p:cNvPr id="85" name="Rounded Rectangle 27">
                <a:extLst>
                  <a:ext uri="{FF2B5EF4-FFF2-40B4-BE49-F238E27FC236}">
                    <a16:creationId xmlns:a16="http://schemas.microsoft.com/office/drawing/2014/main" id="{222957FD-6992-47A8-AFF6-B788920DBFEC}"/>
                  </a:ext>
                </a:extLst>
              </p:cNvPr>
              <p:cNvSpPr/>
              <p:nvPr/>
            </p:nvSpPr>
            <p:spPr>
              <a:xfrm>
                <a:off x="19388481" y="25627745"/>
                <a:ext cx="13852393" cy="8990118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EE6A0B21-EC6F-47E8-962A-6BA2452FCF37}"/>
                  </a:ext>
                </a:extLst>
              </p:cNvPr>
              <p:cNvSpPr txBox="1"/>
              <p:nvPr/>
            </p:nvSpPr>
            <p:spPr>
              <a:xfrm>
                <a:off x="24852566" y="25904067"/>
                <a:ext cx="2696621" cy="710673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Electronics</a:t>
                </a:r>
              </a:p>
            </p:txBody>
          </p:sp>
        </p:grp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1B2D6A14-6801-49CA-B7A6-C54ED22D8418}"/>
                </a:ext>
              </a:extLst>
            </p:cNvPr>
            <p:cNvSpPr txBox="1"/>
            <p:nvPr/>
          </p:nvSpPr>
          <p:spPr>
            <a:xfrm>
              <a:off x="20241820" y="19590243"/>
              <a:ext cx="9888621" cy="126304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Redesign of ROV 007 electronics, converted electronics from a stack design to a modular tray design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Gathered data pertaining to power draw of the system to understand battery life</a:t>
              </a:r>
            </a:p>
            <a:p>
              <a:pPr marL="2300630" lvl="1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The goal was to determine average power draw in an attempt to increase overall run time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Confronted issue with inertial measurement unit (IMU) placement due to ROV 007’s rotating design</a:t>
              </a:r>
            </a:p>
            <a:p>
              <a:pPr marL="2300630" lvl="1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Stationary tubes were installed on the side of the ROV to house, the IMU and camera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Blue Robotics "Ping Sonar Altimeter and Echosounder"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Benefits of this system include open source code, easy implementation with existing system, reasonably priced,  </a:t>
              </a:r>
            </a:p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and the user interface displays data in an </a:t>
              </a:r>
            </a:p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effective manner</a:t>
              </a:r>
            </a:p>
            <a:p>
              <a:endParaRPr 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DE0F5A93-F857-B146-9BDB-71D5A9565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7885" y="26981464"/>
            <a:ext cx="13804056" cy="453889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15291B7F-8F3B-EF45-B14D-2BB262B5528D}"/>
              </a:ext>
            </a:extLst>
          </p:cNvPr>
          <p:cNvGrpSpPr/>
          <p:nvPr/>
        </p:nvGrpSpPr>
        <p:grpSpPr>
          <a:xfrm>
            <a:off x="29415952" y="3797335"/>
            <a:ext cx="13997644" cy="11130371"/>
            <a:chOff x="29551046" y="3793467"/>
            <a:chExt cx="14112776" cy="10411959"/>
          </a:xfrm>
        </p:grpSpPr>
        <p:grpSp>
          <p:nvGrpSpPr>
            <p:cNvPr id="24" name="Group 23"/>
            <p:cNvGrpSpPr/>
            <p:nvPr/>
          </p:nvGrpSpPr>
          <p:grpSpPr>
            <a:xfrm>
              <a:off x="29551046" y="3793467"/>
              <a:ext cx="14112776" cy="10411959"/>
              <a:chOff x="15170091" y="10566080"/>
              <a:chExt cx="13983740" cy="435259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3" name="Group 12"/>
              <p:cNvGrpSpPr/>
              <p:nvPr/>
            </p:nvGrpSpPr>
            <p:grpSpPr>
              <a:xfrm>
                <a:off x="15170091" y="10566080"/>
                <a:ext cx="13775371" cy="4097754"/>
                <a:chOff x="29150441" y="17072553"/>
                <a:chExt cx="13775370" cy="2407085"/>
              </a:xfrm>
              <a:grpFill/>
            </p:grpSpPr>
            <p:sp>
              <p:nvSpPr>
                <p:cNvPr id="32" name="Rounded Rectangle 31">
                  <a:extLst>
                    <a:ext uri="{FF2B5EF4-FFF2-40B4-BE49-F238E27FC236}">
                      <a16:creationId xmlns:a16="http://schemas.microsoft.com/office/drawing/2014/main" id="{9DFB1998-FF2D-A545-BC94-11EEAA1FDEC0}"/>
                    </a:ext>
                  </a:extLst>
                </p:cNvPr>
                <p:cNvSpPr/>
                <p:nvPr/>
              </p:nvSpPr>
              <p:spPr>
                <a:xfrm>
                  <a:off x="29150441" y="17072553"/>
                  <a:ext cx="13775370" cy="2407085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4406856" y="17127377"/>
                  <a:ext cx="3262540" cy="147495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Drag Study</a:t>
                  </a:r>
                </a:p>
              </p:txBody>
            </p:sp>
          </p:grpSp>
          <p:sp>
            <p:nvSpPr>
              <p:cNvPr id="80" name="TextBox 79"/>
              <p:cNvSpPr txBox="1"/>
              <p:nvPr/>
            </p:nvSpPr>
            <p:spPr>
              <a:xfrm>
                <a:off x="15436266" y="10995011"/>
                <a:ext cx="13717565" cy="3923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 a drag coefficient of ROV 008 to assist with creating a non-linear control model of the vehicle</a:t>
                </a:r>
              </a:p>
              <a:p>
                <a:endParaRPr lang="en-US" sz="16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Used the drag tank to drag the ROV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at varying velocities collecting drag data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Designed and fabricated an attachment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system so that the ROV could be secured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to the drag carriage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Collected Pylon data so that it can be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removed when dragging the ROV to isolate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the vehicle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Processed the drag data, re-arranging the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drag equation to determine the drag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coefficient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Estimated the Reynolds number and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plotted with the drag coefficient to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determine flow state</a:t>
                </a:r>
              </a:p>
              <a:p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</a:t>
                </a:r>
              </a:p>
            </p:txBody>
          </p:sp>
        </p:grp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F5BB3914-4964-1A40-9F70-E1736C401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508246" y="9470618"/>
              <a:ext cx="4291512" cy="32186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38300080" y="13529869"/>
            <a:ext cx="4256500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above illustrates the drag on the ROV with respect to velocity.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4BC7676-678A-499C-8581-C3C16C0E6B39}"/>
              </a:ext>
            </a:extLst>
          </p:cNvPr>
          <p:cNvGrpSpPr/>
          <p:nvPr/>
        </p:nvGrpSpPr>
        <p:grpSpPr>
          <a:xfrm>
            <a:off x="895097" y="10924032"/>
            <a:ext cx="13563602" cy="10957055"/>
            <a:chOff x="887729" y="14276041"/>
            <a:chExt cx="13563602" cy="10957055"/>
          </a:xfrm>
        </p:grpSpPr>
        <p:grpSp>
          <p:nvGrpSpPr>
            <p:cNvPr id="23" name="Group 22"/>
            <p:cNvGrpSpPr/>
            <p:nvPr/>
          </p:nvGrpSpPr>
          <p:grpSpPr>
            <a:xfrm>
              <a:off x="887729" y="14276041"/>
              <a:ext cx="13563602" cy="10957055"/>
              <a:chOff x="29192473" y="10009646"/>
              <a:chExt cx="13716000" cy="11384899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8" name="Group 7"/>
              <p:cNvGrpSpPr/>
              <p:nvPr/>
            </p:nvGrpSpPr>
            <p:grpSpPr>
              <a:xfrm>
                <a:off x="29192473" y="10009646"/>
                <a:ext cx="13716000" cy="11384899"/>
                <a:chOff x="655573" y="10320016"/>
                <a:chExt cx="13716000" cy="11384899"/>
              </a:xfrm>
              <a:grpFill/>
            </p:grpSpPr>
            <p:sp>
              <p:nvSpPr>
                <p:cNvPr id="31" name="Rounded Rectangle 30">
                  <a:extLst>
                    <a:ext uri="{FF2B5EF4-FFF2-40B4-BE49-F238E27FC236}">
                      <a16:creationId xmlns:a16="http://schemas.microsoft.com/office/drawing/2014/main" id="{3F0267FA-1B26-A444-AC93-2DF61D0A6017}"/>
                    </a:ext>
                  </a:extLst>
                </p:cNvPr>
                <p:cNvSpPr/>
                <p:nvPr/>
              </p:nvSpPr>
              <p:spPr>
                <a:xfrm>
                  <a:off x="655573" y="10320016"/>
                  <a:ext cx="13716000" cy="11384899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634454" y="10635571"/>
                  <a:ext cx="7758238" cy="74356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Deployment</a:t>
                  </a:r>
                </a:p>
              </p:txBody>
            </p:sp>
          </p:grpSp>
          <p:sp>
            <p:nvSpPr>
              <p:cNvPr id="53" name="TextBox 52"/>
              <p:cNvSpPr txBox="1"/>
              <p:nvPr/>
            </p:nvSpPr>
            <p:spPr>
              <a:xfrm>
                <a:off x="29476484" y="11068772"/>
                <a:ext cx="13064107" cy="9865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autonomously deploy the ROV from the ASV</a:t>
                </a:r>
              </a:p>
              <a:p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Strategy consists of custom built tether reel and guided spooling system to control the deployment process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Tether reel has been fabricated out of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 2000 pound winch motor, a cable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reel, and a slip ring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 wire slip ring enables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connection between the ROV,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tether reel, and the ASV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Rollers will be implemented around the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trapdoor in the deck of the ASV to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prevent the tether from snagging on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ASV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cable management system will be implemented to guide the tether onto the spool uniformly to prevent tangling and overflow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A21169E1-A964-EE40-9B63-96231180BC2E}"/>
                </a:ext>
              </a:extLst>
            </p:cNvPr>
            <p:cNvSpPr txBox="1"/>
            <p:nvPr/>
          </p:nvSpPr>
          <p:spPr>
            <a:xfrm>
              <a:off x="9361898" y="21774313"/>
              <a:ext cx="4829926" cy="5232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The figure above shows the ROV deployment system from the ASV. It is important to note that tether reel is shown in blue. 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123193" y="17574425"/>
              <a:ext cx="5225189" cy="4039209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58D5D9E-5641-4952-B2B0-6AFAE2DA4C9A}"/>
              </a:ext>
            </a:extLst>
          </p:cNvPr>
          <p:cNvGrpSpPr/>
          <p:nvPr/>
        </p:nvGrpSpPr>
        <p:grpSpPr>
          <a:xfrm>
            <a:off x="887054" y="3855782"/>
            <a:ext cx="13579687" cy="6639885"/>
            <a:chOff x="895215" y="7815533"/>
            <a:chExt cx="13579687" cy="6639885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C1F7ACDA-9C2D-0F45-AA6B-4A78415C0C7A}"/>
                </a:ext>
              </a:extLst>
            </p:cNvPr>
            <p:cNvGrpSpPr/>
            <p:nvPr/>
          </p:nvGrpSpPr>
          <p:grpSpPr>
            <a:xfrm>
              <a:off x="895215" y="7815533"/>
              <a:ext cx="13579687" cy="6639885"/>
              <a:chOff x="647700" y="9068617"/>
              <a:chExt cx="13915356" cy="477767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4" name="Group 13"/>
              <p:cNvGrpSpPr/>
              <p:nvPr/>
            </p:nvGrpSpPr>
            <p:grpSpPr>
              <a:xfrm>
                <a:off x="647700" y="9068617"/>
                <a:ext cx="13915356" cy="4537225"/>
                <a:chOff x="671402" y="21476038"/>
                <a:chExt cx="13716000" cy="5106709"/>
              </a:xfrm>
              <a:grpFill/>
            </p:grpSpPr>
            <p:sp>
              <p:nvSpPr>
                <p:cNvPr id="33" name="Rounded Rectangle 32">
                  <a:extLst>
                    <a:ext uri="{FF2B5EF4-FFF2-40B4-BE49-F238E27FC236}">
                      <a16:creationId xmlns:a16="http://schemas.microsoft.com/office/drawing/2014/main" id="{2147FB4C-D055-F64B-BFCA-F7E7EED95114}"/>
                    </a:ext>
                  </a:extLst>
                </p:cNvPr>
                <p:cNvSpPr/>
                <p:nvPr/>
              </p:nvSpPr>
              <p:spPr>
                <a:xfrm>
                  <a:off x="671402" y="21476038"/>
                  <a:ext cx="13716000" cy="5106709"/>
                </a:xfrm>
                <a:prstGeom prst="rect">
                  <a:avLst/>
                </a:prstGeom>
                <a:solidFill>
                  <a:srgbClr val="D9D9D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314291" y="21651005"/>
                  <a:ext cx="8425789" cy="573284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Interchangeable Tether System </a:t>
                  </a:r>
                </a:p>
              </p:txBody>
            </p:sp>
          </p:grpSp>
          <p:sp>
            <p:nvSpPr>
              <p:cNvPr id="81" name="TextBox 80"/>
              <p:cNvSpPr txBox="1"/>
              <p:nvPr/>
            </p:nvSpPr>
            <p:spPr>
              <a:xfrm>
                <a:off x="1086905" y="9727171"/>
                <a:ext cx="12940331" cy="41191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make one tether system that will work with all current and future ROVs</a:t>
                </a:r>
              </a:p>
              <a:p>
                <a:endPara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 ROV has a female </a:t>
                </a:r>
                <a:r>
                  <a:rPr lang="en-US" sz="35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SubConn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connector, while the tethers has a male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35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SubConn</a:t>
                </a: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connector 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ROVs can switch  between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tethers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Connections are inline (ROV 008)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or on the end cap (ROV 006 &amp; 007)</a:t>
                </a:r>
              </a:p>
              <a:p>
                <a:endParaRPr lang="en-US" sz="35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A21169E1-A964-EE40-9B63-96231180BC2E}"/>
                </a:ext>
              </a:extLst>
            </p:cNvPr>
            <p:cNvSpPr txBox="1"/>
            <p:nvPr/>
          </p:nvSpPr>
          <p:spPr>
            <a:xfrm>
              <a:off x="9596934" y="13562896"/>
              <a:ext cx="4459361" cy="30777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Times New Roman" charset="0"/>
                  <a:ea typeface="Times New Roman" charset="0"/>
                  <a:cs typeface="Times New Roman" charset="0"/>
                </a:rPr>
                <a:t>The figure above shows the tether connected to ROV 007.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drag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l-GR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</a:t>
                </a:r>
                <a:r>
                  <a:rPr lang="en-US" sz="2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A/2</a:t>
                </a:r>
              </a:p>
              <a:p>
                <a:endPara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</a:p>
              <a:p>
                <a:pPr marL="45720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sz="2800" b="1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coefficient of drag</a:t>
                </a:r>
              </a:p>
              <a:p>
                <a:pPr marL="457200" indent="-457200">
                  <a:buFontTx/>
                  <a:buChar char="-"/>
                </a:pPr>
                <a:r>
                  <a:rPr lang="el-G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density of fluid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velocity of ROV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cross-sectional area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blipFill>
                <a:blip r:embed="rId20"/>
                <a:stretch>
                  <a:fillRect l="-2857" t="-1867" b="-456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:a16="http://schemas.microsoft.com/office/drawing/2014/main" id="{A730EA20-AD24-42DA-B2C3-8CA5B236E4DB}"/>
              </a:ext>
            </a:extLst>
          </p:cNvPr>
          <p:cNvGrpSpPr/>
          <p:nvPr/>
        </p:nvGrpSpPr>
        <p:grpSpPr>
          <a:xfrm>
            <a:off x="899750" y="22465947"/>
            <a:ext cx="13590271" cy="9621246"/>
            <a:chOff x="887729" y="22513805"/>
            <a:chExt cx="13590271" cy="9621246"/>
          </a:xfrm>
        </p:grpSpPr>
        <p:grpSp>
          <p:nvGrpSpPr>
            <p:cNvPr id="60" name="Group 59"/>
            <p:cNvGrpSpPr/>
            <p:nvPr/>
          </p:nvGrpSpPr>
          <p:grpSpPr>
            <a:xfrm>
              <a:off x="887729" y="22513805"/>
              <a:ext cx="13590271" cy="9621246"/>
              <a:chOff x="678594" y="23558920"/>
              <a:chExt cx="13716000" cy="2972256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2" name="Group 11"/>
              <p:cNvGrpSpPr/>
              <p:nvPr/>
            </p:nvGrpSpPr>
            <p:grpSpPr>
              <a:xfrm>
                <a:off x="678594" y="23558920"/>
                <a:ext cx="13716000" cy="2972256"/>
                <a:chOff x="29389937" y="7450757"/>
                <a:chExt cx="13716000" cy="2972256"/>
              </a:xfrm>
              <a:grpFill/>
            </p:grpSpPr>
            <p:sp>
              <p:nvSpPr>
                <p:cNvPr id="26" name="Rounded Rectangle 25">
                  <a:extLst>
                    <a:ext uri="{FF2B5EF4-FFF2-40B4-BE49-F238E27FC236}">
                      <a16:creationId xmlns:a16="http://schemas.microsoft.com/office/drawing/2014/main" id="{DDFAE29B-665F-3741-85F3-AA2DA5BBF225}"/>
                    </a:ext>
                  </a:extLst>
                </p:cNvPr>
                <p:cNvSpPr/>
                <p:nvPr/>
              </p:nvSpPr>
              <p:spPr>
                <a:xfrm>
                  <a:off x="29389937" y="7450757"/>
                  <a:ext cx="13716000" cy="2972256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3785615" y="7516874"/>
                  <a:ext cx="4374758" cy="27663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Underwater GPS</a:t>
                  </a:r>
                </a:p>
              </p:txBody>
            </p:sp>
          </p:grpSp>
          <p:sp>
            <p:nvSpPr>
              <p:cNvPr id="20" name="TextBox 19"/>
              <p:cNvSpPr txBox="1"/>
              <p:nvPr/>
            </p:nvSpPr>
            <p:spPr>
              <a:xfrm>
                <a:off x="867013" y="24027082"/>
                <a:ext cx="7564836" cy="72163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locate the ROV underwater using four receivers listening for a set acoustic frequency and a single locater producing a desired acoustic frequency</a:t>
                </a:r>
              </a:p>
            </p:txBody>
          </p:sp>
        </p:grp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C6BD965B-D46B-8A42-8E22-5A053F676A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/>
            <a:srcRect l="3661" t="5507" r="6902" b="12410"/>
            <a:stretch/>
          </p:blipFill>
          <p:spPr>
            <a:xfrm>
              <a:off x="8798109" y="23865630"/>
              <a:ext cx="5295139" cy="264737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29" name="TextBox 28"/>
            <p:cNvSpPr txBox="1"/>
            <p:nvPr/>
          </p:nvSpPr>
          <p:spPr>
            <a:xfrm>
              <a:off x="1035053" y="26468408"/>
              <a:ext cx="13205726" cy="4401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 algn="just">
                <a:buFont typeface="Arial" charset="0"/>
                <a:buChar char="•"/>
              </a:pPr>
              <a:r>
                <a:rPr lang="en-US" sz="35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WaterLinked Underwater GPS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Accuracy varies at +/- 1% of the distance between the Locator and the Receivers (assuming minimal reflection)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Using the underwater GPS along with controls developed, we are able to have the ROV travel autonomously from a starting location to a desired point of interest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Currently using the QGroundControl system we are able to manually select a point of interest and begin travel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A21169E1-A964-EE40-9B63-96231180BC2E}"/>
                </a:ext>
              </a:extLst>
            </p:cNvPr>
            <p:cNvSpPr txBox="1"/>
            <p:nvPr/>
          </p:nvSpPr>
          <p:spPr>
            <a:xfrm>
              <a:off x="8756276" y="26673687"/>
              <a:ext cx="5331260" cy="30777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The figure above shows the WaterLinked Underwater GPS </a:t>
              </a:r>
              <a:r>
                <a:rPr lang="en-US" sz="1400" dirty="0" err="1"/>
                <a:t>MavLink</a:t>
              </a:r>
              <a:r>
                <a:rPr lang="en-US" sz="1400" dirty="0"/>
                <a:t>. 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5732" r="20680" b="3399"/>
          <a:stretch/>
        </p:blipFill>
        <p:spPr>
          <a:xfrm rot="5400000">
            <a:off x="15537569" y="18914990"/>
            <a:ext cx="6047886" cy="70962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5013408" y="24472342"/>
            <a:ext cx="3658447" cy="97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 007</a:t>
            </a:r>
          </a:p>
        </p:txBody>
      </p:sp>
      <p:pic>
        <p:nvPicPr>
          <p:cNvPr id="42" name="Picture 2" descr="https://www.bluerobotics.com/wp-content/uploads/2016/06/BlueROV2-4-lumen-1.png?x26453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3" r="9107"/>
          <a:stretch/>
        </p:blipFill>
        <p:spPr bwMode="auto">
          <a:xfrm>
            <a:off x="22077510" y="19439151"/>
            <a:ext cx="6691567" cy="604788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/>
          <p:cNvSpPr txBox="1"/>
          <p:nvPr/>
        </p:nvSpPr>
        <p:spPr>
          <a:xfrm>
            <a:off x="25959652" y="24180691"/>
            <a:ext cx="3125719" cy="8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 008</a:t>
            </a:r>
          </a:p>
        </p:txBody>
      </p:sp>
      <p:pic>
        <p:nvPicPr>
          <p:cNvPr id="92" name="Picture 9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0903163" y="31111616"/>
            <a:ext cx="5297396" cy="1747013"/>
          </a:xfrm>
          <a:prstGeom prst="rect">
            <a:avLst/>
          </a:prstGeom>
        </p:spPr>
      </p:pic>
      <p:pic>
        <p:nvPicPr>
          <p:cNvPr id="96" name="Content Placeholder 6">
            <a:extLst>
              <a:ext uri="{FF2B5EF4-FFF2-40B4-BE49-F238E27FC236}">
                <a16:creationId xmlns:a16="http://schemas.microsoft.com/office/drawing/2014/main" id="{6A7BD61D-F4A0-4EA0-BB77-899DBD0FBC41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24841"/>
          <a:stretch/>
        </p:blipFill>
        <p:spPr>
          <a:xfrm>
            <a:off x="22035113" y="12418757"/>
            <a:ext cx="6808792" cy="573289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0EBA1C1-7DF7-415D-8E58-D508AD6D591B}"/>
              </a:ext>
            </a:extLst>
          </p:cNvPr>
          <p:cNvSpPr txBox="1"/>
          <p:nvPr/>
        </p:nvSpPr>
        <p:spPr>
          <a:xfrm>
            <a:off x="22035113" y="12512492"/>
            <a:ext cx="2853489" cy="108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ROV 006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5776" y="12418756"/>
            <a:ext cx="7101493" cy="576598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6EA80E4-0ADD-4ED5-AA5C-017FF5DF1E1F}"/>
              </a:ext>
            </a:extLst>
          </p:cNvPr>
          <p:cNvSpPr txBox="1"/>
          <p:nvPr/>
        </p:nvSpPr>
        <p:spPr>
          <a:xfrm>
            <a:off x="19233598" y="12443464"/>
            <a:ext cx="3546052" cy="1221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ROV 005</a:t>
            </a:r>
          </a:p>
        </p:txBody>
      </p:sp>
      <p:pic>
        <p:nvPicPr>
          <p:cNvPr id="18" name="Picture 17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9620195D-E4C1-4AA1-AA35-4FBBCBCCA772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 rot="5400000">
            <a:off x="9739964" y="5833362"/>
            <a:ext cx="4211527" cy="3158646"/>
          </a:xfrm>
          <a:prstGeom prst="rect">
            <a:avLst/>
          </a:prstGeom>
        </p:spPr>
      </p:pic>
      <p:grpSp>
        <p:nvGrpSpPr>
          <p:cNvPr id="95" name="Group 94">
            <a:extLst>
              <a:ext uri="{FF2B5EF4-FFF2-40B4-BE49-F238E27FC236}">
                <a16:creationId xmlns:a16="http://schemas.microsoft.com/office/drawing/2014/main" id="{B9997225-2E64-4D08-932C-254125DC0467}"/>
              </a:ext>
            </a:extLst>
          </p:cNvPr>
          <p:cNvGrpSpPr/>
          <p:nvPr/>
        </p:nvGrpSpPr>
        <p:grpSpPr>
          <a:xfrm>
            <a:off x="29516813" y="14571818"/>
            <a:ext cx="13929054" cy="7309267"/>
            <a:chOff x="29098953" y="19512574"/>
            <a:chExt cx="13915217" cy="1679027"/>
          </a:xfrm>
          <a:solidFill>
            <a:schemeClr val="bg1">
              <a:lumMod val="85000"/>
            </a:schemeClr>
          </a:solidFill>
        </p:grpSpPr>
        <p:sp>
          <p:nvSpPr>
            <p:cNvPr id="98" name="Rounded Rectangle 31">
              <a:extLst>
                <a:ext uri="{FF2B5EF4-FFF2-40B4-BE49-F238E27FC236}">
                  <a16:creationId xmlns:a16="http://schemas.microsoft.com/office/drawing/2014/main" id="{CE0CFFF0-1A00-49D0-9760-27E46A5D86D1}"/>
                </a:ext>
              </a:extLst>
            </p:cNvPr>
            <p:cNvSpPr/>
            <p:nvPr/>
          </p:nvSpPr>
          <p:spPr>
            <a:xfrm>
              <a:off x="29098953" y="19512574"/>
              <a:ext cx="13915217" cy="1679027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01885E73-D8C9-4053-805E-C992E42ABC83}"/>
                </a:ext>
              </a:extLst>
            </p:cNvPr>
            <p:cNvSpPr txBox="1"/>
            <p:nvPr/>
          </p:nvSpPr>
          <p:spPr>
            <a:xfrm>
              <a:off x="34491879" y="19552507"/>
              <a:ext cx="3262540" cy="162610"/>
            </a:xfrm>
            <a:prstGeom prst="rect">
              <a:avLst/>
            </a:prstGeom>
            <a:solidFill>
              <a:srgbClr val="007BD0"/>
            </a:solidFill>
            <a:ln>
              <a:noFill/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Controls</a:t>
              </a:r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9C54FCB6-AA0A-4379-9772-CB8E5D749C4F}"/>
              </a:ext>
            </a:extLst>
          </p:cNvPr>
          <p:cNvSpPr txBox="1"/>
          <p:nvPr/>
        </p:nvSpPr>
        <p:spPr>
          <a:xfrm>
            <a:off x="29834792" y="5046591"/>
            <a:ext cx="13731204" cy="630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500" dirty="0"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" name="Content Placeholder 9">
            <a:extLst>
              <a:ext uri="{FF2B5EF4-FFF2-40B4-BE49-F238E27FC236}">
                <a16:creationId xmlns:a16="http://schemas.microsoft.com/office/drawing/2014/main" id="{FB2E100D-9FB0-45E8-96DF-4CB8F125C4E9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3201" y="15711981"/>
            <a:ext cx="4988084" cy="279551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78B39FF-1018-44EA-BB05-344619DBF074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8778" y="19077254"/>
            <a:ext cx="8106430" cy="231531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A482371-D208-419B-85C1-469F2B24374A}"/>
              </a:ext>
            </a:extLst>
          </p:cNvPr>
          <p:cNvSpPr txBox="1"/>
          <p:nvPr/>
        </p:nvSpPr>
        <p:spPr>
          <a:xfrm>
            <a:off x="30143116" y="15489031"/>
            <a:ext cx="74364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NARMAX Model (right) allows for tuning of the model parameters based on error between output of the model compared with actual output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model below will be applied based on nonlinear system identification methods</a:t>
            </a:r>
          </a:p>
        </p:txBody>
      </p:sp>
      <p:pic>
        <p:nvPicPr>
          <p:cNvPr id="16" name="Picture 15" descr="A picture containing indoor, table, sitting, next&#10;&#10;Description generated with high confidence">
            <a:extLst>
              <a:ext uri="{FF2B5EF4-FFF2-40B4-BE49-F238E27FC236}">
                <a16:creationId xmlns:a16="http://schemas.microsoft.com/office/drawing/2014/main" id="{F882DB4F-4324-453B-B7F6-AC01D50D81F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9557324" y="25487037"/>
            <a:ext cx="3509794" cy="46797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F48B7BB-9623-47F3-A6C0-76997FCD0C13}"/>
              </a:ext>
            </a:extLst>
          </p:cNvPr>
          <p:cNvSpPr txBox="1"/>
          <p:nvPr/>
        </p:nvSpPr>
        <p:spPr>
          <a:xfrm>
            <a:off x="39822477" y="24185463"/>
            <a:ext cx="2878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ROV 008 Electronics Tube</a:t>
            </a:r>
          </a:p>
        </p:txBody>
      </p:sp>
      <p:sp>
        <p:nvSpPr>
          <p:cNvPr id="105" name="Title 3">
            <a:extLst>
              <a:ext uri="{FF2B5EF4-FFF2-40B4-BE49-F238E27FC236}">
                <a16:creationId xmlns:a16="http://schemas.microsoft.com/office/drawing/2014/main" id="{ED9654DE-D303-48C3-805B-0FB412C365CC}"/>
              </a:ext>
            </a:extLst>
          </p:cNvPr>
          <p:cNvSpPr txBox="1">
            <a:spLocks/>
          </p:cNvSpPr>
          <p:nvPr/>
        </p:nvSpPr>
        <p:spPr bwMode="auto">
          <a:xfrm>
            <a:off x="6488411" y="-502990"/>
            <a:ext cx="31089600" cy="192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38912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Underwater Remotely Operated Vehicle(ROV)</a:t>
            </a:r>
            <a:endParaRPr kumimoji="0" lang="en-US" sz="11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</p:txBody>
      </p:sp>
      <p:sp>
        <p:nvSpPr>
          <p:cNvPr id="106" name="Text Placeholder 22">
            <a:extLst>
              <a:ext uri="{FF2B5EF4-FFF2-40B4-BE49-F238E27FC236}">
                <a16:creationId xmlns:a16="http://schemas.microsoft.com/office/drawing/2014/main" id="{7F564B3B-58F2-4828-9CF5-76447D043BE2}"/>
              </a:ext>
            </a:extLst>
          </p:cNvPr>
          <p:cNvSpPr txBox="1">
            <a:spLocks/>
          </p:cNvSpPr>
          <p:nvPr/>
        </p:nvSpPr>
        <p:spPr bwMode="auto">
          <a:xfrm>
            <a:off x="11051270" y="1238096"/>
            <a:ext cx="21245114" cy="20820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Team Members: Ian Lander, John Ross, Hunter Miller, Kevin Johnson, Trevor Lounsbury, Nicholas Arnold &amp; Allisa Dalpe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Project Advisors: Dr. May-Win Thein &amp; Dr. Yuri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Rzhanov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       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Graduate Advisors: Allisa Dalpe, Alexander Cook, &amp; Oguzhan Oruc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In collaboration with the UNH Remotely Operated Vehicle (ROV) project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Special Thanks to Dr. Martin Renken, the UNH Parents Association, John Ahern, Scott Campbell, Laura Gustafson, Sheri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Millette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 &amp; Tate Ellinwood (St.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Paul’s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School)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DF6A5915-8300-4D0B-A3B1-4CD62EDB913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873" y="-249404"/>
            <a:ext cx="3162940" cy="1926013"/>
          </a:xfrm>
          <a:prstGeom prst="rect">
            <a:avLst/>
          </a:prstGeom>
        </p:spPr>
      </p:pic>
      <p:pic>
        <p:nvPicPr>
          <p:cNvPr id="108" name="Picture 2" descr="CenterStackedWhiteDigital_RGB">
            <a:extLst>
              <a:ext uri="{FF2B5EF4-FFF2-40B4-BE49-F238E27FC236}">
                <a16:creationId xmlns:a16="http://schemas.microsoft.com/office/drawing/2014/main" id="{5CEB654E-0071-4212-AD9D-CE2A7A3DD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25" y="56620"/>
            <a:ext cx="3038737" cy="2926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9" name="Picture 3">
            <a:extLst>
              <a:ext uri="{FF2B5EF4-FFF2-40B4-BE49-F238E27FC236}">
                <a16:creationId xmlns:a16="http://schemas.microsoft.com/office/drawing/2014/main" id="{CF34BF84-7401-4609-9FC6-CC319E9B1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3842" y="-115862"/>
            <a:ext cx="3732213" cy="23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10" name="Picture 4">
            <a:extLst>
              <a:ext uri="{FF2B5EF4-FFF2-40B4-BE49-F238E27FC236}">
                <a16:creationId xmlns:a16="http://schemas.microsoft.com/office/drawing/2014/main" id="{D56F2939-5A42-4800-9577-AA798D401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3696" y="-96096"/>
            <a:ext cx="468471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59B8CB51-E0DB-427A-9F33-8C4E0A93DB17}"/>
              </a:ext>
            </a:extLst>
          </p:cNvPr>
          <p:cNvGrpSpPr/>
          <p:nvPr/>
        </p:nvGrpSpPr>
        <p:grpSpPr>
          <a:xfrm>
            <a:off x="15212731" y="3797335"/>
            <a:ext cx="13525901" cy="8291673"/>
            <a:chOff x="15212731" y="3797335"/>
            <a:chExt cx="13525901" cy="8291673"/>
          </a:xfrm>
        </p:grpSpPr>
        <p:grpSp>
          <p:nvGrpSpPr>
            <p:cNvPr id="58" name="Group 57"/>
            <p:cNvGrpSpPr/>
            <p:nvPr/>
          </p:nvGrpSpPr>
          <p:grpSpPr>
            <a:xfrm>
              <a:off x="15212731" y="3797335"/>
              <a:ext cx="13525901" cy="8291673"/>
              <a:chOff x="647700" y="3801660"/>
              <a:chExt cx="13864798" cy="990371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5" name="Group 4"/>
              <p:cNvGrpSpPr/>
              <p:nvPr/>
            </p:nvGrpSpPr>
            <p:grpSpPr>
              <a:xfrm>
                <a:off x="647700" y="3801660"/>
                <a:ext cx="13864798" cy="9903712"/>
                <a:chOff x="914400" y="3662531"/>
                <a:chExt cx="13716000" cy="15496275"/>
              </a:xfrm>
              <a:grpFill/>
            </p:grpSpPr>
            <p:sp>
              <p:nvSpPr>
                <p:cNvPr id="7" name="Rounded Rectangle 6">
                  <a:extLst>
                    <a:ext uri="{FF2B5EF4-FFF2-40B4-BE49-F238E27FC236}">
                      <a16:creationId xmlns:a16="http://schemas.microsoft.com/office/drawing/2014/main" id="{43C9D2F0-92D6-7F47-B6B4-C8D693981845}"/>
                    </a:ext>
                  </a:extLst>
                </p:cNvPr>
                <p:cNvSpPr/>
                <p:nvPr/>
              </p:nvSpPr>
              <p:spPr>
                <a:xfrm>
                  <a:off x="914400" y="3662531"/>
                  <a:ext cx="13716000" cy="15496275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4756529" y="4047316"/>
                  <a:ext cx="5468053" cy="128271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UNH ROV Mission</a:t>
                  </a:r>
                </a:p>
              </p:txBody>
            </p:sp>
          </p:grpSp>
          <p:sp>
            <p:nvSpPr>
              <p:cNvPr id="61" name="TextBox 60"/>
              <p:cNvSpPr txBox="1"/>
              <p:nvPr/>
            </p:nvSpPr>
            <p:spPr>
              <a:xfrm>
                <a:off x="1041461" y="5087754"/>
                <a:ext cx="13166065" cy="3326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Remotely Operated Vehicle (ROV) in conjunction with the Autonomous Surface Vehicle (ASV) aims to complete a joint seafloor mapping mission. The main focus of this mission for the ROV is to autonomously investigate points of interest on the ocean floor identified by the ASV.</a:t>
                </a:r>
              </a:p>
            </p:txBody>
          </p:sp>
        </p:grpSp>
        <p:pic>
          <p:nvPicPr>
            <p:cNvPr id="27" name="Picture 26" descr="A picture containing indoor, water, sky, green&#10;&#10;Description generated with high confidence">
              <a:extLst>
                <a:ext uri="{FF2B5EF4-FFF2-40B4-BE49-F238E27FC236}">
                  <a16:creationId xmlns:a16="http://schemas.microsoft.com/office/drawing/2014/main" id="{6948FBC8-0167-42B7-AB76-721399AF9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/>
            <a:stretch>
              <a:fillRect/>
            </a:stretch>
          </p:blipFill>
          <p:spPr>
            <a:xfrm>
              <a:off x="22894586" y="8001586"/>
              <a:ext cx="5287566" cy="3414257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23F0EAC-F209-48FA-AEB3-187E1EF8348A}"/>
                </a:ext>
              </a:extLst>
            </p:cNvPr>
            <p:cNvSpPr txBox="1"/>
            <p:nvPr/>
          </p:nvSpPr>
          <p:spPr>
            <a:xfrm>
              <a:off x="15596867" y="7883513"/>
              <a:ext cx="6830121" cy="3754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en-US" sz="32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Goal for Autonomy: </a:t>
              </a:r>
              <a:r>
                <a:rPr lang="en-US" sz="32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Having the ROV travel waypoint-to-waypoint to gather data on points of interest.</a:t>
              </a:r>
            </a:p>
            <a:p>
              <a:pPr lvl="0" algn="just"/>
              <a:endPara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lvl="0" indent="-457200" algn="just">
                <a:buFont typeface="Arial" panose="020B0604020202020204" pitchFamily="34" charset="0"/>
                <a:buChar char="•"/>
              </a:pPr>
              <a:r>
                <a: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Direct Feedback from </a:t>
              </a:r>
              <a:r>
                <a:rPr lang="en-US" sz="3200" dirty="0" err="1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MavLink</a:t>
              </a:r>
              <a:r>
                <a: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and our underwater GPS we are able to analyze and control our ROV’s position.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5725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7004</TotalTime>
  <Words>775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Garamond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Radzelovage, Kimberly A</dc:creator>
  <cp:lastModifiedBy>Sundavr Garm</cp:lastModifiedBy>
  <cp:revision>178</cp:revision>
  <dcterms:created xsi:type="dcterms:W3CDTF">2018-04-11T02:51:20Z</dcterms:created>
  <dcterms:modified xsi:type="dcterms:W3CDTF">2019-07-15T18:21:23Z</dcterms:modified>
</cp:coreProperties>
</file>