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0233600" cy="32918400"/>
  <p:notesSz cx="6858000" cy="9144000"/>
  <p:defaultTextStyle>
    <a:defPPr>
      <a:defRPr lang="en-US"/>
    </a:defPPr>
    <a:lvl1pPr marL="0" algn="l" defTabSz="3511260" rtl="0" eaLnBrk="1" latinLnBrk="0" hangingPunct="1">
      <a:defRPr sz="6912" kern="1200">
        <a:solidFill>
          <a:schemeClr val="tx1"/>
        </a:solidFill>
        <a:latin typeface="+mn-lt"/>
        <a:ea typeface="+mn-ea"/>
        <a:cs typeface="+mn-cs"/>
      </a:defRPr>
    </a:lvl1pPr>
    <a:lvl2pPr marL="1755630" algn="l" defTabSz="3511260" rtl="0" eaLnBrk="1" latinLnBrk="0" hangingPunct="1">
      <a:defRPr sz="6912" kern="1200">
        <a:solidFill>
          <a:schemeClr val="tx1"/>
        </a:solidFill>
        <a:latin typeface="+mn-lt"/>
        <a:ea typeface="+mn-ea"/>
        <a:cs typeface="+mn-cs"/>
      </a:defRPr>
    </a:lvl2pPr>
    <a:lvl3pPr marL="3511260" algn="l" defTabSz="3511260" rtl="0" eaLnBrk="1" latinLnBrk="0" hangingPunct="1">
      <a:defRPr sz="6912" kern="1200">
        <a:solidFill>
          <a:schemeClr val="tx1"/>
        </a:solidFill>
        <a:latin typeface="+mn-lt"/>
        <a:ea typeface="+mn-ea"/>
        <a:cs typeface="+mn-cs"/>
      </a:defRPr>
    </a:lvl3pPr>
    <a:lvl4pPr marL="5266892" algn="l" defTabSz="3511260" rtl="0" eaLnBrk="1" latinLnBrk="0" hangingPunct="1">
      <a:defRPr sz="6912" kern="1200">
        <a:solidFill>
          <a:schemeClr val="tx1"/>
        </a:solidFill>
        <a:latin typeface="+mn-lt"/>
        <a:ea typeface="+mn-ea"/>
        <a:cs typeface="+mn-cs"/>
      </a:defRPr>
    </a:lvl4pPr>
    <a:lvl5pPr marL="7022522" algn="l" defTabSz="3511260" rtl="0" eaLnBrk="1" latinLnBrk="0" hangingPunct="1">
      <a:defRPr sz="6912" kern="1200">
        <a:solidFill>
          <a:schemeClr val="tx1"/>
        </a:solidFill>
        <a:latin typeface="+mn-lt"/>
        <a:ea typeface="+mn-ea"/>
        <a:cs typeface="+mn-cs"/>
      </a:defRPr>
    </a:lvl5pPr>
    <a:lvl6pPr marL="8778152" algn="l" defTabSz="3511260" rtl="0" eaLnBrk="1" latinLnBrk="0" hangingPunct="1">
      <a:defRPr sz="6912" kern="1200">
        <a:solidFill>
          <a:schemeClr val="tx1"/>
        </a:solidFill>
        <a:latin typeface="+mn-lt"/>
        <a:ea typeface="+mn-ea"/>
        <a:cs typeface="+mn-cs"/>
      </a:defRPr>
    </a:lvl6pPr>
    <a:lvl7pPr marL="10533782" algn="l" defTabSz="3511260" rtl="0" eaLnBrk="1" latinLnBrk="0" hangingPunct="1">
      <a:defRPr sz="6912" kern="1200">
        <a:solidFill>
          <a:schemeClr val="tx1"/>
        </a:solidFill>
        <a:latin typeface="+mn-lt"/>
        <a:ea typeface="+mn-ea"/>
        <a:cs typeface="+mn-cs"/>
      </a:defRPr>
    </a:lvl7pPr>
    <a:lvl8pPr marL="12289413" algn="l" defTabSz="3511260" rtl="0" eaLnBrk="1" latinLnBrk="0" hangingPunct="1">
      <a:defRPr sz="6912" kern="1200">
        <a:solidFill>
          <a:schemeClr val="tx1"/>
        </a:solidFill>
        <a:latin typeface="+mn-lt"/>
        <a:ea typeface="+mn-ea"/>
        <a:cs typeface="+mn-cs"/>
      </a:defRPr>
    </a:lvl8pPr>
    <a:lvl9pPr marL="14045044" algn="l" defTabSz="3511260" rtl="0" eaLnBrk="1" latinLnBrk="0" hangingPunct="1">
      <a:defRPr sz="6912" kern="1200">
        <a:solidFill>
          <a:schemeClr val="tx1"/>
        </a:solidFill>
        <a:latin typeface="+mn-lt"/>
        <a:ea typeface="+mn-ea"/>
        <a:cs typeface="+mn-cs"/>
      </a:defRPr>
    </a:lvl9pPr>
  </p:defaultTextStyle>
  <p:extLst>
    <p:ext uri="{521415D9-36F7-43E2-AB2F-B90AF26B5E84}">
      <p14:sectionLst xmlns:p14="http://schemas.microsoft.com/office/powerpoint/2010/main">
        <p14:section name="1Untitled Section" id="{1AEEC2C2-E457-4D23-A62B-75C5D5C2638C}">
          <p14:sldIdLst>
            <p14:sldId id="256"/>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cElhinney, Amber L" initials="MAL" lastIdx="2" clrIdx="0">
    <p:extLst>
      <p:ext uri="{19B8F6BF-5375-455C-9EA6-DF929625EA0E}">
        <p15:presenceInfo xmlns:p15="http://schemas.microsoft.com/office/powerpoint/2012/main" userId="S-1-5-21-1278300909-349302615-3673042689-1001" providerId="AD"/>
      </p:ext>
    </p:extLst>
  </p:cmAuthor>
  <p:cmAuthor id="2" name="KEEN John" initials="KJ" lastIdx="10" clrIdx="1">
    <p:extLst>
      <p:ext uri="{19B8F6BF-5375-455C-9EA6-DF929625EA0E}">
        <p15:presenceInfo xmlns:p15="http://schemas.microsoft.com/office/powerpoint/2012/main" userId="S-1-5-21-861567501-1417001333-682003330-5649" providerId="AD"/>
      </p:ext>
    </p:extLst>
  </p:cmAuthor>
  <p:cmAuthor id="3" name="Alexis Efraimson" initials="AE" lastIdx="2" clrIdx="2">
    <p:extLst>
      <p:ext uri="{19B8F6BF-5375-455C-9EA6-DF929625EA0E}">
        <p15:presenceInfo xmlns:p15="http://schemas.microsoft.com/office/powerpoint/2012/main" userId="7bed95eed5c35b64"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62696"/>
    <a:srgbClr val="2C2CAE"/>
    <a:srgbClr val="99CCFF"/>
    <a:srgbClr val="3333CC"/>
    <a:srgbClr val="0000FF"/>
    <a:srgbClr val="7E205F"/>
    <a:srgbClr val="CC3399"/>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8568" autoAdjust="0"/>
    <p:restoredTop sz="94660"/>
  </p:normalViewPr>
  <p:slideViewPr>
    <p:cSldViewPr snapToGrid="0">
      <p:cViewPr>
        <p:scale>
          <a:sx n="19" d="100"/>
          <a:sy n="19" d="100"/>
        </p:scale>
        <p:origin x="1288" y="-480"/>
      </p:cViewPr>
      <p:guideLst/>
    </p:cSldViewPr>
  </p:slideViewPr>
  <p:notesTextViewPr>
    <p:cViewPr>
      <p:scale>
        <a:sx n="1" d="1"/>
        <a:sy n="1" d="1"/>
      </p:scale>
      <p:origin x="0" y="-372"/>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61720E-6F5B-4BF5-932A-2FB954325E0C}" type="datetimeFigureOut">
              <a:rPr lang="en-US" smtClean="0"/>
              <a:t>7/15/2019</a:t>
            </a:fld>
            <a:endParaRPr lang="en-US"/>
          </a:p>
        </p:txBody>
      </p:sp>
      <p:sp>
        <p:nvSpPr>
          <p:cNvPr id="4" name="Slide Image Placeholder 3"/>
          <p:cNvSpPr>
            <a:spLocks noGrp="1" noRot="1" noChangeAspect="1"/>
          </p:cNvSpPr>
          <p:nvPr>
            <p:ph type="sldImg" idx="2"/>
          </p:nvPr>
        </p:nvSpPr>
        <p:spPr>
          <a:xfrm>
            <a:off x="1543050" y="1143000"/>
            <a:ext cx="37719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FC6CF44-085F-4FD5-98D3-468E4003F9E5}" type="slidenum">
              <a:rPr lang="en-US" smtClean="0"/>
              <a:t>‹#›</a:t>
            </a:fld>
            <a:endParaRPr lang="en-US"/>
          </a:p>
        </p:txBody>
      </p:sp>
    </p:spTree>
    <p:extLst>
      <p:ext uri="{BB962C8B-B14F-4D97-AF65-F5344CB8AC3E}">
        <p14:creationId xmlns:p14="http://schemas.microsoft.com/office/powerpoint/2010/main" val="3366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Align</a:t>
            </a:r>
          </a:p>
          <a:p>
            <a:r>
              <a:rPr lang="en-US" dirty="0"/>
              <a:t>Do same font w same size</a:t>
            </a:r>
          </a:p>
          <a:p>
            <a:r>
              <a:rPr lang="en-US" dirty="0"/>
              <a:t>Methods: put pictures of farmers with figure</a:t>
            </a:r>
          </a:p>
          <a:p>
            <a:r>
              <a:rPr lang="en-US" dirty="0"/>
              <a:t>Make like flow chart: farmer then survey then phone call then visit </a:t>
            </a:r>
          </a:p>
          <a:p>
            <a:endParaRPr lang="en-US" dirty="0"/>
          </a:p>
        </p:txBody>
      </p:sp>
      <p:sp>
        <p:nvSpPr>
          <p:cNvPr id="4" name="Slide Number Placeholder 3"/>
          <p:cNvSpPr>
            <a:spLocks noGrp="1"/>
          </p:cNvSpPr>
          <p:nvPr>
            <p:ph type="sldNum" sz="quarter" idx="5"/>
          </p:nvPr>
        </p:nvSpPr>
        <p:spPr/>
        <p:txBody>
          <a:bodyPr/>
          <a:lstStyle/>
          <a:p>
            <a:fld id="{EFC6CF44-085F-4FD5-98D3-468E4003F9E5}" type="slidenum">
              <a:rPr lang="en-US" smtClean="0"/>
              <a:t>1</a:t>
            </a:fld>
            <a:endParaRPr lang="en-US"/>
          </a:p>
        </p:txBody>
      </p:sp>
    </p:spTree>
    <p:extLst>
      <p:ext uri="{BB962C8B-B14F-4D97-AF65-F5344CB8AC3E}">
        <p14:creationId xmlns:p14="http://schemas.microsoft.com/office/powerpoint/2010/main" val="34560037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EF209-8062-4017-9F57-81320EF18F10}"/>
              </a:ext>
            </a:extLst>
          </p:cNvPr>
          <p:cNvSpPr>
            <a:spLocks noGrp="1"/>
          </p:cNvSpPr>
          <p:nvPr>
            <p:ph type="ctrTitle"/>
          </p:nvPr>
        </p:nvSpPr>
        <p:spPr>
          <a:xfrm>
            <a:off x="5029200" y="5387343"/>
            <a:ext cx="30175200" cy="11460480"/>
          </a:xfrm>
        </p:spPr>
        <p:txBody>
          <a:bodyPr anchor="b"/>
          <a:lstStyle>
            <a:lvl1pPr algn="ctr">
              <a:defRPr sz="6600"/>
            </a:lvl1pPr>
          </a:lstStyle>
          <a:p>
            <a:r>
              <a:rPr lang="en-US"/>
              <a:t>Click to edit Master title style</a:t>
            </a:r>
          </a:p>
        </p:txBody>
      </p:sp>
      <p:sp>
        <p:nvSpPr>
          <p:cNvPr id="3" name="Subtitle 2">
            <a:extLst>
              <a:ext uri="{FF2B5EF4-FFF2-40B4-BE49-F238E27FC236}">
                <a16:creationId xmlns:a16="http://schemas.microsoft.com/office/drawing/2014/main" id="{AD9D2DBB-0583-4617-92A9-521438B9582A}"/>
              </a:ext>
            </a:extLst>
          </p:cNvPr>
          <p:cNvSpPr>
            <a:spLocks noGrp="1"/>
          </p:cNvSpPr>
          <p:nvPr>
            <p:ph type="subTitle" idx="1"/>
          </p:nvPr>
        </p:nvSpPr>
        <p:spPr>
          <a:xfrm>
            <a:off x="5029200" y="17289783"/>
            <a:ext cx="30175200" cy="7947658"/>
          </a:xfrm>
        </p:spPr>
        <p:txBody>
          <a:bodyPr/>
          <a:lstStyle>
            <a:lvl1pPr marL="0" indent="0" algn="ctr">
              <a:buNone/>
              <a:defRPr sz="2640"/>
            </a:lvl1pPr>
            <a:lvl2pPr marL="502920" indent="0" algn="ctr">
              <a:buNone/>
              <a:defRPr sz="2200"/>
            </a:lvl2pPr>
            <a:lvl3pPr marL="1005840" indent="0" algn="ctr">
              <a:buNone/>
              <a:defRPr sz="1980"/>
            </a:lvl3pPr>
            <a:lvl4pPr marL="1508760" indent="0" algn="ctr">
              <a:buNone/>
              <a:defRPr sz="1760"/>
            </a:lvl4pPr>
            <a:lvl5pPr marL="2011680" indent="0" algn="ctr">
              <a:buNone/>
              <a:defRPr sz="1760"/>
            </a:lvl5pPr>
            <a:lvl6pPr marL="2514600" indent="0" algn="ctr">
              <a:buNone/>
              <a:defRPr sz="1760"/>
            </a:lvl6pPr>
            <a:lvl7pPr marL="3017520" indent="0" algn="ctr">
              <a:buNone/>
              <a:defRPr sz="1760"/>
            </a:lvl7pPr>
            <a:lvl8pPr marL="3520440" indent="0" algn="ctr">
              <a:buNone/>
              <a:defRPr sz="1760"/>
            </a:lvl8pPr>
            <a:lvl9pPr marL="4023360" indent="0" algn="ctr">
              <a:buNone/>
              <a:defRPr sz="1760"/>
            </a:lvl9pPr>
          </a:lstStyle>
          <a:p>
            <a:r>
              <a:rPr lang="en-US"/>
              <a:t>Click to edit Master subtitle style</a:t>
            </a:r>
          </a:p>
        </p:txBody>
      </p:sp>
      <p:sp>
        <p:nvSpPr>
          <p:cNvPr id="4" name="Date Placeholder 3">
            <a:extLst>
              <a:ext uri="{FF2B5EF4-FFF2-40B4-BE49-F238E27FC236}">
                <a16:creationId xmlns:a16="http://schemas.microsoft.com/office/drawing/2014/main" id="{524DB464-45B0-4B81-8859-0A20DFB35E97}"/>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5" name="Footer Placeholder 4">
            <a:extLst>
              <a:ext uri="{FF2B5EF4-FFF2-40B4-BE49-F238E27FC236}">
                <a16:creationId xmlns:a16="http://schemas.microsoft.com/office/drawing/2014/main" id="{B3305EFA-847A-4EE3-BD46-AB9EF41BDFD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116C793-6E72-45FC-AB8D-5186B6166653}"/>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16618192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10A19-F572-4F85-A173-6F52BDE470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3610D6B-6914-41C0-9472-53A2DF72686D}"/>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FC13A0A-F2C2-45A6-88DA-E6046A9F01B7}"/>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5" name="Footer Placeholder 4">
            <a:extLst>
              <a:ext uri="{FF2B5EF4-FFF2-40B4-BE49-F238E27FC236}">
                <a16:creationId xmlns:a16="http://schemas.microsoft.com/office/drawing/2014/main" id="{AF9949A3-7E0A-46D3-A60D-13255D0D12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0338AD4-00FA-45D6-8617-ACAD5B5230BE}"/>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3311448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6082C-82CE-4338-B4BC-BC8405CBE92C}"/>
              </a:ext>
            </a:extLst>
          </p:cNvPr>
          <p:cNvSpPr>
            <a:spLocks noGrp="1"/>
          </p:cNvSpPr>
          <p:nvPr>
            <p:ph type="title"/>
          </p:nvPr>
        </p:nvSpPr>
        <p:spPr>
          <a:xfrm>
            <a:off x="2745105" y="8206744"/>
            <a:ext cx="34701480" cy="13693138"/>
          </a:xfrm>
        </p:spPr>
        <p:txBody>
          <a:bodyPr anchor="b"/>
          <a:lstStyle>
            <a:lvl1pPr>
              <a:defRPr sz="6600"/>
            </a:lvl1pPr>
          </a:lstStyle>
          <a:p>
            <a:r>
              <a:rPr lang="en-US"/>
              <a:t>Click to edit Master title style</a:t>
            </a:r>
          </a:p>
        </p:txBody>
      </p:sp>
      <p:sp>
        <p:nvSpPr>
          <p:cNvPr id="3" name="Text Placeholder 2">
            <a:extLst>
              <a:ext uri="{FF2B5EF4-FFF2-40B4-BE49-F238E27FC236}">
                <a16:creationId xmlns:a16="http://schemas.microsoft.com/office/drawing/2014/main" id="{7C2D5144-2865-4EA5-B50B-B59798AF2B72}"/>
              </a:ext>
            </a:extLst>
          </p:cNvPr>
          <p:cNvSpPr>
            <a:spLocks noGrp="1"/>
          </p:cNvSpPr>
          <p:nvPr>
            <p:ph type="body" idx="1"/>
          </p:nvPr>
        </p:nvSpPr>
        <p:spPr>
          <a:xfrm>
            <a:off x="2745105" y="22029425"/>
            <a:ext cx="34701480" cy="7200898"/>
          </a:xfrm>
        </p:spPr>
        <p:txBody>
          <a:bodyPr/>
          <a:lstStyle>
            <a:lvl1pPr marL="0" indent="0">
              <a:buNone/>
              <a:defRPr sz="2640">
                <a:solidFill>
                  <a:schemeClr val="tx1">
                    <a:tint val="75000"/>
                  </a:schemeClr>
                </a:solidFill>
              </a:defRPr>
            </a:lvl1pPr>
            <a:lvl2pPr marL="502920" indent="0">
              <a:buNone/>
              <a:defRPr sz="2200">
                <a:solidFill>
                  <a:schemeClr val="tx1">
                    <a:tint val="75000"/>
                  </a:schemeClr>
                </a:solidFill>
              </a:defRPr>
            </a:lvl2pPr>
            <a:lvl3pPr marL="1005840" indent="0">
              <a:buNone/>
              <a:defRPr sz="1980">
                <a:solidFill>
                  <a:schemeClr val="tx1">
                    <a:tint val="75000"/>
                  </a:schemeClr>
                </a:solidFill>
              </a:defRPr>
            </a:lvl3pPr>
            <a:lvl4pPr marL="1508760" indent="0">
              <a:buNone/>
              <a:defRPr sz="1760">
                <a:solidFill>
                  <a:schemeClr val="tx1">
                    <a:tint val="75000"/>
                  </a:schemeClr>
                </a:solidFill>
              </a:defRPr>
            </a:lvl4pPr>
            <a:lvl5pPr marL="2011680" indent="0">
              <a:buNone/>
              <a:defRPr sz="1760">
                <a:solidFill>
                  <a:schemeClr val="tx1">
                    <a:tint val="75000"/>
                  </a:schemeClr>
                </a:solidFill>
              </a:defRPr>
            </a:lvl5pPr>
            <a:lvl6pPr marL="2514600" indent="0">
              <a:buNone/>
              <a:defRPr sz="1760">
                <a:solidFill>
                  <a:schemeClr val="tx1">
                    <a:tint val="75000"/>
                  </a:schemeClr>
                </a:solidFill>
              </a:defRPr>
            </a:lvl6pPr>
            <a:lvl7pPr marL="3017520" indent="0">
              <a:buNone/>
              <a:defRPr sz="1760">
                <a:solidFill>
                  <a:schemeClr val="tx1">
                    <a:tint val="75000"/>
                  </a:schemeClr>
                </a:solidFill>
              </a:defRPr>
            </a:lvl7pPr>
            <a:lvl8pPr marL="3520440" indent="0">
              <a:buNone/>
              <a:defRPr sz="1760">
                <a:solidFill>
                  <a:schemeClr val="tx1">
                    <a:tint val="75000"/>
                  </a:schemeClr>
                </a:solidFill>
              </a:defRPr>
            </a:lvl8pPr>
            <a:lvl9pPr marL="4023360" indent="0">
              <a:buNone/>
              <a:defRPr sz="176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0D38A56-0B49-4186-AB90-F4B32AAFB036}"/>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5" name="Footer Placeholder 4">
            <a:extLst>
              <a:ext uri="{FF2B5EF4-FFF2-40B4-BE49-F238E27FC236}">
                <a16:creationId xmlns:a16="http://schemas.microsoft.com/office/drawing/2014/main" id="{846A3CE6-B17A-4BDF-A7F4-ACFA940DEF8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CF7DA8-FE13-4A55-861D-CBFDC9EACADF}"/>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32529138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377EDC-D8E0-4ABC-B496-7400E9A3EF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C0974BB-27D8-4C83-9486-86AD7CCF844F}"/>
              </a:ext>
            </a:extLst>
          </p:cNvPr>
          <p:cNvSpPr>
            <a:spLocks noGrp="1"/>
          </p:cNvSpPr>
          <p:nvPr>
            <p:ph sz="half" idx="1"/>
          </p:nvPr>
        </p:nvSpPr>
        <p:spPr>
          <a:xfrm>
            <a:off x="2766060" y="8763000"/>
            <a:ext cx="17099280" cy="20886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C2D42DA-9A82-4D82-9339-34D3FFDEB89E}"/>
              </a:ext>
            </a:extLst>
          </p:cNvPr>
          <p:cNvSpPr>
            <a:spLocks noGrp="1"/>
          </p:cNvSpPr>
          <p:nvPr>
            <p:ph sz="half" idx="2"/>
          </p:nvPr>
        </p:nvSpPr>
        <p:spPr>
          <a:xfrm>
            <a:off x="20368260" y="8763000"/>
            <a:ext cx="17099280" cy="208864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004D197-153D-4D84-9393-55E88824158E}"/>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6" name="Footer Placeholder 5">
            <a:extLst>
              <a:ext uri="{FF2B5EF4-FFF2-40B4-BE49-F238E27FC236}">
                <a16:creationId xmlns:a16="http://schemas.microsoft.com/office/drawing/2014/main" id="{E1C67B2B-5099-4252-B2BE-1FF30A4DA2E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17B6031-0947-443B-BAB8-8ED95CE45117}"/>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313152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929371-9003-4089-BF0C-3342B414CA65}"/>
              </a:ext>
            </a:extLst>
          </p:cNvPr>
          <p:cNvSpPr>
            <a:spLocks noGrp="1"/>
          </p:cNvSpPr>
          <p:nvPr>
            <p:ph type="title"/>
          </p:nvPr>
        </p:nvSpPr>
        <p:spPr>
          <a:xfrm>
            <a:off x="2771300" y="1752603"/>
            <a:ext cx="34701480" cy="6362702"/>
          </a:xfrm>
        </p:spPr>
        <p:txBody>
          <a:bodyPr/>
          <a:lstStyle/>
          <a:p>
            <a:r>
              <a:rPr lang="en-US"/>
              <a:t>Click to edit Master title style</a:t>
            </a:r>
          </a:p>
        </p:txBody>
      </p:sp>
      <p:sp>
        <p:nvSpPr>
          <p:cNvPr id="3" name="Text Placeholder 2">
            <a:extLst>
              <a:ext uri="{FF2B5EF4-FFF2-40B4-BE49-F238E27FC236}">
                <a16:creationId xmlns:a16="http://schemas.microsoft.com/office/drawing/2014/main" id="{A767003E-5E97-4BD1-9B6D-29B0624A2C27}"/>
              </a:ext>
            </a:extLst>
          </p:cNvPr>
          <p:cNvSpPr>
            <a:spLocks noGrp="1"/>
          </p:cNvSpPr>
          <p:nvPr>
            <p:ph type="body" idx="1"/>
          </p:nvPr>
        </p:nvSpPr>
        <p:spPr>
          <a:xfrm>
            <a:off x="2771303" y="8069582"/>
            <a:ext cx="17020697" cy="3954778"/>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Edit Master text styles</a:t>
            </a:r>
          </a:p>
        </p:txBody>
      </p:sp>
      <p:sp>
        <p:nvSpPr>
          <p:cNvPr id="4" name="Content Placeholder 3">
            <a:extLst>
              <a:ext uri="{FF2B5EF4-FFF2-40B4-BE49-F238E27FC236}">
                <a16:creationId xmlns:a16="http://schemas.microsoft.com/office/drawing/2014/main" id="{29D6205F-3858-470C-9ECB-3E48A0213EA8}"/>
              </a:ext>
            </a:extLst>
          </p:cNvPr>
          <p:cNvSpPr>
            <a:spLocks noGrp="1"/>
          </p:cNvSpPr>
          <p:nvPr>
            <p:ph sz="half" idx="2"/>
          </p:nvPr>
        </p:nvSpPr>
        <p:spPr>
          <a:xfrm>
            <a:off x="2771303" y="12024360"/>
            <a:ext cx="17020697" cy="176860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DDFC380-A360-481C-A4DE-F4965F80E5FC}"/>
              </a:ext>
            </a:extLst>
          </p:cNvPr>
          <p:cNvSpPr>
            <a:spLocks noGrp="1"/>
          </p:cNvSpPr>
          <p:nvPr>
            <p:ph type="body" sz="quarter" idx="3"/>
          </p:nvPr>
        </p:nvSpPr>
        <p:spPr>
          <a:xfrm>
            <a:off x="20368260" y="8069582"/>
            <a:ext cx="17104520" cy="3954778"/>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Edit Master text styles</a:t>
            </a:r>
          </a:p>
        </p:txBody>
      </p:sp>
      <p:sp>
        <p:nvSpPr>
          <p:cNvPr id="6" name="Content Placeholder 5">
            <a:extLst>
              <a:ext uri="{FF2B5EF4-FFF2-40B4-BE49-F238E27FC236}">
                <a16:creationId xmlns:a16="http://schemas.microsoft.com/office/drawing/2014/main" id="{C1D42CAE-456D-469F-A4A2-E03AB2EF247A}"/>
              </a:ext>
            </a:extLst>
          </p:cNvPr>
          <p:cNvSpPr>
            <a:spLocks noGrp="1"/>
          </p:cNvSpPr>
          <p:nvPr>
            <p:ph sz="quarter" idx="4"/>
          </p:nvPr>
        </p:nvSpPr>
        <p:spPr>
          <a:xfrm>
            <a:off x="20368260" y="12024360"/>
            <a:ext cx="17104520" cy="1768602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3A6EF15-4221-4B7C-82E0-79B9927913DB}"/>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8" name="Footer Placeholder 7">
            <a:extLst>
              <a:ext uri="{FF2B5EF4-FFF2-40B4-BE49-F238E27FC236}">
                <a16:creationId xmlns:a16="http://schemas.microsoft.com/office/drawing/2014/main" id="{FBC5B2AF-C141-4134-9F75-33EE5BFA901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CFFCDC2-3920-4C77-8E0F-A4F761B90418}"/>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327593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16E5DE-94AA-4296-AFBD-3BD3AD6F6D65}"/>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CF43C03-E37C-4AA1-86DC-741CD0E34A38}"/>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4" name="Footer Placeholder 3">
            <a:extLst>
              <a:ext uri="{FF2B5EF4-FFF2-40B4-BE49-F238E27FC236}">
                <a16:creationId xmlns:a16="http://schemas.microsoft.com/office/drawing/2014/main" id="{496FE440-B8B8-4C53-B388-89D70238F52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962D9D6-D349-43AB-8BB0-69CEAA4C6542}"/>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38849386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F71D09-3620-4B69-ACD8-D850E6144AE3}"/>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3" name="Footer Placeholder 2">
            <a:extLst>
              <a:ext uri="{FF2B5EF4-FFF2-40B4-BE49-F238E27FC236}">
                <a16:creationId xmlns:a16="http://schemas.microsoft.com/office/drawing/2014/main" id="{28606EBE-F6C0-41B3-9557-FCDF599BD8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018E7C03-0012-4573-A228-6D34D1E0C37E}"/>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4011135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BC861C-891C-4542-B1D1-B907529A60BD}"/>
              </a:ext>
            </a:extLst>
          </p:cNvPr>
          <p:cNvSpPr>
            <a:spLocks noGrp="1"/>
          </p:cNvSpPr>
          <p:nvPr>
            <p:ph type="title"/>
          </p:nvPr>
        </p:nvSpPr>
        <p:spPr>
          <a:xfrm>
            <a:off x="2771303" y="2194560"/>
            <a:ext cx="12976382" cy="7680960"/>
          </a:xfrm>
        </p:spPr>
        <p:txBody>
          <a:bodyPr anchor="b"/>
          <a:lstStyle>
            <a:lvl1pPr>
              <a:defRPr sz="3520"/>
            </a:lvl1pPr>
          </a:lstStyle>
          <a:p>
            <a:r>
              <a:rPr lang="en-US"/>
              <a:t>Click to edit Master title style</a:t>
            </a:r>
          </a:p>
        </p:txBody>
      </p:sp>
      <p:sp>
        <p:nvSpPr>
          <p:cNvPr id="3" name="Content Placeholder 2">
            <a:extLst>
              <a:ext uri="{FF2B5EF4-FFF2-40B4-BE49-F238E27FC236}">
                <a16:creationId xmlns:a16="http://schemas.microsoft.com/office/drawing/2014/main" id="{3FDC8488-75AF-43B4-B6DB-25F9EAB60BF2}"/>
              </a:ext>
            </a:extLst>
          </p:cNvPr>
          <p:cNvSpPr>
            <a:spLocks noGrp="1"/>
          </p:cNvSpPr>
          <p:nvPr>
            <p:ph idx="1"/>
          </p:nvPr>
        </p:nvSpPr>
        <p:spPr>
          <a:xfrm>
            <a:off x="17104520" y="4739643"/>
            <a:ext cx="20368260" cy="23393400"/>
          </a:xfrm>
        </p:spPr>
        <p:txBody>
          <a:bodyPr/>
          <a:lstStyle>
            <a:lvl1pPr>
              <a:defRPr sz="3520"/>
            </a:lvl1pPr>
            <a:lvl2pPr>
              <a:defRPr sz="3080"/>
            </a:lvl2pPr>
            <a:lvl3pPr>
              <a:defRPr sz="2640"/>
            </a:lvl3pPr>
            <a:lvl4pPr>
              <a:defRPr sz="2200"/>
            </a:lvl4pPr>
            <a:lvl5pPr>
              <a:defRPr sz="2200"/>
            </a:lvl5pPr>
            <a:lvl6pPr>
              <a:defRPr sz="2200"/>
            </a:lvl6pPr>
            <a:lvl7pPr>
              <a:defRPr sz="2200"/>
            </a:lvl7pPr>
            <a:lvl8pPr>
              <a:defRPr sz="2200"/>
            </a:lvl8pPr>
            <a:lvl9pPr>
              <a:defRPr sz="2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870C747-ADE0-43D3-B8D5-400ECCA0757B}"/>
              </a:ext>
            </a:extLst>
          </p:cNvPr>
          <p:cNvSpPr>
            <a:spLocks noGrp="1"/>
          </p:cNvSpPr>
          <p:nvPr>
            <p:ph type="body" sz="half" idx="2"/>
          </p:nvPr>
        </p:nvSpPr>
        <p:spPr>
          <a:xfrm>
            <a:off x="2771303" y="9875521"/>
            <a:ext cx="12976382" cy="18295622"/>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Edit Master text styles</a:t>
            </a:r>
          </a:p>
        </p:txBody>
      </p:sp>
      <p:sp>
        <p:nvSpPr>
          <p:cNvPr id="5" name="Date Placeholder 4">
            <a:extLst>
              <a:ext uri="{FF2B5EF4-FFF2-40B4-BE49-F238E27FC236}">
                <a16:creationId xmlns:a16="http://schemas.microsoft.com/office/drawing/2014/main" id="{EB7165C3-0A43-4E5C-AA95-C55B250B8448}"/>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6" name="Footer Placeholder 5">
            <a:extLst>
              <a:ext uri="{FF2B5EF4-FFF2-40B4-BE49-F238E27FC236}">
                <a16:creationId xmlns:a16="http://schemas.microsoft.com/office/drawing/2014/main" id="{4D27AB4C-0124-4C1D-95DE-9346DCF73B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6F0D901-D246-4C30-9B79-61345BA7F620}"/>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3156075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B57A8-B877-4618-8CA1-23B806274BE5}"/>
              </a:ext>
            </a:extLst>
          </p:cNvPr>
          <p:cNvSpPr>
            <a:spLocks noGrp="1"/>
          </p:cNvSpPr>
          <p:nvPr>
            <p:ph type="title"/>
          </p:nvPr>
        </p:nvSpPr>
        <p:spPr>
          <a:xfrm>
            <a:off x="2771303" y="2194560"/>
            <a:ext cx="12976382" cy="7680960"/>
          </a:xfrm>
        </p:spPr>
        <p:txBody>
          <a:bodyPr anchor="b"/>
          <a:lstStyle>
            <a:lvl1pPr>
              <a:defRPr sz="3520"/>
            </a:lvl1pPr>
          </a:lstStyle>
          <a:p>
            <a:r>
              <a:rPr lang="en-US"/>
              <a:t>Click to edit Master title style</a:t>
            </a:r>
          </a:p>
        </p:txBody>
      </p:sp>
      <p:sp>
        <p:nvSpPr>
          <p:cNvPr id="3" name="Picture Placeholder 2">
            <a:extLst>
              <a:ext uri="{FF2B5EF4-FFF2-40B4-BE49-F238E27FC236}">
                <a16:creationId xmlns:a16="http://schemas.microsoft.com/office/drawing/2014/main" id="{4355B0A6-3D07-4B7C-8A3C-ABDBDE114435}"/>
              </a:ext>
            </a:extLst>
          </p:cNvPr>
          <p:cNvSpPr>
            <a:spLocks noGrp="1"/>
          </p:cNvSpPr>
          <p:nvPr>
            <p:ph type="pic" idx="1"/>
          </p:nvPr>
        </p:nvSpPr>
        <p:spPr>
          <a:xfrm>
            <a:off x="17104520" y="4739643"/>
            <a:ext cx="20368260" cy="23393400"/>
          </a:xfrm>
        </p:spPr>
        <p:txBody>
          <a:bodyPr/>
          <a:lstStyle>
            <a:lvl1pPr marL="0" indent="0">
              <a:buNone/>
              <a:defRPr sz="3520"/>
            </a:lvl1pPr>
            <a:lvl2pPr marL="502920" indent="0">
              <a:buNone/>
              <a:defRPr sz="3080"/>
            </a:lvl2pPr>
            <a:lvl3pPr marL="1005840" indent="0">
              <a:buNone/>
              <a:defRPr sz="2640"/>
            </a:lvl3pPr>
            <a:lvl4pPr marL="1508760" indent="0">
              <a:buNone/>
              <a:defRPr sz="2200"/>
            </a:lvl4pPr>
            <a:lvl5pPr marL="2011680" indent="0">
              <a:buNone/>
              <a:defRPr sz="2200"/>
            </a:lvl5pPr>
            <a:lvl6pPr marL="2514600" indent="0">
              <a:buNone/>
              <a:defRPr sz="2200"/>
            </a:lvl6pPr>
            <a:lvl7pPr marL="3017520" indent="0">
              <a:buNone/>
              <a:defRPr sz="2200"/>
            </a:lvl7pPr>
            <a:lvl8pPr marL="3520440" indent="0">
              <a:buNone/>
              <a:defRPr sz="2200"/>
            </a:lvl8pPr>
            <a:lvl9pPr marL="4023360" indent="0">
              <a:buNone/>
              <a:defRPr sz="2200"/>
            </a:lvl9pPr>
          </a:lstStyle>
          <a:p>
            <a:endParaRPr lang="en-US"/>
          </a:p>
        </p:txBody>
      </p:sp>
      <p:sp>
        <p:nvSpPr>
          <p:cNvPr id="4" name="Text Placeholder 3">
            <a:extLst>
              <a:ext uri="{FF2B5EF4-FFF2-40B4-BE49-F238E27FC236}">
                <a16:creationId xmlns:a16="http://schemas.microsoft.com/office/drawing/2014/main" id="{C9BAEBE0-F82A-4DBF-B3D3-7604037E8A03}"/>
              </a:ext>
            </a:extLst>
          </p:cNvPr>
          <p:cNvSpPr>
            <a:spLocks noGrp="1"/>
          </p:cNvSpPr>
          <p:nvPr>
            <p:ph type="body" sz="half" idx="2"/>
          </p:nvPr>
        </p:nvSpPr>
        <p:spPr>
          <a:xfrm>
            <a:off x="2771303" y="9875521"/>
            <a:ext cx="12976382" cy="18295622"/>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Edit Master text styles</a:t>
            </a:r>
          </a:p>
        </p:txBody>
      </p:sp>
      <p:sp>
        <p:nvSpPr>
          <p:cNvPr id="5" name="Date Placeholder 4">
            <a:extLst>
              <a:ext uri="{FF2B5EF4-FFF2-40B4-BE49-F238E27FC236}">
                <a16:creationId xmlns:a16="http://schemas.microsoft.com/office/drawing/2014/main" id="{44D440CA-1B51-43C9-8B2D-4616D6EC6518}"/>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6" name="Footer Placeholder 5">
            <a:extLst>
              <a:ext uri="{FF2B5EF4-FFF2-40B4-BE49-F238E27FC236}">
                <a16:creationId xmlns:a16="http://schemas.microsoft.com/office/drawing/2014/main" id="{C6FF8D40-D03E-475E-9C5E-DCE02B9D95B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293F7FD-5C3A-4D39-88CE-C5585408B681}"/>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24129047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934AA-6DD0-401F-9219-586AA142BE00}"/>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F9FFF47-BE62-4018-8935-E17A7E1F857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4EC97-2608-4EE0-A02E-91BCA8C3CE72}"/>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5" name="Footer Placeholder 4">
            <a:extLst>
              <a:ext uri="{FF2B5EF4-FFF2-40B4-BE49-F238E27FC236}">
                <a16:creationId xmlns:a16="http://schemas.microsoft.com/office/drawing/2014/main" id="{90FF7EB1-CA58-44D6-8DEE-E002273120C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F6EA22-D35B-468B-923A-22AF268B0889}"/>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3505749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D8D951-6733-4C4E-B55F-C7C51138CBBD}"/>
              </a:ext>
            </a:extLst>
          </p:cNvPr>
          <p:cNvSpPr>
            <a:spLocks noGrp="1"/>
          </p:cNvSpPr>
          <p:nvPr>
            <p:ph type="title" orient="vert"/>
          </p:nvPr>
        </p:nvSpPr>
        <p:spPr>
          <a:xfrm>
            <a:off x="28792170" y="1752601"/>
            <a:ext cx="8675370" cy="27896822"/>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7D599531-F77E-4F85-A3D2-3B3214432ACC}"/>
              </a:ext>
            </a:extLst>
          </p:cNvPr>
          <p:cNvSpPr>
            <a:spLocks noGrp="1"/>
          </p:cNvSpPr>
          <p:nvPr>
            <p:ph type="body" orient="vert" idx="1"/>
          </p:nvPr>
        </p:nvSpPr>
        <p:spPr>
          <a:xfrm>
            <a:off x="2766060" y="1752601"/>
            <a:ext cx="25523190" cy="2789682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501031E-B645-4605-82B6-B036AF643C58}"/>
              </a:ext>
            </a:extLst>
          </p:cNvPr>
          <p:cNvSpPr>
            <a:spLocks noGrp="1"/>
          </p:cNvSpPr>
          <p:nvPr>
            <p:ph type="dt" sz="half" idx="10"/>
          </p:nvPr>
        </p:nvSpPr>
        <p:spPr/>
        <p:txBody>
          <a:bodyPr/>
          <a:lstStyle/>
          <a:p>
            <a:fld id="{BA741F01-AE0D-49A5-A7CF-ADAD14151D14}" type="datetimeFigureOut">
              <a:rPr lang="en-US" smtClean="0"/>
              <a:t>7/10/2019</a:t>
            </a:fld>
            <a:endParaRPr lang="en-US"/>
          </a:p>
        </p:txBody>
      </p:sp>
      <p:sp>
        <p:nvSpPr>
          <p:cNvPr id="5" name="Footer Placeholder 4">
            <a:extLst>
              <a:ext uri="{FF2B5EF4-FFF2-40B4-BE49-F238E27FC236}">
                <a16:creationId xmlns:a16="http://schemas.microsoft.com/office/drawing/2014/main" id="{6A797D67-70C1-45A9-A5D4-3E078B0C455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F8060E9-E196-4FDB-95E3-C00683B5C657}"/>
              </a:ext>
            </a:extLst>
          </p:cNvPr>
          <p:cNvSpPr>
            <a:spLocks noGrp="1"/>
          </p:cNvSpPr>
          <p:nvPr>
            <p:ph type="sldNum" sz="quarter" idx="12"/>
          </p:nvPr>
        </p:nvSpPr>
        <p:spPr/>
        <p:txBody>
          <a:bodyPr/>
          <a:lstStyle/>
          <a:p>
            <a:fld id="{D8A52506-CDB5-4DFC-AC2F-8E571E073D92}" type="slidenum">
              <a:rPr lang="en-US" smtClean="0"/>
              <a:t>‹#›</a:t>
            </a:fld>
            <a:endParaRPr lang="en-US"/>
          </a:p>
        </p:txBody>
      </p:sp>
    </p:spTree>
    <p:extLst>
      <p:ext uri="{BB962C8B-B14F-4D97-AF65-F5344CB8AC3E}">
        <p14:creationId xmlns:p14="http://schemas.microsoft.com/office/powerpoint/2010/main" val="1567540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69A7ACD-28FC-4CF9-9560-A38AE78FD788}"/>
              </a:ext>
            </a:extLst>
          </p:cNvPr>
          <p:cNvSpPr>
            <a:spLocks noGrp="1"/>
          </p:cNvSpPr>
          <p:nvPr>
            <p:ph type="title"/>
          </p:nvPr>
        </p:nvSpPr>
        <p:spPr>
          <a:xfrm>
            <a:off x="2766060" y="1752603"/>
            <a:ext cx="34701480" cy="636270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E96A626-CD71-4682-B80F-E2704EBF3202}"/>
              </a:ext>
            </a:extLst>
          </p:cNvPr>
          <p:cNvSpPr>
            <a:spLocks noGrp="1"/>
          </p:cNvSpPr>
          <p:nvPr>
            <p:ph type="body" idx="1"/>
          </p:nvPr>
        </p:nvSpPr>
        <p:spPr>
          <a:xfrm>
            <a:off x="2766060" y="8763000"/>
            <a:ext cx="34701480" cy="2088642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44BFF25-6B34-46D3-8810-1E18BBCB9E7B}"/>
              </a:ext>
            </a:extLst>
          </p:cNvPr>
          <p:cNvSpPr>
            <a:spLocks noGrp="1"/>
          </p:cNvSpPr>
          <p:nvPr>
            <p:ph type="dt" sz="half" idx="2"/>
          </p:nvPr>
        </p:nvSpPr>
        <p:spPr>
          <a:xfrm>
            <a:off x="2766060" y="30510483"/>
            <a:ext cx="9052560" cy="1752600"/>
          </a:xfrm>
          <a:prstGeom prst="rect">
            <a:avLst/>
          </a:prstGeom>
        </p:spPr>
        <p:txBody>
          <a:bodyPr vert="horz" lIns="91440" tIns="45720" rIns="91440" bIns="45720" rtlCol="0" anchor="ctr"/>
          <a:lstStyle>
            <a:lvl1pPr algn="l">
              <a:defRPr sz="1320">
                <a:solidFill>
                  <a:schemeClr val="tx1">
                    <a:tint val="75000"/>
                  </a:schemeClr>
                </a:solidFill>
              </a:defRPr>
            </a:lvl1pPr>
          </a:lstStyle>
          <a:p>
            <a:fld id="{BA741F01-AE0D-49A5-A7CF-ADAD14151D14}" type="datetimeFigureOut">
              <a:rPr lang="en-US" smtClean="0"/>
              <a:t>7/10/2019</a:t>
            </a:fld>
            <a:endParaRPr lang="en-US"/>
          </a:p>
        </p:txBody>
      </p:sp>
      <p:sp>
        <p:nvSpPr>
          <p:cNvPr id="5" name="Footer Placeholder 4">
            <a:extLst>
              <a:ext uri="{FF2B5EF4-FFF2-40B4-BE49-F238E27FC236}">
                <a16:creationId xmlns:a16="http://schemas.microsoft.com/office/drawing/2014/main" id="{2401AF88-2E90-45A8-AD0E-E2AFB3D3E49D}"/>
              </a:ext>
            </a:extLst>
          </p:cNvPr>
          <p:cNvSpPr>
            <a:spLocks noGrp="1"/>
          </p:cNvSpPr>
          <p:nvPr>
            <p:ph type="ftr" sz="quarter" idx="3"/>
          </p:nvPr>
        </p:nvSpPr>
        <p:spPr>
          <a:xfrm>
            <a:off x="13327380" y="30510483"/>
            <a:ext cx="13578840" cy="1752600"/>
          </a:xfrm>
          <a:prstGeom prst="rect">
            <a:avLst/>
          </a:prstGeom>
        </p:spPr>
        <p:txBody>
          <a:bodyPr vert="horz" lIns="91440" tIns="45720" rIns="91440" bIns="45720" rtlCol="0" anchor="ctr"/>
          <a:lstStyle>
            <a:lvl1pPr algn="ctr">
              <a:defRPr sz="132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FBEF9EF-6D57-46C7-8DC2-EFF18609BAEF}"/>
              </a:ext>
            </a:extLst>
          </p:cNvPr>
          <p:cNvSpPr>
            <a:spLocks noGrp="1"/>
          </p:cNvSpPr>
          <p:nvPr>
            <p:ph type="sldNum" sz="quarter" idx="4"/>
          </p:nvPr>
        </p:nvSpPr>
        <p:spPr>
          <a:xfrm>
            <a:off x="28414980" y="30510483"/>
            <a:ext cx="9052560" cy="1752600"/>
          </a:xfrm>
          <a:prstGeom prst="rect">
            <a:avLst/>
          </a:prstGeom>
        </p:spPr>
        <p:txBody>
          <a:bodyPr vert="horz" lIns="91440" tIns="45720" rIns="91440" bIns="45720" rtlCol="0" anchor="ctr"/>
          <a:lstStyle>
            <a:lvl1pPr algn="r">
              <a:defRPr sz="1320">
                <a:solidFill>
                  <a:schemeClr val="tx1">
                    <a:tint val="75000"/>
                  </a:schemeClr>
                </a:solidFill>
              </a:defRPr>
            </a:lvl1pPr>
          </a:lstStyle>
          <a:p>
            <a:fld id="{D8A52506-CDB5-4DFC-AC2F-8E571E073D92}" type="slidenum">
              <a:rPr lang="en-US" smtClean="0"/>
              <a:t>‹#›</a:t>
            </a:fld>
            <a:endParaRPr lang="en-US"/>
          </a:p>
        </p:txBody>
      </p:sp>
    </p:spTree>
    <p:extLst>
      <p:ext uri="{BB962C8B-B14F-4D97-AF65-F5344CB8AC3E}">
        <p14:creationId xmlns:p14="http://schemas.microsoft.com/office/powerpoint/2010/main" val="35875440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1005840" rtl="0" eaLnBrk="1" latinLnBrk="0" hangingPunct="1">
        <a:lnSpc>
          <a:spcPct val="90000"/>
        </a:lnSpc>
        <a:spcBef>
          <a:spcPct val="0"/>
        </a:spcBef>
        <a:buNone/>
        <a:defRPr sz="4840" kern="1200">
          <a:solidFill>
            <a:schemeClr val="tx1"/>
          </a:solidFill>
          <a:latin typeface="+mj-lt"/>
          <a:ea typeface="+mj-ea"/>
          <a:cs typeface="+mj-cs"/>
        </a:defRPr>
      </a:lvl1pPr>
    </p:titleStyle>
    <p:bodyStyle>
      <a:lvl1pPr marL="251460" indent="-251460" algn="l" defTabSz="1005840" rtl="0" eaLnBrk="1" latinLnBrk="0" hangingPunct="1">
        <a:lnSpc>
          <a:spcPct val="90000"/>
        </a:lnSpc>
        <a:spcBef>
          <a:spcPts val="1100"/>
        </a:spcBef>
        <a:buFont typeface="Arial" panose="020B0604020202020204" pitchFamily="34" charset="0"/>
        <a:buChar char="•"/>
        <a:defRPr sz="3080" kern="1200">
          <a:solidFill>
            <a:schemeClr val="tx1"/>
          </a:solidFill>
          <a:latin typeface="+mn-lt"/>
          <a:ea typeface="+mn-ea"/>
          <a:cs typeface="+mn-cs"/>
        </a:defRPr>
      </a:lvl1pPr>
      <a:lvl2pPr marL="754380" indent="-251460" algn="l" defTabSz="1005840" rtl="0" eaLnBrk="1" latinLnBrk="0" hangingPunct="1">
        <a:lnSpc>
          <a:spcPct val="90000"/>
        </a:lnSpc>
        <a:spcBef>
          <a:spcPts val="550"/>
        </a:spcBef>
        <a:buFont typeface="Arial" panose="020B0604020202020204" pitchFamily="34" charset="0"/>
        <a:buChar char="•"/>
        <a:defRPr sz="2640" kern="1200">
          <a:solidFill>
            <a:schemeClr val="tx1"/>
          </a:solidFill>
          <a:latin typeface="+mn-lt"/>
          <a:ea typeface="+mn-ea"/>
          <a:cs typeface="+mn-cs"/>
        </a:defRPr>
      </a:lvl2pPr>
      <a:lvl3pPr marL="1257300" indent="-251460" algn="l" defTabSz="1005840" rtl="0" eaLnBrk="1" latinLnBrk="0" hangingPunct="1">
        <a:lnSpc>
          <a:spcPct val="90000"/>
        </a:lnSpc>
        <a:spcBef>
          <a:spcPts val="550"/>
        </a:spcBef>
        <a:buFont typeface="Arial" panose="020B0604020202020204" pitchFamily="34" charset="0"/>
        <a:buChar char="•"/>
        <a:defRPr sz="2200" kern="1200">
          <a:solidFill>
            <a:schemeClr val="tx1"/>
          </a:solidFill>
          <a:latin typeface="+mn-lt"/>
          <a:ea typeface="+mn-ea"/>
          <a:cs typeface="+mn-cs"/>
        </a:defRPr>
      </a:lvl3pPr>
      <a:lvl4pPr marL="17602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4pPr>
      <a:lvl5pPr marL="226314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G"/><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G"/><Relationship Id="rId10" Type="http://schemas.openxmlformats.org/officeDocument/2006/relationships/image" Target="../media/image8.jpeg"/><Relationship Id="rId4" Type="http://schemas.openxmlformats.org/officeDocument/2006/relationships/image" Target="../media/image2.jpeg"/><Relationship Id="rId9" Type="http://schemas.openxmlformats.org/officeDocument/2006/relationships/image" Target="../media/image7.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F9AECB4-9A62-4CD6-8349-4A18C7C7DA3D}"/>
              </a:ext>
            </a:extLst>
          </p:cNvPr>
          <p:cNvSpPr txBox="1"/>
          <p:nvPr/>
        </p:nvSpPr>
        <p:spPr>
          <a:xfrm>
            <a:off x="1" y="-124800"/>
            <a:ext cx="40233599" cy="3447098"/>
          </a:xfrm>
          <a:prstGeom prst="rect">
            <a:avLst/>
          </a:prstGeom>
          <a:solidFill>
            <a:srgbClr val="99CCFF"/>
          </a:solidFill>
          <a:ln>
            <a:solidFill>
              <a:schemeClr val="tx1"/>
            </a:solidFill>
          </a:ln>
        </p:spPr>
        <p:txBody>
          <a:bodyPr wrap="square" rtlCol="0">
            <a:spAutoFit/>
          </a:bodyPr>
          <a:lstStyle/>
          <a:p>
            <a:pPr algn="ctr"/>
            <a:r>
              <a:rPr lang="en-US" sz="5500" b="1" dirty="0">
                <a:solidFill>
                  <a:schemeClr val="bg1"/>
                </a:solidFill>
              </a:rPr>
              <a:t>The Prevalence of Cryptosporidium Amongst</a:t>
            </a:r>
          </a:p>
          <a:p>
            <a:pPr algn="ctr"/>
            <a:r>
              <a:rPr lang="en-US" sz="5500" b="1" dirty="0">
                <a:solidFill>
                  <a:schemeClr val="bg1"/>
                </a:solidFill>
              </a:rPr>
              <a:t> New Hampshire Dairy farms and Farmer Perceptions of Related Illness</a:t>
            </a:r>
          </a:p>
          <a:p>
            <a:pPr algn="ctr">
              <a:lnSpc>
                <a:spcPct val="150000"/>
              </a:lnSpc>
            </a:pPr>
            <a:r>
              <a:rPr lang="en-US" sz="5000" dirty="0">
                <a:solidFill>
                  <a:schemeClr val="bg1"/>
                </a:solidFill>
              </a:rPr>
              <a:t>Alexis Efraimson, Dr. Andrew Conroy</a:t>
            </a:r>
            <a:endParaRPr lang="en-US" sz="5000" baseline="30000" dirty="0">
              <a:solidFill>
                <a:schemeClr val="bg1"/>
              </a:solidFill>
            </a:endParaRPr>
          </a:p>
          <a:p>
            <a:pPr algn="ctr"/>
            <a:r>
              <a:rPr lang="en-US" sz="3300" dirty="0">
                <a:solidFill>
                  <a:schemeClr val="bg1"/>
                </a:solidFill>
              </a:rPr>
              <a:t>University of New Hampshire, Durham, NH, USA</a:t>
            </a:r>
          </a:p>
        </p:txBody>
      </p:sp>
      <p:sp>
        <p:nvSpPr>
          <p:cNvPr id="12" name="TextBox 11">
            <a:extLst>
              <a:ext uri="{FF2B5EF4-FFF2-40B4-BE49-F238E27FC236}">
                <a16:creationId xmlns:a16="http://schemas.microsoft.com/office/drawing/2014/main" id="{4D2A507E-FBD8-4254-BE1B-C3C9C09235B7}"/>
              </a:ext>
            </a:extLst>
          </p:cNvPr>
          <p:cNvSpPr txBox="1"/>
          <p:nvPr/>
        </p:nvSpPr>
        <p:spPr>
          <a:xfrm>
            <a:off x="843263" y="4111088"/>
            <a:ext cx="10992152" cy="1015663"/>
          </a:xfrm>
          <a:prstGeom prst="rect">
            <a:avLst/>
          </a:prstGeom>
          <a:solidFill>
            <a:srgbClr val="262696"/>
          </a:solidFill>
        </p:spPr>
        <p:txBody>
          <a:bodyPr wrap="square" rtlCol="0">
            <a:spAutoFit/>
          </a:bodyPr>
          <a:lstStyle/>
          <a:p>
            <a:pPr algn="ctr"/>
            <a:r>
              <a:rPr lang="en-US" sz="6000" dirty="0">
                <a:solidFill>
                  <a:schemeClr val="bg1"/>
                </a:solidFill>
                <a:latin typeface="+mj-lt"/>
              </a:rPr>
              <a:t>Background</a:t>
            </a:r>
          </a:p>
        </p:txBody>
      </p:sp>
      <p:sp>
        <p:nvSpPr>
          <p:cNvPr id="13" name="TextBox 12">
            <a:extLst>
              <a:ext uri="{FF2B5EF4-FFF2-40B4-BE49-F238E27FC236}">
                <a16:creationId xmlns:a16="http://schemas.microsoft.com/office/drawing/2014/main" id="{8C758D32-2AD6-454E-974A-9E9D794E81D7}"/>
              </a:ext>
            </a:extLst>
          </p:cNvPr>
          <p:cNvSpPr txBox="1"/>
          <p:nvPr/>
        </p:nvSpPr>
        <p:spPr>
          <a:xfrm>
            <a:off x="718080" y="5591028"/>
            <a:ext cx="11117334" cy="13492925"/>
          </a:xfrm>
          <a:prstGeom prst="rect">
            <a:avLst/>
          </a:prstGeom>
          <a:noFill/>
        </p:spPr>
        <p:txBody>
          <a:bodyPr wrap="square" rtlCol="0">
            <a:spAutoFit/>
          </a:bodyPr>
          <a:lstStyle/>
          <a:p>
            <a:r>
              <a:rPr lang="en-US" sz="4000" u="sng" dirty="0">
                <a:latin typeface="+mj-lt"/>
              </a:rPr>
              <a:t>Cryptosporidium:</a:t>
            </a:r>
          </a:p>
          <a:p>
            <a:pPr marL="457200" indent="-457200">
              <a:buFont typeface="Courier New" panose="02070309020205020404" pitchFamily="49" charset="0"/>
              <a:buChar char="o"/>
            </a:pPr>
            <a:r>
              <a:rPr lang="en-US" sz="4000" i="1" dirty="0">
                <a:latin typeface="+mj-lt"/>
              </a:rPr>
              <a:t>Cryptosporidium</a:t>
            </a:r>
            <a:r>
              <a:rPr lang="en-US" sz="4000" dirty="0">
                <a:latin typeface="+mj-lt"/>
              </a:rPr>
              <a:t> (crypto) is a protozoan  enteric parasite that infects humans, livestock, and various wildlife through fecal-oral transmission</a:t>
            </a:r>
            <a:r>
              <a:rPr lang="en-US" sz="4000" baseline="30000" dirty="0">
                <a:latin typeface="+mj-lt"/>
              </a:rPr>
              <a:t>1</a:t>
            </a:r>
            <a:endParaRPr lang="en-US" sz="4000" dirty="0">
              <a:latin typeface="+mj-lt"/>
            </a:endParaRPr>
          </a:p>
          <a:p>
            <a:pPr marL="457200" indent="-457200">
              <a:buFont typeface="Courier New" panose="02070309020205020404" pitchFamily="49" charset="0"/>
              <a:buChar char="o"/>
            </a:pPr>
            <a:r>
              <a:rPr lang="en-US" sz="4000" dirty="0">
                <a:latin typeface="+mj-lt"/>
              </a:rPr>
              <a:t>A host infected with crypto is characterized by showing watery diarrhea for 2-10 days</a:t>
            </a:r>
            <a:r>
              <a:rPr lang="en-US" sz="4000" baseline="30000" dirty="0">
                <a:latin typeface="+mj-lt"/>
              </a:rPr>
              <a:t>1,2 </a:t>
            </a:r>
            <a:endParaRPr lang="en-US" sz="4000" dirty="0">
              <a:latin typeface="+mj-lt"/>
            </a:endParaRPr>
          </a:p>
          <a:p>
            <a:pPr marL="457200" indent="-457200">
              <a:buFont typeface="Courier New" panose="02070309020205020404" pitchFamily="49" charset="0"/>
              <a:buChar char="o"/>
            </a:pPr>
            <a:r>
              <a:rPr lang="en-US" sz="4000" dirty="0">
                <a:latin typeface="+mj-lt"/>
              </a:rPr>
              <a:t>This disease can be fatal in immunocompromised children, geriatric, and patients with HIV/AIDS. It is known to be detrimental to calf growth rates</a:t>
            </a:r>
          </a:p>
          <a:p>
            <a:pPr marL="457200" indent="-457200">
              <a:buFont typeface="Courier New" panose="02070309020205020404" pitchFamily="49" charset="0"/>
              <a:buChar char="o"/>
            </a:pPr>
            <a:r>
              <a:rPr lang="en-US" sz="4000" dirty="0">
                <a:latin typeface="+mj-lt"/>
              </a:rPr>
              <a:t>There is currently  no cure or vaccine for crypto in humans or animals</a:t>
            </a:r>
          </a:p>
          <a:p>
            <a:pPr marL="457200" indent="-457200">
              <a:buFont typeface="Courier New" panose="02070309020205020404" pitchFamily="49" charset="0"/>
              <a:buChar char="o"/>
            </a:pPr>
            <a:r>
              <a:rPr lang="en-US" sz="4000" dirty="0">
                <a:latin typeface="+mj-lt"/>
              </a:rPr>
              <a:t>Highly resistant to chlorines or alcohols</a:t>
            </a:r>
            <a:r>
              <a:rPr lang="en-US" sz="4000" baseline="30000" dirty="0">
                <a:latin typeface="+mj-lt"/>
              </a:rPr>
              <a:t>3</a:t>
            </a:r>
            <a:endParaRPr lang="en-US" sz="4000" dirty="0">
              <a:latin typeface="+mj-lt"/>
            </a:endParaRPr>
          </a:p>
          <a:p>
            <a:r>
              <a:rPr lang="en-US" sz="4000" u="sng" dirty="0">
                <a:latin typeface="+mj-lt"/>
              </a:rPr>
              <a:t>Giardia:</a:t>
            </a:r>
          </a:p>
          <a:p>
            <a:pPr marL="571500" indent="-571500">
              <a:buFont typeface="Courier New" panose="02070309020205020404" pitchFamily="49" charset="0"/>
              <a:buChar char="o"/>
            </a:pPr>
            <a:r>
              <a:rPr lang="en-US" sz="4000" dirty="0">
                <a:latin typeface="+mj-lt"/>
              </a:rPr>
              <a:t>Giardia is a protozoan enteric parasite much like crypto, it also is a common cause of diarrhea in patients</a:t>
            </a:r>
            <a:r>
              <a:rPr lang="en-US" sz="4000" baseline="30000" dirty="0">
                <a:latin typeface="+mj-lt"/>
              </a:rPr>
              <a:t>5</a:t>
            </a:r>
            <a:endParaRPr lang="en-US" sz="4000" dirty="0">
              <a:latin typeface="+mj-lt"/>
            </a:endParaRPr>
          </a:p>
          <a:p>
            <a:pPr marL="571500" indent="-571500">
              <a:buFont typeface="Courier New" panose="02070309020205020404" pitchFamily="49" charset="0"/>
              <a:buChar char="o"/>
            </a:pPr>
            <a:r>
              <a:rPr lang="en-US" sz="4000" dirty="0">
                <a:latin typeface="+mj-lt"/>
              </a:rPr>
              <a:t>There are only two zoonotic strains of Giardia out of the four known strains</a:t>
            </a:r>
            <a:r>
              <a:rPr lang="en-US" sz="4000" baseline="30000" dirty="0">
                <a:latin typeface="+mj-lt"/>
              </a:rPr>
              <a:t>4</a:t>
            </a:r>
          </a:p>
          <a:p>
            <a:pPr marL="571500" indent="-571500">
              <a:buFont typeface="Courier New" panose="02070309020205020404" pitchFamily="49" charset="0"/>
              <a:buChar char="o"/>
            </a:pPr>
            <a:r>
              <a:rPr lang="en-US" sz="4000" dirty="0">
                <a:latin typeface="+mj-lt"/>
              </a:rPr>
              <a:t>it also is spread via fecal-oral transmission</a:t>
            </a:r>
          </a:p>
          <a:p>
            <a:pPr marL="571500" indent="-571500">
              <a:buFont typeface="Courier New" panose="02070309020205020404" pitchFamily="49" charset="0"/>
              <a:buChar char="o"/>
            </a:pPr>
            <a:endParaRPr lang="en-US" sz="4000" dirty="0"/>
          </a:p>
          <a:p>
            <a:pPr marL="571500" indent="-571500">
              <a:buFont typeface="Courier New" panose="02070309020205020404" pitchFamily="49" charset="0"/>
              <a:buChar char="o"/>
            </a:pPr>
            <a:endParaRPr lang="en-US" sz="4000" u="sng" dirty="0"/>
          </a:p>
          <a:p>
            <a:pPr marL="457200" indent="-457200">
              <a:buFont typeface="Courier New" panose="02070309020205020404" pitchFamily="49" charset="0"/>
              <a:buChar char="o"/>
            </a:pPr>
            <a:endParaRPr lang="en-US" sz="3080" dirty="0"/>
          </a:p>
        </p:txBody>
      </p:sp>
      <p:sp>
        <p:nvSpPr>
          <p:cNvPr id="27" name="TextBox 26">
            <a:extLst>
              <a:ext uri="{FF2B5EF4-FFF2-40B4-BE49-F238E27FC236}">
                <a16:creationId xmlns:a16="http://schemas.microsoft.com/office/drawing/2014/main" id="{1F47E9D0-F760-481E-B110-C082BBA9956B}"/>
              </a:ext>
            </a:extLst>
          </p:cNvPr>
          <p:cNvSpPr txBox="1"/>
          <p:nvPr/>
        </p:nvSpPr>
        <p:spPr>
          <a:xfrm>
            <a:off x="14293019" y="4006484"/>
            <a:ext cx="11239078" cy="1015663"/>
          </a:xfrm>
          <a:prstGeom prst="rect">
            <a:avLst/>
          </a:prstGeom>
          <a:solidFill>
            <a:srgbClr val="262696"/>
          </a:solidFill>
        </p:spPr>
        <p:txBody>
          <a:bodyPr wrap="square" rtlCol="0">
            <a:spAutoFit/>
          </a:bodyPr>
          <a:lstStyle/>
          <a:p>
            <a:pPr algn="ctr"/>
            <a:r>
              <a:rPr lang="en-US" sz="6000" dirty="0">
                <a:solidFill>
                  <a:schemeClr val="bg1"/>
                </a:solidFill>
                <a:latin typeface="+mj-lt"/>
              </a:rPr>
              <a:t>Methods</a:t>
            </a:r>
          </a:p>
        </p:txBody>
      </p:sp>
      <p:sp>
        <p:nvSpPr>
          <p:cNvPr id="28" name="TextBox 27">
            <a:extLst>
              <a:ext uri="{FF2B5EF4-FFF2-40B4-BE49-F238E27FC236}">
                <a16:creationId xmlns:a16="http://schemas.microsoft.com/office/drawing/2014/main" id="{5063334F-BFFD-423B-814B-9B430BC3A3B9}"/>
              </a:ext>
            </a:extLst>
          </p:cNvPr>
          <p:cNvSpPr txBox="1"/>
          <p:nvPr/>
        </p:nvSpPr>
        <p:spPr>
          <a:xfrm>
            <a:off x="27742778" y="4089028"/>
            <a:ext cx="11539572" cy="1015663"/>
          </a:xfrm>
          <a:prstGeom prst="rect">
            <a:avLst/>
          </a:prstGeom>
          <a:solidFill>
            <a:srgbClr val="262696"/>
          </a:solidFill>
        </p:spPr>
        <p:txBody>
          <a:bodyPr wrap="square" rtlCol="0">
            <a:spAutoFit/>
          </a:bodyPr>
          <a:lstStyle/>
          <a:p>
            <a:pPr algn="ctr"/>
            <a:r>
              <a:rPr lang="en-US" sz="6000" dirty="0">
                <a:solidFill>
                  <a:schemeClr val="bg1"/>
                </a:solidFill>
                <a:latin typeface="+mj-lt"/>
              </a:rPr>
              <a:t>Preliminary Findings</a:t>
            </a:r>
          </a:p>
        </p:txBody>
      </p:sp>
      <p:sp>
        <p:nvSpPr>
          <p:cNvPr id="1051" name="TextBox 1050">
            <a:extLst>
              <a:ext uri="{FF2B5EF4-FFF2-40B4-BE49-F238E27FC236}">
                <a16:creationId xmlns:a16="http://schemas.microsoft.com/office/drawing/2014/main" id="{0F511592-AC03-4A66-A916-E4D4CFBDDAFE}"/>
              </a:ext>
            </a:extLst>
          </p:cNvPr>
          <p:cNvSpPr txBox="1"/>
          <p:nvPr/>
        </p:nvSpPr>
        <p:spPr>
          <a:xfrm>
            <a:off x="27890129" y="21892300"/>
            <a:ext cx="11392220" cy="3170099"/>
          </a:xfrm>
          <a:prstGeom prst="rect">
            <a:avLst/>
          </a:prstGeom>
          <a:noFill/>
        </p:spPr>
        <p:txBody>
          <a:bodyPr wrap="square" rtlCol="0">
            <a:spAutoFit/>
          </a:bodyPr>
          <a:lstStyle/>
          <a:p>
            <a:r>
              <a:rPr lang="en-US" sz="4000" dirty="0">
                <a:latin typeface="+mj-lt"/>
              </a:rPr>
              <a:t>Thank-you to the ANSF department chair Dr. Mortensen, and the McNair Scholars program for funding this research. Thank-you to Dr. Conroy, Dr. Erikson, Dr. Elder, and Rob Gibson for making this research possible.</a:t>
            </a:r>
          </a:p>
        </p:txBody>
      </p:sp>
      <p:pic>
        <p:nvPicPr>
          <p:cNvPr id="7" name="Picture 4" descr="Image result for unh logo">
            <a:extLst>
              <a:ext uri="{FF2B5EF4-FFF2-40B4-BE49-F238E27FC236}">
                <a16:creationId xmlns:a16="http://schemas.microsoft.com/office/drawing/2014/main" id="{025D8D71-D30D-491D-BF22-CB63D543D3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080" y="693912"/>
            <a:ext cx="7539230" cy="2239819"/>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https://attachments.office.net/owa/aae1006%40wildcats.unh.edu/service.svc/s/GetFileAttachment?id=AAMkADE0ZjBhNzI1LTQ2NzEtNDcyNi1hN2M0LTQxOTQzNmYwNDEyMABGAAAAAABQ%2B%2Fv%2FHIURQrVwtpN85kaSBwA57naHzDv0S4Yf4ORlc%2Bp0AAAAAAEMAAA57naHzDv0S4Yf4ORlc%2Bp0AAHkGxLkAAABEgAQAJw1oQ4odphCp49EbyuFNyo%3D&amp;X-OWA-CANARY=WQ5mlfUpX0-Oqa7pTIQIHVCi2Y6rBNcY-wBkgVeKiJKQnFb3ChEW1VoRwV6wbR44UTGluGFCZLY.&amp;token=eyJhbGciOiJSUzI1NiIsImtpZCI6IjA2MDBGOUY2NzQ2MjA3MzdFNzM0MDRFMjg3QzQ1QTgxOENCN0NFQjgiLCJ4NXQiOiJCZ0Q1OW5SaUJ6Zm5OQVRpaDhSYWdZeTN6cmciLCJ0eXAiOiJKV1QifQ.eyJ2ZXIiOiJFeGNoYW5nZS5DYWxsYmFjay5WMSIsImFwcGN0eHNlbmRlciI6Ik93YURvd25sb2FkQGQ2MjQxODkzLTUxMmQtNDZkYy04ZDJiLWJlNDdlMjVmNTY2NiIsImFwcGN0eCI6IntcIm1zZXhjaHByb3RcIjpcIm93YVwiLFwicHJpbWFyeXNpZFwiOlwiUy0xLTUtMjEtMjc4MDc4OTU3Ni0xMDg0ODQxNDA4LTEzOTc4NDY0ODQtMTU1MjYwOTZcIixcInB1aWRcIjpcIjExNTM5NzcwMjU1NjM0MjkwMDJcIixcIm9pZFwiOlwiNjZjZGFkMDctNGRmMS00ZDE2LWI3NTItNmE4ODAzZDgyYTc3XCIsXCJzY29wZVwiOlwiT3dhRG93bmxvYWRcIn0iLCJuYmYiOjE1NjI3MDM2OTgsImV4cCI6MTU2MjcwNDI5OCwiaXNzIjoiMDAwMDAwMDItMDAwMC0wZmYxLWNlMDAtMDAwMDAwMDAwMDAwQGQ2MjQxODkzLTUxMmQtNDZkYy04ZDJiLWJlNDdlMjVmNTY2NiIsImF1ZCI6IjAwMDAwMDAyLTAwMDAtMGZmMS1jZTAwLTAwMDAwMDAwMDAwMC9hdHRhY2htZW50cy5vZmZpY2UubmV0QGQ2MjQxODkzLTUxMmQtNDZkYy04ZDJiLWJlNDdlMjVmNTY2NiJ9.IvTm8gf_NAPPJbIhzQwmD9oDiVRWpjmOqBsc5IJeDQv1rxx7scnA-Mri44zC40WkgZZR4SihNOO4YAgbTT_1VngJFZ3MS-hqo2eU_9hsL-0Zn4lx1P2wQ8UHPt6f6oUAxZS2SHgyDwQGKCb45vmdv0psUkvrBMTX2U1WG4IOn7kSxJ4gKB0TWzcYkF0pyEOio3kXjVShvM9RmOe7s_uSVejZ3FLDVC5Y_Vetkj1duY38F2uxLo79g9wppNqCopvLgf7S_9lkhzpSUjeaaA2YjrlMPxzt2ZLLQ0AzAiZOJjAz6NCqSxa9FrA5pIqbsPqRDtxsIg978Bw6RDQggj1IoA&amp;owa=outlook.office365.com&amp;isImagePreview=True">
            <a:extLst>
              <a:ext uri="{FF2B5EF4-FFF2-40B4-BE49-F238E27FC236}">
                <a16:creationId xmlns:a16="http://schemas.microsoft.com/office/drawing/2014/main" id="{B5F3EABE-2C53-4B52-804A-6CBEE62ABB7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10693" y="693912"/>
            <a:ext cx="4330689" cy="1786652"/>
          </a:xfrm>
          <a:prstGeom prst="rect">
            <a:avLst/>
          </a:prstGeom>
          <a:noFill/>
          <a:extLst>
            <a:ext uri="{909E8E84-426E-40DD-AFC4-6F175D3DCCD1}">
              <a14:hiddenFill xmlns:a14="http://schemas.microsoft.com/office/drawing/2010/main">
                <a:solidFill>
                  <a:srgbClr val="FFFFFF"/>
                </a:solidFill>
              </a14:hiddenFill>
            </a:ext>
          </a:extLst>
        </p:spPr>
      </p:pic>
      <p:sp>
        <p:nvSpPr>
          <p:cNvPr id="18" name="Rectangle 17">
            <a:extLst>
              <a:ext uri="{FF2B5EF4-FFF2-40B4-BE49-F238E27FC236}">
                <a16:creationId xmlns:a16="http://schemas.microsoft.com/office/drawing/2014/main" id="{4F45A3BC-8F6E-4FCF-B5E8-74F9519D7A29}"/>
              </a:ext>
            </a:extLst>
          </p:cNvPr>
          <p:cNvSpPr/>
          <p:nvPr/>
        </p:nvSpPr>
        <p:spPr>
          <a:xfrm>
            <a:off x="718080" y="27264887"/>
            <a:ext cx="10992151" cy="1006867"/>
          </a:xfrm>
          <a:prstGeom prst="rect">
            <a:avLst/>
          </a:prstGeom>
          <a:solidFill>
            <a:srgbClr val="26269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latin typeface="+mj-lt"/>
              </a:rPr>
              <a:t>Purpose</a:t>
            </a:r>
          </a:p>
        </p:txBody>
      </p:sp>
      <p:sp>
        <p:nvSpPr>
          <p:cNvPr id="30" name="TextBox 29">
            <a:extLst>
              <a:ext uri="{FF2B5EF4-FFF2-40B4-BE49-F238E27FC236}">
                <a16:creationId xmlns:a16="http://schemas.microsoft.com/office/drawing/2014/main" id="{D5C9D555-D987-499B-B4C4-76CE09203399}"/>
              </a:ext>
            </a:extLst>
          </p:cNvPr>
          <p:cNvSpPr txBox="1"/>
          <p:nvPr/>
        </p:nvSpPr>
        <p:spPr>
          <a:xfrm>
            <a:off x="770270" y="28691343"/>
            <a:ext cx="11065144" cy="3170099"/>
          </a:xfrm>
          <a:prstGeom prst="rect">
            <a:avLst/>
          </a:prstGeom>
          <a:noFill/>
        </p:spPr>
        <p:txBody>
          <a:bodyPr wrap="square" rtlCol="0">
            <a:spAutoFit/>
          </a:bodyPr>
          <a:lstStyle/>
          <a:p>
            <a:r>
              <a:rPr lang="en-US" sz="4000" dirty="0">
                <a:latin typeface="+mj-lt"/>
              </a:rPr>
              <a:t>The purpose of this study was to raise awareness of the severity and prevalence of Cryptosporidium to the public, especially to those hosts that have weakened immune systems in hopes to limit future illness in people and livestock</a:t>
            </a:r>
          </a:p>
        </p:txBody>
      </p:sp>
      <p:sp>
        <p:nvSpPr>
          <p:cNvPr id="33" name="Rectangle 32">
            <a:extLst>
              <a:ext uri="{FF2B5EF4-FFF2-40B4-BE49-F238E27FC236}">
                <a16:creationId xmlns:a16="http://schemas.microsoft.com/office/drawing/2014/main" id="{9DA37C21-59C1-4B18-8DC2-97FF2C55FC51}"/>
              </a:ext>
            </a:extLst>
          </p:cNvPr>
          <p:cNvSpPr/>
          <p:nvPr/>
        </p:nvSpPr>
        <p:spPr>
          <a:xfrm>
            <a:off x="770270" y="20106582"/>
            <a:ext cx="45719" cy="4571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DCE45FA-4457-4511-A3A3-631511ABAC89}"/>
              </a:ext>
            </a:extLst>
          </p:cNvPr>
          <p:cNvSpPr txBox="1"/>
          <p:nvPr/>
        </p:nvSpPr>
        <p:spPr>
          <a:xfrm>
            <a:off x="27512866" y="26698866"/>
            <a:ext cx="12331400" cy="6124754"/>
          </a:xfrm>
          <a:prstGeom prst="rect">
            <a:avLst/>
          </a:prstGeom>
          <a:noFill/>
        </p:spPr>
        <p:txBody>
          <a:bodyPr wrap="square" rtlCol="0">
            <a:spAutoFit/>
          </a:bodyPr>
          <a:lstStyle/>
          <a:p>
            <a:pPr marL="514350" indent="-514350">
              <a:buFont typeface="+mj-lt"/>
              <a:buAutoNum type="arabicPeriod"/>
            </a:pPr>
            <a:r>
              <a:rPr lang="en-US" sz="3000" dirty="0">
                <a:latin typeface="+mj-lt"/>
              </a:rPr>
              <a:t>Cryptosporidium (Crypto) and Drinking Water from Private Wells | Wells | Private Water Systems | Drinking Water | Healthy Water | CDC. (2015, July 1.</a:t>
            </a:r>
          </a:p>
          <a:p>
            <a:pPr marL="514350" indent="-514350">
              <a:buFont typeface="+mj-lt"/>
              <a:buAutoNum type="arabicPeriod"/>
            </a:pPr>
            <a:r>
              <a:rPr lang="en-US" sz="3000" dirty="0" err="1">
                <a:latin typeface="+mj-lt"/>
              </a:rPr>
              <a:t>Pumipuntu</a:t>
            </a:r>
            <a:r>
              <a:rPr lang="en-US" sz="3000" dirty="0">
                <a:latin typeface="+mj-lt"/>
              </a:rPr>
              <a:t>, N., &amp; </a:t>
            </a:r>
            <a:r>
              <a:rPr lang="en-US" sz="3000" dirty="0" err="1">
                <a:latin typeface="+mj-lt"/>
              </a:rPr>
              <a:t>PirHarp</a:t>
            </a:r>
            <a:r>
              <a:rPr lang="en-US" sz="3000" dirty="0">
                <a:latin typeface="+mj-lt"/>
              </a:rPr>
              <a:t>, J. A., &amp; Goff, J. P. (1998). Strategies for the control of Cryptosporidium parvum infection in calves. </a:t>
            </a:r>
            <a:r>
              <a:rPr lang="en-US" sz="3000" i="1" dirty="0">
                <a:latin typeface="+mj-lt"/>
              </a:rPr>
              <a:t>Journal of dairy science</a:t>
            </a:r>
            <a:r>
              <a:rPr lang="en-US" sz="3000" dirty="0">
                <a:latin typeface="+mj-lt"/>
              </a:rPr>
              <a:t>, </a:t>
            </a:r>
            <a:r>
              <a:rPr lang="en-US" sz="3000" i="1" dirty="0">
                <a:latin typeface="+mj-lt"/>
              </a:rPr>
              <a:t>81</a:t>
            </a:r>
            <a:r>
              <a:rPr lang="en-US" sz="3000" dirty="0">
                <a:latin typeface="+mj-lt"/>
              </a:rPr>
              <a:t>(1), 289-294</a:t>
            </a:r>
            <a:r>
              <a:rPr lang="en-US" sz="3200" dirty="0"/>
              <a:t>.</a:t>
            </a:r>
            <a:endParaRPr lang="en-US" sz="3000" dirty="0">
              <a:latin typeface="+mj-lt"/>
            </a:endParaRPr>
          </a:p>
          <a:p>
            <a:pPr marL="514350" indent="-514350">
              <a:buFont typeface="+mj-lt"/>
              <a:buAutoNum type="arabicPeriod"/>
            </a:pPr>
            <a:r>
              <a:rPr lang="en-US" sz="3000" dirty="0" err="1">
                <a:latin typeface="+mj-lt"/>
              </a:rPr>
              <a:t>atae</a:t>
            </a:r>
            <a:r>
              <a:rPr lang="en-US" sz="3000" dirty="0">
                <a:latin typeface="+mj-lt"/>
              </a:rPr>
              <a:t>, S. (2018). Cryptosporidiosis: A zoonotic disease concern. </a:t>
            </a:r>
            <a:r>
              <a:rPr lang="en-US" sz="3000" i="1" dirty="0">
                <a:latin typeface="+mj-lt"/>
              </a:rPr>
              <a:t>Veterinary world</a:t>
            </a:r>
            <a:r>
              <a:rPr lang="en-US" sz="3000" dirty="0">
                <a:latin typeface="+mj-lt"/>
              </a:rPr>
              <a:t>, </a:t>
            </a:r>
            <a:r>
              <a:rPr lang="en-US" sz="3000" i="1" dirty="0">
                <a:latin typeface="+mj-lt"/>
              </a:rPr>
              <a:t>11</a:t>
            </a:r>
            <a:r>
              <a:rPr lang="en-US" sz="3000" dirty="0">
                <a:latin typeface="+mj-lt"/>
              </a:rPr>
              <a:t>(5), 681.</a:t>
            </a:r>
            <a:endParaRPr lang="en-US" sz="3000" dirty="0">
              <a:highlight>
                <a:srgbClr val="FFFF00"/>
              </a:highlight>
              <a:latin typeface="+mj-lt"/>
            </a:endParaRPr>
          </a:p>
          <a:p>
            <a:pPr marL="514350" indent="-514350">
              <a:buFont typeface="+mj-lt"/>
              <a:buAutoNum type="arabicPeriod"/>
            </a:pPr>
            <a:r>
              <a:rPr lang="en-US" sz="3000" dirty="0">
                <a:latin typeface="+mj-lt"/>
              </a:rPr>
              <a:t>Smith, H. V., </a:t>
            </a:r>
            <a:r>
              <a:rPr lang="en-US" sz="3000" dirty="0" err="1">
                <a:latin typeface="+mj-lt"/>
              </a:rPr>
              <a:t>Caccio</a:t>
            </a:r>
            <a:r>
              <a:rPr lang="en-US" sz="3000" dirty="0">
                <a:latin typeface="+mj-lt"/>
              </a:rPr>
              <a:t>, S. M., Cook, N., Nichols, R. A. B., &amp; Tait, A. (2007). Cryptosporidium and Giardia as foodborne zoonoses. </a:t>
            </a:r>
            <a:r>
              <a:rPr lang="en-US" sz="3000" i="1" dirty="0">
                <a:latin typeface="+mj-lt"/>
              </a:rPr>
              <a:t>Veterinary parasitology</a:t>
            </a:r>
            <a:r>
              <a:rPr lang="en-US" sz="3000" dirty="0">
                <a:latin typeface="+mj-lt"/>
              </a:rPr>
              <a:t>, </a:t>
            </a:r>
            <a:r>
              <a:rPr lang="en-US" sz="3000" i="1" dirty="0">
                <a:latin typeface="+mj-lt"/>
              </a:rPr>
              <a:t>149</a:t>
            </a:r>
            <a:r>
              <a:rPr lang="en-US" sz="3000" dirty="0">
                <a:latin typeface="+mj-lt"/>
              </a:rPr>
              <a:t>(1-2), 29-40.</a:t>
            </a:r>
          </a:p>
          <a:p>
            <a:pPr marL="514350" indent="-514350">
              <a:buFont typeface="+mj-lt"/>
              <a:buAutoNum type="arabicPeriod"/>
            </a:pPr>
            <a:r>
              <a:rPr lang="en-US" sz="3000" dirty="0">
                <a:latin typeface="+mj-lt"/>
              </a:rPr>
              <a:t>Ryan, U., &amp; </a:t>
            </a:r>
            <a:r>
              <a:rPr lang="en-US" sz="3000" dirty="0" err="1">
                <a:latin typeface="+mj-lt"/>
              </a:rPr>
              <a:t>Cacciò</a:t>
            </a:r>
            <a:r>
              <a:rPr lang="en-US" sz="3000" dirty="0">
                <a:latin typeface="+mj-lt"/>
              </a:rPr>
              <a:t>, S. M. (2013). Zoonotic potential of Giardia. </a:t>
            </a:r>
            <a:r>
              <a:rPr lang="en-US" sz="3000" i="1" dirty="0">
                <a:latin typeface="+mj-lt"/>
              </a:rPr>
              <a:t>International journal for parasitology</a:t>
            </a:r>
            <a:r>
              <a:rPr lang="en-US" sz="3000" dirty="0">
                <a:latin typeface="+mj-lt"/>
              </a:rPr>
              <a:t>, </a:t>
            </a:r>
            <a:r>
              <a:rPr lang="en-US" sz="3000" i="1" dirty="0">
                <a:latin typeface="+mj-lt"/>
              </a:rPr>
              <a:t>43</a:t>
            </a:r>
            <a:r>
              <a:rPr lang="en-US" sz="3000" dirty="0">
                <a:latin typeface="+mj-lt"/>
              </a:rPr>
              <a:t>(12-13), 943-956.</a:t>
            </a:r>
          </a:p>
        </p:txBody>
      </p:sp>
      <p:sp>
        <p:nvSpPr>
          <p:cNvPr id="5" name="TextBox 4">
            <a:extLst>
              <a:ext uri="{FF2B5EF4-FFF2-40B4-BE49-F238E27FC236}">
                <a16:creationId xmlns:a16="http://schemas.microsoft.com/office/drawing/2014/main" id="{D92EE9BD-BDBE-42B0-B5BE-4249B11101B5}"/>
              </a:ext>
            </a:extLst>
          </p:cNvPr>
          <p:cNvSpPr txBox="1"/>
          <p:nvPr/>
        </p:nvSpPr>
        <p:spPr>
          <a:xfrm>
            <a:off x="27789896" y="5418412"/>
            <a:ext cx="11492453" cy="6863417"/>
          </a:xfrm>
          <a:prstGeom prst="rect">
            <a:avLst/>
          </a:prstGeom>
          <a:noFill/>
        </p:spPr>
        <p:txBody>
          <a:bodyPr wrap="square" rtlCol="0">
            <a:spAutoFit/>
          </a:bodyPr>
          <a:lstStyle/>
          <a:p>
            <a:pPr marL="571500" indent="-571500">
              <a:buFont typeface="Courier New" panose="02070309020205020404" pitchFamily="49" charset="0"/>
              <a:buChar char="o"/>
            </a:pPr>
            <a:r>
              <a:rPr lang="en-US" sz="4000" dirty="0">
                <a:latin typeface="+mj-lt"/>
              </a:rPr>
              <a:t>Out of</a:t>
            </a:r>
            <a:r>
              <a:rPr lang="en-US" sz="4000" b="1" dirty="0">
                <a:latin typeface="+mj-lt"/>
              </a:rPr>
              <a:t> </a:t>
            </a:r>
            <a:r>
              <a:rPr lang="en-US" sz="4000" dirty="0">
                <a:latin typeface="+mj-lt"/>
              </a:rPr>
              <a:t>32 farms sampled; </a:t>
            </a:r>
            <a:r>
              <a:rPr lang="en-US" sz="4000" i="1" dirty="0">
                <a:latin typeface="+mj-lt"/>
              </a:rPr>
              <a:t>Cryptosporidium</a:t>
            </a:r>
            <a:r>
              <a:rPr lang="en-US" sz="4000" dirty="0">
                <a:latin typeface="+mj-lt"/>
              </a:rPr>
              <a:t> was present at 35% of all commercial New Hampshire Dairies</a:t>
            </a:r>
            <a:endParaRPr lang="en-US" sz="4000" b="1" dirty="0">
              <a:latin typeface="+mj-lt"/>
            </a:endParaRPr>
          </a:p>
          <a:p>
            <a:pPr marL="571500" indent="-571500">
              <a:buFont typeface="Courier New" panose="02070309020205020404" pitchFamily="49" charset="0"/>
              <a:buChar char="o"/>
            </a:pPr>
            <a:r>
              <a:rPr lang="en-US" sz="4000" dirty="0">
                <a:latin typeface="+mj-lt"/>
              </a:rPr>
              <a:t>22% of calf fecal samples tested positive for crypto</a:t>
            </a:r>
          </a:p>
          <a:p>
            <a:pPr marL="571500" indent="-571500">
              <a:buFont typeface="Courier New" panose="02070309020205020404" pitchFamily="49" charset="0"/>
              <a:buChar char="o"/>
            </a:pPr>
            <a:r>
              <a:rPr lang="en-US" sz="4000" dirty="0">
                <a:latin typeface="+mj-lt"/>
              </a:rPr>
              <a:t>Giardia was present at 53% of farms sampled</a:t>
            </a:r>
          </a:p>
          <a:p>
            <a:pPr marL="571500" indent="-571500">
              <a:buFont typeface="Courier New" panose="02070309020205020404" pitchFamily="49" charset="0"/>
              <a:buChar char="o"/>
            </a:pPr>
            <a:r>
              <a:rPr lang="en-US" sz="4000" dirty="0">
                <a:latin typeface="+mj-lt"/>
              </a:rPr>
              <a:t>44% of the total samples tested positive for Giardia</a:t>
            </a:r>
          </a:p>
          <a:p>
            <a:pPr marL="571500" indent="-571500">
              <a:buFont typeface="Courier New" panose="02070309020205020404" pitchFamily="49" charset="0"/>
              <a:buChar char="o"/>
            </a:pPr>
            <a:r>
              <a:rPr lang="en-US" sz="4000" dirty="0">
                <a:latin typeface="+mj-lt"/>
              </a:rPr>
              <a:t>18% of farmers did reported having GI problems and had crypto on their farm</a:t>
            </a:r>
          </a:p>
          <a:p>
            <a:pPr marL="571500" indent="-571500">
              <a:buFont typeface="Courier New" panose="02070309020205020404" pitchFamily="49" charset="0"/>
              <a:buChar char="o"/>
            </a:pPr>
            <a:endParaRPr lang="en-US" sz="4000" dirty="0">
              <a:latin typeface="+mj-lt"/>
            </a:endParaRPr>
          </a:p>
          <a:p>
            <a:pPr marL="2327130" lvl="1" indent="-571500">
              <a:buFont typeface="Courier New" panose="02070309020205020404" pitchFamily="49" charset="0"/>
              <a:buChar char="o"/>
            </a:pPr>
            <a:endParaRPr lang="en-US" sz="4000" dirty="0"/>
          </a:p>
          <a:p>
            <a:pPr marL="571500" indent="-571500">
              <a:buFont typeface="Courier New" panose="02070309020205020404" pitchFamily="49" charset="0"/>
              <a:buChar char="o"/>
            </a:pPr>
            <a:endParaRPr lang="en-US" sz="4000" dirty="0"/>
          </a:p>
        </p:txBody>
      </p:sp>
      <p:sp>
        <p:nvSpPr>
          <p:cNvPr id="10" name="Rectangle 9">
            <a:extLst>
              <a:ext uri="{FF2B5EF4-FFF2-40B4-BE49-F238E27FC236}">
                <a16:creationId xmlns:a16="http://schemas.microsoft.com/office/drawing/2014/main" id="{B8B8AFA9-FC66-4346-B5AF-925F6D9DB41C}"/>
              </a:ext>
            </a:extLst>
          </p:cNvPr>
          <p:cNvSpPr/>
          <p:nvPr/>
        </p:nvSpPr>
        <p:spPr>
          <a:xfrm>
            <a:off x="27789896" y="20413582"/>
            <a:ext cx="11492453" cy="1164919"/>
          </a:xfrm>
          <a:prstGeom prst="rect">
            <a:avLst/>
          </a:prstGeom>
          <a:solidFill>
            <a:srgbClr val="262696"/>
          </a:solidFill>
          <a:ln>
            <a:solidFill>
              <a:srgbClr val="26269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solidFill>
                  <a:schemeClr val="bg1"/>
                </a:solidFill>
                <a:latin typeface="+mj-lt"/>
              </a:rPr>
              <a:t>Acknowledgement</a:t>
            </a:r>
            <a:r>
              <a:rPr lang="en-US" dirty="0">
                <a:solidFill>
                  <a:schemeClr val="bg1"/>
                </a:solidFill>
                <a:latin typeface="+mj-lt"/>
              </a:rPr>
              <a:t>s</a:t>
            </a:r>
          </a:p>
        </p:txBody>
      </p:sp>
      <p:sp>
        <p:nvSpPr>
          <p:cNvPr id="11" name="Rectangle 10">
            <a:extLst>
              <a:ext uri="{FF2B5EF4-FFF2-40B4-BE49-F238E27FC236}">
                <a16:creationId xmlns:a16="http://schemas.microsoft.com/office/drawing/2014/main" id="{B306871D-BFEF-4759-830E-448A1998D07A}"/>
              </a:ext>
            </a:extLst>
          </p:cNvPr>
          <p:cNvSpPr/>
          <p:nvPr/>
        </p:nvSpPr>
        <p:spPr>
          <a:xfrm>
            <a:off x="27545876" y="25398400"/>
            <a:ext cx="11736473" cy="1156023"/>
          </a:xfrm>
          <a:prstGeom prst="rect">
            <a:avLst/>
          </a:prstGeom>
          <a:solidFill>
            <a:srgbClr val="26269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6000" dirty="0"/>
              <a:t>References</a:t>
            </a:r>
          </a:p>
        </p:txBody>
      </p:sp>
      <p:pic>
        <p:nvPicPr>
          <p:cNvPr id="15" name="Picture 14" descr="Two people standing in a kitchen&#10;&#10;Description automatically generated">
            <a:extLst>
              <a:ext uri="{FF2B5EF4-FFF2-40B4-BE49-F238E27FC236}">
                <a16:creationId xmlns:a16="http://schemas.microsoft.com/office/drawing/2014/main" id="{7C2D83E9-CB1F-4313-B667-DBA2C1E2B23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93018" y="5591029"/>
            <a:ext cx="6502043" cy="5162608"/>
          </a:xfrm>
          <a:prstGeom prst="rect">
            <a:avLst/>
          </a:prstGeom>
        </p:spPr>
      </p:pic>
      <p:pic>
        <p:nvPicPr>
          <p:cNvPr id="20" name="Picture 19" descr="A picture containing person, indoor&#10;&#10;Description automatically generated">
            <a:extLst>
              <a:ext uri="{FF2B5EF4-FFF2-40B4-BE49-F238E27FC236}">
                <a16:creationId xmlns:a16="http://schemas.microsoft.com/office/drawing/2014/main" id="{87E27EC7-E3B3-4634-B18B-AFD7B3CB432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5400000">
            <a:off x="14710555" y="18765515"/>
            <a:ext cx="5838387" cy="6625509"/>
          </a:xfrm>
          <a:prstGeom prst="rect">
            <a:avLst/>
          </a:prstGeom>
        </p:spPr>
      </p:pic>
      <p:pic>
        <p:nvPicPr>
          <p:cNvPr id="25" name="Picture 24" descr="A picture containing indoor, toothbrush, sitting&#10;&#10;Description automatically generated">
            <a:extLst>
              <a:ext uri="{FF2B5EF4-FFF2-40B4-BE49-F238E27FC236}">
                <a16:creationId xmlns:a16="http://schemas.microsoft.com/office/drawing/2014/main" id="{89F71648-59F8-417F-B3EF-A7E2B05E100E}"/>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rot="5400000">
            <a:off x="14771863" y="26196779"/>
            <a:ext cx="5838387" cy="6679637"/>
          </a:xfrm>
          <a:prstGeom prst="rect">
            <a:avLst/>
          </a:prstGeom>
        </p:spPr>
      </p:pic>
      <p:pic>
        <p:nvPicPr>
          <p:cNvPr id="29" name="Picture 28" descr="A picture containing person, outdoor, fence, ground&#10;&#10;Description automatically generated">
            <a:extLst>
              <a:ext uri="{FF2B5EF4-FFF2-40B4-BE49-F238E27FC236}">
                <a16:creationId xmlns:a16="http://schemas.microsoft.com/office/drawing/2014/main" id="{A1BF8EE5-2474-466A-8C6A-E58BD430CCA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293018" y="11928634"/>
            <a:ext cx="6679638" cy="5838388"/>
          </a:xfrm>
          <a:prstGeom prst="rect">
            <a:avLst/>
          </a:prstGeom>
        </p:spPr>
      </p:pic>
      <p:pic>
        <p:nvPicPr>
          <p:cNvPr id="41" name="Picture 40">
            <a:extLst>
              <a:ext uri="{FF2B5EF4-FFF2-40B4-BE49-F238E27FC236}">
                <a16:creationId xmlns:a16="http://schemas.microsoft.com/office/drawing/2014/main" id="{D97D74F8-0A16-4373-A6D7-91FEF9444D6E}"/>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1251" y="18760884"/>
            <a:ext cx="4383305" cy="4934960"/>
          </a:xfrm>
          <a:prstGeom prst="rect">
            <a:avLst/>
          </a:prstGeom>
        </p:spPr>
      </p:pic>
      <p:pic>
        <p:nvPicPr>
          <p:cNvPr id="43" name="Picture 42" descr="A white and black sheep&#10;&#10;Description automatically generated">
            <a:extLst>
              <a:ext uri="{FF2B5EF4-FFF2-40B4-BE49-F238E27FC236}">
                <a16:creationId xmlns:a16="http://schemas.microsoft.com/office/drawing/2014/main" id="{C610F5F8-7037-4950-885A-9723F31FE5F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rot="5400000">
            <a:off x="6268801" y="18920207"/>
            <a:ext cx="5081939" cy="4469339"/>
          </a:xfrm>
          <a:prstGeom prst="rect">
            <a:avLst/>
          </a:prstGeom>
        </p:spPr>
      </p:pic>
      <p:sp>
        <p:nvSpPr>
          <p:cNvPr id="47" name="TextBox 46">
            <a:extLst>
              <a:ext uri="{FF2B5EF4-FFF2-40B4-BE49-F238E27FC236}">
                <a16:creationId xmlns:a16="http://schemas.microsoft.com/office/drawing/2014/main" id="{EFAF2B5A-2E14-498B-9540-05CAD18B19A6}"/>
              </a:ext>
            </a:extLst>
          </p:cNvPr>
          <p:cNvSpPr txBox="1"/>
          <p:nvPr/>
        </p:nvSpPr>
        <p:spPr>
          <a:xfrm>
            <a:off x="951251" y="23996982"/>
            <a:ext cx="10992151" cy="2554545"/>
          </a:xfrm>
          <a:prstGeom prst="rect">
            <a:avLst/>
          </a:prstGeom>
          <a:noFill/>
        </p:spPr>
        <p:txBody>
          <a:bodyPr wrap="square" rtlCol="0">
            <a:spAutoFit/>
          </a:bodyPr>
          <a:lstStyle/>
          <a:p>
            <a:r>
              <a:rPr lang="en-US" sz="4000" b="1" dirty="0">
                <a:latin typeface="+mj-lt"/>
              </a:rPr>
              <a:t>Figure 1. </a:t>
            </a:r>
            <a:r>
              <a:rPr lang="en-US" sz="4000" dirty="0">
                <a:latin typeface="+mj-lt"/>
              </a:rPr>
              <a:t>(left) illustrates all of the farms that were visited during this study tracked from  the app Polar steps.   Figure 2. (right) is a picture of a pre-weaned calf; the sample age for the study</a:t>
            </a:r>
          </a:p>
        </p:txBody>
      </p:sp>
      <p:sp>
        <p:nvSpPr>
          <p:cNvPr id="49" name="Arrow: Down 48">
            <a:extLst>
              <a:ext uri="{FF2B5EF4-FFF2-40B4-BE49-F238E27FC236}">
                <a16:creationId xmlns:a16="http://schemas.microsoft.com/office/drawing/2014/main" id="{F0D728D2-8F39-491D-8EF7-077B471F4562}"/>
              </a:ext>
            </a:extLst>
          </p:cNvPr>
          <p:cNvSpPr/>
          <p:nvPr/>
        </p:nvSpPr>
        <p:spPr>
          <a:xfrm>
            <a:off x="17112165" y="10816420"/>
            <a:ext cx="863748" cy="9597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Arrow: Down 59">
            <a:extLst>
              <a:ext uri="{FF2B5EF4-FFF2-40B4-BE49-F238E27FC236}">
                <a16:creationId xmlns:a16="http://schemas.microsoft.com/office/drawing/2014/main" id="{96EE4BC2-0BF9-40E6-A633-9699292503E6}"/>
              </a:ext>
            </a:extLst>
          </p:cNvPr>
          <p:cNvSpPr/>
          <p:nvPr/>
        </p:nvSpPr>
        <p:spPr>
          <a:xfrm>
            <a:off x="17088839" y="18097118"/>
            <a:ext cx="863748" cy="9597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Arrow: Down 60">
            <a:extLst>
              <a:ext uri="{FF2B5EF4-FFF2-40B4-BE49-F238E27FC236}">
                <a16:creationId xmlns:a16="http://schemas.microsoft.com/office/drawing/2014/main" id="{8C0E20A3-F2C8-4AEB-9F24-BE9BDC1DD6AD}"/>
              </a:ext>
            </a:extLst>
          </p:cNvPr>
          <p:cNvSpPr/>
          <p:nvPr/>
        </p:nvSpPr>
        <p:spPr>
          <a:xfrm>
            <a:off x="17088691" y="25442406"/>
            <a:ext cx="863748" cy="95974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a:extLst>
              <a:ext uri="{FF2B5EF4-FFF2-40B4-BE49-F238E27FC236}">
                <a16:creationId xmlns:a16="http://schemas.microsoft.com/office/drawing/2014/main" id="{AECD0781-32B8-450E-BA63-D2CFA18C22CE}"/>
              </a:ext>
            </a:extLst>
          </p:cNvPr>
          <p:cNvSpPr txBox="1"/>
          <p:nvPr/>
        </p:nvSpPr>
        <p:spPr>
          <a:xfrm>
            <a:off x="21208468" y="5418412"/>
            <a:ext cx="4323629" cy="3785652"/>
          </a:xfrm>
          <a:prstGeom prst="rect">
            <a:avLst/>
          </a:prstGeom>
          <a:noFill/>
        </p:spPr>
        <p:txBody>
          <a:bodyPr wrap="square" rtlCol="0">
            <a:spAutoFit/>
          </a:bodyPr>
          <a:lstStyle/>
          <a:p>
            <a:r>
              <a:rPr lang="en-US" sz="4000" b="1" dirty="0">
                <a:latin typeface="+mj-lt"/>
              </a:rPr>
              <a:t>Figure 3</a:t>
            </a:r>
            <a:r>
              <a:rPr lang="en-US" sz="4000" dirty="0">
                <a:latin typeface="+mj-lt"/>
              </a:rPr>
              <a:t>. Interviewing the farmer for the perceptions survey and learning about their farm</a:t>
            </a:r>
          </a:p>
        </p:txBody>
      </p:sp>
      <p:sp>
        <p:nvSpPr>
          <p:cNvPr id="54" name="TextBox 53">
            <a:extLst>
              <a:ext uri="{FF2B5EF4-FFF2-40B4-BE49-F238E27FC236}">
                <a16:creationId xmlns:a16="http://schemas.microsoft.com/office/drawing/2014/main" id="{1B93DD38-4733-40AE-B3DC-04429F62D458}"/>
              </a:ext>
            </a:extLst>
          </p:cNvPr>
          <p:cNvSpPr txBox="1"/>
          <p:nvPr/>
        </p:nvSpPr>
        <p:spPr>
          <a:xfrm>
            <a:off x="21208468" y="11928634"/>
            <a:ext cx="4323629" cy="4401205"/>
          </a:xfrm>
          <a:prstGeom prst="rect">
            <a:avLst/>
          </a:prstGeom>
          <a:noFill/>
        </p:spPr>
        <p:txBody>
          <a:bodyPr wrap="square" rtlCol="0">
            <a:spAutoFit/>
          </a:bodyPr>
          <a:lstStyle/>
          <a:p>
            <a:r>
              <a:rPr lang="en-US" sz="4000" b="1" dirty="0">
                <a:latin typeface="+mj-lt"/>
              </a:rPr>
              <a:t>Figure 4. </a:t>
            </a:r>
            <a:r>
              <a:rPr lang="en-US" sz="4000" dirty="0">
                <a:latin typeface="+mj-lt"/>
              </a:rPr>
              <a:t>Sampling of pre-weaned calf manure to then be brought to the Keener Dairy Research Facility for testing</a:t>
            </a:r>
            <a:endParaRPr lang="en-US" sz="4000" b="1" dirty="0">
              <a:latin typeface="+mj-lt"/>
            </a:endParaRPr>
          </a:p>
        </p:txBody>
      </p:sp>
      <p:sp>
        <p:nvSpPr>
          <p:cNvPr id="55" name="TextBox 54">
            <a:extLst>
              <a:ext uri="{FF2B5EF4-FFF2-40B4-BE49-F238E27FC236}">
                <a16:creationId xmlns:a16="http://schemas.microsoft.com/office/drawing/2014/main" id="{2847A19B-CE79-4E48-97CA-CEC9D4BBF7CF}"/>
              </a:ext>
            </a:extLst>
          </p:cNvPr>
          <p:cNvSpPr txBox="1"/>
          <p:nvPr/>
        </p:nvSpPr>
        <p:spPr>
          <a:xfrm>
            <a:off x="21208468" y="19159076"/>
            <a:ext cx="4323629" cy="3170099"/>
          </a:xfrm>
          <a:prstGeom prst="rect">
            <a:avLst/>
          </a:prstGeom>
          <a:noFill/>
        </p:spPr>
        <p:txBody>
          <a:bodyPr wrap="square" rtlCol="0">
            <a:spAutoFit/>
          </a:bodyPr>
          <a:lstStyle/>
          <a:p>
            <a:r>
              <a:rPr lang="en-US" sz="4000" b="1" dirty="0">
                <a:latin typeface="+mj-lt"/>
              </a:rPr>
              <a:t>Figure 5. </a:t>
            </a:r>
            <a:r>
              <a:rPr lang="en-US" sz="4000" dirty="0">
                <a:latin typeface="+mj-lt"/>
              </a:rPr>
              <a:t>Running of the Fischer ELISA tests in the Keener Dairy Research Facility</a:t>
            </a:r>
            <a:endParaRPr lang="en-US" sz="4000" b="1" dirty="0">
              <a:latin typeface="+mj-lt"/>
            </a:endParaRPr>
          </a:p>
        </p:txBody>
      </p:sp>
      <p:sp>
        <p:nvSpPr>
          <p:cNvPr id="57" name="TextBox 56">
            <a:extLst>
              <a:ext uri="{FF2B5EF4-FFF2-40B4-BE49-F238E27FC236}">
                <a16:creationId xmlns:a16="http://schemas.microsoft.com/office/drawing/2014/main" id="{1FF777AA-BDC4-4A94-B411-383C4B4BC247}"/>
              </a:ext>
            </a:extLst>
          </p:cNvPr>
          <p:cNvSpPr txBox="1"/>
          <p:nvPr/>
        </p:nvSpPr>
        <p:spPr>
          <a:xfrm>
            <a:off x="21505333" y="26698866"/>
            <a:ext cx="4323629" cy="3170099"/>
          </a:xfrm>
          <a:prstGeom prst="rect">
            <a:avLst/>
          </a:prstGeom>
          <a:noFill/>
        </p:spPr>
        <p:txBody>
          <a:bodyPr wrap="square" rtlCol="0">
            <a:spAutoFit/>
          </a:bodyPr>
          <a:lstStyle/>
          <a:p>
            <a:r>
              <a:rPr lang="en-US" sz="4000" b="1" dirty="0">
                <a:latin typeface="+mj-lt"/>
              </a:rPr>
              <a:t>Figure 6. </a:t>
            </a:r>
            <a:r>
              <a:rPr lang="en-US" sz="4000" dirty="0">
                <a:latin typeface="+mj-lt"/>
              </a:rPr>
              <a:t> Fisher ELISA test that appeared to be positive for </a:t>
            </a:r>
            <a:r>
              <a:rPr lang="en-US" sz="4000" i="1" dirty="0">
                <a:latin typeface="+mj-lt"/>
              </a:rPr>
              <a:t>Cryptosporidium</a:t>
            </a:r>
            <a:endParaRPr lang="en-US" sz="4000" b="1" i="1" dirty="0">
              <a:latin typeface="+mj-lt"/>
            </a:endParaRPr>
          </a:p>
        </p:txBody>
      </p:sp>
      <p:sp>
        <p:nvSpPr>
          <p:cNvPr id="58" name="TextBox 57">
            <a:extLst>
              <a:ext uri="{FF2B5EF4-FFF2-40B4-BE49-F238E27FC236}">
                <a16:creationId xmlns:a16="http://schemas.microsoft.com/office/drawing/2014/main" id="{26A599B2-5D69-46D4-ABE1-8817B2B4ACEA}"/>
              </a:ext>
            </a:extLst>
          </p:cNvPr>
          <p:cNvSpPr txBox="1"/>
          <p:nvPr/>
        </p:nvSpPr>
        <p:spPr>
          <a:xfrm>
            <a:off x="28119899" y="17644411"/>
            <a:ext cx="11117334" cy="2554545"/>
          </a:xfrm>
          <a:prstGeom prst="rect">
            <a:avLst/>
          </a:prstGeom>
          <a:noFill/>
        </p:spPr>
        <p:txBody>
          <a:bodyPr wrap="square" rtlCol="0">
            <a:spAutoFit/>
          </a:bodyPr>
          <a:lstStyle/>
          <a:p>
            <a:r>
              <a:rPr lang="en-US" sz="4000" b="1" dirty="0">
                <a:latin typeface="+mj-lt"/>
              </a:rPr>
              <a:t>Figure 7</a:t>
            </a:r>
            <a:r>
              <a:rPr lang="en-US" sz="4000" dirty="0">
                <a:latin typeface="+mj-lt"/>
              </a:rPr>
              <a:t>.  Cross-tabulation chart that related the occurrence of GI problems in farmers and the prevalence of </a:t>
            </a:r>
            <a:r>
              <a:rPr lang="en-US" sz="4000" i="1" dirty="0">
                <a:latin typeface="+mj-lt"/>
              </a:rPr>
              <a:t>Cryptosporidium and Giardia </a:t>
            </a:r>
            <a:r>
              <a:rPr lang="en-US" sz="4000" dirty="0">
                <a:latin typeface="+mj-lt"/>
              </a:rPr>
              <a:t>on their farm</a:t>
            </a:r>
          </a:p>
        </p:txBody>
      </p:sp>
      <p:graphicFrame>
        <p:nvGraphicFramePr>
          <p:cNvPr id="64" name="Table 63">
            <a:extLst>
              <a:ext uri="{FF2B5EF4-FFF2-40B4-BE49-F238E27FC236}">
                <a16:creationId xmlns:a16="http://schemas.microsoft.com/office/drawing/2014/main" id="{5881C3BD-39BF-4677-B006-210B9BECA8FD}"/>
              </a:ext>
            </a:extLst>
          </p:cNvPr>
          <p:cNvGraphicFramePr>
            <a:graphicFrameLocks noGrp="1"/>
          </p:cNvGraphicFramePr>
          <p:nvPr>
            <p:extLst>
              <p:ext uri="{D42A27DB-BD31-4B8C-83A1-F6EECF244321}">
                <p14:modId xmlns:p14="http://schemas.microsoft.com/office/powerpoint/2010/main" val="1262143342"/>
              </p:ext>
            </p:extLst>
          </p:nvPr>
        </p:nvGraphicFramePr>
        <p:xfrm>
          <a:off x="27512866" y="10762894"/>
          <a:ext cx="11891975" cy="6338856"/>
        </p:xfrm>
        <a:graphic>
          <a:graphicData uri="http://schemas.openxmlformats.org/drawingml/2006/table">
            <a:tbl>
              <a:tblPr firstRow="1" bandRow="1">
                <a:tableStyleId>{5C22544A-7EE6-4342-B048-85BDC9FD1C3A}</a:tableStyleId>
              </a:tblPr>
              <a:tblGrid>
                <a:gridCol w="2378395">
                  <a:extLst>
                    <a:ext uri="{9D8B030D-6E8A-4147-A177-3AD203B41FA5}">
                      <a16:colId xmlns:a16="http://schemas.microsoft.com/office/drawing/2014/main" val="264700699"/>
                    </a:ext>
                  </a:extLst>
                </a:gridCol>
                <a:gridCol w="2378395">
                  <a:extLst>
                    <a:ext uri="{9D8B030D-6E8A-4147-A177-3AD203B41FA5}">
                      <a16:colId xmlns:a16="http://schemas.microsoft.com/office/drawing/2014/main" val="3221605960"/>
                    </a:ext>
                  </a:extLst>
                </a:gridCol>
                <a:gridCol w="2378395">
                  <a:extLst>
                    <a:ext uri="{9D8B030D-6E8A-4147-A177-3AD203B41FA5}">
                      <a16:colId xmlns:a16="http://schemas.microsoft.com/office/drawing/2014/main" val="3135156421"/>
                    </a:ext>
                  </a:extLst>
                </a:gridCol>
                <a:gridCol w="2378395">
                  <a:extLst>
                    <a:ext uri="{9D8B030D-6E8A-4147-A177-3AD203B41FA5}">
                      <a16:colId xmlns:a16="http://schemas.microsoft.com/office/drawing/2014/main" val="3295012299"/>
                    </a:ext>
                  </a:extLst>
                </a:gridCol>
                <a:gridCol w="2378395">
                  <a:extLst>
                    <a:ext uri="{9D8B030D-6E8A-4147-A177-3AD203B41FA5}">
                      <a16:colId xmlns:a16="http://schemas.microsoft.com/office/drawing/2014/main" val="2105845075"/>
                    </a:ext>
                  </a:extLst>
                </a:gridCol>
              </a:tblGrid>
              <a:tr h="2078241">
                <a:tc>
                  <a:txBody>
                    <a:bodyPr/>
                    <a:lstStyle/>
                    <a:p>
                      <a:pPr algn="ctr"/>
                      <a:r>
                        <a:rPr lang="en-US" sz="4000" dirty="0">
                          <a:latin typeface="+mj-lt"/>
                        </a:rPr>
                        <a:t>GI Problems</a:t>
                      </a:r>
                    </a:p>
                  </a:txBody>
                  <a:tcPr/>
                </a:tc>
                <a:tc>
                  <a:txBody>
                    <a:bodyPr/>
                    <a:lstStyle/>
                    <a:p>
                      <a:pPr algn="ctr"/>
                      <a:r>
                        <a:rPr lang="en-US" sz="4000" dirty="0">
                          <a:latin typeface="+mj-lt"/>
                        </a:rPr>
                        <a:t>Positive ELISA test for crypto</a:t>
                      </a:r>
                    </a:p>
                  </a:txBody>
                  <a:tcPr/>
                </a:tc>
                <a:tc>
                  <a:txBody>
                    <a:bodyPr/>
                    <a:lstStyle/>
                    <a:p>
                      <a:pPr algn="ctr"/>
                      <a:r>
                        <a:rPr lang="en-US" sz="4000" dirty="0">
                          <a:latin typeface="+mj-lt"/>
                        </a:rPr>
                        <a:t>Negative ELISA test for crypto</a:t>
                      </a:r>
                    </a:p>
                  </a:txBody>
                  <a:tcPr/>
                </a:tc>
                <a:tc>
                  <a:txBody>
                    <a:bodyPr/>
                    <a:lstStyle/>
                    <a:p>
                      <a:pPr algn="ctr"/>
                      <a:r>
                        <a:rPr lang="en-US" sz="4000" dirty="0">
                          <a:latin typeface="+mj-lt"/>
                        </a:rPr>
                        <a:t>Positive  ELISA test</a:t>
                      </a:r>
                    </a:p>
                    <a:p>
                      <a:pPr algn="ctr"/>
                      <a:r>
                        <a:rPr lang="en-US" sz="4000" dirty="0">
                          <a:latin typeface="+mj-lt"/>
                        </a:rPr>
                        <a:t>For Giardia</a:t>
                      </a:r>
                    </a:p>
                  </a:txBody>
                  <a:tcPr/>
                </a:tc>
                <a:tc>
                  <a:txBody>
                    <a:bodyPr/>
                    <a:lstStyle/>
                    <a:p>
                      <a:pPr algn="ctr"/>
                      <a:r>
                        <a:rPr lang="en-US" sz="4000" dirty="0">
                          <a:latin typeface="+mj-lt"/>
                        </a:rPr>
                        <a:t>Negative</a:t>
                      </a:r>
                    </a:p>
                    <a:p>
                      <a:pPr algn="ctr"/>
                      <a:r>
                        <a:rPr lang="en-US" sz="4000" b="1" kern="1200" dirty="0">
                          <a:solidFill>
                            <a:schemeClr val="lt1"/>
                          </a:solidFill>
                          <a:latin typeface="+mn-lt"/>
                          <a:ea typeface="+mn-ea"/>
                          <a:cs typeface="+mn-cs"/>
                        </a:rPr>
                        <a:t>ELISA test</a:t>
                      </a:r>
                    </a:p>
                    <a:p>
                      <a:pPr algn="ctr"/>
                      <a:r>
                        <a:rPr lang="en-US" sz="4000" b="1" kern="1200" dirty="0">
                          <a:solidFill>
                            <a:schemeClr val="lt1"/>
                          </a:solidFill>
                          <a:latin typeface="+mn-lt"/>
                          <a:ea typeface="+mn-ea"/>
                          <a:cs typeface="+mn-cs"/>
                        </a:rPr>
                        <a:t>For Giardia</a:t>
                      </a:r>
                    </a:p>
                    <a:p>
                      <a:pPr algn="ctr"/>
                      <a:endParaRPr lang="en-US" sz="4000" dirty="0">
                        <a:latin typeface="+mj-lt"/>
                      </a:endParaRPr>
                    </a:p>
                  </a:txBody>
                  <a:tcPr/>
                </a:tc>
                <a:extLst>
                  <a:ext uri="{0D108BD9-81ED-4DB2-BD59-A6C34878D82A}">
                    <a16:rowId xmlns:a16="http://schemas.microsoft.com/office/drawing/2014/main" val="1496249771"/>
                  </a:ext>
                </a:extLst>
              </a:tr>
              <a:tr h="1599708">
                <a:tc>
                  <a:txBody>
                    <a:bodyPr/>
                    <a:lstStyle/>
                    <a:p>
                      <a:pPr algn="ctr"/>
                      <a:r>
                        <a:rPr lang="en-US" sz="4000" dirty="0">
                          <a:latin typeface="+mj-lt"/>
                        </a:rPr>
                        <a:t>Yes</a:t>
                      </a:r>
                    </a:p>
                  </a:txBody>
                  <a:tcPr/>
                </a:tc>
                <a:tc>
                  <a:txBody>
                    <a:bodyPr/>
                    <a:lstStyle/>
                    <a:p>
                      <a:pPr algn="ctr"/>
                      <a:r>
                        <a:rPr lang="en-US" sz="4000" dirty="0">
                          <a:latin typeface="+mj-lt"/>
                        </a:rPr>
                        <a:t>18%</a:t>
                      </a:r>
                    </a:p>
                  </a:txBody>
                  <a:tcPr/>
                </a:tc>
                <a:tc>
                  <a:txBody>
                    <a:bodyPr/>
                    <a:lstStyle/>
                    <a:p>
                      <a:pPr algn="ctr"/>
                      <a:r>
                        <a:rPr lang="en-US" sz="4000" dirty="0">
                          <a:latin typeface="+mj-lt"/>
                        </a:rPr>
                        <a:t>42%</a:t>
                      </a:r>
                    </a:p>
                  </a:txBody>
                  <a:tcPr/>
                </a:tc>
                <a:tc>
                  <a:txBody>
                    <a:bodyPr/>
                    <a:lstStyle/>
                    <a:p>
                      <a:pPr algn="ctr"/>
                      <a:r>
                        <a:rPr lang="en-US" sz="4000" dirty="0">
                          <a:latin typeface="+mj-lt"/>
                        </a:rPr>
                        <a:t>22%</a:t>
                      </a:r>
                    </a:p>
                  </a:txBody>
                  <a:tcPr/>
                </a:tc>
                <a:tc>
                  <a:txBody>
                    <a:bodyPr/>
                    <a:lstStyle/>
                    <a:p>
                      <a:pPr algn="ctr"/>
                      <a:r>
                        <a:rPr lang="en-US" sz="4000" dirty="0">
                          <a:latin typeface="+mj-lt"/>
                        </a:rPr>
                        <a:t>12%</a:t>
                      </a:r>
                    </a:p>
                  </a:txBody>
                  <a:tcPr/>
                </a:tc>
                <a:extLst>
                  <a:ext uri="{0D108BD9-81ED-4DB2-BD59-A6C34878D82A}">
                    <a16:rowId xmlns:a16="http://schemas.microsoft.com/office/drawing/2014/main" val="3360815768"/>
                  </a:ext>
                </a:extLst>
              </a:tr>
              <a:tr h="1599708">
                <a:tc>
                  <a:txBody>
                    <a:bodyPr/>
                    <a:lstStyle/>
                    <a:p>
                      <a:pPr algn="ctr"/>
                      <a:r>
                        <a:rPr lang="en-US" sz="4000" dirty="0">
                          <a:latin typeface="+mj-lt"/>
                        </a:rPr>
                        <a:t>No</a:t>
                      </a:r>
                    </a:p>
                  </a:txBody>
                  <a:tcPr/>
                </a:tc>
                <a:tc>
                  <a:txBody>
                    <a:bodyPr/>
                    <a:lstStyle/>
                    <a:p>
                      <a:pPr algn="ctr"/>
                      <a:r>
                        <a:rPr lang="en-US" sz="4000" dirty="0">
                          <a:latin typeface="+mj-lt"/>
                        </a:rPr>
                        <a:t>82%</a:t>
                      </a:r>
                    </a:p>
                  </a:txBody>
                  <a:tcPr/>
                </a:tc>
                <a:tc>
                  <a:txBody>
                    <a:bodyPr/>
                    <a:lstStyle/>
                    <a:p>
                      <a:pPr algn="ctr"/>
                      <a:r>
                        <a:rPr lang="en-US" sz="4000" dirty="0">
                          <a:latin typeface="+mj-lt"/>
                        </a:rPr>
                        <a:t>58%</a:t>
                      </a:r>
                    </a:p>
                  </a:txBody>
                  <a:tcPr/>
                </a:tc>
                <a:tc>
                  <a:txBody>
                    <a:bodyPr/>
                    <a:lstStyle/>
                    <a:p>
                      <a:pPr algn="ctr"/>
                      <a:r>
                        <a:rPr lang="en-US" sz="4000" dirty="0">
                          <a:latin typeface="+mj-lt"/>
                        </a:rPr>
                        <a:t>88%</a:t>
                      </a:r>
                    </a:p>
                  </a:txBody>
                  <a:tcPr/>
                </a:tc>
                <a:tc>
                  <a:txBody>
                    <a:bodyPr/>
                    <a:lstStyle/>
                    <a:p>
                      <a:pPr algn="ctr"/>
                      <a:r>
                        <a:rPr lang="en-US" sz="4000" dirty="0">
                          <a:latin typeface="+mj-lt"/>
                        </a:rPr>
                        <a:t>98%</a:t>
                      </a:r>
                    </a:p>
                  </a:txBody>
                  <a:tcPr/>
                </a:tc>
                <a:extLst>
                  <a:ext uri="{0D108BD9-81ED-4DB2-BD59-A6C34878D82A}">
                    <a16:rowId xmlns:a16="http://schemas.microsoft.com/office/drawing/2014/main" val="3393746850"/>
                  </a:ext>
                </a:extLst>
              </a:tr>
            </a:tbl>
          </a:graphicData>
        </a:graphic>
      </p:graphicFrame>
    </p:spTree>
    <p:extLst>
      <p:ext uri="{BB962C8B-B14F-4D97-AF65-F5344CB8AC3E}">
        <p14:creationId xmlns:p14="http://schemas.microsoft.com/office/powerpoint/2010/main" val="15173038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16104</TotalTime>
  <Words>574</Words>
  <Application>Microsoft Office PowerPoint</Application>
  <PresentationFormat>Custom</PresentationFormat>
  <Paragraphs>63</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Courier New</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McElhinney, Amber L</dc:creator>
  <cp:lastModifiedBy>Alexis Efraimson</cp:lastModifiedBy>
  <cp:revision>95</cp:revision>
  <dcterms:created xsi:type="dcterms:W3CDTF">2019-04-01T01:02:11Z</dcterms:created>
  <dcterms:modified xsi:type="dcterms:W3CDTF">2019-07-16T23:02:07Z</dcterms:modified>
</cp:coreProperties>
</file>