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79" autoAdjust="0"/>
    <p:restoredTop sz="94434" autoAdjust="0"/>
  </p:normalViewPr>
  <p:slideViewPr>
    <p:cSldViewPr snapToGrid="0">
      <p:cViewPr>
        <p:scale>
          <a:sx n="19" d="100"/>
          <a:sy n="19" d="100"/>
        </p:scale>
        <p:origin x="1615" y="38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8/1/2019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5.png"/><Relationship Id="rId26" Type="http://schemas.openxmlformats.org/officeDocument/2006/relationships/image" Target="../media/image23.png"/><Relationship Id="rId3" Type="http://schemas.openxmlformats.org/officeDocument/2006/relationships/hyperlink" Target="http://www.geeksforgeeks.org/best-python-libraries-for-machine-learning/" TargetMode="External"/><Relationship Id="rId21" Type="http://schemas.openxmlformats.org/officeDocument/2006/relationships/image" Target="../media/image18.png"/><Relationship Id="rId34" Type="http://schemas.openxmlformats.org/officeDocument/2006/relationships/image" Target="../media/image3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2" Type="http://schemas.openxmlformats.org/officeDocument/2006/relationships/image" Target="../media/image1.png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29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1.png"/><Relationship Id="rId32" Type="http://schemas.openxmlformats.org/officeDocument/2006/relationships/image" Target="../media/image29.png"/><Relationship Id="rId5" Type="http://schemas.openxmlformats.org/officeDocument/2006/relationships/image" Target="../media/image3.jpg"/><Relationship Id="rId15" Type="http://schemas.openxmlformats.org/officeDocument/2006/relationships/image" Target="../media/image12.png"/><Relationship Id="rId23" Type="http://schemas.openxmlformats.org/officeDocument/2006/relationships/image" Target="../media/image20.png"/><Relationship Id="rId28" Type="http://schemas.openxmlformats.org/officeDocument/2006/relationships/image" Target="../media/image25.png"/><Relationship Id="rId10" Type="http://schemas.openxmlformats.org/officeDocument/2006/relationships/image" Target="../media/image8.jpg"/><Relationship Id="rId19" Type="http://schemas.openxmlformats.org/officeDocument/2006/relationships/image" Target="../media/image16.png"/><Relationship Id="rId31" Type="http://schemas.openxmlformats.org/officeDocument/2006/relationships/image" Target="../media/image2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microsoft.com/office/2007/relationships/hdphoto" Target="../media/hdphoto1.wdp"/><Relationship Id="rId22" Type="http://schemas.openxmlformats.org/officeDocument/2006/relationships/image" Target="../media/image19.png"/><Relationship Id="rId27" Type="http://schemas.openxmlformats.org/officeDocument/2006/relationships/image" Target="../media/image24.png"/><Relationship Id="rId30" Type="http://schemas.openxmlformats.org/officeDocument/2006/relationships/image" Target="../media/image27.png"/><Relationship Id="rId35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597" y="522514"/>
            <a:ext cx="33596949" cy="3947886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l"/>
            <a: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Machine Learning and Its Applications in Molecular Biophysics</a:t>
            </a:r>
            <a:b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Jacob Andrzejczyk</a:t>
            </a:r>
            <a: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and Harish Vashisth</a:t>
            </a:r>
            <a:b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Department of Chemical Engineering, University of New Hampshire, Durham, NH 03824</a:t>
            </a:r>
            <a:endParaRPr lang="en-US" sz="9300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69597" y="6020524"/>
            <a:ext cx="10914743" cy="728984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Machine Learning is the scientific study of algorithms and statistical models that computer systems use in order to perform a specific task effectively without having to use explicit instructions, relying on patterns and inference.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Computational Biophysics uses numerical algorithms to study the physical principles underlying biological phenomena and processes. Provides a means of approximating solutions for theoretical biophysical problems lacking closed-form solutions, and simulating systems for which experiments are deemed infeasible.</a:t>
            </a: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69597" y="13777877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Machine Learning Tools</a:t>
            </a: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2591447" y="5840781"/>
            <a:ext cx="10914743" cy="1930769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indent="-742950">
              <a:spcBef>
                <a:spcPts val="0"/>
              </a:spcBef>
              <a:buAutoNum type="arabicParenR"/>
            </a:pPr>
            <a:r>
              <a:rPr lang="en-US" sz="3700" dirty="0">
                <a:latin typeface="Cambria" panose="02040503050406030204" pitchFamily="18" charset="0"/>
              </a:rPr>
              <a:t>Predicting Hydrogen-Deuterium Exchange Patterns using </a:t>
            </a:r>
            <a:r>
              <a:rPr lang="en-US" sz="3700" b="1" u="sng" dirty="0">
                <a:latin typeface="Cambria" panose="02040503050406030204" pitchFamily="18" charset="0"/>
              </a:rPr>
              <a:t>Support Vector Machines</a:t>
            </a: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dirty="0">
              <a:latin typeface="Cambria" panose="02040503050406030204" pitchFamily="18" charset="0"/>
            </a:endParaRPr>
          </a:p>
          <a:p>
            <a:pPr marL="742950" indent="-742950">
              <a:spcBef>
                <a:spcPts val="0"/>
              </a:spcBef>
              <a:buAutoNum type="arabicParenR"/>
            </a:pPr>
            <a:r>
              <a:rPr lang="en-US" sz="3700" dirty="0">
                <a:latin typeface="Cambria" panose="02040503050406030204" pitchFamily="18" charset="0"/>
              </a:rPr>
              <a:t>Predicting RNA-Protein Interactions using </a:t>
            </a:r>
            <a:r>
              <a:rPr lang="en-US" sz="3700" b="1" u="sng" dirty="0">
                <a:latin typeface="Cambria" panose="02040503050406030204" pitchFamily="18" charset="0"/>
              </a:rPr>
              <a:t>Homology Comparison Networks</a:t>
            </a:r>
          </a:p>
          <a:p>
            <a:pPr marL="742950" indent="-742950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 algn="l">
              <a:spcBef>
                <a:spcPts val="0"/>
              </a:spcBef>
              <a:buAutoNum type="arabicParenR"/>
            </a:pPr>
            <a:endParaRPr lang="en-US" sz="3700" b="1" u="sng" dirty="0">
              <a:latin typeface="Cambria" panose="02040503050406030204" pitchFamily="18" charset="0"/>
            </a:endParaRPr>
          </a:p>
          <a:p>
            <a:pPr marL="742950" indent="-742950">
              <a:spcBef>
                <a:spcPts val="0"/>
              </a:spcBef>
              <a:buFont typeface="Arial" panose="020B0604020202020204" pitchFamily="34" charset="0"/>
              <a:buAutoNum type="arabicParenR"/>
            </a:pPr>
            <a:r>
              <a:rPr lang="en-US" sz="3700" dirty="0">
                <a:latin typeface="Cambria" panose="02040503050406030204" pitchFamily="18" charset="0"/>
              </a:rPr>
              <a:t>Optimizing Multi-Dimensional Free Energy Surfaces Using </a:t>
            </a:r>
            <a:r>
              <a:rPr lang="en-US" sz="3700" b="1" u="sng" dirty="0">
                <a:latin typeface="Cambria" panose="02040503050406030204" pitchFamily="18" charset="0"/>
              </a:rPr>
              <a:t>Artificial Neural Networks</a:t>
            </a:r>
          </a:p>
          <a:p>
            <a:pPr algn="l">
              <a:spcBef>
                <a:spcPts val="0"/>
              </a:spcBef>
            </a:pPr>
            <a:endParaRPr lang="en-US" sz="3700" b="1" u="sng" dirty="0">
              <a:latin typeface="Cambria" panose="02040503050406030204" pitchFamily="18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69597" y="4927623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Introduction</a:t>
            </a: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32591449" y="4927623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Potential Projects</a:t>
            </a: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32636610" y="31080129"/>
            <a:ext cx="10914743" cy="63362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>
                <a:solidFill>
                  <a:schemeClr val="bg1"/>
                </a:solidFill>
                <a:latin typeface="Cambria" panose="02040503050406030204" pitchFamily="18" charset="0"/>
              </a:rPr>
              <a:t>Acknowledgements</a:t>
            </a:r>
          </a:p>
        </p:txBody>
      </p:sp>
      <p:pic>
        <p:nvPicPr>
          <p:cNvPr id="161" name="Picture 160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6674" y="960004"/>
            <a:ext cx="2298576" cy="3042233"/>
          </a:xfrm>
          <a:prstGeom prst="rect">
            <a:avLst/>
          </a:prstGeom>
        </p:spPr>
      </p:pic>
      <p:sp>
        <p:nvSpPr>
          <p:cNvPr id="85" name="Subtitle 2"/>
          <p:cNvSpPr txBox="1">
            <a:spLocks/>
          </p:cNvSpPr>
          <p:nvPr/>
        </p:nvSpPr>
        <p:spPr>
          <a:xfrm>
            <a:off x="32636610" y="25749576"/>
            <a:ext cx="10914743" cy="5319707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fontScale="2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0" indent="-1371600" algn="l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9000" dirty="0" err="1"/>
              <a:t>Albon</a:t>
            </a:r>
            <a:r>
              <a:rPr lang="en-US" sz="9000" dirty="0"/>
              <a:t>, Chris. </a:t>
            </a:r>
            <a:r>
              <a:rPr lang="en-US" sz="9000" i="1" dirty="0"/>
              <a:t>Machine Learning with Python Cookbook</a:t>
            </a:r>
            <a:r>
              <a:rPr lang="en-US" sz="9000" dirty="0"/>
              <a:t>. O'Reilly Media, 2018.</a:t>
            </a:r>
          </a:p>
          <a:p>
            <a:pPr marL="1371600" indent="-1371600" algn="l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9000" dirty="0"/>
              <a:t>Guido, Sarah. </a:t>
            </a:r>
            <a:r>
              <a:rPr lang="en-US" sz="9000" i="1" dirty="0"/>
              <a:t>Introduction to Machine Learning with Python</a:t>
            </a:r>
            <a:r>
              <a:rPr lang="en-US" sz="9000" dirty="0"/>
              <a:t>. O'Reilly Media, 2016.</a:t>
            </a:r>
          </a:p>
          <a:p>
            <a:pPr marL="1371600" indent="-1371600" algn="l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9000" dirty="0" err="1"/>
              <a:t>Kuriyan</a:t>
            </a:r>
            <a:r>
              <a:rPr lang="en-US" sz="9000" dirty="0"/>
              <a:t>, John, et al. </a:t>
            </a:r>
            <a:r>
              <a:rPr lang="en-US" sz="9000" i="1" dirty="0"/>
              <a:t>The Molecules of Life: Physical and Chemical Principles</a:t>
            </a:r>
            <a:r>
              <a:rPr lang="en-US" sz="9000" dirty="0"/>
              <a:t>. Garland Science, Taylor &amp; Francis Group, 2013.</a:t>
            </a:r>
          </a:p>
          <a:p>
            <a:pPr marL="1371600" indent="-1371600" algn="l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9000" dirty="0"/>
              <a:t>Liu, Yong, et al. “Diffusion Network of CO in </a:t>
            </a:r>
            <a:r>
              <a:rPr lang="en-US" sz="9000" dirty="0" err="1"/>
              <a:t>FeFe</a:t>
            </a:r>
            <a:r>
              <a:rPr lang="en-US" sz="9000" dirty="0"/>
              <a:t>-Hydrogenase.” </a:t>
            </a:r>
            <a:r>
              <a:rPr lang="en-US" sz="9000" i="1" dirty="0"/>
              <a:t>The Journal of Chemical Physics</a:t>
            </a:r>
            <a:r>
              <a:rPr lang="en-US" sz="9000" dirty="0"/>
              <a:t>, vol. 149, no. 20, 2018, p. 204108., doi:10.1063/1.5054877.</a:t>
            </a:r>
          </a:p>
          <a:p>
            <a:pPr marL="1371600" indent="-1371600" algn="l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9000" dirty="0"/>
              <a:t>Roy, Rahul. “Best Python Libraries for Machine Learning.” </a:t>
            </a:r>
            <a:r>
              <a:rPr lang="en-US" sz="9000" i="1" dirty="0" err="1"/>
              <a:t>GeeksforGeeks</a:t>
            </a:r>
            <a:r>
              <a:rPr lang="en-US" sz="9000" dirty="0"/>
              <a:t>, 19 Jan. 2019, </a:t>
            </a:r>
            <a:r>
              <a:rPr lang="en-US" sz="90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www.geeksforgeeks.org/best-python-libraries-for-machine-learning/</a:t>
            </a:r>
            <a:r>
              <a:rPr lang="en-US" sz="9000" dirty="0"/>
              <a:t>.</a:t>
            </a:r>
          </a:p>
          <a:p>
            <a:pPr marL="1371600" indent="-1371600" algn="l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9000" dirty="0"/>
              <a:t>“Wolfram Demonstrations Project.” </a:t>
            </a:r>
            <a:r>
              <a:rPr lang="en-US" sz="9000" i="1" dirty="0"/>
              <a:t>Trajectories on the Müller-Brown Potential Energy Surface</a:t>
            </a:r>
            <a:r>
              <a:rPr lang="en-US" sz="9000" dirty="0"/>
              <a:t>, demonstrations.wolfram.com/</a:t>
            </a:r>
            <a:r>
              <a:rPr lang="en-US" sz="9000" dirty="0" err="1"/>
              <a:t>TrajectoriesOnTheMullerBrownPotentialEnergySurface</a:t>
            </a:r>
            <a:r>
              <a:rPr lang="en-US" sz="9000" dirty="0"/>
              <a:t>/.</a:t>
            </a:r>
          </a:p>
          <a:p>
            <a:pPr marL="1371600" indent="-1371600" algn="l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endParaRPr lang="en-US" sz="9600" dirty="0">
              <a:effectLst/>
            </a:endParaRPr>
          </a:p>
        </p:txBody>
      </p:sp>
      <p:sp>
        <p:nvSpPr>
          <p:cNvPr id="93" name="Subtitle 2"/>
          <p:cNvSpPr txBox="1">
            <a:spLocks/>
          </p:cNvSpPr>
          <p:nvPr/>
        </p:nvSpPr>
        <p:spPr>
          <a:xfrm>
            <a:off x="32591447" y="25115951"/>
            <a:ext cx="10914743" cy="63362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</a:p>
        </p:txBody>
      </p:sp>
      <p:sp>
        <p:nvSpPr>
          <p:cNvPr id="99" name="Subtitle 2"/>
          <p:cNvSpPr txBox="1">
            <a:spLocks/>
          </p:cNvSpPr>
          <p:nvPr/>
        </p:nvSpPr>
        <p:spPr>
          <a:xfrm>
            <a:off x="369597" y="14937627"/>
            <a:ext cx="10914743" cy="6226923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Linear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Stochastic Gradient Descent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K-Nearest Neighbors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Decision Trees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Random Forests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Support Vector Machines(SVMs)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Neural Networks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Principal Component Analysis(PCA)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Non-Negative Matrix Factorization(NMF)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DBSCAN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Agglomerative Clustering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latin typeface="Cambria" panose="02040503050406030204" pitchFamily="18" charset="0"/>
              </a:rPr>
              <a:t>K-Means Clustering</a:t>
            </a: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108" name="Subtitle 2"/>
          <p:cNvSpPr txBox="1">
            <a:spLocks/>
          </p:cNvSpPr>
          <p:nvPr/>
        </p:nvSpPr>
        <p:spPr>
          <a:xfrm>
            <a:off x="32636610" y="31724600"/>
            <a:ext cx="10914743" cy="105745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We are grateful for financial support through US National Science Foundation (Award #CBET-1554558).</a:t>
            </a:r>
          </a:p>
          <a:p>
            <a:pPr algn="l">
              <a:spcBef>
                <a:spcPts val="0"/>
              </a:spcBef>
            </a:pPr>
            <a:endParaRPr lang="en-US" sz="3700" dirty="0">
              <a:latin typeface="Cambria" panose="020405030504060302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56" name="Subtitle 2">
            <a:extLst>
              <a:ext uri="{FF2B5EF4-FFF2-40B4-BE49-F238E27FC236}">
                <a16:creationId xmlns:a16="http://schemas.microsoft.com/office/drawing/2014/main" id="{4EFAD176-E017-459F-998D-A26D42208EC7}"/>
              </a:ext>
            </a:extLst>
          </p:cNvPr>
          <p:cNvSpPr txBox="1">
            <a:spLocks/>
          </p:cNvSpPr>
          <p:nvPr/>
        </p:nvSpPr>
        <p:spPr>
          <a:xfrm>
            <a:off x="385010" y="21526392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Machine Learning Libraries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F4B1235-5A4F-4E53-8C37-26ACDF7F44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370" y="22934334"/>
            <a:ext cx="2914650" cy="1571625"/>
          </a:xfrm>
          <a:prstGeom prst="rect">
            <a:avLst/>
          </a:prstGeom>
        </p:spPr>
      </p:pic>
      <p:pic>
        <p:nvPicPr>
          <p:cNvPr id="26" name="Picture 25" descr="A close up of a sign&#10;&#10;Description automatically generated">
            <a:extLst>
              <a:ext uri="{FF2B5EF4-FFF2-40B4-BE49-F238E27FC236}">
                <a16:creationId xmlns:a16="http://schemas.microsoft.com/office/drawing/2014/main" id="{D28B0020-0553-4404-9D09-72F84EC216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364" y="23041302"/>
            <a:ext cx="3400425" cy="1343025"/>
          </a:xfrm>
          <a:prstGeom prst="rect">
            <a:avLst/>
          </a:prstGeom>
        </p:spPr>
      </p:pic>
      <p:pic>
        <p:nvPicPr>
          <p:cNvPr id="29" name="Picture 28" descr="A picture containing clipart&#10;&#10;Description automatically generated">
            <a:extLst>
              <a:ext uri="{FF2B5EF4-FFF2-40B4-BE49-F238E27FC236}">
                <a16:creationId xmlns:a16="http://schemas.microsoft.com/office/drawing/2014/main" id="{4F628B76-02E8-448B-9A1E-8B72BE0BD1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729" y="24832967"/>
            <a:ext cx="3390900" cy="134302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0C188E3-6A02-42C3-8D5B-6A68E338B5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4280" y="25148480"/>
            <a:ext cx="2705100" cy="1685925"/>
          </a:xfrm>
          <a:prstGeom prst="rect">
            <a:avLst/>
          </a:prstGeom>
        </p:spPr>
      </p:pic>
      <p:pic>
        <p:nvPicPr>
          <p:cNvPr id="37" name="Picture 36" descr="A close up of a sign&#10;&#10;Description automatically generated">
            <a:extLst>
              <a:ext uri="{FF2B5EF4-FFF2-40B4-BE49-F238E27FC236}">
                <a16:creationId xmlns:a16="http://schemas.microsoft.com/office/drawing/2014/main" id="{E2FD7DF2-D383-411F-B3D6-4A55EA19AC9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545" y="27317466"/>
            <a:ext cx="4371975" cy="1047750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4EEB2BC5-27EF-4362-B1C6-410BD49F82B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770" y="29831289"/>
            <a:ext cx="2143125" cy="2143125"/>
          </a:xfrm>
          <a:prstGeom prst="rect">
            <a:avLst/>
          </a:prstGeom>
        </p:spPr>
      </p:pic>
      <p:pic>
        <p:nvPicPr>
          <p:cNvPr id="43" name="Picture 42" descr="A close up of a sign&#10;&#10;Description automatically generated">
            <a:extLst>
              <a:ext uri="{FF2B5EF4-FFF2-40B4-BE49-F238E27FC236}">
                <a16:creationId xmlns:a16="http://schemas.microsoft.com/office/drawing/2014/main" id="{DC4BEE32-1E76-4DB4-92D6-321F7533865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21" y="28788383"/>
            <a:ext cx="2343150" cy="1952625"/>
          </a:xfrm>
          <a:prstGeom prst="rect">
            <a:avLst/>
          </a:prstGeom>
        </p:spPr>
      </p:pic>
      <p:pic>
        <p:nvPicPr>
          <p:cNvPr id="45" name="Picture 44" descr="A picture containing clipart&#10;&#10;Description automatically generated">
            <a:extLst>
              <a:ext uri="{FF2B5EF4-FFF2-40B4-BE49-F238E27FC236}">
                <a16:creationId xmlns:a16="http://schemas.microsoft.com/office/drawing/2014/main" id="{61A868A9-CAE3-45BB-9125-B4B74BD71D8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853" y="29106785"/>
            <a:ext cx="3971925" cy="115252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2470857-C8F9-45AC-B4D9-3879B7C2FD5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699" y="26747690"/>
            <a:ext cx="1428750" cy="2867025"/>
          </a:xfrm>
          <a:prstGeom prst="rect">
            <a:avLst/>
          </a:prstGeom>
        </p:spPr>
      </p:pic>
      <p:pic>
        <p:nvPicPr>
          <p:cNvPr id="1050" name="Picture 26" descr="NSF 4-Color Bitmap Logo">
            <a:extLst>
              <a:ext uri="{FF2B5EF4-FFF2-40B4-BE49-F238E27FC236}">
                <a16:creationId xmlns:a16="http://schemas.microsoft.com/office/drawing/2014/main" id="{DF06D346-4305-4277-83EC-5095B5FA9651}"/>
              </a:ext>
            </a:extLst>
          </p:cNvPr>
          <p:cNvPicPr>
            <a:picLocks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8250" y="922988"/>
            <a:ext cx="2295144" cy="3044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" name="TextBox 113">
            <a:extLst>
              <a:ext uri="{FF2B5EF4-FFF2-40B4-BE49-F238E27FC236}">
                <a16:creationId xmlns:a16="http://schemas.microsoft.com/office/drawing/2014/main" id="{F7176EA5-D300-4102-BF1C-273AEA90AEDD}"/>
              </a:ext>
            </a:extLst>
          </p:cNvPr>
          <p:cNvSpPr txBox="1"/>
          <p:nvPr/>
        </p:nvSpPr>
        <p:spPr>
          <a:xfrm>
            <a:off x="439536" y="22731909"/>
            <a:ext cx="1086021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SciKit-Learn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NumPy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SciPy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Pandas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Matplotlib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Ipython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TensorFlow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Keras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Shogun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427E1C-367D-43DD-B1FC-E187A71C73F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602964" y="4758992"/>
            <a:ext cx="20916900" cy="10372725"/>
          </a:xfrm>
          <a:prstGeom prst="rect">
            <a:avLst/>
          </a:prstGeom>
        </p:spPr>
      </p:pic>
      <p:sp>
        <p:nvSpPr>
          <p:cNvPr id="240" name="Subtitle 2">
            <a:extLst>
              <a:ext uri="{FF2B5EF4-FFF2-40B4-BE49-F238E27FC236}">
                <a16:creationId xmlns:a16="http://schemas.microsoft.com/office/drawing/2014/main" id="{9661C8A9-6C87-4113-9943-A4B696E20F6B}"/>
              </a:ext>
            </a:extLst>
          </p:cNvPr>
          <p:cNvSpPr txBox="1">
            <a:spLocks/>
          </p:cNvSpPr>
          <p:nvPr/>
        </p:nvSpPr>
        <p:spPr>
          <a:xfrm>
            <a:off x="11710699" y="15122828"/>
            <a:ext cx="20712401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  <a:latin typeface="Cambria" panose="02040503050406030204" pitchFamily="18" charset="0"/>
              </a:rPr>
              <a:t>Classification Methods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E2A001-F085-4C25-821F-E52A8C6A4C34}"/>
              </a:ext>
            </a:extLst>
          </p:cNvPr>
          <p:cNvSpPr txBox="1"/>
          <p:nvPr/>
        </p:nvSpPr>
        <p:spPr>
          <a:xfrm>
            <a:off x="11710699" y="16154400"/>
            <a:ext cx="20712401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700" dirty="0">
                <a:latin typeface="Cambria" panose="02040503050406030204" pitchFamily="18" charset="0"/>
                <a:ea typeface="Cambria" panose="02040503050406030204" pitchFamily="18" charset="0"/>
              </a:rPr>
              <a:t>These methods are a form of supervised learning in which the inputs/outputs are known.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5157335-35CE-4159-81F1-09F933A27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137" y="20988216"/>
            <a:ext cx="4476902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E6867EC0-A0ED-4341-97A7-D641E709A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2357" y="17439217"/>
            <a:ext cx="4476902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>
            <a:extLst>
              <a:ext uri="{FF2B5EF4-FFF2-40B4-BE49-F238E27FC236}">
                <a16:creationId xmlns:a16="http://schemas.microsoft.com/office/drawing/2014/main" id="{FB42148C-EFE2-40E7-AA71-D383475B0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8" y="20925313"/>
            <a:ext cx="4476902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DD9CC1AC-737C-4512-BF3E-5CBDEB146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5600" y="20979024"/>
            <a:ext cx="4476902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>
            <a:extLst>
              <a:ext uri="{FF2B5EF4-FFF2-40B4-BE49-F238E27FC236}">
                <a16:creationId xmlns:a16="http://schemas.microsoft.com/office/drawing/2014/main" id="{B87FB9A3-6657-41C3-95A8-76EF0D55C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5680" y="20979024"/>
            <a:ext cx="4476902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>
            <a:extLst>
              <a:ext uri="{FF2B5EF4-FFF2-40B4-BE49-F238E27FC236}">
                <a16:creationId xmlns:a16="http://schemas.microsoft.com/office/drawing/2014/main" id="{A02B29ED-8F39-4CE2-AFAF-1051954D77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137" y="17503920"/>
            <a:ext cx="4476902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>
            <a:extLst>
              <a:ext uri="{FF2B5EF4-FFF2-40B4-BE49-F238E27FC236}">
                <a16:creationId xmlns:a16="http://schemas.microsoft.com/office/drawing/2014/main" id="{81C870F5-0AD5-4F60-B7AF-2E8188F3E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1747" y="17476508"/>
            <a:ext cx="4476902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6">
            <a:extLst>
              <a:ext uri="{FF2B5EF4-FFF2-40B4-BE49-F238E27FC236}">
                <a16:creationId xmlns:a16="http://schemas.microsoft.com/office/drawing/2014/main" id="{12C675A1-361F-4308-8ED9-8750529C7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2964" y="17430768"/>
            <a:ext cx="4476905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1" name="Subtitle 2">
            <a:extLst>
              <a:ext uri="{FF2B5EF4-FFF2-40B4-BE49-F238E27FC236}">
                <a16:creationId xmlns:a16="http://schemas.microsoft.com/office/drawing/2014/main" id="{D1FE6DAF-6AEC-44A0-B46F-94B9BDCB2718}"/>
              </a:ext>
            </a:extLst>
          </p:cNvPr>
          <p:cNvSpPr txBox="1">
            <a:spLocks/>
          </p:cNvSpPr>
          <p:nvPr/>
        </p:nvSpPr>
        <p:spPr>
          <a:xfrm>
            <a:off x="11710699" y="24634906"/>
            <a:ext cx="20712401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  <a:latin typeface="Cambria" panose="02040503050406030204" pitchFamily="18" charset="0"/>
              </a:rPr>
              <a:t>Clustering Methods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58A6260-1E2C-4E90-8AB4-A7C52DE22865}"/>
              </a:ext>
            </a:extLst>
          </p:cNvPr>
          <p:cNvSpPr txBox="1"/>
          <p:nvPr/>
        </p:nvSpPr>
        <p:spPr>
          <a:xfrm>
            <a:off x="11710699" y="25548064"/>
            <a:ext cx="20712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These methods are a form of </a:t>
            </a:r>
            <a:r>
              <a:rPr lang="en-US" sz="3600" u="sng" dirty="0"/>
              <a:t>un</a:t>
            </a:r>
            <a:r>
              <a:rPr lang="en-US" sz="3600" dirty="0"/>
              <a:t>supervised learning in which the inputs are known, and outputs are unknown.</a:t>
            </a:r>
          </a:p>
        </p:txBody>
      </p:sp>
      <p:pic>
        <p:nvPicPr>
          <p:cNvPr id="23" name="Picture 18">
            <a:extLst>
              <a:ext uri="{FF2B5EF4-FFF2-40B4-BE49-F238E27FC236}">
                <a16:creationId xmlns:a16="http://schemas.microsoft.com/office/drawing/2014/main" id="{2F37B9F7-62D3-4BF0-A7DD-F3AAEC9F9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9809" y="26131787"/>
            <a:ext cx="4597603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>
            <a:extLst>
              <a:ext uri="{FF2B5EF4-FFF2-40B4-BE49-F238E27FC236}">
                <a16:creationId xmlns:a16="http://schemas.microsoft.com/office/drawing/2014/main" id="{D5F433CF-BF4D-46CE-9E7D-5F6E534C2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5177" y="26160073"/>
            <a:ext cx="4597603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>
            <a:extLst>
              <a:ext uri="{FF2B5EF4-FFF2-40B4-BE49-F238E27FC236}">
                <a16:creationId xmlns:a16="http://schemas.microsoft.com/office/drawing/2014/main" id="{3F75CFEE-1AD2-4965-B476-362FDCBB9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0545" y="26122782"/>
            <a:ext cx="4597603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6">
            <a:extLst>
              <a:ext uri="{FF2B5EF4-FFF2-40B4-BE49-F238E27FC236}">
                <a16:creationId xmlns:a16="http://schemas.microsoft.com/office/drawing/2014/main" id="{30FCF1E6-4F16-4DEE-A734-1777B7BE6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1246" y="29414622"/>
            <a:ext cx="4476902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8">
            <a:extLst>
              <a:ext uri="{FF2B5EF4-FFF2-40B4-BE49-F238E27FC236}">
                <a16:creationId xmlns:a16="http://schemas.microsoft.com/office/drawing/2014/main" id="{FA435EB2-F4EF-47C2-BD74-464985E18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0510" y="29387210"/>
            <a:ext cx="4476902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>
            <a:extLst>
              <a:ext uri="{FF2B5EF4-FFF2-40B4-BE49-F238E27FC236}">
                <a16:creationId xmlns:a16="http://schemas.microsoft.com/office/drawing/2014/main" id="{AF9C7F8B-84FC-4C6D-A168-3AC4A0219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4472" y="29451913"/>
            <a:ext cx="4663440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2">
            <a:extLst>
              <a:ext uri="{FF2B5EF4-FFF2-40B4-BE49-F238E27FC236}">
                <a16:creationId xmlns:a16="http://schemas.microsoft.com/office/drawing/2014/main" id="{DA6EDA54-BA80-4DB4-8C97-95882CA00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5913" y="26095370"/>
            <a:ext cx="4597603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34">
            <a:extLst>
              <a:ext uri="{FF2B5EF4-FFF2-40B4-BE49-F238E27FC236}">
                <a16:creationId xmlns:a16="http://schemas.microsoft.com/office/drawing/2014/main" id="{2177B81D-1B8E-4197-AF75-7A593B596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6614" y="29387210"/>
            <a:ext cx="4476902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242">
            <a:extLst>
              <a:ext uri="{FF2B5EF4-FFF2-40B4-BE49-F238E27FC236}">
                <a16:creationId xmlns:a16="http://schemas.microsoft.com/office/drawing/2014/main" id="{64C11C9F-54F2-4154-9C83-5942DC18BBFF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2891058" y="6958941"/>
            <a:ext cx="10315519" cy="4957749"/>
          </a:xfrm>
          <a:prstGeom prst="rect">
            <a:avLst/>
          </a:prstGeom>
        </p:spPr>
      </p:pic>
      <p:pic>
        <p:nvPicPr>
          <p:cNvPr id="244" name="Picture 243">
            <a:extLst>
              <a:ext uri="{FF2B5EF4-FFF2-40B4-BE49-F238E27FC236}">
                <a16:creationId xmlns:a16="http://schemas.microsoft.com/office/drawing/2014/main" id="{9CDBC505-7EE1-4009-9400-4A4FB584B858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34264600" y="19075400"/>
            <a:ext cx="7531100" cy="6016085"/>
          </a:xfrm>
          <a:prstGeom prst="rect">
            <a:avLst/>
          </a:prstGeom>
        </p:spPr>
      </p:pic>
      <p:pic>
        <p:nvPicPr>
          <p:cNvPr id="245" name="Picture 244">
            <a:extLst>
              <a:ext uri="{FF2B5EF4-FFF2-40B4-BE49-F238E27FC236}">
                <a16:creationId xmlns:a16="http://schemas.microsoft.com/office/drawing/2014/main" id="{19E95AC3-8F60-47A1-ABB8-4EB1FA43C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33690990" y="13064807"/>
            <a:ext cx="3305066" cy="5029200"/>
          </a:xfrm>
          <a:prstGeom prst="rect">
            <a:avLst/>
          </a:prstGeom>
        </p:spPr>
      </p:pic>
      <p:pic>
        <p:nvPicPr>
          <p:cNvPr id="246" name="Picture 245">
            <a:extLst>
              <a:ext uri="{FF2B5EF4-FFF2-40B4-BE49-F238E27FC236}">
                <a16:creationId xmlns:a16="http://schemas.microsoft.com/office/drawing/2014/main" id="{EEEA3373-55AC-4354-9390-9902CF724F69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7371563" y="13002938"/>
            <a:ext cx="5373426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7596</TotalTime>
  <Words>366</Words>
  <Application>Microsoft Office PowerPoint</Application>
  <PresentationFormat>Custom</PresentationFormat>
  <Paragraphs>70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Cambria</vt:lpstr>
      <vt:lpstr>Office Theme</vt:lpstr>
      <vt:lpstr>Machine Learning and Its Applications in Molecular Biophysics Jacob Andrzejczyk and Harish Vashisth Department of Chemical Engineering, University of New Hampshire, Durham, NH 03824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Jacob Andrzejczyk</cp:lastModifiedBy>
  <cp:revision>194</cp:revision>
  <dcterms:created xsi:type="dcterms:W3CDTF">2016-03-05T16:55:12Z</dcterms:created>
  <dcterms:modified xsi:type="dcterms:W3CDTF">2019-08-01T15:13:01Z</dcterms:modified>
</cp:coreProperties>
</file>