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3"/>
  </p:notesMasterIdLst>
  <p:sldIdLst>
    <p:sldId id="256" r:id="rId2"/>
  </p:sldIdLst>
  <p:sldSz cx="45720000" cy="32004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5613" indent="1588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2pPr>
    <a:lvl3pPr marL="912813" indent="1588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3pPr>
    <a:lvl4pPr marL="1370013" indent="1588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4pPr>
    <a:lvl5pPr marL="1827213" indent="1588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080">
          <p15:clr>
            <a:srgbClr val="A4A3A4"/>
          </p15:clr>
        </p15:guide>
        <p15:guide id="2" pos="144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D4E8CE"/>
    <a:srgbClr val="CFE8CE"/>
    <a:srgbClr val="BDDFBB"/>
    <a:srgbClr val="E2EAC8"/>
    <a:srgbClr val="DBE5BD"/>
    <a:srgbClr val="800000"/>
    <a:srgbClr val="000066"/>
    <a:srgbClr val="CFDC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386"/>
    <p:restoredTop sz="94582"/>
  </p:normalViewPr>
  <p:slideViewPr>
    <p:cSldViewPr>
      <p:cViewPr>
        <p:scale>
          <a:sx n="63" d="100"/>
          <a:sy n="63" d="100"/>
        </p:scale>
        <p:origin x="5008" y="8008"/>
      </p:cViewPr>
      <p:guideLst>
        <p:guide orient="horz" pos="10080"/>
        <p:guide pos="14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95" d="100"/>
        <a:sy n="9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1B6E6B4-B0C4-7F4D-B12D-50CD61C53C18}" type="datetimeFigureOut">
              <a:rPr lang="en-US"/>
              <a:pPr>
                <a:defRPr/>
              </a:pPr>
              <a:t>8/1/19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4AF33F-F17D-D147-BC81-D1E041DA46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8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4134" algn="l" defTabSz="9136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740959" algn="l" defTabSz="9136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3197783" algn="l" defTabSz="9136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654608" algn="l" defTabSz="9136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alibri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313B5593-F6FE-ED45-9F33-EB3AA4A87ED5}" type="slidenum">
              <a:rPr lang="en-US" sz="1200"/>
              <a:pPr eaLnBrk="1" hangingPunct="1"/>
              <a:t>1</a:t>
            </a:fld>
            <a:endParaRPr 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9942000"/>
            <a:ext cx="38862000" cy="68601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0" y="18135600"/>
            <a:ext cx="32004000" cy="8178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7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35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53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71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307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525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43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7F8AE-3E76-6E48-973D-60B7FCA078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78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091A0-1269-054C-9191-95B62FEB87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873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1565" y="20565540"/>
            <a:ext cx="38862000" cy="6356350"/>
          </a:xfrm>
        </p:spPr>
        <p:txBody>
          <a:bodyPr anchor="t"/>
          <a:lstStyle>
            <a:lvl1pPr algn="l">
              <a:defRPr sz="19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1565" y="13564677"/>
            <a:ext cx="38862000" cy="7000873"/>
          </a:xfrm>
        </p:spPr>
        <p:txBody>
          <a:bodyPr anchor="b"/>
          <a:lstStyle>
            <a:lvl1pPr marL="0" indent="0">
              <a:buNone/>
              <a:defRPr sz="9700">
                <a:solidFill>
                  <a:schemeClr val="tx1">
                    <a:tint val="75000"/>
                  </a:schemeClr>
                </a:solidFill>
              </a:defRPr>
            </a:lvl1pPr>
            <a:lvl2pPr marL="2217941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2pPr>
            <a:lvl3pPr marL="4435883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3pPr>
            <a:lvl4pPr marL="6653834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4pPr>
            <a:lvl5pPr marL="8871775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5pPr>
            <a:lvl6pPr marL="11089721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6pPr>
            <a:lvl7pPr marL="13307662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7pPr>
            <a:lvl8pPr marL="15525608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8pPr>
            <a:lvl9pPr marL="17743550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A038A-1DB1-BC4B-9A97-AF406678BA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992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0" y="7467616"/>
            <a:ext cx="20193000" cy="21121161"/>
          </a:xfrm>
        </p:spPr>
        <p:txBody>
          <a:bodyPr/>
          <a:lstStyle>
            <a:lvl1pPr>
              <a:defRPr sz="13600"/>
            </a:lvl1pPr>
            <a:lvl2pPr>
              <a:defRPr sz="117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241000" y="7467616"/>
            <a:ext cx="20193000" cy="21121161"/>
          </a:xfrm>
        </p:spPr>
        <p:txBody>
          <a:bodyPr/>
          <a:lstStyle>
            <a:lvl1pPr>
              <a:defRPr sz="13600"/>
            </a:lvl1pPr>
            <a:lvl2pPr>
              <a:defRPr sz="117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3A7A2-CEA7-954D-9876-D81BF31CA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50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7163861"/>
            <a:ext cx="20200940" cy="2985556"/>
          </a:xfrm>
        </p:spPr>
        <p:txBody>
          <a:bodyPr anchor="b"/>
          <a:lstStyle>
            <a:lvl1pPr marL="0" indent="0">
              <a:buNone/>
              <a:defRPr sz="11700" b="1"/>
            </a:lvl1pPr>
            <a:lvl2pPr marL="2217941" indent="0">
              <a:buNone/>
              <a:defRPr sz="9700" b="1"/>
            </a:lvl2pPr>
            <a:lvl3pPr marL="4435883" indent="0">
              <a:buNone/>
              <a:defRPr sz="8700" b="1"/>
            </a:lvl3pPr>
            <a:lvl4pPr marL="6653834" indent="0">
              <a:buNone/>
              <a:defRPr sz="7800" b="1"/>
            </a:lvl4pPr>
            <a:lvl5pPr marL="8871775" indent="0">
              <a:buNone/>
              <a:defRPr sz="7800" b="1"/>
            </a:lvl5pPr>
            <a:lvl6pPr marL="11089721" indent="0">
              <a:buNone/>
              <a:defRPr sz="7800" b="1"/>
            </a:lvl6pPr>
            <a:lvl7pPr marL="13307662" indent="0">
              <a:buNone/>
              <a:defRPr sz="7800" b="1"/>
            </a:lvl7pPr>
            <a:lvl8pPr marL="15525608" indent="0">
              <a:buNone/>
              <a:defRPr sz="7800" b="1"/>
            </a:lvl8pPr>
            <a:lvl9pPr marL="17743550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0" y="10149417"/>
            <a:ext cx="20200940" cy="18439344"/>
          </a:xfrm>
        </p:spPr>
        <p:txBody>
          <a:bodyPr/>
          <a:lstStyle>
            <a:lvl1pPr>
              <a:defRPr sz="11700"/>
            </a:lvl1pPr>
            <a:lvl2pPr>
              <a:defRPr sz="97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225143" y="7163861"/>
            <a:ext cx="20208875" cy="2985556"/>
          </a:xfrm>
        </p:spPr>
        <p:txBody>
          <a:bodyPr anchor="b"/>
          <a:lstStyle>
            <a:lvl1pPr marL="0" indent="0">
              <a:buNone/>
              <a:defRPr sz="11700" b="1"/>
            </a:lvl1pPr>
            <a:lvl2pPr marL="2217941" indent="0">
              <a:buNone/>
              <a:defRPr sz="9700" b="1"/>
            </a:lvl2pPr>
            <a:lvl3pPr marL="4435883" indent="0">
              <a:buNone/>
              <a:defRPr sz="8700" b="1"/>
            </a:lvl3pPr>
            <a:lvl4pPr marL="6653834" indent="0">
              <a:buNone/>
              <a:defRPr sz="7800" b="1"/>
            </a:lvl4pPr>
            <a:lvl5pPr marL="8871775" indent="0">
              <a:buNone/>
              <a:defRPr sz="7800" b="1"/>
            </a:lvl5pPr>
            <a:lvl6pPr marL="11089721" indent="0">
              <a:buNone/>
              <a:defRPr sz="7800" b="1"/>
            </a:lvl6pPr>
            <a:lvl7pPr marL="13307662" indent="0">
              <a:buNone/>
              <a:defRPr sz="7800" b="1"/>
            </a:lvl7pPr>
            <a:lvl8pPr marL="15525608" indent="0">
              <a:buNone/>
              <a:defRPr sz="7800" b="1"/>
            </a:lvl8pPr>
            <a:lvl9pPr marL="17743550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225143" y="10149417"/>
            <a:ext cx="20208875" cy="18439344"/>
          </a:xfrm>
        </p:spPr>
        <p:txBody>
          <a:bodyPr/>
          <a:lstStyle>
            <a:lvl1pPr>
              <a:defRPr sz="11700"/>
            </a:lvl1pPr>
            <a:lvl2pPr>
              <a:defRPr sz="97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389D3-02BD-E048-A0F4-6C57B445B26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62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CCFB6-A35A-4340-9091-7B9BE50EB1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58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22C94-407E-5A46-BEBB-5949F25267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32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8" y="1274233"/>
            <a:ext cx="15041565" cy="5422900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5250" y="1274250"/>
            <a:ext cx="25558750" cy="27314527"/>
          </a:xfrm>
        </p:spPr>
        <p:txBody>
          <a:bodyPr/>
          <a:lstStyle>
            <a:lvl1pPr>
              <a:defRPr sz="15500"/>
            </a:lvl1pPr>
            <a:lvl2pPr>
              <a:defRPr sz="13600"/>
            </a:lvl2pPr>
            <a:lvl3pPr>
              <a:defRPr sz="11700"/>
            </a:lvl3pPr>
            <a:lvl4pPr>
              <a:defRPr sz="9700"/>
            </a:lvl4pPr>
            <a:lvl5pPr>
              <a:defRPr sz="9700"/>
            </a:lvl5pPr>
            <a:lvl6pPr>
              <a:defRPr sz="9700"/>
            </a:lvl6pPr>
            <a:lvl7pPr>
              <a:defRPr sz="9700"/>
            </a:lvl7pPr>
            <a:lvl8pPr>
              <a:defRPr sz="9700"/>
            </a:lvl8pPr>
            <a:lvl9pPr>
              <a:defRPr sz="9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18" y="6697150"/>
            <a:ext cx="15041565" cy="21891627"/>
          </a:xfrm>
        </p:spPr>
        <p:txBody>
          <a:bodyPr/>
          <a:lstStyle>
            <a:lvl1pPr marL="0" indent="0">
              <a:buNone/>
              <a:defRPr sz="6800"/>
            </a:lvl1pPr>
            <a:lvl2pPr marL="2217941" indent="0">
              <a:buNone/>
              <a:defRPr sz="5800"/>
            </a:lvl2pPr>
            <a:lvl3pPr marL="4435883" indent="0">
              <a:buNone/>
              <a:defRPr sz="4900"/>
            </a:lvl3pPr>
            <a:lvl4pPr marL="6653834" indent="0">
              <a:buNone/>
              <a:defRPr sz="4400"/>
            </a:lvl4pPr>
            <a:lvl5pPr marL="8871775" indent="0">
              <a:buNone/>
              <a:defRPr sz="4400"/>
            </a:lvl5pPr>
            <a:lvl6pPr marL="11089721" indent="0">
              <a:buNone/>
              <a:defRPr sz="4400"/>
            </a:lvl6pPr>
            <a:lvl7pPr marL="13307662" indent="0">
              <a:buNone/>
              <a:defRPr sz="4400"/>
            </a:lvl7pPr>
            <a:lvl8pPr marL="15525608" indent="0">
              <a:buNone/>
              <a:defRPr sz="4400"/>
            </a:lvl8pPr>
            <a:lvl9pPr marL="1774355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30FAD-4D22-DE45-BA74-24C2203910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412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440" y="22402800"/>
            <a:ext cx="27432000" cy="2644777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961440" y="2859617"/>
            <a:ext cx="27432000" cy="19202400"/>
          </a:xfrm>
        </p:spPr>
        <p:txBody>
          <a:bodyPr rtlCol="0">
            <a:normAutofit/>
          </a:bodyPr>
          <a:lstStyle>
            <a:lvl1pPr marL="0" indent="0">
              <a:buNone/>
              <a:defRPr sz="15500"/>
            </a:lvl1pPr>
            <a:lvl2pPr marL="2217941" indent="0">
              <a:buNone/>
              <a:defRPr sz="13600"/>
            </a:lvl2pPr>
            <a:lvl3pPr marL="4435883" indent="0">
              <a:buNone/>
              <a:defRPr sz="11700"/>
            </a:lvl3pPr>
            <a:lvl4pPr marL="6653834" indent="0">
              <a:buNone/>
              <a:defRPr sz="9700"/>
            </a:lvl4pPr>
            <a:lvl5pPr marL="8871775" indent="0">
              <a:buNone/>
              <a:defRPr sz="9700"/>
            </a:lvl5pPr>
            <a:lvl6pPr marL="11089721" indent="0">
              <a:buNone/>
              <a:defRPr sz="9700"/>
            </a:lvl6pPr>
            <a:lvl7pPr marL="13307662" indent="0">
              <a:buNone/>
              <a:defRPr sz="9700"/>
            </a:lvl7pPr>
            <a:lvl8pPr marL="15525608" indent="0">
              <a:buNone/>
              <a:defRPr sz="9700"/>
            </a:lvl8pPr>
            <a:lvl9pPr marL="17743550" indent="0">
              <a:buNone/>
              <a:defRPr sz="97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440" y="25047577"/>
            <a:ext cx="27432000" cy="3756023"/>
          </a:xfrm>
        </p:spPr>
        <p:txBody>
          <a:bodyPr/>
          <a:lstStyle>
            <a:lvl1pPr marL="0" indent="0">
              <a:buNone/>
              <a:defRPr sz="6800"/>
            </a:lvl1pPr>
            <a:lvl2pPr marL="2217941" indent="0">
              <a:buNone/>
              <a:defRPr sz="5800"/>
            </a:lvl2pPr>
            <a:lvl3pPr marL="4435883" indent="0">
              <a:buNone/>
              <a:defRPr sz="4900"/>
            </a:lvl3pPr>
            <a:lvl4pPr marL="6653834" indent="0">
              <a:buNone/>
              <a:defRPr sz="4400"/>
            </a:lvl4pPr>
            <a:lvl5pPr marL="8871775" indent="0">
              <a:buNone/>
              <a:defRPr sz="4400"/>
            </a:lvl5pPr>
            <a:lvl6pPr marL="11089721" indent="0">
              <a:buNone/>
              <a:defRPr sz="4400"/>
            </a:lvl6pPr>
            <a:lvl7pPr marL="13307662" indent="0">
              <a:buNone/>
              <a:defRPr sz="4400"/>
            </a:lvl7pPr>
            <a:lvl8pPr marL="15525608" indent="0">
              <a:buNone/>
              <a:defRPr sz="4400"/>
            </a:lvl8pPr>
            <a:lvl9pPr marL="1774355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547BF-B75D-284D-A451-2D177974B3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53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2D26F-D507-3944-A11A-6C6DD97663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4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3147000" y="1281660"/>
            <a:ext cx="10287000" cy="27307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0" y="1281660"/>
            <a:ext cx="30099000" cy="27307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D69DA-C2D3-DE4C-82A1-D36F5BE37B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26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286000" y="1281113"/>
            <a:ext cx="41148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43594" tIns="221790" rIns="443594" bIns="2217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86000" y="7467600"/>
            <a:ext cx="41148000" cy="2112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43594" tIns="221790" rIns="443594" bIns="2217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0" y="29662438"/>
            <a:ext cx="10668000" cy="1704975"/>
          </a:xfrm>
          <a:prstGeom prst="rect">
            <a:avLst/>
          </a:prstGeom>
        </p:spPr>
        <p:txBody>
          <a:bodyPr vert="horz" lIns="443594" tIns="221790" rIns="443594" bIns="221790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621000" y="29662438"/>
            <a:ext cx="14478000" cy="1704975"/>
          </a:xfrm>
          <a:prstGeom prst="rect">
            <a:avLst/>
          </a:prstGeom>
        </p:spPr>
        <p:txBody>
          <a:bodyPr vert="horz" lIns="443594" tIns="221790" rIns="443594" bIns="221790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766000" y="29662438"/>
            <a:ext cx="10668000" cy="1704975"/>
          </a:xfrm>
          <a:prstGeom prst="rect">
            <a:avLst/>
          </a:prstGeom>
        </p:spPr>
        <p:txBody>
          <a:bodyPr vert="horz" lIns="443594" tIns="221790" rIns="443594" bIns="221790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EFC8A9E-5CA6-8C48-839F-E2A33A08A0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ctr" defTabSz="2217738" rtl="0" eaLnBrk="0" fontAlgn="base" hangingPunct="0">
        <a:spcBef>
          <a:spcPct val="0"/>
        </a:spcBef>
        <a:spcAft>
          <a:spcPct val="0"/>
        </a:spcAft>
        <a:defRPr sz="21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2217738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2217738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2217738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2217738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2217738" rtl="0" fontAlgn="base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2217738" rtl="0" fontAlgn="base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2217738" rtl="0" fontAlgn="base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2217738" rtl="0" fontAlgn="base">
        <a:spcBef>
          <a:spcPct val="0"/>
        </a:spcBef>
        <a:spcAft>
          <a:spcPct val="0"/>
        </a:spcAft>
        <a:defRPr sz="21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1662113" indent="-1662113" algn="l" defTabSz="221773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5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3603625" indent="-1385888" algn="l" defTabSz="221773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6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5543550" indent="-1108075" algn="l" defTabSz="221773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7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7761288" indent="-1108075" algn="l" defTabSz="221773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7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9980613" indent="-1108075" algn="l" defTabSz="221773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7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2198689" indent="-1108978" algn="l" defTabSz="2217941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6pPr>
      <a:lvl7pPr marL="14416631" indent="-1108978" algn="l" defTabSz="2217941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7pPr>
      <a:lvl8pPr marL="16634577" indent="-1108978" algn="l" defTabSz="2217941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8pPr>
      <a:lvl9pPr marL="18852523" indent="-1108978" algn="l" defTabSz="2217941" rtl="0" eaLnBrk="1" latinLnBrk="0" hangingPunct="1">
        <a:spcBef>
          <a:spcPct val="20000"/>
        </a:spcBef>
        <a:buFont typeface="Arial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1pPr>
      <a:lvl2pPr marL="2217941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2pPr>
      <a:lvl3pPr marL="4435883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3pPr>
      <a:lvl4pPr marL="6653834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871775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1089721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3307662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5525608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3550" algn="l" defTabSz="2217941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package" Target="../embeddings/Microsoft_Word_Document1.docx"/><Relationship Id="rId20" Type="http://schemas.openxmlformats.org/officeDocument/2006/relationships/image" Target="../media/image15.png"/><Relationship Id="rId21" Type="http://schemas.openxmlformats.org/officeDocument/2006/relationships/image" Target="../media/image16.png"/><Relationship Id="rId22" Type="http://schemas.openxmlformats.org/officeDocument/2006/relationships/image" Target="../media/image17.gif"/><Relationship Id="rId23" Type="http://schemas.openxmlformats.org/officeDocument/2006/relationships/image" Target="../media/image18.png"/><Relationship Id="rId10" Type="http://schemas.openxmlformats.org/officeDocument/2006/relationships/image" Target="../media/image1.png"/><Relationship Id="rId11" Type="http://schemas.openxmlformats.org/officeDocument/2006/relationships/image" Target="../media/image6.jpg"/><Relationship Id="rId12" Type="http://schemas.openxmlformats.org/officeDocument/2006/relationships/image" Target="../media/image7.png"/><Relationship Id="rId13" Type="http://schemas.openxmlformats.org/officeDocument/2006/relationships/image" Target="../media/image8.jpeg"/><Relationship Id="rId14" Type="http://schemas.openxmlformats.org/officeDocument/2006/relationships/image" Target="../media/image9.jpeg"/><Relationship Id="rId15" Type="http://schemas.openxmlformats.org/officeDocument/2006/relationships/image" Target="../media/image10.jpeg"/><Relationship Id="rId16" Type="http://schemas.openxmlformats.org/officeDocument/2006/relationships/image" Target="../media/image11.png"/><Relationship Id="rId17" Type="http://schemas.openxmlformats.org/officeDocument/2006/relationships/image" Target="../media/image12.jpg"/><Relationship Id="rId18" Type="http://schemas.openxmlformats.org/officeDocument/2006/relationships/image" Target="../media/image13.png"/><Relationship Id="rId19" Type="http://schemas.openxmlformats.org/officeDocument/2006/relationships/image" Target="../media/image1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hyperlink" Target="http://www.dropsens.com/en/screen_printed_electrodes_pag.html" TargetMode="External"/><Relationship Id="rId7" Type="http://schemas.openxmlformats.org/officeDocument/2006/relationships/image" Target="../media/image4.gif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>
            <a:extLst>
              <a:ext uri="{FF2B5EF4-FFF2-40B4-BE49-F238E27FC236}">
                <a16:creationId xmlns="" xmlns:a16="http://schemas.microsoft.com/office/drawing/2014/main" id="{B20AE17D-3FEE-E144-9180-E6366C6F6268}"/>
              </a:ext>
            </a:extLst>
          </p:cNvPr>
          <p:cNvSpPr/>
          <p:nvPr/>
        </p:nvSpPr>
        <p:spPr>
          <a:xfrm>
            <a:off x="685800" y="4343400"/>
            <a:ext cx="10744200" cy="25296787"/>
          </a:xfrm>
          <a:prstGeom prst="rect">
            <a:avLst/>
          </a:prstGeom>
          <a:solidFill>
            <a:srgbClr val="FFFFFF"/>
          </a:solidFill>
          <a:ln>
            <a:solidFill>
              <a:srgbClr val="2C7C9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Inteins are auto-processing domains found in organisms from all domains of life. These proteins carry out a process known as protein splicing, which is a multi-step biochemical reaction comprised of both the cleavage and formation of peptide bonds. 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0" y="29891684"/>
            <a:ext cx="45720000" cy="2188516"/>
          </a:xfrm>
          <a:prstGeom prst="rect">
            <a:avLst/>
          </a:prstGeom>
          <a:solidFill>
            <a:srgbClr val="0F366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-228600"/>
            <a:ext cx="45720000" cy="4231082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337" name="Text Box 6"/>
          <p:cNvSpPr txBox="1">
            <a:spLocks noChangeArrowheads="1"/>
          </p:cNvSpPr>
          <p:nvPr/>
        </p:nvSpPr>
        <p:spPr bwMode="auto">
          <a:xfrm>
            <a:off x="3832225" y="428026"/>
            <a:ext cx="37719000" cy="2489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362" tIns="45681" rIns="91362" bIns="4568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 eaLnBrk="1" hangingPunct="1">
              <a:spcAft>
                <a:spcPts val="600"/>
              </a:spcAft>
              <a:defRPr/>
            </a:pPr>
            <a:r>
              <a:rPr lang="en-US" sz="5800" b="1" dirty="0" smtClean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Integrating Sensor Technology into Middle School Mathematics</a:t>
            </a:r>
            <a:endParaRPr lang="en-US" sz="5800" b="1" dirty="0">
              <a:solidFill>
                <a:srgbClr val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>
              <a:spcAft>
                <a:spcPts val="600"/>
              </a:spcAft>
              <a:defRPr/>
            </a:pPr>
            <a:r>
              <a:rPr lang="en-US" sz="39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Brittany Langevin</a:t>
            </a:r>
            <a:r>
              <a:rPr lang="en-US" sz="3900" b="1" baseline="30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Elizabeth England</a:t>
            </a:r>
            <a:r>
              <a:rPr lang="en-US" sz="3900" b="1" baseline="300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39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Dr. Jeffrey 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M. Halpern</a:t>
            </a:r>
            <a:r>
              <a:rPr lang="en-US" sz="3900" b="1" baseline="300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endParaRPr lang="en-US" sz="39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>
              <a:spcBef>
                <a:spcPct val="25000"/>
              </a:spcBef>
              <a:defRPr/>
            </a:pPr>
            <a:r>
              <a:rPr lang="en-US" sz="3900" b="1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39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Noble Middle School, </a:t>
            </a:r>
            <a:r>
              <a:rPr lang="en-US" sz="3900" b="1" baseline="300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Winnasquam Regional High School, </a:t>
            </a:r>
            <a:r>
              <a:rPr lang="en-US" sz="3900" b="1" baseline="300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r>
              <a:rPr lang="en-US" sz="39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University </a:t>
            </a:r>
            <a:r>
              <a:rPr lang="en-US" sz="39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New Hampshire Department of Chemical Engineering </a:t>
            </a:r>
          </a:p>
        </p:txBody>
      </p:sp>
      <p:sp>
        <p:nvSpPr>
          <p:cNvPr id="14348" name="TextBox 25"/>
          <p:cNvSpPr txBox="1">
            <a:spLocks noChangeArrowheads="1"/>
          </p:cNvSpPr>
          <p:nvPr/>
        </p:nvSpPr>
        <p:spPr bwMode="auto">
          <a:xfrm>
            <a:off x="457200" y="29946600"/>
            <a:ext cx="45262800" cy="1815803"/>
          </a:xfrm>
          <a:prstGeom prst="rect">
            <a:avLst/>
          </a:prstGeom>
          <a:noFill/>
          <a:ln>
            <a:noFill/>
          </a:ln>
        </p:spPr>
        <p:txBody>
          <a:bodyPr wrap="square" lIns="91362" tIns="45681" rIns="91362" bIns="4568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2800" b="1" dirty="0">
                <a:solidFill>
                  <a:srgbClr val="FFFFFF"/>
                </a:solidFill>
                <a:latin typeface="Times New Roman"/>
                <a:cs typeface="Times New Roman"/>
              </a:rPr>
              <a:t>Acknowledgements </a:t>
            </a:r>
          </a:p>
          <a:p>
            <a:pPr eaLnBrk="1" hangingPunct="1">
              <a:defRPr/>
            </a:pP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This research was supported with funding from the National Science Foundation’s Research Experience for Teachers in Engineering Grant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lang="en-US" sz="2800" dirty="0" smtClean="0">
                <a:solidFill>
                  <a:schemeClr val="bg1"/>
                </a:solidFill>
                <a:latin typeface="Times New Roman"/>
                <a:cs typeface="Times New Roman"/>
              </a:rPr>
              <a:t>ENG-1711781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).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Special thanks to Steven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Hale and Allison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Wasiewski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for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all their help in and outside of the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lab.  Special thanks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to the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members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of the University of New Hampshire Chemical Engineering SEEDs lab;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Emily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Ziino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Pryanka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Nadar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Charlie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Gasperoni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Zahra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Panahi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for your guidance and time inside the lab. Thank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you also to the Joan &amp; James </a:t>
            </a:r>
            <a:r>
              <a:rPr lang="en-US" sz="2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Leitzal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Center for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Science, Technology, Engineering,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Mathematics </a:t>
            </a:r>
            <a:r>
              <a:rPr lang="en-US" sz="2800" dirty="0">
                <a:solidFill>
                  <a:srgbClr val="FFFFFF"/>
                </a:solidFill>
                <a:latin typeface="Times New Roman"/>
                <a:cs typeface="Times New Roman"/>
              </a:rPr>
              <a:t>Education at University of New Hampshire for the opportunity to expand my </a:t>
            </a:r>
            <a:r>
              <a:rPr lang="en-US" sz="28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knowledge as a Mathematics educator.</a:t>
            </a:r>
            <a:endParaRPr lang="en-US" sz="2800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pic>
        <p:nvPicPr>
          <p:cNvPr id="14350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3950" y="224489"/>
            <a:ext cx="34988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304"/>
          <a:stretch/>
        </p:blipFill>
        <p:spPr>
          <a:xfrm>
            <a:off x="533400" y="218824"/>
            <a:ext cx="3086100" cy="3429000"/>
          </a:xfrm>
          <a:prstGeom prst="rect">
            <a:avLst/>
          </a:prstGeom>
        </p:spPr>
      </p:pic>
      <p:sp>
        <p:nvSpPr>
          <p:cNvPr id="42" name="Rectangle 167"/>
          <p:cNvSpPr>
            <a:spLocks noChangeArrowheads="1"/>
          </p:cNvSpPr>
          <p:nvPr/>
        </p:nvSpPr>
        <p:spPr bwMode="auto">
          <a:xfrm>
            <a:off x="685800" y="4267200"/>
            <a:ext cx="10744200" cy="990600"/>
          </a:xfrm>
          <a:prstGeom prst="rect">
            <a:avLst/>
          </a:prstGeom>
          <a:solidFill>
            <a:srgbClr val="0F3661"/>
          </a:solidFill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Introduction</a:t>
            </a:r>
            <a:endParaRPr lang="en-US" sz="36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4213800" y="4572005"/>
            <a:ext cx="10744200" cy="25029039"/>
          </a:xfrm>
          <a:prstGeom prst="rect">
            <a:avLst/>
          </a:prstGeom>
          <a:solidFill>
            <a:srgbClr val="FFFFFF"/>
          </a:solidFill>
          <a:ln>
            <a:solidFill>
              <a:srgbClr val="2C7C9F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err="1" smtClean="0"/>
              <a:t>xzjs</a:t>
            </a:r>
            <a:endParaRPr lang="en-US" dirty="0"/>
          </a:p>
        </p:txBody>
      </p:sp>
      <p:sp>
        <p:nvSpPr>
          <p:cNvPr id="48" name="Rectangle 167"/>
          <p:cNvSpPr>
            <a:spLocks noChangeArrowheads="1"/>
          </p:cNvSpPr>
          <p:nvPr/>
        </p:nvSpPr>
        <p:spPr bwMode="auto">
          <a:xfrm>
            <a:off x="34213800" y="4267200"/>
            <a:ext cx="10736993" cy="990600"/>
          </a:xfrm>
          <a:prstGeom prst="rect">
            <a:avLst/>
          </a:prstGeom>
          <a:solidFill>
            <a:srgbClr val="0F3661"/>
          </a:solidFill>
          <a:ln w="9525">
            <a:solidFill>
              <a:srgbClr val="0F366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Raspberry Pi Sensors</a:t>
            </a:r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  <a:p>
            <a:pPr algn="ctr" defTabSz="3762375"/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grpSp>
        <p:nvGrpSpPr>
          <p:cNvPr id="14363" name="Group 14362"/>
          <p:cNvGrpSpPr/>
          <p:nvPr/>
        </p:nvGrpSpPr>
        <p:grpSpPr>
          <a:xfrm>
            <a:off x="11658600" y="4267200"/>
            <a:ext cx="22390611" cy="25374600"/>
            <a:chOff x="11658600" y="4267200"/>
            <a:chExt cx="22390611" cy="11811000"/>
          </a:xfrm>
        </p:grpSpPr>
        <p:sp>
          <p:nvSpPr>
            <p:cNvPr id="44" name="Rectangle 43"/>
            <p:cNvSpPr>
              <a:spLocks/>
            </p:cNvSpPr>
            <p:nvPr/>
          </p:nvSpPr>
          <p:spPr>
            <a:xfrm>
              <a:off x="11670789" y="4267200"/>
              <a:ext cx="22378422" cy="11811000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2C7C9F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Inteins</a:t>
              </a:r>
              <a:r>
                <a: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are auto-processing domains found in organisms from all domains of life. These proteins carry out a process known as protein splicing, which is a multi-step biochemical reaction comprised of both the cleavage and formation of peptide bonds.  </a:t>
              </a:r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Rectangle 167"/>
            <p:cNvSpPr>
              <a:spLocks noChangeArrowheads="1"/>
            </p:cNvSpPr>
            <p:nvPr/>
          </p:nvSpPr>
          <p:spPr bwMode="auto">
            <a:xfrm>
              <a:off x="11658600" y="4267200"/>
              <a:ext cx="22384512" cy="461090"/>
            </a:xfrm>
            <a:prstGeom prst="rect">
              <a:avLst/>
            </a:prstGeom>
            <a:solidFill>
              <a:srgbClr val="0F3661"/>
            </a:solidFill>
            <a:ln w="9525">
              <a:solidFill>
                <a:srgbClr val="0F3661"/>
              </a:solidFill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algn="ctr" defTabSz="3762375"/>
              <a:r>
                <a:rPr lang="en-US" sz="4800" dirty="0">
                  <a:solidFill>
                    <a:srgbClr val="FFFFFF"/>
                  </a:solidFill>
                  <a:latin typeface="Verdana"/>
                  <a:cs typeface="Verdana"/>
                </a:rPr>
                <a:t>Experimental Design of Sensor Labs</a:t>
              </a:r>
              <a:endParaRPr lang="en-US" sz="4800" baseline="-25000" dirty="0">
                <a:solidFill>
                  <a:srgbClr val="FFFFFF"/>
                </a:solidFill>
                <a:latin typeface="Verdana"/>
                <a:cs typeface="Verdana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2954000" y="17983200"/>
            <a:ext cx="541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1" name="Rectangle 167"/>
          <p:cNvSpPr>
            <a:spLocks noChangeArrowheads="1"/>
          </p:cNvSpPr>
          <p:nvPr/>
        </p:nvSpPr>
        <p:spPr bwMode="auto">
          <a:xfrm>
            <a:off x="34213800" y="21793199"/>
            <a:ext cx="10744200" cy="996693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 w="9525">
            <a:solidFill>
              <a:srgbClr val="0F366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>
                <a:solidFill>
                  <a:srgbClr val="FFFFFF"/>
                </a:solidFill>
                <a:latin typeface="Verdana"/>
                <a:cs typeface="Verdana"/>
              </a:rPr>
              <a:t>References</a:t>
            </a:r>
          </a:p>
        </p:txBody>
      </p:sp>
      <p:sp>
        <p:nvSpPr>
          <p:cNvPr id="57" name="TextBox 6"/>
          <p:cNvSpPr txBox="1">
            <a:spLocks noChangeArrowheads="1"/>
          </p:cNvSpPr>
          <p:nvPr/>
        </p:nvSpPr>
        <p:spPr bwMode="auto">
          <a:xfrm>
            <a:off x="34366200" y="23241000"/>
            <a:ext cx="10287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2000" dirty="0" smtClean="0"/>
              <a:t>1. </a:t>
            </a:r>
            <a:r>
              <a:rPr lang="en-US" sz="2000" dirty="0" err="1" smtClean="0"/>
              <a:t>Ellenberg</a:t>
            </a:r>
            <a:r>
              <a:rPr lang="en-US" sz="2000" dirty="0"/>
              <a:t>, J. (2014). </a:t>
            </a:r>
            <a:r>
              <a:rPr lang="en-US" sz="2000" i="1" dirty="0"/>
              <a:t>How not to be wrong: The power of mathematical thinking</a:t>
            </a:r>
            <a:r>
              <a:rPr lang="en-US" sz="2000" dirty="0"/>
              <a:t>. New York: The Penguin Press</a:t>
            </a:r>
            <a:r>
              <a:rPr lang="en-US" sz="2000" dirty="0" smtClean="0"/>
              <a:t>. </a:t>
            </a:r>
          </a:p>
          <a:p>
            <a:endParaRPr lang="en-US" sz="2000" dirty="0"/>
          </a:p>
          <a:p>
            <a:r>
              <a:rPr lang="en-US" sz="2000" dirty="0" smtClean="0"/>
              <a:t>2. </a:t>
            </a:r>
            <a:r>
              <a:rPr lang="en-US" sz="2000" dirty="0" err="1" smtClean="0"/>
              <a:t>Mirica</a:t>
            </a:r>
            <a:r>
              <a:rPr lang="en-US" sz="2000" dirty="0" smtClean="0"/>
              <a:t>, Katherine a., Smith, Merry K., Martin-Peralta, Daphne G., &amp; </a:t>
            </a:r>
            <a:r>
              <a:rPr lang="en-US" sz="2000" dirty="0" err="1" smtClean="0"/>
              <a:t>Mpivok</a:t>
            </a:r>
            <a:r>
              <a:rPr lang="en-US" sz="2000" dirty="0" smtClean="0"/>
              <a:t>, </a:t>
            </a:r>
            <a:r>
              <a:rPr lang="en-US" sz="2000" dirty="0" err="1" smtClean="0"/>
              <a:t>Polina</a:t>
            </a:r>
            <a:r>
              <a:rPr lang="en-US" sz="2000" dirty="0" smtClean="0"/>
              <a:t> A.  </a:t>
            </a:r>
            <a:endParaRPr lang="en-US" sz="2000" dirty="0"/>
          </a:p>
          <a:p>
            <a:r>
              <a:rPr lang="en-US" sz="2000" i="1" dirty="0"/>
              <a:t>Journal of Chemical Education</a:t>
            </a:r>
            <a:r>
              <a:rPr lang="en-US" sz="2000" dirty="0"/>
              <a:t> </a:t>
            </a:r>
            <a:r>
              <a:rPr lang="en-US" sz="2000" b="1" dirty="0"/>
              <a:t>2017</a:t>
            </a:r>
            <a:r>
              <a:rPr lang="en-US" sz="2000" dirty="0"/>
              <a:t> </a:t>
            </a:r>
            <a:r>
              <a:rPr lang="en-US" sz="2000" i="1" dirty="0"/>
              <a:t>94</a:t>
            </a:r>
            <a:r>
              <a:rPr lang="en-US" sz="2000" dirty="0"/>
              <a:t> (12), 1933-1938</a:t>
            </a:r>
          </a:p>
          <a:p>
            <a:r>
              <a:rPr lang="en-US" sz="2000" dirty="0"/>
              <a:t>DOI: 10.1021/acs.jchemed.6b00997  </a:t>
            </a:r>
          </a:p>
          <a:p>
            <a:endParaRPr lang="en-US" sz="2000" dirty="0" smtClean="0"/>
          </a:p>
          <a:p>
            <a:r>
              <a:rPr lang="en-US" sz="2000" dirty="0" smtClean="0"/>
              <a:t>3. </a:t>
            </a:r>
            <a:r>
              <a:rPr lang="en-US" sz="2000" dirty="0" err="1" smtClean="0"/>
              <a:t>Janata</a:t>
            </a:r>
            <a:r>
              <a:rPr lang="en-US" sz="2000" dirty="0"/>
              <a:t>, J. (2014). </a:t>
            </a:r>
            <a:r>
              <a:rPr lang="en-US" sz="2000" i="1" dirty="0"/>
              <a:t>Principles of chemical sensors</a:t>
            </a:r>
            <a:r>
              <a:rPr lang="en-US" sz="2000" dirty="0"/>
              <a:t>. Place of publication not identified: Springer.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 smtClean="0"/>
              <a:t>4. Santos</a:t>
            </a:r>
            <a:r>
              <a:rPr lang="en-US" sz="2000" dirty="0"/>
              <a:t>, R., &amp; Santos, S. (2018). </a:t>
            </a:r>
            <a:r>
              <a:rPr lang="en-US" sz="2000" i="1" dirty="0"/>
              <a:t>20 easy raspberry Pi projects: Toys, tools, gadgets, and more!</a:t>
            </a:r>
            <a:r>
              <a:rPr lang="en-US" sz="2000" dirty="0"/>
              <a:t> San Francisco: No Starch Press</a:t>
            </a:r>
            <a:r>
              <a:rPr lang="en-US" sz="2000" dirty="0" smtClean="0"/>
              <a:t>. </a:t>
            </a:r>
            <a:endParaRPr lang="en-US" sz="2000" dirty="0"/>
          </a:p>
          <a:p>
            <a:r>
              <a:rPr lang="en-US" sz="2000" dirty="0"/>
              <a:t> </a:t>
            </a:r>
          </a:p>
          <a:p>
            <a:r>
              <a:rPr lang="en-US" sz="2000" dirty="0" smtClean="0"/>
              <a:t>5. </a:t>
            </a:r>
            <a:r>
              <a:rPr lang="en-US" sz="2000" dirty="0" err="1" smtClean="0"/>
              <a:t>Vetelino</a:t>
            </a:r>
            <a:r>
              <a:rPr lang="en-US" sz="2000" dirty="0"/>
              <a:t>, J., &amp; </a:t>
            </a:r>
            <a:r>
              <a:rPr lang="en-US" sz="2000" dirty="0" err="1"/>
              <a:t>Reghu</a:t>
            </a:r>
            <a:r>
              <a:rPr lang="en-US" sz="2000" dirty="0"/>
              <a:t>, A. (2011). </a:t>
            </a:r>
            <a:r>
              <a:rPr lang="en-US" sz="2000" i="1" dirty="0"/>
              <a:t>Introduction to sensors</a:t>
            </a:r>
            <a:r>
              <a:rPr lang="en-US" sz="2000" dirty="0"/>
              <a:t>. CRC Press</a:t>
            </a:r>
            <a:r>
              <a:rPr lang="en-US" sz="2000" dirty="0" smtClean="0"/>
              <a:t>.</a:t>
            </a:r>
            <a:br>
              <a:rPr lang="en-US" sz="2000" dirty="0" smtClean="0"/>
            </a:br>
            <a:endParaRPr lang="en-US" sz="2000" dirty="0" smtClean="0"/>
          </a:p>
          <a:p>
            <a:r>
              <a:rPr lang="en-US" sz="2000" dirty="0" smtClean="0"/>
              <a:t>6. </a:t>
            </a:r>
            <a:r>
              <a:rPr lang="en-US" sz="2000" dirty="0"/>
              <a:t>"..:: </a:t>
            </a:r>
            <a:r>
              <a:rPr lang="en-US" sz="2000" dirty="0" err="1"/>
              <a:t>Metrohm</a:t>
            </a:r>
            <a:r>
              <a:rPr lang="en-US" sz="2000" dirty="0"/>
              <a:t> </a:t>
            </a:r>
            <a:r>
              <a:rPr lang="en-US" sz="2000" dirty="0" err="1"/>
              <a:t>DropSens</a:t>
            </a:r>
            <a:r>
              <a:rPr lang="en-US" sz="2000" dirty="0"/>
              <a:t> ::.. Screen-printed electrodes." </a:t>
            </a:r>
            <a:r>
              <a:rPr lang="en-US" sz="2000" dirty="0">
                <a:solidFill>
                  <a:srgbClr val="09213B"/>
                </a:solidFill>
                <a:hlinkClick r:id="rId6"/>
              </a:rPr>
              <a:t>http://www.dropsens.com/en/screen_printed_electrodes_pag.html</a:t>
            </a:r>
            <a:r>
              <a:rPr lang="en-US" sz="2000" dirty="0">
                <a:solidFill>
                  <a:srgbClr val="09213B"/>
                </a:solidFill>
              </a:rPr>
              <a:t>. </a:t>
            </a:r>
            <a:r>
              <a:rPr lang="en-US" sz="2000" dirty="0"/>
              <a:t>Accessed 1 Aug. 2019.</a:t>
            </a:r>
          </a:p>
          <a:p>
            <a:endParaRPr lang="en-US" sz="2000" dirty="0"/>
          </a:p>
          <a:p>
            <a:r>
              <a:rPr lang="en-US" sz="2000" dirty="0"/>
              <a:t> </a:t>
            </a:r>
          </a:p>
        </p:txBody>
      </p:sp>
      <p:sp>
        <p:nvSpPr>
          <p:cNvPr id="29" name="Rectangle 167"/>
          <p:cNvSpPr>
            <a:spLocks noChangeArrowheads="1"/>
          </p:cNvSpPr>
          <p:nvPr/>
        </p:nvSpPr>
        <p:spPr bwMode="auto">
          <a:xfrm>
            <a:off x="685800" y="10744200"/>
            <a:ext cx="10738104" cy="996693"/>
          </a:xfrm>
          <a:prstGeom prst="rect">
            <a:avLst/>
          </a:prstGeom>
          <a:solidFill>
            <a:srgbClr val="0F3661"/>
          </a:solidFill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Sensors Can be Simple or Complex </a:t>
            </a:r>
            <a:endParaRPr lang="en-US" sz="36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573BC738-A62F-4749-9E94-361859E628F7}"/>
              </a:ext>
            </a:extLst>
          </p:cNvPr>
          <p:cNvSpPr txBox="1"/>
          <p:nvPr/>
        </p:nvSpPr>
        <p:spPr>
          <a:xfrm>
            <a:off x="24307800" y="5562600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Thermal Miniaturization Sensors</a:t>
            </a:r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1676400" y="25146001"/>
            <a:ext cx="9259824" cy="4118042"/>
            <a:chOff x="1676400" y="20345400"/>
            <a:chExt cx="9639325" cy="4024718"/>
          </a:xfrm>
        </p:grpSpPr>
        <p:sp>
          <p:nvSpPr>
            <p:cNvPr id="6" name="TextBox 5"/>
            <p:cNvSpPr txBox="1"/>
            <p:nvPr/>
          </p:nvSpPr>
          <p:spPr>
            <a:xfrm>
              <a:off x="2057400" y="21031219"/>
              <a:ext cx="9258325" cy="333889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numCol="2" rtlCol="0">
              <a:spAutoFit/>
            </a:bodyPr>
            <a:lstStyle/>
            <a:p>
              <a:r>
                <a:rPr lang="en-US" dirty="0" smtClean="0">
                  <a:latin typeface="Times New Roman"/>
                  <a:cs typeface="Times New Roman"/>
                </a:rPr>
                <a:t>Response time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Recovery time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Reproducibility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Aging 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Stability (short term, long term)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Sensitivity </a:t>
              </a:r>
            </a:p>
            <a:p>
              <a:endParaRPr lang="en-US" dirty="0" smtClean="0">
                <a:latin typeface="Times New Roman"/>
                <a:cs typeface="Times New Roman"/>
              </a:endParaRPr>
            </a:p>
            <a:p>
              <a:endParaRPr lang="en-US" dirty="0" smtClean="0">
                <a:latin typeface="Times New Roman"/>
                <a:cs typeface="Times New Roman"/>
              </a:endParaRPr>
            </a:p>
            <a:p>
              <a:endParaRPr lang="en-US" dirty="0" smtClean="0">
                <a:latin typeface="Times New Roman"/>
                <a:cs typeface="Times New Roman"/>
              </a:endParaRPr>
            </a:p>
            <a:p>
              <a:r>
                <a:rPr lang="en-US" dirty="0" smtClean="0">
                  <a:latin typeface="Times New Roman"/>
                  <a:cs typeface="Times New Roman"/>
                </a:rPr>
                <a:t>Resolution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Dynamic range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Selectivity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Size and weight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Cost</a:t>
              </a:r>
            </a:p>
            <a:p>
              <a:r>
                <a:rPr lang="en-US" dirty="0" smtClean="0">
                  <a:latin typeface="Times New Roman"/>
                  <a:cs typeface="Times New Roman"/>
                </a:rPr>
                <a:t>Ruggedness</a:t>
              </a:r>
              <a:r>
                <a:rPr lang="en-US" baseline="30000" dirty="0" smtClean="0">
                  <a:latin typeface="Times New Roman"/>
                  <a:cs typeface="Times New Roman"/>
                </a:rPr>
                <a:t>3</a:t>
              </a:r>
              <a:endParaRPr lang="en-US" dirty="0">
                <a:latin typeface="Times New Roman"/>
                <a:cs typeface="Times New Roman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1866900" y="20955000"/>
              <a:ext cx="822960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76400" y="23622000"/>
              <a:ext cx="822960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1752600" y="20345400"/>
              <a:ext cx="8458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244A58"/>
                  </a:solidFill>
                </a:rPr>
                <a:t>Important Sensor Properties Critical to the Sensor Performance</a:t>
              </a:r>
              <a:endParaRPr lang="en-US" dirty="0">
                <a:solidFill>
                  <a:srgbClr val="244A58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466975" y="23696691"/>
              <a:ext cx="28956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err="1" smtClean="0"/>
                <a:t>Vetilini</a:t>
              </a:r>
              <a:r>
                <a:rPr lang="en-US" sz="1100" dirty="0" smtClean="0"/>
                <a:t>, 2011 </a:t>
              </a:r>
              <a:r>
                <a:rPr lang="mr-IN" sz="1100" dirty="0" smtClean="0"/>
                <a:t>–</a:t>
              </a:r>
              <a:r>
                <a:rPr lang="en-US" sz="1100" dirty="0" smtClean="0"/>
                <a:t> </a:t>
              </a:r>
              <a:r>
                <a:rPr lang="en-US" sz="1100" i="1" dirty="0" smtClean="0"/>
                <a:t>Introduction to Sensors</a:t>
              </a:r>
              <a:r>
                <a:rPr lang="en-US" sz="1100" baseline="30000" dirty="0" smtClean="0"/>
                <a:t> 5</a:t>
              </a:r>
              <a:endParaRPr lang="en-US" sz="1100" i="1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3106400" y="17754600"/>
            <a:ext cx="1912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accent2"/>
                </a:solidFill>
              </a:rPr>
              <a:t> Hands </a:t>
            </a:r>
            <a:r>
              <a:rPr lang="en-US" sz="3600" dirty="0" smtClean="0">
                <a:solidFill>
                  <a:schemeClr val="accent2"/>
                </a:solidFill>
              </a:rPr>
              <a:t>on Labs and Engineering Practices in the Mathematics Classroom  </a:t>
            </a:r>
            <a:endParaRPr lang="en-US" sz="3600" dirty="0">
              <a:solidFill>
                <a:schemeClr val="accent2"/>
              </a:solidFill>
            </a:endParaRPr>
          </a:p>
        </p:txBody>
      </p:sp>
      <p:sp>
        <p:nvSpPr>
          <p:cNvPr id="63" name="Rectangle 167"/>
          <p:cNvSpPr>
            <a:spLocks noChangeArrowheads="1"/>
          </p:cNvSpPr>
          <p:nvPr/>
        </p:nvSpPr>
        <p:spPr bwMode="auto">
          <a:xfrm>
            <a:off x="11658600" y="16154400"/>
            <a:ext cx="22387560" cy="1338832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 w="9525">
            <a:solidFill>
              <a:srgbClr val="0F366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4800" dirty="0">
                <a:solidFill>
                  <a:srgbClr val="FFFFFF"/>
                </a:solidFill>
                <a:latin typeface="Verdana"/>
                <a:cs typeface="Verdana"/>
              </a:rPr>
              <a:t>Translating to the Middle </a:t>
            </a:r>
            <a:r>
              <a:rPr lang="en-US" sz="4800" dirty="0" smtClean="0">
                <a:solidFill>
                  <a:srgbClr val="FFFFFF"/>
                </a:solidFill>
                <a:latin typeface="Verdana"/>
                <a:cs typeface="Verdana"/>
              </a:rPr>
              <a:t>School Mathematics </a:t>
            </a:r>
            <a:r>
              <a:rPr lang="en-US" sz="4800" dirty="0" smtClean="0">
                <a:solidFill>
                  <a:srgbClr val="FFFFFF"/>
                </a:solidFill>
                <a:latin typeface="Verdana"/>
                <a:cs typeface="Verdana"/>
              </a:rPr>
              <a:t>Classroom</a:t>
            </a:r>
            <a:endParaRPr lang="en-US" sz="48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67" name="Rectangle 167"/>
          <p:cNvSpPr>
            <a:spLocks noChangeArrowheads="1"/>
          </p:cNvSpPr>
          <p:nvPr/>
        </p:nvSpPr>
        <p:spPr bwMode="auto">
          <a:xfrm>
            <a:off x="685800" y="15011400"/>
            <a:ext cx="10738104" cy="996693"/>
          </a:xfrm>
          <a:prstGeom prst="rect">
            <a:avLst/>
          </a:prstGeom>
          <a:solidFill>
            <a:srgbClr val="0F3661"/>
          </a:solidFill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Areas Of Potential Sensor Needs </a:t>
            </a:r>
            <a:endParaRPr lang="en-US" sz="36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grpSp>
        <p:nvGrpSpPr>
          <p:cNvPr id="14349" name="Group 14348"/>
          <p:cNvGrpSpPr/>
          <p:nvPr/>
        </p:nvGrpSpPr>
        <p:grpSpPr>
          <a:xfrm>
            <a:off x="1371600" y="16535400"/>
            <a:ext cx="9144000" cy="7555169"/>
            <a:chOff x="23622000" y="6629400"/>
            <a:chExt cx="9144000" cy="7555169"/>
          </a:xfrm>
        </p:grpSpPr>
        <p:cxnSp>
          <p:nvCxnSpPr>
            <p:cNvPr id="14344" name="Straight Connector 14343"/>
            <p:cNvCxnSpPr/>
            <p:nvPr/>
          </p:nvCxnSpPr>
          <p:spPr>
            <a:xfrm>
              <a:off x="23622000" y="6629400"/>
              <a:ext cx="906780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23698200" y="11125200"/>
              <a:ext cx="906780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4346" name="TextBox 14345"/>
            <p:cNvSpPr txBox="1"/>
            <p:nvPr/>
          </p:nvSpPr>
          <p:spPr>
            <a:xfrm>
              <a:off x="24384000" y="6705600"/>
              <a:ext cx="8077200" cy="7478969"/>
            </a:xfrm>
            <a:prstGeom prst="rect">
              <a:avLst/>
            </a:prstGeom>
            <a:noFill/>
          </p:spPr>
          <p:txBody>
            <a:bodyPr wrap="square" numCol="2" rtlCol="0">
              <a:spAutoFit/>
            </a:bodyPr>
            <a:lstStyle/>
            <a:p>
              <a:r>
                <a:rPr lang="en-US" dirty="0" smtClean="0"/>
                <a:t>Agriculture</a:t>
              </a:r>
            </a:p>
            <a:p>
              <a:r>
                <a:rPr lang="en-US" dirty="0" smtClean="0"/>
                <a:t>Automotive</a:t>
              </a:r>
            </a:p>
            <a:p>
              <a:r>
                <a:rPr lang="en-US" dirty="0" smtClean="0"/>
                <a:t>Construction</a:t>
              </a:r>
            </a:p>
            <a:p>
              <a:r>
                <a:rPr lang="en-US" dirty="0" smtClean="0"/>
                <a:t>Consumer products</a:t>
              </a:r>
            </a:p>
            <a:p>
              <a:r>
                <a:rPr lang="en-US" dirty="0" smtClean="0"/>
                <a:t>Energy</a:t>
              </a:r>
            </a:p>
            <a:p>
              <a:r>
                <a:rPr lang="en-US" dirty="0" smtClean="0"/>
                <a:t>Environment</a:t>
              </a:r>
            </a:p>
            <a:p>
              <a:r>
                <a:rPr lang="en-US" dirty="0" smtClean="0"/>
                <a:t>Fishery</a:t>
              </a:r>
            </a:p>
            <a:p>
              <a:r>
                <a:rPr lang="en-US" dirty="0" smtClean="0"/>
                <a:t>Food Technology</a:t>
              </a:r>
            </a:p>
            <a:p>
              <a:r>
                <a:rPr lang="en-US" dirty="0" smtClean="0"/>
                <a:t>Forestry</a:t>
              </a:r>
            </a:p>
            <a:p>
              <a:r>
                <a:rPr lang="en-US" dirty="0" smtClean="0"/>
                <a:t>Health</a:t>
              </a:r>
            </a:p>
            <a:p>
              <a:r>
                <a:rPr lang="en-US" dirty="0" smtClean="0"/>
                <a:t>Manufacturing</a:t>
              </a:r>
            </a:p>
            <a:p>
              <a:endParaRPr lang="en-US" dirty="0" smtClean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endParaRPr lang="en-US" dirty="0" smtClean="0"/>
            </a:p>
            <a:p>
              <a:endParaRPr lang="en-US" dirty="0"/>
            </a:p>
            <a:p>
              <a:r>
                <a:rPr lang="en-US" dirty="0" smtClean="0"/>
                <a:t>Marine</a:t>
              </a:r>
            </a:p>
            <a:p>
              <a:r>
                <a:rPr lang="en-US" dirty="0" smtClean="0"/>
                <a:t>Medical Care</a:t>
              </a:r>
            </a:p>
            <a:p>
              <a:r>
                <a:rPr lang="en-US" dirty="0" smtClean="0"/>
                <a:t>Military</a:t>
              </a:r>
            </a:p>
            <a:p>
              <a:r>
                <a:rPr lang="en-US" dirty="0" smtClean="0"/>
                <a:t>Oceanography</a:t>
              </a:r>
            </a:p>
            <a:p>
              <a:r>
                <a:rPr lang="en-US" dirty="0" smtClean="0"/>
                <a:t>Security Systems</a:t>
              </a:r>
            </a:p>
            <a:p>
              <a:r>
                <a:rPr lang="en-US" dirty="0" smtClean="0"/>
                <a:t>Space</a:t>
              </a:r>
            </a:p>
            <a:p>
              <a:r>
                <a:rPr lang="en-US" dirty="0" smtClean="0"/>
                <a:t>Transportation</a:t>
              </a:r>
            </a:p>
            <a:p>
              <a:r>
                <a:rPr lang="en-US" dirty="0" smtClean="0"/>
                <a:t>Waste Management</a:t>
              </a:r>
            </a:p>
            <a:p>
              <a:r>
                <a:rPr lang="en-US" dirty="0" smtClean="0"/>
                <a:t>Other</a:t>
              </a:r>
              <a:endParaRPr lang="en-US" dirty="0"/>
            </a:p>
          </p:txBody>
        </p:sp>
      </p:grpSp>
      <p:pic>
        <p:nvPicPr>
          <p:cNvPr id="14352" name="Picture 14351" descr="screen_printed_elect2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2192000"/>
            <a:ext cx="2921000" cy="2128157"/>
          </a:xfrm>
          <a:prstGeom prst="rect">
            <a:avLst/>
          </a:prstGeom>
        </p:spPr>
      </p:pic>
      <p:cxnSp>
        <p:nvCxnSpPr>
          <p:cNvPr id="14354" name="Straight Connector 14353"/>
          <p:cNvCxnSpPr/>
          <p:nvPr/>
        </p:nvCxnSpPr>
        <p:spPr>
          <a:xfrm>
            <a:off x="22860000" y="5257800"/>
            <a:ext cx="0" cy="11049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356" name="TextBox 14355"/>
          <p:cNvSpPr txBox="1"/>
          <p:nvPr/>
        </p:nvSpPr>
        <p:spPr>
          <a:xfrm>
            <a:off x="35052000" y="12115800"/>
            <a:ext cx="9120641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 </a:t>
            </a:r>
            <a:r>
              <a:rPr lang="en-US" i="1" dirty="0" smtClean="0">
                <a:solidFill>
                  <a:schemeClr val="accent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Show Me Your </a:t>
            </a:r>
            <a:r>
              <a:rPr lang="en-US" i="1" dirty="0" smtClean="0">
                <a:solidFill>
                  <a:schemeClr val="accent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Muscles</a:t>
            </a:r>
            <a:r>
              <a:rPr lang="en-US" i="1" dirty="0" smtClean="0">
                <a:solidFill>
                  <a:srgbClr val="2C7C9F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!</a:t>
            </a:r>
            <a:r>
              <a:rPr lang="en-US" i="1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 - 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Flexi Force: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Measures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pressure and resistance.</a:t>
            </a:r>
            <a:endParaRPr lang="en-US" dirty="0">
              <a:solidFill>
                <a:srgbClr val="0F3661"/>
              </a:solidFill>
              <a:latin typeface="Times New Roman"/>
              <a:ea typeface="Verdana" panose="020B0604030504040204" pitchFamily="34" charset="0"/>
              <a:cs typeface="Times New Roman"/>
            </a:endParaRPr>
          </a:p>
          <a:p>
            <a:pPr>
              <a:spcAft>
                <a:spcPts val="500"/>
              </a:spcAft>
            </a:pPr>
            <a:endParaRPr lang="en-US" i="1" dirty="0" smtClean="0">
              <a:solidFill>
                <a:srgbClr val="0F3661"/>
              </a:solidFill>
              <a:latin typeface="Times New Roman"/>
              <a:ea typeface="Verdana" panose="020B0604030504040204" pitchFamily="34" charset="0"/>
              <a:cs typeface="Times New Roman"/>
            </a:endParaRPr>
          </a:p>
          <a:p>
            <a:pPr>
              <a:spcAft>
                <a:spcPts val="500"/>
              </a:spcAft>
            </a:pPr>
            <a:r>
              <a:rPr lang="en-US" i="1" dirty="0" smtClean="0">
                <a:solidFill>
                  <a:srgbClr val="2C7C9F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What is the Weather</a:t>
            </a:r>
            <a:r>
              <a:rPr lang="en-US" i="1" dirty="0" smtClean="0">
                <a:solidFill>
                  <a:srgbClr val="2C7C9F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?</a:t>
            </a:r>
            <a:r>
              <a:rPr lang="en-US" i="1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 -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 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Temperature and Humidity Data 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Logger </a:t>
            </a:r>
            <a:r>
              <a:rPr lang="en-US" baseline="30000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4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: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Integrates STEM practices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in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the classroom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. </a:t>
            </a:r>
            <a:endParaRPr lang="en-US" i="1" dirty="0">
              <a:solidFill>
                <a:srgbClr val="0F3661"/>
              </a:solidFill>
              <a:latin typeface="Times New Roman"/>
              <a:ea typeface="Verdana" panose="020B0604030504040204" pitchFamily="34" charset="0"/>
              <a:cs typeface="Times New Roman"/>
            </a:endParaRPr>
          </a:p>
          <a:p>
            <a:pPr>
              <a:spcAft>
                <a:spcPts val="500"/>
              </a:spcAft>
            </a:pPr>
            <a:endParaRPr lang="en-US" i="1" dirty="0" smtClean="0">
              <a:solidFill>
                <a:srgbClr val="0F3661"/>
              </a:solidFill>
              <a:latin typeface="Times New Roman"/>
              <a:ea typeface="Verdana" panose="020B0604030504040204" pitchFamily="34" charset="0"/>
              <a:cs typeface="Times New Roman"/>
            </a:endParaRPr>
          </a:p>
          <a:p>
            <a:pPr>
              <a:spcAft>
                <a:spcPts val="500"/>
              </a:spcAft>
            </a:pPr>
            <a:r>
              <a:rPr lang="en-US" i="1" dirty="0" smtClean="0">
                <a:solidFill>
                  <a:srgbClr val="2C7C9F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Take Out Your Phones</a:t>
            </a:r>
            <a:r>
              <a:rPr lang="en-US" i="1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 - 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LED 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Light Detections </a:t>
            </a:r>
            <a:r>
              <a:rPr lang="en-US" baseline="30000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4</a:t>
            </a:r>
            <a:r>
              <a:rPr lang="en-US" dirty="0" smtClean="0">
                <a:solidFill>
                  <a:srgbClr val="0F3661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: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Measures intensity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of LED light projected from </a:t>
            </a:r>
            <a:r>
              <a:rPr lang="en-US" dirty="0" smtClean="0">
                <a:solidFill>
                  <a:srgbClr val="000000"/>
                </a:solidFill>
                <a:latin typeface="Times New Roman"/>
                <a:ea typeface="Verdana" panose="020B0604030504040204" pitchFamily="34" charset="0"/>
                <a:cs typeface="Times New Roman"/>
              </a:rPr>
              <a:t>students’ phones.</a:t>
            </a:r>
            <a:endParaRPr lang="en-US" dirty="0" smtClean="0">
              <a:solidFill>
                <a:srgbClr val="000000"/>
              </a:solidFill>
              <a:latin typeface="Times New Roman"/>
              <a:ea typeface="Verdana" panose="020B0604030504040204" pitchFamily="34" charset="0"/>
              <a:cs typeface="Times New Roman"/>
            </a:endParaRPr>
          </a:p>
          <a:p>
            <a:pPr>
              <a:lnSpc>
                <a:spcPct val="200000"/>
              </a:lnSpc>
              <a:spcAft>
                <a:spcPts val="500"/>
              </a:spcAft>
            </a:pPr>
            <a:endParaRPr lang="en-US" dirty="0"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4360" name="Curved Down Arrow 14359"/>
          <p:cNvSpPr/>
          <p:nvPr/>
        </p:nvSpPr>
        <p:spPr>
          <a:xfrm rot="4035376">
            <a:off x="31357278" y="15857863"/>
            <a:ext cx="2273014" cy="1651413"/>
          </a:xfrm>
          <a:prstGeom prst="curvedDownArrow">
            <a:avLst>
              <a:gd name="adj1" fmla="val 25000"/>
              <a:gd name="adj2" fmla="val 88462"/>
              <a:gd name="adj3" fmla="val 25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8" name="Curved Down Arrow 87"/>
          <p:cNvSpPr/>
          <p:nvPr/>
        </p:nvSpPr>
        <p:spPr>
          <a:xfrm rot="17564624" flipH="1">
            <a:off x="12105590" y="15855953"/>
            <a:ext cx="2269770" cy="1652745"/>
          </a:xfrm>
          <a:prstGeom prst="curvedDownArrow">
            <a:avLst>
              <a:gd name="adj1" fmla="val 25000"/>
              <a:gd name="adj2" fmla="val 88462"/>
              <a:gd name="adj3" fmla="val 25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362" name="Group 14361"/>
          <p:cNvGrpSpPr/>
          <p:nvPr/>
        </p:nvGrpSpPr>
        <p:grpSpPr>
          <a:xfrm>
            <a:off x="11811000" y="5334000"/>
            <a:ext cx="11430000" cy="10244792"/>
            <a:chOff x="11811000" y="5334000"/>
            <a:chExt cx="11430000" cy="10244792"/>
          </a:xfrm>
        </p:grpSpPr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573BC738-A62F-4749-9E94-361859E628F7}"/>
                </a:ext>
              </a:extLst>
            </p:cNvPr>
            <p:cNvSpPr txBox="1"/>
            <p:nvPr/>
          </p:nvSpPr>
          <p:spPr>
            <a:xfrm>
              <a:off x="14249400" y="5562600"/>
              <a:ext cx="548640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Dopamine </a:t>
              </a:r>
              <a:r>
                <a:rPr lang="en-US" sz="2800" b="1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</a:t>
              </a:r>
              <a:r>
                <a:rPr lang="en-US" sz="2800" b="1" baseline="-25000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8</a:t>
              </a:r>
              <a:r>
                <a:rPr lang="en-US" sz="2800" b="1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H</a:t>
              </a:r>
              <a:r>
                <a:rPr lang="en-US" sz="2800" b="1" baseline="-25000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11</a:t>
              </a:r>
              <a:r>
                <a:rPr lang="en-US" sz="2800" b="1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NO</a:t>
              </a:r>
              <a:r>
                <a:rPr lang="en-US" sz="2800" b="1" baseline="-25000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2 </a:t>
              </a:r>
              <a:r>
                <a:rPr lang="en-US" sz="28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Lab</a:t>
              </a:r>
            </a:p>
            <a:p>
              <a:endParaRPr lang="en-US" dirty="0"/>
            </a:p>
          </p:txBody>
        </p:sp>
        <p:pic>
          <p:nvPicPr>
            <p:cNvPr id="15" name="Picture 14" descr="250px-Dopamine2.svg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11000" y="5334000"/>
              <a:ext cx="2299139" cy="1066800"/>
            </a:xfrm>
            <a:prstGeom prst="rect">
              <a:avLst/>
            </a:prstGeom>
          </p:spPr>
        </p:pic>
        <p:grpSp>
          <p:nvGrpSpPr>
            <p:cNvPr id="14361" name="Group 14360"/>
            <p:cNvGrpSpPr/>
            <p:nvPr/>
          </p:nvGrpSpPr>
          <p:grpSpPr>
            <a:xfrm>
              <a:off x="11887200" y="6324600"/>
              <a:ext cx="11353800" cy="9254192"/>
              <a:chOff x="11887200" y="6324600"/>
              <a:chExt cx="11353800" cy="9254192"/>
            </a:xfrm>
          </p:grpSpPr>
          <p:grpSp>
            <p:nvGrpSpPr>
              <p:cNvPr id="14358" name="Group 14357"/>
              <p:cNvGrpSpPr/>
              <p:nvPr/>
            </p:nvGrpSpPr>
            <p:grpSpPr>
              <a:xfrm>
                <a:off x="11887200" y="6400800"/>
                <a:ext cx="8458200" cy="9177992"/>
                <a:chOff x="11887200" y="6400800"/>
                <a:chExt cx="8458200" cy="9177992"/>
              </a:xfrm>
            </p:grpSpPr>
            <p:grpSp>
              <p:nvGrpSpPr>
                <p:cNvPr id="14357" name="Group 14356"/>
                <p:cNvGrpSpPr/>
                <p:nvPr/>
              </p:nvGrpSpPr>
              <p:grpSpPr>
                <a:xfrm>
                  <a:off x="11887200" y="6400800"/>
                  <a:ext cx="8458200" cy="1828800"/>
                  <a:chOff x="11887200" y="6400800"/>
                  <a:chExt cx="8458200" cy="1828800"/>
                </a:xfrm>
              </p:grpSpPr>
              <p:sp>
                <p:nvSpPr>
                  <p:cNvPr id="18" name="TextBox 17"/>
                  <p:cNvSpPr txBox="1"/>
                  <p:nvPr/>
                </p:nvSpPr>
                <p:spPr>
                  <a:xfrm>
                    <a:off x="12039600" y="6400800"/>
                    <a:ext cx="8305800" cy="138499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Step 1: Making 150μM of C</a:t>
                    </a:r>
                    <a:r>
                      <a:rPr lang="en-US" sz="2800" baseline="-25000" dirty="0" smtClean="0">
                        <a:solidFill>
                          <a:schemeClr val="accent2"/>
                        </a:solidFill>
                      </a:rPr>
                      <a:t>8</a:t>
                    </a:r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H</a:t>
                    </a:r>
                    <a:r>
                      <a:rPr lang="en-US" sz="2800" baseline="-25000" dirty="0" smtClean="0">
                        <a:solidFill>
                          <a:schemeClr val="accent2"/>
                        </a:solidFill>
                      </a:rPr>
                      <a:t>11</a:t>
                    </a:r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NO</a:t>
                    </a:r>
                    <a:r>
                      <a:rPr lang="en-US" sz="2800" baseline="-25000" dirty="0" smtClean="0">
                        <a:solidFill>
                          <a:schemeClr val="accent2"/>
                        </a:solidFill>
                      </a:rPr>
                      <a:t>2</a:t>
                    </a:r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 solution in Phosphate </a:t>
                    </a:r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Buffer Solution  </a:t>
                    </a:r>
                    <a:r>
                      <a:rPr lang="en-US" sz="2800" dirty="0" smtClean="0">
                        <a:solidFill>
                          <a:schemeClr val="accent2"/>
                        </a:solidFill>
                      </a:rPr>
                      <a:t>(PBS)</a:t>
                    </a:r>
                  </a:p>
                  <a:p>
                    <a:r>
                      <a:rPr lang="en-US" sz="2800" dirty="0">
                        <a:solidFill>
                          <a:srgbClr val="000000"/>
                        </a:solidFill>
                      </a:rPr>
                      <a:t>	</a:t>
                    </a:r>
                    <a:r>
                      <a:rPr lang="en-US" sz="2800" dirty="0" smtClean="0">
                        <a:solidFill>
                          <a:srgbClr val="000000"/>
                        </a:solidFill>
                      </a:rPr>
                      <a:t> </a:t>
                    </a:r>
                    <a:endParaRPr lang="en-US" sz="2800" dirty="0">
                      <a:solidFill>
                        <a:srgbClr val="000000"/>
                      </a:solidFill>
                    </a:endParaRPr>
                  </a:p>
                </p:txBody>
              </p:sp>
              <p:graphicFrame>
                <p:nvGraphicFramePr>
                  <p:cNvPr id="28" name="Object 27"/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2921820264"/>
                      </p:ext>
                    </p:extLst>
                  </p:nvPr>
                </p:nvGraphicFramePr>
                <p:xfrm>
                  <a:off x="11887200" y="7467600"/>
                  <a:ext cx="5486400" cy="762000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340" name="Document" r:id="rId9" imgW="5486400" imgH="762000" progId="Word.Document.12">
                          <p:embed/>
                        </p:oleObj>
                      </mc:Choice>
                      <mc:Fallback>
                        <p:oleObj name="Document" r:id="rId9" imgW="5486400" imgH="762000" progId="Word.Document.12">
                          <p:embed/>
                          <p:pic>
                            <p:nvPicPr>
                              <p:cNvPr id="0" name=""/>
                              <p:cNvPicPr/>
                              <p:nvPr/>
                            </p:nvPicPr>
                            <p:blipFill>
                              <a:blip r:embed="rId10"/>
                              <a:stretch>
                                <a:fillRect/>
                              </a:stretch>
                            </p:blipFill>
                            <p:spPr>
                              <a:xfrm>
                                <a:off x="11887200" y="7467600"/>
                                <a:ext cx="5486400" cy="762000"/>
                              </a:xfrm>
                              <a:prstGeom prst="rect">
                                <a:avLst/>
                              </a:prstGeom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</p:grpSp>
            <p:grpSp>
              <p:nvGrpSpPr>
                <p:cNvPr id="14341" name="Group 14340"/>
                <p:cNvGrpSpPr/>
                <p:nvPr/>
              </p:nvGrpSpPr>
              <p:grpSpPr>
                <a:xfrm>
                  <a:off x="12039600" y="8229600"/>
                  <a:ext cx="7239000" cy="2472392"/>
                  <a:chOff x="12344400" y="11887201"/>
                  <a:chExt cx="7239000" cy="2472392"/>
                </a:xfrm>
              </p:grpSpPr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2344400" y="11887201"/>
                    <a:ext cx="7239000" cy="523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Step 2:  Serial dilution of </a:t>
                    </a:r>
                    <a:r>
                      <a:rPr lang="en-US" sz="2800" dirty="0">
                        <a:solidFill>
                          <a:srgbClr val="244A58"/>
                        </a:solidFill>
                      </a:rPr>
                      <a:t>C</a:t>
                    </a:r>
                    <a:r>
                      <a:rPr lang="en-US" sz="2800" baseline="-25000" dirty="0">
                        <a:solidFill>
                          <a:srgbClr val="244A58"/>
                        </a:solidFill>
                      </a:rPr>
                      <a:t>8</a:t>
                    </a:r>
                    <a:r>
                      <a:rPr lang="en-US" sz="2800" dirty="0">
                        <a:solidFill>
                          <a:srgbClr val="244A58"/>
                        </a:solidFill>
                      </a:rPr>
                      <a:t>H</a:t>
                    </a:r>
                    <a:r>
                      <a:rPr lang="en-US" sz="2800" baseline="-25000" dirty="0">
                        <a:solidFill>
                          <a:srgbClr val="244A58"/>
                        </a:solidFill>
                      </a:rPr>
                      <a:t>11</a:t>
                    </a:r>
                    <a:r>
                      <a:rPr lang="en-US" sz="2800" dirty="0">
                        <a:solidFill>
                          <a:srgbClr val="244A58"/>
                        </a:solidFill>
                      </a:rPr>
                      <a:t>NO</a:t>
                    </a:r>
                    <a:r>
                      <a:rPr lang="en-US" sz="2800" baseline="-25000" dirty="0">
                        <a:solidFill>
                          <a:srgbClr val="244A58"/>
                        </a:solidFill>
                      </a:rPr>
                      <a:t>2</a:t>
                    </a:r>
                    <a:endParaRPr lang="en-US" sz="2800" dirty="0">
                      <a:solidFill>
                        <a:srgbClr val="244A58"/>
                      </a:solidFill>
                    </a:endParaRPr>
                  </a:p>
                </p:txBody>
              </p:sp>
              <p:sp>
                <p:nvSpPr>
                  <p:cNvPr id="14340" name="TextBox 14339"/>
                  <p:cNvSpPr txBox="1"/>
                  <p:nvPr/>
                </p:nvSpPr>
                <p:spPr>
                  <a:xfrm>
                    <a:off x="12649200" y="12420601"/>
                    <a:ext cx="5943600" cy="193899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0μM (baseline)</a:t>
                    </a:r>
                  </a:p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>
                        <a:solidFill>
                          <a:srgbClr val="000000"/>
                        </a:solidFill>
                      </a:rPr>
                      <a:t>150μM </a:t>
                    </a: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(stock solution)</a:t>
                    </a:r>
                  </a:p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>
                        <a:solidFill>
                          <a:srgbClr val="000000"/>
                        </a:solidFill>
                      </a:rPr>
                      <a:t>75μM  </a:t>
                    </a: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(1:1 ratio stock solution/PBS)</a:t>
                    </a:r>
                  </a:p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>
                        <a:solidFill>
                          <a:srgbClr val="000000"/>
                        </a:solidFill>
                      </a:rPr>
                      <a:t>50μM </a:t>
                    </a: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(1:3 ratio stock solution/ PBS)</a:t>
                    </a:r>
                  </a:p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>
                        <a:solidFill>
                          <a:srgbClr val="000000"/>
                        </a:solidFill>
                      </a:rPr>
                      <a:t>10μM  </a:t>
                    </a:r>
                    <a:r>
                      <a:rPr lang="en-US" dirty="0" smtClean="0">
                        <a:solidFill>
                          <a:srgbClr val="000000"/>
                        </a:solidFill>
                      </a:rPr>
                      <a:t>(1:15 ratio stock solution/PBS)</a:t>
                    </a:r>
                    <a:endParaRPr lang="en-US" dirty="0">
                      <a:solidFill>
                        <a:srgbClr val="000000"/>
                      </a:solidFill>
                    </a:endParaRPr>
                  </a:p>
                </p:txBody>
              </p:sp>
            </p:grpSp>
            <p:grpSp>
              <p:nvGrpSpPr>
                <p:cNvPr id="14351" name="Group 14350"/>
                <p:cNvGrpSpPr/>
                <p:nvPr/>
              </p:nvGrpSpPr>
              <p:grpSpPr>
                <a:xfrm>
                  <a:off x="12039600" y="10668000"/>
                  <a:ext cx="5334000" cy="2484060"/>
                  <a:chOff x="12039600" y="10668000"/>
                  <a:chExt cx="5334000" cy="2484060"/>
                </a:xfrm>
              </p:grpSpPr>
              <p:sp>
                <p:nvSpPr>
                  <p:cNvPr id="14339" name="TextBox 14338"/>
                  <p:cNvSpPr txBox="1"/>
                  <p:nvPr/>
                </p:nvSpPr>
                <p:spPr>
                  <a:xfrm>
                    <a:off x="12039600" y="10668000"/>
                    <a:ext cx="5334000" cy="132343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Step 3:  Testing C</a:t>
                    </a:r>
                    <a:r>
                      <a:rPr lang="en-US" sz="2800" baseline="-25000" dirty="0" smtClean="0">
                        <a:solidFill>
                          <a:srgbClr val="244A58"/>
                        </a:solidFill>
                      </a:rPr>
                      <a:t>8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H</a:t>
                    </a:r>
                    <a:r>
                      <a:rPr lang="en-US" sz="2800" baseline="-25000" dirty="0" smtClean="0">
                        <a:solidFill>
                          <a:srgbClr val="244A58"/>
                        </a:solidFill>
                      </a:rPr>
                      <a:t>11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NO</a:t>
                    </a:r>
                    <a:r>
                      <a:rPr lang="en-US" sz="2800" baseline="-25000" dirty="0" smtClean="0">
                        <a:solidFill>
                          <a:srgbClr val="244A58"/>
                        </a:solidFill>
                      </a:rPr>
                      <a:t>2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 dilutions to observe oxidation </a:t>
                    </a:r>
                    <a:endParaRPr lang="en-US" sz="2800" dirty="0">
                      <a:solidFill>
                        <a:srgbClr val="244A58"/>
                      </a:solidFill>
                    </a:endParaRPr>
                  </a:p>
                  <a:p>
                    <a:endParaRPr lang="en-US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19" name="TextBox 18"/>
                  <p:cNvSpPr txBox="1"/>
                  <p:nvPr/>
                </p:nvSpPr>
                <p:spPr>
                  <a:xfrm>
                    <a:off x="12115800" y="11582400"/>
                    <a:ext cx="4455066" cy="156966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 smtClean="0"/>
                      <a:t>Glassy Carbon Electrode (GSE)</a:t>
                    </a:r>
                  </a:p>
                  <a:p>
                    <a:pPr marL="798513" lvl="1" indent="-342900">
                      <a:buFont typeface="Arial"/>
                      <a:buChar char="•"/>
                    </a:pPr>
                    <a:r>
                      <a:rPr lang="en-US" dirty="0" smtClean="0"/>
                      <a:t>Working electrode</a:t>
                    </a:r>
                  </a:p>
                  <a:p>
                    <a:pPr marL="798513" lvl="1" indent="-342900">
                      <a:buFont typeface="Arial"/>
                      <a:buChar char="•"/>
                    </a:pPr>
                    <a:r>
                      <a:rPr lang="en-US" dirty="0" smtClean="0"/>
                      <a:t>Auxiliary electrode</a:t>
                    </a:r>
                  </a:p>
                  <a:p>
                    <a:pPr marL="798513" lvl="1" indent="-342900">
                      <a:buFont typeface="Arial"/>
                      <a:buChar char="•"/>
                    </a:pPr>
                    <a:r>
                      <a:rPr lang="en-US" dirty="0" smtClean="0"/>
                      <a:t>Reference electrode</a:t>
                    </a:r>
                    <a:endParaRPr lang="en-US" dirty="0"/>
                  </a:p>
                </p:txBody>
              </p:sp>
            </p:grpSp>
            <p:grpSp>
              <p:nvGrpSpPr>
                <p:cNvPr id="14342" name="Group 14341"/>
                <p:cNvGrpSpPr/>
                <p:nvPr/>
              </p:nvGrpSpPr>
              <p:grpSpPr>
                <a:xfrm>
                  <a:off x="12039600" y="13106400"/>
                  <a:ext cx="5105400" cy="2472392"/>
                  <a:chOff x="12039600" y="13106400"/>
                  <a:chExt cx="5105400" cy="2472392"/>
                </a:xfrm>
              </p:grpSpPr>
              <p:sp>
                <p:nvSpPr>
                  <p:cNvPr id="14343" name="TextBox 14342"/>
                  <p:cNvSpPr txBox="1"/>
                  <p:nvPr/>
                </p:nvSpPr>
                <p:spPr>
                  <a:xfrm>
                    <a:off x="12039600" y="13106400"/>
                    <a:ext cx="3884271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2800" dirty="0">
                        <a:solidFill>
                          <a:srgbClr val="244A58"/>
                        </a:solidFill>
                      </a:rPr>
                      <a:t>Step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 4: </a:t>
                    </a:r>
                    <a:r>
                      <a:rPr lang="en-US" sz="2800" dirty="0">
                        <a:solidFill>
                          <a:srgbClr val="244A58"/>
                        </a:solidFill>
                      </a:rPr>
                      <a:t>Data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 </a:t>
                    </a:r>
                    <a:r>
                      <a:rPr lang="en-US" sz="2800" dirty="0" smtClean="0">
                        <a:solidFill>
                          <a:srgbClr val="244A58"/>
                        </a:solidFill>
                      </a:rPr>
                      <a:t>examination</a:t>
                    </a:r>
                    <a:endParaRPr lang="en-US" sz="2800" dirty="0">
                      <a:solidFill>
                        <a:srgbClr val="244A58"/>
                      </a:solidFill>
                    </a:endParaRPr>
                  </a:p>
                </p:txBody>
              </p:sp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12115800" y="13639800"/>
                    <a:ext cx="5029200" cy="193899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342900" indent="-342900">
                      <a:buFont typeface="Arial"/>
                      <a:buChar char="•"/>
                    </a:pPr>
                    <a:r>
                      <a:rPr lang="en-US" dirty="0" smtClean="0"/>
                      <a:t>Using a </a:t>
                    </a:r>
                    <a:r>
                      <a:rPr lang="en-US" dirty="0" err="1" smtClean="0"/>
                      <a:t>Gamry</a:t>
                    </a:r>
                    <a:r>
                      <a:rPr lang="en-US" dirty="0" smtClean="0"/>
                      <a:t> </a:t>
                    </a:r>
                    <a:r>
                      <a:rPr lang="en-US" dirty="0" err="1" smtClean="0"/>
                      <a:t>potentiostat</a:t>
                    </a:r>
                    <a:r>
                      <a:rPr lang="en-US" dirty="0" smtClean="0"/>
                      <a:t> the oxidization </a:t>
                    </a:r>
                    <a:r>
                      <a:rPr lang="en-US" dirty="0" smtClean="0"/>
                      <a:t>&amp; reduction of </a:t>
                    </a:r>
                    <a:r>
                      <a:rPr lang="en-US" dirty="0" smtClean="0"/>
                      <a:t>C</a:t>
                    </a:r>
                    <a:r>
                      <a:rPr lang="en-US" baseline="-25000" dirty="0" smtClean="0"/>
                      <a:t>8</a:t>
                    </a:r>
                    <a:r>
                      <a:rPr lang="en-US" dirty="0" smtClean="0"/>
                      <a:t>H</a:t>
                    </a:r>
                    <a:r>
                      <a:rPr lang="en-US" baseline="-25000" dirty="0" smtClean="0"/>
                      <a:t>11</a:t>
                    </a:r>
                    <a:r>
                      <a:rPr lang="en-US" dirty="0" smtClean="0"/>
                      <a:t>NO</a:t>
                    </a:r>
                    <a:r>
                      <a:rPr lang="en-US" baseline="-25000" dirty="0" smtClean="0"/>
                      <a:t>2</a:t>
                    </a:r>
                    <a:r>
                      <a:rPr lang="en-US" dirty="0" smtClean="0"/>
                      <a:t> was tested.</a:t>
                    </a:r>
                  </a:p>
                  <a:p>
                    <a:pPr marL="798513" lvl="1" indent="-342900">
                      <a:buFont typeface="Arial"/>
                      <a:buChar char="•"/>
                    </a:pPr>
                    <a:r>
                      <a:rPr lang="en-US" dirty="0" smtClean="0"/>
                      <a:t>Signal vs. Scan rate</a:t>
                    </a:r>
                  </a:p>
                  <a:p>
                    <a:pPr marL="798513" lvl="1" indent="-342900">
                      <a:buFont typeface="Arial"/>
                      <a:buChar char="•"/>
                    </a:pPr>
                    <a:r>
                      <a:rPr lang="en-US" dirty="0" smtClean="0"/>
                      <a:t>Signal vs. Concentration</a:t>
                    </a:r>
                    <a:endParaRPr lang="en-US" dirty="0"/>
                  </a:p>
                </p:txBody>
              </p:sp>
            </p:grpSp>
          </p:grpSp>
          <p:grpSp>
            <p:nvGrpSpPr>
              <p:cNvPr id="14359" name="Group 14358"/>
              <p:cNvGrpSpPr/>
              <p:nvPr/>
            </p:nvGrpSpPr>
            <p:grpSpPr>
              <a:xfrm>
                <a:off x="17754600" y="6324600"/>
                <a:ext cx="5486400" cy="5124510"/>
                <a:chOff x="17754600" y="6324600"/>
                <a:chExt cx="5486400" cy="5124510"/>
              </a:xfrm>
            </p:grpSpPr>
            <p:sp>
              <p:nvSpPr>
                <p:cNvPr id="21" name="TextBox 20"/>
                <p:cNvSpPr txBox="1"/>
                <p:nvPr/>
              </p:nvSpPr>
              <p:spPr>
                <a:xfrm>
                  <a:off x="17754600" y="11049000"/>
                  <a:ext cx="441960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 smtClean="0">
                      <a:solidFill>
                        <a:schemeClr val="accent1"/>
                      </a:solidFill>
                    </a:rPr>
                    <a:t>Cyclic Voltammetry (CV)</a:t>
                  </a:r>
                  <a:endParaRPr lang="en-US" sz="2000" dirty="0">
                    <a:solidFill>
                      <a:schemeClr val="accent1"/>
                    </a:solidFill>
                  </a:endParaRPr>
                </a:p>
              </p:txBody>
            </p:sp>
            <p:grpSp>
              <p:nvGrpSpPr>
                <p:cNvPr id="14355" name="Group 14354"/>
                <p:cNvGrpSpPr/>
                <p:nvPr/>
              </p:nvGrpSpPr>
              <p:grpSpPr>
                <a:xfrm>
                  <a:off x="18821400" y="6324600"/>
                  <a:ext cx="4419600" cy="4216400"/>
                  <a:chOff x="18821400" y="6324600"/>
                  <a:chExt cx="4419600" cy="4216400"/>
                </a:xfrm>
              </p:grpSpPr>
              <p:pic>
                <p:nvPicPr>
                  <p:cNvPr id="23" name="Picture 22" descr="thumbnail_IMG_0608.jpg"/>
                  <p:cNvPicPr>
                    <a:picLocks noChangeAspect="1"/>
                  </p:cNvPicPr>
                  <p:nvPr/>
                </p:nvPicPr>
                <p:blipFill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9621500" y="6781800"/>
                    <a:ext cx="2819400" cy="3759200"/>
                  </a:xfrm>
                  <a:prstGeom prst="rect">
                    <a:avLst/>
                  </a:prstGeom>
                </p:spPr>
              </p:pic>
              <p:sp>
                <p:nvSpPr>
                  <p:cNvPr id="68" name="TextBox 67"/>
                  <p:cNvSpPr txBox="1"/>
                  <p:nvPr/>
                </p:nvSpPr>
                <p:spPr>
                  <a:xfrm>
                    <a:off x="18821400" y="6324600"/>
                    <a:ext cx="4419600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dirty="0" smtClean="0">
                        <a:solidFill>
                          <a:srgbClr val="2C7C9F"/>
                        </a:solidFill>
                      </a:rPr>
                      <a:t>Glassy Carbon Electrode</a:t>
                    </a:r>
                    <a:endParaRPr lang="en-US" sz="2000" dirty="0">
                      <a:solidFill>
                        <a:srgbClr val="2C7C9F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0" name="TextBox 79"/>
          <p:cNvSpPr txBox="1"/>
          <p:nvPr/>
        </p:nvSpPr>
        <p:spPr>
          <a:xfrm>
            <a:off x="23317200" y="6019800"/>
            <a:ext cx="10363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Commercial shrinkable </a:t>
            </a:r>
            <a:r>
              <a:rPr lang="en-US" sz="2800" dirty="0" smtClean="0"/>
              <a:t>polystyrene-based polymer films, known as </a:t>
            </a:r>
            <a:r>
              <a:rPr lang="en-US" sz="2800" i="1" dirty="0" err="1" smtClean="0"/>
              <a:t>Shrinky</a:t>
            </a:r>
            <a:r>
              <a:rPr lang="en-US" sz="2800" i="1" dirty="0" smtClean="0"/>
              <a:t> Dinks,</a:t>
            </a:r>
            <a:r>
              <a:rPr lang="en-US" sz="2800" dirty="0" smtClean="0"/>
              <a:t> were used to create electrodes for gaseous chemical testing.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</a:t>
            </a:r>
          </a:p>
          <a:p>
            <a:r>
              <a:rPr lang="en-US" sz="2800" dirty="0">
                <a:solidFill>
                  <a:srgbClr val="000000"/>
                </a:solidFill>
              </a:rPr>
              <a:t>	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3012400" y="7543800"/>
            <a:ext cx="8305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244A58"/>
                </a:solidFill>
              </a:rPr>
              <a:t>Step 1: </a:t>
            </a:r>
            <a:r>
              <a:rPr lang="en-US" sz="2800" dirty="0" smtClean="0">
                <a:solidFill>
                  <a:srgbClr val="244A58"/>
                </a:solidFill>
              </a:rPr>
              <a:t>Trace electrode with HB </a:t>
            </a:r>
            <a:r>
              <a:rPr lang="en-US" sz="2800" dirty="0" smtClean="0">
                <a:solidFill>
                  <a:srgbClr val="244A58"/>
                </a:solidFill>
              </a:rPr>
              <a:t>graphite </a:t>
            </a:r>
            <a:r>
              <a:rPr lang="en-US" sz="2800" dirty="0" smtClean="0">
                <a:solidFill>
                  <a:srgbClr val="244A58"/>
                </a:solidFill>
              </a:rPr>
              <a:t>pencil </a:t>
            </a:r>
            <a:endParaRPr lang="en-US" sz="2800" dirty="0" smtClean="0">
              <a:solidFill>
                <a:srgbClr val="244A58"/>
              </a:solidFill>
            </a:endParaRPr>
          </a:p>
          <a:p>
            <a:endParaRPr lang="en-US" sz="2800" dirty="0" smtClean="0">
              <a:solidFill>
                <a:schemeClr val="accent1"/>
              </a:solidFill>
            </a:endParaRPr>
          </a:p>
        </p:txBody>
      </p:sp>
      <p:pic>
        <p:nvPicPr>
          <p:cNvPr id="14367" name="Picture 14366" descr="Screen Shot 2019-07-31 at 7.47.58 AM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9600" y="8153400"/>
            <a:ext cx="2164569" cy="24384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26365201" y="8305800"/>
            <a:ext cx="5715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Measure dimensions of film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Sand with 180 grit sandpaper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Using template</a:t>
            </a:r>
            <a:r>
              <a:rPr lang="en-US" dirty="0" smtClean="0"/>
              <a:t>, trace wires with graphite pencil.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6441400" y="10668000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28803600" y="9753600"/>
            <a:ext cx="18288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Dimensions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6212800" y="10210800"/>
            <a:ext cx="693420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0327600" y="11506200"/>
            <a:ext cx="28526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Mirica</a:t>
            </a:r>
            <a:r>
              <a:rPr lang="en-US" sz="1100" dirty="0" smtClean="0"/>
              <a:t>, 2017- </a:t>
            </a:r>
            <a:r>
              <a:rPr lang="en-US" sz="1100" i="1" dirty="0"/>
              <a:t>Journal of Chemical Education</a:t>
            </a:r>
            <a:r>
              <a:rPr lang="en-US" sz="1100" dirty="0" smtClean="0"/>
              <a:t> </a:t>
            </a:r>
            <a:r>
              <a:rPr lang="en-US" sz="1100" baseline="30000" dirty="0" smtClean="0"/>
              <a:t>2</a:t>
            </a:r>
            <a:endParaRPr lang="en-US" sz="1100" dirty="0"/>
          </a:p>
        </p:txBody>
      </p:sp>
      <p:sp>
        <p:nvSpPr>
          <p:cNvPr id="100" name="TextBox 99"/>
          <p:cNvSpPr txBox="1"/>
          <p:nvPr/>
        </p:nvSpPr>
        <p:spPr>
          <a:xfrm>
            <a:off x="23164800" y="11734800"/>
            <a:ext cx="6934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244A58"/>
                </a:solidFill>
              </a:rPr>
              <a:t>Step 2: Shrink device at 163°C for 10 minutes</a:t>
            </a:r>
          </a:p>
          <a:p>
            <a:endParaRPr lang="en-US" sz="2800" dirty="0" smtClean="0">
              <a:solidFill>
                <a:schemeClr val="accent1"/>
              </a:solidFill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3012400" y="15087600"/>
            <a:ext cx="8305800" cy="954107"/>
            <a:chOff x="23012400" y="14478000"/>
            <a:chExt cx="8305800" cy="954107"/>
          </a:xfrm>
        </p:grpSpPr>
        <p:sp>
          <p:nvSpPr>
            <p:cNvPr id="101" name="TextBox 100"/>
            <p:cNvSpPr txBox="1"/>
            <p:nvPr/>
          </p:nvSpPr>
          <p:spPr>
            <a:xfrm>
              <a:off x="23012400" y="14478000"/>
              <a:ext cx="83058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rgbClr val="244A58"/>
                  </a:solidFill>
                </a:rPr>
                <a:t>Step 3: Measure resistance of device</a:t>
              </a:r>
            </a:p>
            <a:p>
              <a:endParaRPr lang="en-US" sz="2800" dirty="0" smtClean="0">
                <a:solidFill>
                  <a:schemeClr val="accent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4231600" y="14935200"/>
              <a:ext cx="20826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 Future steps </a:t>
              </a:r>
              <a:endParaRPr lang="en-US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4231600" y="12268200"/>
            <a:ext cx="8571718" cy="2663113"/>
            <a:chOff x="24231600" y="12268200"/>
            <a:chExt cx="8571718" cy="2663113"/>
          </a:xfrm>
        </p:grpSpPr>
        <p:grpSp>
          <p:nvGrpSpPr>
            <p:cNvPr id="24" name="Group 23"/>
            <p:cNvGrpSpPr/>
            <p:nvPr/>
          </p:nvGrpSpPr>
          <p:grpSpPr>
            <a:xfrm>
              <a:off x="24231600" y="12268200"/>
              <a:ext cx="3111500" cy="2663113"/>
              <a:chOff x="25298400" y="12344400"/>
              <a:chExt cx="3111500" cy="2663113"/>
            </a:xfrm>
          </p:grpSpPr>
          <p:sp>
            <p:nvSpPr>
              <p:cNvPr id="89" name="TextBox 88"/>
              <p:cNvSpPr txBox="1"/>
              <p:nvPr/>
            </p:nvSpPr>
            <p:spPr>
              <a:xfrm>
                <a:off x="26206450" y="12344400"/>
                <a:ext cx="12954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rgbClr val="2C7C9F"/>
                    </a:solidFill>
                  </a:rPr>
                  <a:t>Before</a:t>
                </a:r>
                <a:endParaRPr lang="en-US" dirty="0">
                  <a:solidFill>
                    <a:srgbClr val="2C7C9F"/>
                  </a:solidFill>
                </a:endParaRPr>
              </a:p>
            </p:txBody>
          </p:sp>
          <p:pic>
            <p:nvPicPr>
              <p:cNvPr id="16" name="Picture 15" descr="1-1.jpeg"/>
              <p:cNvPicPr>
                <a:picLocks noChangeAspect="1"/>
              </p:cNvPicPr>
              <p:nvPr/>
            </p:nvPicPr>
            <p:blipFill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4060" b="14638"/>
              <a:stretch/>
            </p:blipFill>
            <p:spPr>
              <a:xfrm rot="10800000">
                <a:off x="25298400" y="12877800"/>
                <a:ext cx="3111500" cy="2129713"/>
              </a:xfrm>
              <a:prstGeom prst="rect">
                <a:avLst/>
              </a:prstGeom>
            </p:spPr>
          </p:pic>
        </p:grpSp>
        <p:grpSp>
          <p:nvGrpSpPr>
            <p:cNvPr id="25" name="Group 24"/>
            <p:cNvGrpSpPr/>
            <p:nvPr/>
          </p:nvGrpSpPr>
          <p:grpSpPr>
            <a:xfrm>
              <a:off x="28879800" y="12268200"/>
              <a:ext cx="3923518" cy="2662572"/>
              <a:chOff x="28651200" y="12268200"/>
              <a:chExt cx="3923518" cy="2662572"/>
            </a:xfrm>
          </p:grpSpPr>
          <p:sp>
            <p:nvSpPr>
              <p:cNvPr id="90" name="TextBox 89"/>
              <p:cNvSpPr txBox="1"/>
              <p:nvPr/>
            </p:nvSpPr>
            <p:spPr>
              <a:xfrm>
                <a:off x="30003359" y="12268200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rgbClr val="2C7C9F"/>
                    </a:solidFill>
                  </a:rPr>
                  <a:t>After</a:t>
                </a:r>
                <a:endParaRPr lang="en-US" dirty="0">
                  <a:solidFill>
                    <a:srgbClr val="2C7C9F"/>
                  </a:solidFill>
                </a:endParaRPr>
              </a:p>
            </p:txBody>
          </p:sp>
          <p:pic>
            <p:nvPicPr>
              <p:cNvPr id="22" name="Picture 21" descr="1.jpeg"/>
              <p:cNvPicPr>
                <a:picLocks noChangeAspect="1"/>
              </p:cNvPicPr>
              <p:nvPr/>
            </p:nvPicPr>
            <p:blipFill rotWithShape="1"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652" t="20502" r="20716" b="2659"/>
              <a:stretch/>
            </p:blipFill>
            <p:spPr>
              <a:xfrm rot="16200000">
                <a:off x="29548373" y="11904427"/>
                <a:ext cx="2129172" cy="3923518"/>
              </a:xfrm>
              <a:prstGeom prst="rect">
                <a:avLst/>
              </a:prstGeom>
            </p:spPr>
          </p:pic>
        </p:grpSp>
      </p:grpSp>
      <p:grpSp>
        <p:nvGrpSpPr>
          <p:cNvPr id="14364" name="Group 14363"/>
          <p:cNvGrpSpPr/>
          <p:nvPr/>
        </p:nvGrpSpPr>
        <p:grpSpPr>
          <a:xfrm>
            <a:off x="34442400" y="6248400"/>
            <a:ext cx="10363200" cy="4385167"/>
            <a:chOff x="34522204" y="3505200"/>
            <a:chExt cx="10363200" cy="4385167"/>
          </a:xfrm>
        </p:grpSpPr>
        <p:pic>
          <p:nvPicPr>
            <p:cNvPr id="14338" name="Picture 14337" descr="Raspberry_Pi_4_Model_B_-_Side.jpg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46604" y="4572000"/>
              <a:ext cx="5638800" cy="3318367"/>
            </a:xfrm>
            <a:prstGeom prst="rect">
              <a:avLst/>
            </a:prstGeom>
          </p:spPr>
        </p:pic>
        <p:sp>
          <p:nvSpPr>
            <p:cNvPr id="14345" name="TextBox 14344"/>
            <p:cNvSpPr txBox="1"/>
            <p:nvPr/>
          </p:nvSpPr>
          <p:spPr>
            <a:xfrm>
              <a:off x="34522204" y="3505200"/>
              <a:ext cx="6096000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 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Low cost, small computer.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Students engage in all STEM aspects.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Utilized to expand the scope of sensors.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Limited only by students’ imagination. </a:t>
              </a:r>
              <a:r>
                <a:rPr lang="en-US" dirty="0" smtClean="0"/>
                <a:t>  </a:t>
              </a:r>
            </a:p>
            <a:p>
              <a:endParaRPr lang="en-US" dirty="0"/>
            </a:p>
            <a:p>
              <a:r>
                <a:rPr lang="en-US" dirty="0" smtClean="0"/>
                <a:t> </a:t>
              </a:r>
              <a:endParaRPr lang="en-US" dirty="0"/>
            </a:p>
          </p:txBody>
        </p:sp>
      </p:grpSp>
      <p:sp>
        <p:nvSpPr>
          <p:cNvPr id="97" name="Rectangle 167"/>
          <p:cNvSpPr>
            <a:spLocks noChangeArrowheads="1"/>
          </p:cNvSpPr>
          <p:nvPr/>
        </p:nvSpPr>
        <p:spPr bwMode="auto">
          <a:xfrm>
            <a:off x="34213800" y="10668000"/>
            <a:ext cx="10736993" cy="993648"/>
          </a:xfrm>
          <a:prstGeom prst="rect">
            <a:avLst/>
          </a:prstGeom>
          <a:solidFill>
            <a:srgbClr val="0F3661"/>
          </a:solidFill>
          <a:ln w="9525">
            <a:solidFill>
              <a:srgbClr val="0F366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Raspberry Pi Labs for Middle School </a:t>
            </a:r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  <a:p>
            <a:pPr algn="ctr" defTabSz="3762375"/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573BC738-A62F-4749-9E94-361859E628F7}"/>
              </a:ext>
            </a:extLst>
          </p:cNvPr>
          <p:cNvSpPr txBox="1"/>
          <p:nvPr/>
        </p:nvSpPr>
        <p:spPr>
          <a:xfrm>
            <a:off x="34366200" y="5562600"/>
            <a:ext cx="1028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Why use Raspberry Pi at the </a:t>
            </a:r>
            <a:r>
              <a:rPr lang="en-US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Middle School Level</a:t>
            </a:r>
            <a:r>
              <a:rPr lang="en-US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  <a:endParaRPr lang="en-US" dirty="0"/>
          </a:p>
        </p:txBody>
      </p:sp>
      <p:sp>
        <p:nvSpPr>
          <p:cNvPr id="103" name="Rectangle 167"/>
          <p:cNvSpPr>
            <a:spLocks noChangeArrowheads="1"/>
          </p:cNvSpPr>
          <p:nvPr/>
        </p:nvSpPr>
        <p:spPr bwMode="auto">
          <a:xfrm>
            <a:off x="34213800" y="16535400"/>
            <a:ext cx="10736993" cy="993648"/>
          </a:xfrm>
          <a:prstGeom prst="rect">
            <a:avLst/>
          </a:prstGeom>
          <a:solidFill>
            <a:srgbClr val="0F3661"/>
          </a:solidFill>
          <a:ln w="9525">
            <a:solidFill>
              <a:srgbClr val="0F366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Future Work</a:t>
            </a:r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  <a:p>
            <a:pPr algn="ctr" defTabSz="3762375"/>
            <a:endParaRPr lang="en-US" sz="3600" baseline="-250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104" name="Rectangle 167"/>
          <p:cNvSpPr>
            <a:spLocks noChangeArrowheads="1"/>
          </p:cNvSpPr>
          <p:nvPr/>
        </p:nvSpPr>
        <p:spPr bwMode="auto">
          <a:xfrm>
            <a:off x="685800" y="21488400"/>
            <a:ext cx="10728959" cy="996693"/>
          </a:xfrm>
          <a:prstGeom prst="rect">
            <a:avLst/>
          </a:prstGeom>
          <a:solidFill>
            <a:srgbClr val="0F3661"/>
          </a:solidFill>
          <a:ln w="9525">
            <a:solidFill>
              <a:schemeClr val="tx2">
                <a:lumMod val="90000"/>
                <a:lumOff val="10000"/>
              </a:schemeClr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3600" dirty="0" smtClean="0">
                <a:solidFill>
                  <a:srgbClr val="FFFFFF"/>
                </a:solidFill>
                <a:latin typeface="Verdana"/>
                <a:cs typeface="Verdana"/>
              </a:rPr>
              <a:t>Sensors &amp; Mathematics</a:t>
            </a:r>
            <a:endParaRPr lang="en-US" sz="36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pic>
        <p:nvPicPr>
          <p:cNvPr id="32" name="Picture 31" descr="Unknown.pn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0999" y="18135600"/>
            <a:ext cx="3157917" cy="32004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37763976" y="18288000"/>
            <a:ext cx="6965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Promoting Blended Learning in the Science and Mathematics classroom. 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Develop </a:t>
            </a:r>
            <a:r>
              <a:rPr lang="en-US" dirty="0" smtClean="0"/>
              <a:t>hands-on</a:t>
            </a:r>
            <a:r>
              <a:rPr lang="en-US" dirty="0" smtClean="0"/>
              <a:t>, </a:t>
            </a:r>
            <a:r>
              <a:rPr lang="en-US" dirty="0" smtClean="0"/>
              <a:t>Inquiry-Based Learning in the Mathematics </a:t>
            </a:r>
            <a:r>
              <a:rPr lang="en-US" dirty="0" smtClean="0"/>
              <a:t>classroom.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Encourage K-5 Mathematics and Science curriculum to incorporate engineering practices prior to </a:t>
            </a:r>
            <a:r>
              <a:rPr lang="en-US" dirty="0" smtClean="0"/>
              <a:t>Middle School.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13182600" y="19126200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066800" y="5638800"/>
            <a:ext cx="99822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Mathematics in a classroom is traditionally made up of a sequence of facts and rules, treating mathematical matters as completely settled.</a:t>
            </a:r>
            <a:r>
              <a:rPr lang="en-US" baseline="30000" dirty="0" smtClean="0"/>
              <a:t>1</a:t>
            </a:r>
          </a:p>
          <a:p>
            <a:endParaRPr lang="en-US" baseline="30000" dirty="0" smtClean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Middle School students should have the computational thinking to: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Make </a:t>
            </a:r>
            <a:r>
              <a:rPr lang="en-US" dirty="0" smtClean="0"/>
              <a:t>predictions 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Understand patterns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Interpret </a:t>
            </a:r>
            <a:r>
              <a:rPr lang="en-US" dirty="0" smtClean="0"/>
              <a:t>data</a:t>
            </a:r>
            <a:endParaRPr lang="en-US" dirty="0" smtClean="0"/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Manipulate the world around them</a:t>
            </a:r>
            <a:endParaRPr lang="en-US" dirty="0"/>
          </a:p>
          <a:p>
            <a:endParaRPr lang="en-US" dirty="0" smtClean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Hands-on learning </a:t>
            </a:r>
            <a:r>
              <a:rPr lang="en-US" dirty="0" smtClean="0"/>
              <a:t>and laboratory experience in mathematics provides: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Tangible connections to curriculum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Real-world experience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Higher-level </a:t>
            </a:r>
            <a:r>
              <a:rPr lang="en-US" dirty="0" smtClean="0"/>
              <a:t>thinking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="" xmlns:a16="http://schemas.microsoft.com/office/drawing/2014/main" id="{573BC738-A62F-4749-9E94-361859E628F7}"/>
              </a:ext>
            </a:extLst>
          </p:cNvPr>
          <p:cNvSpPr txBox="1"/>
          <p:nvPr/>
        </p:nvSpPr>
        <p:spPr>
          <a:xfrm>
            <a:off x="13220700" y="19126200"/>
            <a:ext cx="899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Kool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Aid 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Concentration</a:t>
            </a:r>
            <a:r>
              <a:rPr lang="mr-IN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Intro to Molarity</a:t>
            </a:r>
            <a:endParaRPr lang="en-US" i="1" dirty="0"/>
          </a:p>
        </p:txBody>
      </p:sp>
      <p:sp>
        <p:nvSpPr>
          <p:cNvPr id="110" name="TextBox 109">
            <a:extLst>
              <a:ext uri="{FF2B5EF4-FFF2-40B4-BE49-F238E27FC236}">
                <a16:creationId xmlns="" xmlns:a16="http://schemas.microsoft.com/office/drawing/2014/main" id="{573BC738-A62F-4749-9E94-361859E628F7}"/>
              </a:ext>
            </a:extLst>
          </p:cNvPr>
          <p:cNvSpPr txBox="1"/>
          <p:nvPr/>
        </p:nvSpPr>
        <p:spPr>
          <a:xfrm>
            <a:off x="23852889" y="19126200"/>
            <a:ext cx="876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Shrinky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Dink Lab </a:t>
            </a:r>
            <a:r>
              <a:rPr lang="mr-IN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Making an </a:t>
            </a:r>
            <a:r>
              <a:rPr lang="en-US" sz="28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Electrode</a:t>
            </a:r>
            <a:endParaRPr lang="en-US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2420600" y="18516600"/>
            <a:ext cx="20574000" cy="762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990600" y="22631400"/>
            <a:ext cx="100463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Sensor applications and laboratories are perfect for Middle School Classrooms:   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1295400" y="23241000"/>
            <a:ext cx="85074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Used frequently </a:t>
            </a:r>
            <a:r>
              <a:rPr lang="en-US" dirty="0" smtClean="0"/>
              <a:t>in everyday life.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Further develop inquiry</a:t>
            </a:r>
            <a:r>
              <a:rPr lang="en-US" dirty="0" smtClean="0"/>
              <a:t>-based learning in mathematics.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Support hands-on learning </a:t>
            </a:r>
            <a:r>
              <a:rPr lang="en-US" dirty="0" smtClean="0"/>
              <a:t>in mathematics.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Provide real</a:t>
            </a:r>
            <a:r>
              <a:rPr lang="en-US" dirty="0" smtClean="0"/>
              <a:t>-life applications promoting a </a:t>
            </a:r>
            <a:r>
              <a:rPr lang="en-US" dirty="0" smtClean="0"/>
              <a:t>higher-level thinking. </a:t>
            </a:r>
            <a:endParaRPr 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23393400" y="20040600"/>
            <a:ext cx="9680452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accent1"/>
                </a:solidFill>
              </a:rPr>
              <a:t>Learning Objectives</a:t>
            </a:r>
            <a:r>
              <a:rPr lang="en-US" i="1" dirty="0" smtClean="0">
                <a:solidFill>
                  <a:schemeClr val="accent1"/>
                </a:solidFill>
              </a:rPr>
              <a:t>:</a:t>
            </a:r>
            <a:endParaRPr lang="en-US" dirty="0" smtClean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Students measure </a:t>
            </a:r>
            <a:r>
              <a:rPr lang="en-US" dirty="0" smtClean="0"/>
              <a:t>dimensions of electrode and prepare polymer film.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Students make </a:t>
            </a:r>
            <a:r>
              <a:rPr lang="en-US" dirty="0" smtClean="0"/>
              <a:t>predictions as to what their outcomes will be. 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Students record</a:t>
            </a:r>
            <a:r>
              <a:rPr lang="en-US" dirty="0" smtClean="0"/>
              <a:t>, graph and analyze their data.</a:t>
            </a:r>
          </a:p>
          <a:p>
            <a:r>
              <a:rPr lang="en-US" dirty="0">
                <a:solidFill>
                  <a:schemeClr val="accent1"/>
                </a:solidFill>
              </a:rPr>
              <a:t>S</a:t>
            </a:r>
            <a:r>
              <a:rPr lang="en-US" i="1" dirty="0">
                <a:solidFill>
                  <a:schemeClr val="accent1"/>
                </a:solidFill>
              </a:rPr>
              <a:t>tudent Assignment</a:t>
            </a:r>
            <a:r>
              <a:rPr lang="en-US" i="1" dirty="0" smtClean="0">
                <a:solidFill>
                  <a:schemeClr val="accent1"/>
                </a:solidFill>
              </a:rPr>
              <a:t>: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Measure and cut dimensions of </a:t>
            </a:r>
            <a:r>
              <a:rPr lang="en-US" dirty="0" err="1" smtClean="0">
                <a:solidFill>
                  <a:srgbClr val="000000"/>
                </a:solidFill>
              </a:rPr>
              <a:t>Shrinky</a:t>
            </a:r>
            <a:r>
              <a:rPr lang="en-US" dirty="0" smtClean="0">
                <a:solidFill>
                  <a:srgbClr val="000000"/>
                </a:solidFill>
              </a:rPr>
              <a:t> Dink </a:t>
            </a:r>
            <a:r>
              <a:rPr lang="en-US" dirty="0" smtClean="0">
                <a:solidFill>
                  <a:srgbClr val="000000"/>
                </a:solidFill>
              </a:rPr>
              <a:t>film.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Sand </a:t>
            </a:r>
            <a:r>
              <a:rPr lang="en-US" dirty="0" smtClean="0">
                <a:solidFill>
                  <a:srgbClr val="000000"/>
                </a:solidFill>
              </a:rPr>
              <a:t>and </a:t>
            </a:r>
            <a:r>
              <a:rPr lang="en-US" dirty="0" smtClean="0">
                <a:solidFill>
                  <a:srgbClr val="000000"/>
                </a:solidFill>
              </a:rPr>
              <a:t>trace electrode. Weigh film before putting in the oven.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Place in the oven for 1, 2, 3, 4, 5, and 10 minutes at 163°C. 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Record </a:t>
            </a:r>
            <a:r>
              <a:rPr lang="en-US" dirty="0" smtClean="0">
                <a:solidFill>
                  <a:srgbClr val="000000"/>
                </a:solidFill>
              </a:rPr>
              <a:t>dimensions </a:t>
            </a:r>
            <a:r>
              <a:rPr lang="en-US" dirty="0" smtClean="0">
                <a:solidFill>
                  <a:srgbClr val="000000"/>
                </a:solidFill>
              </a:rPr>
              <a:t>and weight for 1, 2, 3, 4, 5, and 10 minutes in the oven. 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Graph </a:t>
            </a:r>
            <a:r>
              <a:rPr lang="en-US" dirty="0" smtClean="0">
                <a:solidFill>
                  <a:srgbClr val="000000"/>
                </a:solidFill>
              </a:rPr>
              <a:t>data</a:t>
            </a:r>
            <a:r>
              <a:rPr lang="en-US" dirty="0" smtClean="0">
                <a:solidFill>
                  <a:srgbClr val="000000"/>
                </a:solidFill>
              </a:rPr>
              <a:t>: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Time vs. Length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Time vs. Width</a:t>
            </a:r>
          </a:p>
          <a:p>
            <a:pPr marL="798513" lvl="1" indent="-342900">
              <a:buFont typeface="Arial"/>
              <a:buChar char="•"/>
            </a:pPr>
            <a:r>
              <a:rPr lang="en-US" dirty="0" smtClean="0"/>
              <a:t>Time vs. Weight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Calculate percent of decrease from initial to final.</a:t>
            </a:r>
            <a:endParaRPr lang="en-US" dirty="0"/>
          </a:p>
        </p:txBody>
      </p:sp>
      <p:grpSp>
        <p:nvGrpSpPr>
          <p:cNvPr id="84" name="Group 83"/>
          <p:cNvGrpSpPr/>
          <p:nvPr/>
        </p:nvGrpSpPr>
        <p:grpSpPr>
          <a:xfrm>
            <a:off x="12877800" y="19842088"/>
            <a:ext cx="9677400" cy="5830822"/>
            <a:chOff x="12877800" y="19812000"/>
            <a:chExt cx="9677400" cy="5830822"/>
          </a:xfrm>
        </p:grpSpPr>
        <p:sp>
          <p:nvSpPr>
            <p:cNvPr id="27" name="TextBox 26"/>
            <p:cNvSpPr txBox="1"/>
            <p:nvPr/>
          </p:nvSpPr>
          <p:spPr>
            <a:xfrm>
              <a:off x="12877800" y="19812000"/>
              <a:ext cx="9677400" cy="5830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>
                  <a:solidFill>
                    <a:schemeClr val="accent1"/>
                  </a:solidFill>
                </a:rPr>
                <a:t>Learning Objectives:</a:t>
              </a:r>
              <a:endParaRPr lang="en-US" dirty="0" smtClean="0"/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Students prepare </a:t>
              </a:r>
              <a:r>
                <a:rPr lang="en-US" dirty="0" err="1" smtClean="0"/>
                <a:t>kool-aid</a:t>
              </a:r>
              <a:r>
                <a:rPr lang="en-US" dirty="0" smtClean="0"/>
                <a:t> concentration in 100ml solution.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Students observe </a:t>
              </a:r>
              <a:r>
                <a:rPr lang="en-US" dirty="0" smtClean="0"/>
                <a:t>and record their serial dilution ratios.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Students graph </a:t>
              </a:r>
              <a:r>
                <a:rPr lang="en-US" dirty="0" smtClean="0"/>
                <a:t>their data. 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/>
                <a:t>Students predict </a:t>
              </a:r>
              <a:r>
                <a:rPr lang="en-US" dirty="0" smtClean="0"/>
                <a:t>the outcomes of an untested ratio concentration</a:t>
              </a:r>
            </a:p>
            <a:p>
              <a:r>
                <a:rPr lang="en-US" dirty="0" smtClean="0">
                  <a:solidFill>
                    <a:schemeClr val="accent1"/>
                  </a:solidFill>
                </a:rPr>
                <a:t>S</a:t>
              </a:r>
              <a:r>
                <a:rPr lang="en-US" i="1" dirty="0" smtClean="0">
                  <a:solidFill>
                    <a:schemeClr val="accent1"/>
                  </a:solidFill>
                </a:rPr>
                <a:t>tudent Assignment:</a:t>
              </a:r>
              <a:r>
                <a:rPr lang="en-US" dirty="0" smtClean="0">
                  <a:solidFill>
                    <a:schemeClr val="accent1"/>
                  </a:solidFill>
                </a:rPr>
                <a:t> 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Measure </a:t>
              </a:r>
              <a:r>
                <a:rPr lang="en-US" dirty="0" smtClean="0">
                  <a:solidFill>
                    <a:srgbClr val="000000"/>
                  </a:solidFill>
                </a:rPr>
                <a:t>12.5g </a:t>
              </a:r>
              <a:r>
                <a:rPr lang="en-US" dirty="0" err="1" smtClean="0">
                  <a:solidFill>
                    <a:srgbClr val="000000"/>
                  </a:solidFill>
                </a:rPr>
                <a:t>Kool-aid</a:t>
              </a:r>
              <a:r>
                <a:rPr lang="en-US" dirty="0" smtClean="0">
                  <a:solidFill>
                    <a:srgbClr val="000000"/>
                  </a:solidFill>
                </a:rPr>
                <a:t> in 100ml solution </a:t>
              </a:r>
              <a:r>
                <a:rPr lang="mr-IN" dirty="0" smtClean="0">
                  <a:solidFill>
                    <a:srgbClr val="000000"/>
                  </a:solidFill>
                </a:rPr>
                <a:t>–</a:t>
              </a:r>
              <a:r>
                <a:rPr lang="en-US" dirty="0" smtClean="0">
                  <a:solidFill>
                    <a:srgbClr val="000000"/>
                  </a:solidFill>
                </a:rPr>
                <a:t> stock solution.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Make </a:t>
              </a:r>
              <a:r>
                <a:rPr lang="en-US" dirty="0" smtClean="0">
                  <a:solidFill>
                    <a:srgbClr val="000000"/>
                  </a:solidFill>
                </a:rPr>
                <a:t>serial dilutions </a:t>
              </a:r>
              <a:r>
                <a:rPr lang="en-US" dirty="0" smtClean="0">
                  <a:solidFill>
                    <a:srgbClr val="000000"/>
                  </a:solidFill>
                </a:rPr>
                <a:t>in separate glasses</a:t>
              </a:r>
            </a:p>
            <a:p>
              <a:pPr marL="798513" lvl="1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1:1 (50ml solution/50ml water)</a:t>
              </a:r>
            </a:p>
            <a:p>
              <a:pPr marL="798513" lvl="1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1:2 (25ml solution/75ml water)</a:t>
              </a:r>
            </a:p>
            <a:p>
              <a:pPr marL="798513" lvl="1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1:4 (20ml solution/80ml water)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Observe </a:t>
              </a:r>
              <a:r>
                <a:rPr lang="en-US" dirty="0" smtClean="0">
                  <a:solidFill>
                    <a:srgbClr val="000000"/>
                  </a:solidFill>
                </a:rPr>
                <a:t>data </a:t>
              </a:r>
              <a:r>
                <a:rPr lang="en-US" dirty="0" smtClean="0">
                  <a:solidFill>
                    <a:srgbClr val="000000"/>
                  </a:solidFill>
                </a:rPr>
                <a:t>and record.</a:t>
              </a:r>
            </a:p>
            <a:p>
              <a:pPr marL="342900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Graph </a:t>
              </a:r>
              <a:r>
                <a:rPr lang="en-US" dirty="0" smtClean="0">
                  <a:solidFill>
                    <a:srgbClr val="000000"/>
                  </a:solidFill>
                </a:rPr>
                <a:t>data</a:t>
              </a:r>
              <a:endParaRPr lang="en-US" dirty="0" smtClean="0">
                <a:solidFill>
                  <a:srgbClr val="000000"/>
                </a:solidFill>
              </a:endParaRPr>
            </a:p>
            <a:p>
              <a:pPr marL="798513" lvl="1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X = water/dilution</a:t>
              </a:r>
            </a:p>
            <a:p>
              <a:pPr marL="798513" lvl="1" indent="-342900">
                <a:buFont typeface="Arial"/>
                <a:buChar char="•"/>
              </a:pPr>
              <a:r>
                <a:rPr lang="en-US" dirty="0" smtClean="0">
                  <a:solidFill>
                    <a:srgbClr val="000000"/>
                  </a:solidFill>
                </a:rPr>
                <a:t>Y = </a:t>
              </a:r>
              <a:r>
                <a:rPr lang="en-US" dirty="0" smtClean="0">
                  <a:solidFill>
                    <a:srgbClr val="000000"/>
                  </a:solidFill>
                </a:rPr>
                <a:t>solution</a:t>
              </a:r>
              <a:r>
                <a:rPr lang="en-US" dirty="0" smtClean="0">
                  <a:solidFill>
                    <a:srgbClr val="000000"/>
                  </a:solidFill>
                </a:rPr>
                <a:t>/concentration </a:t>
              </a:r>
              <a:endParaRPr lang="en-US" i="1" dirty="0">
                <a:solidFill>
                  <a:schemeClr val="accent1"/>
                </a:solidFill>
              </a:endParaRPr>
            </a:p>
          </p:txBody>
        </p:sp>
        <p:pic>
          <p:nvPicPr>
            <p:cNvPr id="66" name="Picture 65" descr="LiquidConcentration.jpg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07000" y="23058512"/>
              <a:ext cx="4229100" cy="2286000"/>
            </a:xfrm>
            <a:prstGeom prst="rect">
              <a:avLst/>
            </a:prstGeom>
          </p:spPr>
        </p:pic>
      </p:grpSp>
      <p:sp>
        <p:nvSpPr>
          <p:cNvPr id="69" name="TextBox 68"/>
          <p:cNvSpPr txBox="1"/>
          <p:nvPr/>
        </p:nvSpPr>
        <p:spPr>
          <a:xfrm>
            <a:off x="17830800" y="24460200"/>
            <a:ext cx="22859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http://</a:t>
            </a:r>
            <a:r>
              <a:rPr lang="en-US" sz="800" dirty="0" err="1"/>
              <a:t>techalive.mtu.edu</a:t>
            </a:r>
            <a:r>
              <a:rPr lang="en-US" sz="800" dirty="0"/>
              <a:t>/</a:t>
            </a:r>
            <a:r>
              <a:rPr lang="en-US" sz="800" dirty="0" err="1"/>
              <a:t>envengtext</a:t>
            </a:r>
            <a:r>
              <a:rPr lang="en-US" sz="800" dirty="0"/>
              <a:t>/ch02_mass.htm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48000" y="12420600"/>
            <a:ext cx="563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Easily translatable to middle school classrooms.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Specific to their functions and uses.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Important mathematical components.</a:t>
            </a:r>
            <a:endParaRPr lang="en-US" dirty="0"/>
          </a:p>
        </p:txBody>
      </p:sp>
      <p:pic>
        <p:nvPicPr>
          <p:cNvPr id="79" name="Picture 78" descr="13933430411709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1811000"/>
            <a:ext cx="1851808" cy="1269977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8077200" y="14249400"/>
            <a:ext cx="3505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Source: </a:t>
            </a:r>
            <a:r>
              <a:rPr lang="en-US" sz="900" dirty="0"/>
              <a:t>"..:: </a:t>
            </a:r>
            <a:r>
              <a:rPr lang="en-US" sz="900" dirty="0" err="1"/>
              <a:t>Metrohm</a:t>
            </a:r>
            <a:r>
              <a:rPr lang="en-US" sz="900" dirty="0"/>
              <a:t> </a:t>
            </a:r>
            <a:r>
              <a:rPr lang="en-US" sz="900" dirty="0" err="1"/>
              <a:t>DropSens</a:t>
            </a:r>
            <a:r>
              <a:rPr lang="en-US" sz="900" dirty="0"/>
              <a:t> ::.. Screen-printed electrodes." </a:t>
            </a:r>
            <a:r>
              <a:rPr lang="en-US" sz="900" baseline="30000" dirty="0" smtClean="0"/>
              <a:t>7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137" name="TextBox 136"/>
          <p:cNvSpPr txBox="1"/>
          <p:nvPr/>
        </p:nvSpPr>
        <p:spPr>
          <a:xfrm>
            <a:off x="23088600" y="10591800"/>
            <a:ext cx="28526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Mirica</a:t>
            </a:r>
            <a:r>
              <a:rPr lang="en-US" sz="1100" dirty="0" smtClean="0"/>
              <a:t>, 2017- </a:t>
            </a:r>
            <a:r>
              <a:rPr lang="en-US" sz="1100" i="1" dirty="0"/>
              <a:t>Journal of Chemical Education</a:t>
            </a:r>
            <a:r>
              <a:rPr lang="en-US" sz="1100" dirty="0" smtClean="0"/>
              <a:t> </a:t>
            </a:r>
            <a:r>
              <a:rPr lang="en-US" sz="1100" baseline="30000" dirty="0" smtClean="0"/>
              <a:t>2</a:t>
            </a:r>
            <a:endParaRPr lang="en-US" sz="1100" dirty="0"/>
          </a:p>
        </p:txBody>
      </p:sp>
      <p:sp>
        <p:nvSpPr>
          <p:cNvPr id="83" name="TextBox 82"/>
          <p:cNvSpPr txBox="1"/>
          <p:nvPr/>
        </p:nvSpPr>
        <p:spPr>
          <a:xfrm>
            <a:off x="34366200" y="21259800"/>
            <a:ext cx="381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Source: https://</a:t>
            </a:r>
            <a:r>
              <a:rPr lang="en-US" sz="900" dirty="0" err="1"/>
              <a:t>getlocalhop.com</a:t>
            </a:r>
            <a:r>
              <a:rPr lang="en-US" sz="900" dirty="0"/>
              <a:t>/summer-of-space-stem/event/NdXeEAm7wp/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8153400" y="20726400"/>
            <a:ext cx="2781600" cy="26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 smtClean="0"/>
              <a:t>Vetilini</a:t>
            </a:r>
            <a:r>
              <a:rPr lang="en-US" sz="1100" dirty="0" smtClean="0"/>
              <a:t>, 2011 </a:t>
            </a:r>
            <a:r>
              <a:rPr lang="mr-IN" sz="1100" dirty="0" smtClean="0"/>
              <a:t>–</a:t>
            </a:r>
            <a:r>
              <a:rPr lang="en-US" sz="1100" dirty="0" smtClean="0"/>
              <a:t> </a:t>
            </a:r>
            <a:r>
              <a:rPr lang="en-US" sz="1100" i="1" dirty="0" smtClean="0"/>
              <a:t>Introduction to Sensors</a:t>
            </a:r>
            <a:r>
              <a:rPr lang="en-US" sz="1100" baseline="30000" dirty="0" smtClean="0"/>
              <a:t> 5</a:t>
            </a:r>
            <a:endParaRPr lang="en-US" sz="1100" i="1" dirty="0"/>
          </a:p>
        </p:txBody>
      </p:sp>
      <p:cxnSp>
        <p:nvCxnSpPr>
          <p:cNvPr id="142" name="Straight Connector 141"/>
          <p:cNvCxnSpPr/>
          <p:nvPr/>
        </p:nvCxnSpPr>
        <p:spPr>
          <a:xfrm>
            <a:off x="12496800" y="26136600"/>
            <a:ext cx="20574000" cy="762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Screen Shot 2019-08-01 at 7.51.06 PM.png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" t="8809" r="2435" b="5830"/>
          <a:stretch/>
        </p:blipFill>
        <p:spPr>
          <a:xfrm>
            <a:off x="29718000" y="10287000"/>
            <a:ext cx="3404914" cy="1105758"/>
          </a:xfrm>
          <a:prstGeom prst="rect">
            <a:avLst/>
          </a:prstGeom>
        </p:spPr>
      </p:pic>
      <p:pic>
        <p:nvPicPr>
          <p:cNvPr id="17" name="Picture 16" descr="Screen Shot 2019-08-01 at 7.54.08 PM.png"/>
          <p:cNvPicPr>
            <a:picLocks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1" t="10442" r="2751" b="7769"/>
          <a:stretch/>
        </p:blipFill>
        <p:spPr>
          <a:xfrm>
            <a:off x="26212800" y="10287000"/>
            <a:ext cx="3410817" cy="1098541"/>
          </a:xfrm>
          <a:prstGeom prst="rect">
            <a:avLst/>
          </a:prstGeom>
        </p:spPr>
      </p:pic>
      <p:pic>
        <p:nvPicPr>
          <p:cNvPr id="4" name="Picture 3" descr="Screen Shot 2019-08-01 at 8.01.31 PM.png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" r="12981"/>
          <a:stretch/>
        </p:blipFill>
        <p:spPr>
          <a:xfrm>
            <a:off x="16992600" y="11430000"/>
            <a:ext cx="5820442" cy="4572001"/>
          </a:xfrm>
          <a:prstGeom prst="rect">
            <a:avLst/>
          </a:prstGeom>
        </p:spPr>
      </p:pic>
      <p:sp>
        <p:nvSpPr>
          <p:cNvPr id="122" name="TextBox 121"/>
          <p:cNvSpPr txBox="1"/>
          <p:nvPr/>
        </p:nvSpPr>
        <p:spPr>
          <a:xfrm>
            <a:off x="13296900" y="27432000"/>
            <a:ext cx="1912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accent2"/>
                </a:solidFill>
              </a:rPr>
              <a:t>Creating Additional Simple Sensors </a:t>
            </a:r>
            <a:endParaRPr lang="en-US" sz="3600" dirty="0">
              <a:solidFill>
                <a:schemeClr val="accent2"/>
              </a:solidFill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27051000" y="26403300"/>
            <a:ext cx="3352800" cy="2971800"/>
            <a:chOff x="27051000" y="26517600"/>
            <a:chExt cx="3352800" cy="2971800"/>
          </a:xfrm>
        </p:grpSpPr>
        <p:grpSp>
          <p:nvGrpSpPr>
            <p:cNvPr id="74" name="Group 73"/>
            <p:cNvGrpSpPr/>
            <p:nvPr/>
          </p:nvGrpSpPr>
          <p:grpSpPr>
            <a:xfrm>
              <a:off x="27051000" y="27051000"/>
              <a:ext cx="3352800" cy="2438400"/>
              <a:chOff x="27138648" y="24223999"/>
              <a:chExt cx="7197244" cy="4490245"/>
            </a:xfrm>
          </p:grpSpPr>
          <p:pic>
            <p:nvPicPr>
              <p:cNvPr id="72" name="Picture 71" descr="d77bc3_9f95179c47054df899549facab647f89~mv2.gif"/>
              <p:cNvPicPr>
                <a:picLocks noChangeAspect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138648" y="24223999"/>
                <a:ext cx="7197244" cy="4210000"/>
              </a:xfrm>
              <a:prstGeom prst="rect">
                <a:avLst/>
              </a:prstGeom>
            </p:spPr>
          </p:pic>
          <p:sp>
            <p:nvSpPr>
              <p:cNvPr id="73" name="TextBox 72"/>
              <p:cNvSpPr txBox="1"/>
              <p:nvPr/>
            </p:nvSpPr>
            <p:spPr>
              <a:xfrm>
                <a:off x="30708600" y="28498800"/>
                <a:ext cx="1651213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800" dirty="0"/>
                  <a:t>https://</a:t>
                </a:r>
                <a:r>
                  <a:rPr lang="en-US" sz="800" dirty="0" err="1"/>
                  <a:t>www.sundials.co.uk</a:t>
                </a:r>
                <a:r>
                  <a:rPr lang="en-US" sz="800" dirty="0"/>
                  <a:t>/projects</a:t>
                </a:r>
              </a:p>
            </p:txBody>
          </p:sp>
        </p:grpSp>
        <p:sp>
          <p:nvSpPr>
            <p:cNvPr id="124" name="TextBox 123"/>
            <p:cNvSpPr txBox="1"/>
            <p:nvPr/>
          </p:nvSpPr>
          <p:spPr>
            <a:xfrm>
              <a:off x="27621569" y="26517600"/>
              <a:ext cx="221166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The Sundial</a:t>
              </a:r>
              <a:endPara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5697200" y="26376708"/>
            <a:ext cx="2468945" cy="3024985"/>
            <a:chOff x="15697200" y="26289000"/>
            <a:chExt cx="2468945" cy="3024985"/>
          </a:xfrm>
        </p:grpSpPr>
        <p:pic>
          <p:nvPicPr>
            <p:cNvPr id="33" name="Picture 32" descr="Screen Shot 2019-08-01 at 10.53.51 PM.png"/>
            <p:cNvPicPr>
              <a:picLocks noChangeAspect="1"/>
            </p:cNvPicPr>
            <p:nvPr/>
          </p:nvPicPr>
          <p:blipFill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23" b="6756"/>
            <a:stretch/>
          </p:blipFill>
          <p:spPr>
            <a:xfrm>
              <a:off x="15902841" y="26386684"/>
              <a:ext cx="2057662" cy="2927301"/>
            </a:xfrm>
            <a:prstGeom prst="rect">
              <a:avLst/>
            </a:prstGeom>
          </p:spPr>
        </p:pic>
        <p:sp>
          <p:nvSpPr>
            <p:cNvPr id="14365" name="TextBox 14364"/>
            <p:cNvSpPr txBox="1"/>
            <p:nvPr/>
          </p:nvSpPr>
          <p:spPr>
            <a:xfrm>
              <a:off x="15697200" y="26289000"/>
              <a:ext cx="24689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90000"/>
                      <a:lumOff val="1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The Compass</a:t>
              </a:r>
              <a:endPara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6078200" y="29260800"/>
            <a:ext cx="19811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Source: https://</a:t>
            </a:r>
            <a:r>
              <a:rPr lang="en-US" sz="800" dirty="0" err="1" smtClean="0"/>
              <a:t>lifestyle.howstuffworks.com</a:t>
            </a:r>
            <a:r>
              <a:rPr lang="en-US" sz="800" dirty="0" smtClean="0"/>
              <a:t> </a:t>
            </a:r>
            <a:endParaRPr lang="en-US" sz="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33287</TotalTime>
  <Words>1186</Words>
  <Application>Microsoft Macintosh PowerPoint</Application>
  <PresentationFormat>Custom</PresentationFormat>
  <Paragraphs>192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Document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Brittany Langevin</cp:lastModifiedBy>
  <cp:revision>848</cp:revision>
  <cp:lastPrinted>2018-08-03T15:26:08Z</cp:lastPrinted>
  <dcterms:created xsi:type="dcterms:W3CDTF">2007-12-07T15:49:51Z</dcterms:created>
  <dcterms:modified xsi:type="dcterms:W3CDTF">2019-08-02T03:08:50Z</dcterms:modified>
</cp:coreProperties>
</file>