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wdp" ContentType="image/vnd.ms-photo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0233600" cy="32918400"/>
  <p:notesSz cx="6858000" cy="9144000"/>
  <p:defaultTextStyle>
    <a:defPPr>
      <a:defRPr lang="en-US"/>
    </a:defPPr>
    <a:lvl1pPr marL="0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1pPr>
    <a:lvl2pPr marL="1755648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2pPr>
    <a:lvl3pPr marL="3511296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3pPr>
    <a:lvl4pPr marL="5266944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4pPr>
    <a:lvl5pPr marL="7022592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5pPr>
    <a:lvl6pPr marL="8778240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6pPr>
    <a:lvl7pPr marL="10533888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7pPr>
    <a:lvl8pPr marL="12289536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8pPr>
    <a:lvl9pPr marL="14045184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32" userDrawn="1">
          <p15:clr>
            <a:srgbClr val="A4A3A4"/>
          </p15:clr>
        </p15:guide>
        <p15:guide id="2" pos="126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981"/>
    <p:restoredTop sz="94646"/>
  </p:normalViewPr>
  <p:slideViewPr>
    <p:cSldViewPr snapToObjects="1" showGuides="1">
      <p:cViewPr>
        <p:scale>
          <a:sx n="40" d="100"/>
          <a:sy n="40" d="100"/>
        </p:scale>
        <p:origin x="-1872" y="144"/>
      </p:cViewPr>
      <p:guideLst>
        <p:guide orient="horz" pos="10032"/>
        <p:guide pos="1267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4642FD-BC22-3E44-B5EB-8C3CF41568B9}" type="datetimeFigureOut">
              <a:rPr lang="en-US" smtClean="0"/>
              <a:t>8/1/19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43050" y="1143000"/>
            <a:ext cx="37719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782416-443C-4C4C-9FC4-F490EC426F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021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511296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1pPr>
    <a:lvl2pPr marL="1755648" algn="l" defTabSz="3511296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2pPr>
    <a:lvl3pPr marL="3511296" algn="l" defTabSz="3511296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3pPr>
    <a:lvl4pPr marL="5266944" algn="l" defTabSz="3511296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4pPr>
    <a:lvl5pPr marL="7022592" algn="l" defTabSz="3511296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5pPr>
    <a:lvl6pPr marL="8778240" algn="l" defTabSz="3511296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6pPr>
    <a:lvl7pPr marL="10533888" algn="l" defTabSz="3511296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7pPr>
    <a:lvl8pPr marL="12289536" algn="l" defTabSz="3511296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8pPr>
    <a:lvl9pPr marL="14045184" algn="l" defTabSz="3511296" rtl="0" eaLnBrk="1" latinLnBrk="0" hangingPunct="1">
      <a:defRPr sz="460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82416-443C-4C4C-9FC4-F490EC426F5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259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17520" y="5387342"/>
            <a:ext cx="34198560" cy="11460480"/>
          </a:xfrm>
        </p:spPr>
        <p:txBody>
          <a:bodyPr anchor="b"/>
          <a:lstStyle>
            <a:lvl1pPr algn="ctr"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0" y="17289782"/>
            <a:ext cx="30175200" cy="7947658"/>
          </a:xfrm>
        </p:spPr>
        <p:txBody>
          <a:bodyPr/>
          <a:lstStyle>
            <a:lvl1pPr marL="0" indent="0" algn="ctr">
              <a:buNone/>
              <a:defRPr sz="10560"/>
            </a:lvl1pPr>
            <a:lvl2pPr marL="2011680" indent="0" algn="ctr">
              <a:buNone/>
              <a:defRPr sz="8800"/>
            </a:lvl2pPr>
            <a:lvl3pPr marL="4023360" indent="0" algn="ctr">
              <a:buNone/>
              <a:defRPr sz="7920"/>
            </a:lvl3pPr>
            <a:lvl4pPr marL="6035040" indent="0" algn="ctr">
              <a:buNone/>
              <a:defRPr sz="7040"/>
            </a:lvl4pPr>
            <a:lvl5pPr marL="8046720" indent="0" algn="ctr">
              <a:buNone/>
              <a:defRPr sz="7040"/>
            </a:lvl5pPr>
            <a:lvl6pPr marL="10058400" indent="0" algn="ctr">
              <a:buNone/>
              <a:defRPr sz="7040"/>
            </a:lvl6pPr>
            <a:lvl7pPr marL="12070080" indent="0" algn="ctr">
              <a:buNone/>
              <a:defRPr sz="7040"/>
            </a:lvl7pPr>
            <a:lvl8pPr marL="14081760" indent="0" algn="ctr">
              <a:buNone/>
              <a:defRPr sz="7040"/>
            </a:lvl8pPr>
            <a:lvl9pPr marL="16093440" indent="0" algn="ctr">
              <a:buNone/>
              <a:defRPr sz="7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5107" y="8206749"/>
            <a:ext cx="34701480" cy="13693138"/>
          </a:xfrm>
        </p:spPr>
        <p:txBody>
          <a:bodyPr anchor="b"/>
          <a:lstStyle>
            <a:lvl1pPr>
              <a:defRPr sz="2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5107" y="22029429"/>
            <a:ext cx="34701480" cy="7200898"/>
          </a:xfrm>
        </p:spPr>
        <p:txBody>
          <a:bodyPr/>
          <a:lstStyle>
            <a:lvl1pPr marL="0" indent="0">
              <a:buNone/>
              <a:defRPr sz="10560">
                <a:solidFill>
                  <a:schemeClr val="tx1"/>
                </a:solidFill>
              </a:defRPr>
            </a:lvl1pPr>
            <a:lvl2pPr marL="2011680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2pPr>
            <a:lvl3pPr marL="4023360" indent="0">
              <a:buNone/>
              <a:defRPr sz="7920">
                <a:solidFill>
                  <a:schemeClr val="tx1">
                    <a:tint val="75000"/>
                  </a:schemeClr>
                </a:solidFill>
              </a:defRPr>
            </a:lvl3pPr>
            <a:lvl4pPr marL="60350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4pPr>
            <a:lvl5pPr marL="804672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5pPr>
            <a:lvl6pPr marL="1005840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6pPr>
            <a:lvl7pPr marL="1207008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7pPr>
            <a:lvl8pPr marL="1408176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8pPr>
            <a:lvl9pPr marL="16093440" indent="0">
              <a:buNone/>
              <a:defRPr sz="7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660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368260" y="8763000"/>
            <a:ext cx="1709928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0" y="1752607"/>
            <a:ext cx="3470148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1305" y="8069582"/>
            <a:ext cx="17020696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71305" y="12024360"/>
            <a:ext cx="17020696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368262" y="8069582"/>
            <a:ext cx="17104520" cy="3954778"/>
          </a:xfrm>
        </p:spPr>
        <p:txBody>
          <a:bodyPr anchor="b"/>
          <a:lstStyle>
            <a:lvl1pPr marL="0" indent="0">
              <a:buNone/>
              <a:defRPr sz="10560" b="1"/>
            </a:lvl1pPr>
            <a:lvl2pPr marL="2011680" indent="0">
              <a:buNone/>
              <a:defRPr sz="8800" b="1"/>
            </a:lvl2pPr>
            <a:lvl3pPr marL="4023360" indent="0">
              <a:buNone/>
              <a:defRPr sz="7920" b="1"/>
            </a:lvl3pPr>
            <a:lvl4pPr marL="6035040" indent="0">
              <a:buNone/>
              <a:defRPr sz="7040" b="1"/>
            </a:lvl4pPr>
            <a:lvl5pPr marL="8046720" indent="0">
              <a:buNone/>
              <a:defRPr sz="7040" b="1"/>
            </a:lvl5pPr>
            <a:lvl6pPr marL="10058400" indent="0">
              <a:buNone/>
              <a:defRPr sz="7040" b="1"/>
            </a:lvl6pPr>
            <a:lvl7pPr marL="12070080" indent="0">
              <a:buNone/>
              <a:defRPr sz="7040" b="1"/>
            </a:lvl7pPr>
            <a:lvl8pPr marL="14081760" indent="0">
              <a:buNone/>
              <a:defRPr sz="7040" b="1"/>
            </a:lvl8pPr>
            <a:lvl9pPr marL="16093440" indent="0">
              <a:buNone/>
              <a:defRPr sz="70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368262" y="12024360"/>
            <a:ext cx="17104520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04520" y="4739647"/>
            <a:ext cx="20368260" cy="23393400"/>
          </a:xfrm>
        </p:spPr>
        <p:txBody>
          <a:bodyPr/>
          <a:lstStyle>
            <a:lvl1pPr>
              <a:defRPr sz="14080"/>
            </a:lvl1pPr>
            <a:lvl2pPr>
              <a:defRPr sz="12320"/>
            </a:lvl2pPr>
            <a:lvl3pPr>
              <a:defRPr sz="10560"/>
            </a:lvl3pPr>
            <a:lvl4pPr>
              <a:defRPr sz="8800"/>
            </a:lvl4pPr>
            <a:lvl5pPr>
              <a:defRPr sz="8800"/>
            </a:lvl5pPr>
            <a:lvl6pPr>
              <a:defRPr sz="8800"/>
            </a:lvl6pPr>
            <a:lvl7pPr>
              <a:defRPr sz="8800"/>
            </a:lvl7pPr>
            <a:lvl8pPr>
              <a:defRPr sz="8800"/>
            </a:lvl8pPr>
            <a:lvl9pPr>
              <a:defRPr sz="8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301" y="2194560"/>
            <a:ext cx="12976383" cy="7680960"/>
          </a:xfrm>
        </p:spPr>
        <p:txBody>
          <a:bodyPr anchor="b"/>
          <a:lstStyle>
            <a:lvl1pPr>
              <a:defRPr sz="140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04520" y="4739647"/>
            <a:ext cx="20368260" cy="23393400"/>
          </a:xfrm>
        </p:spPr>
        <p:txBody>
          <a:bodyPr anchor="t"/>
          <a:lstStyle>
            <a:lvl1pPr marL="0" indent="0">
              <a:buNone/>
              <a:defRPr sz="14080"/>
            </a:lvl1pPr>
            <a:lvl2pPr marL="2011680" indent="0">
              <a:buNone/>
              <a:defRPr sz="12320"/>
            </a:lvl2pPr>
            <a:lvl3pPr marL="4023360" indent="0">
              <a:buNone/>
              <a:defRPr sz="10560"/>
            </a:lvl3pPr>
            <a:lvl4pPr marL="6035040" indent="0">
              <a:buNone/>
              <a:defRPr sz="8800"/>
            </a:lvl4pPr>
            <a:lvl5pPr marL="8046720" indent="0">
              <a:buNone/>
              <a:defRPr sz="8800"/>
            </a:lvl5pPr>
            <a:lvl6pPr marL="10058400" indent="0">
              <a:buNone/>
              <a:defRPr sz="8800"/>
            </a:lvl6pPr>
            <a:lvl7pPr marL="12070080" indent="0">
              <a:buNone/>
              <a:defRPr sz="8800"/>
            </a:lvl7pPr>
            <a:lvl8pPr marL="14081760" indent="0">
              <a:buNone/>
              <a:defRPr sz="8800"/>
            </a:lvl8pPr>
            <a:lvl9pPr marL="16093440" indent="0">
              <a:buNone/>
              <a:defRPr sz="88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71301" y="9875520"/>
            <a:ext cx="12976383" cy="18295622"/>
          </a:xfrm>
        </p:spPr>
        <p:txBody>
          <a:bodyPr/>
          <a:lstStyle>
            <a:lvl1pPr marL="0" indent="0">
              <a:buNone/>
              <a:defRPr sz="7040"/>
            </a:lvl1pPr>
            <a:lvl2pPr marL="2011680" indent="0">
              <a:buNone/>
              <a:defRPr sz="6160"/>
            </a:lvl2pPr>
            <a:lvl3pPr marL="4023360" indent="0">
              <a:buNone/>
              <a:defRPr sz="5280"/>
            </a:lvl3pPr>
            <a:lvl4pPr marL="6035040" indent="0">
              <a:buNone/>
              <a:defRPr sz="4400"/>
            </a:lvl4pPr>
            <a:lvl5pPr marL="8046720" indent="0">
              <a:buNone/>
              <a:defRPr sz="4400"/>
            </a:lvl5pPr>
            <a:lvl6pPr marL="10058400" indent="0">
              <a:buNone/>
              <a:defRPr sz="4400"/>
            </a:lvl6pPr>
            <a:lvl7pPr marL="12070080" indent="0">
              <a:buNone/>
              <a:defRPr sz="4400"/>
            </a:lvl7pPr>
            <a:lvl8pPr marL="14081760" indent="0">
              <a:buNone/>
              <a:defRPr sz="4400"/>
            </a:lvl8pPr>
            <a:lvl9pPr marL="16093440" indent="0"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792172" y="1752600"/>
            <a:ext cx="867537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66062" y="1752600"/>
            <a:ext cx="2552319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6060" y="1752607"/>
            <a:ext cx="347014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6060" y="8763000"/>
            <a:ext cx="347014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606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9C0C3-CD2A-6E46-A073-3ECA983A21D7}" type="datetimeFigureOut">
              <a:rPr lang="en-US" smtClean="0"/>
              <a:t>8/1/19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327380" y="30510487"/>
            <a:ext cx="135788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414980" y="30510487"/>
            <a:ext cx="90525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65F7E-4E81-AB4E-8A0A-CBF5EB306E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14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023360" rtl="0" eaLnBrk="1" latinLnBrk="0" hangingPunct="1">
        <a:lnSpc>
          <a:spcPct val="90000"/>
        </a:lnSpc>
        <a:spcBef>
          <a:spcPct val="0"/>
        </a:spcBef>
        <a:buNone/>
        <a:defRPr sz="193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5840" indent="-1005840" algn="l" defTabSz="4023360" rtl="0" eaLnBrk="1" latinLnBrk="0" hangingPunct="1">
        <a:lnSpc>
          <a:spcPct val="90000"/>
        </a:lnSpc>
        <a:spcBef>
          <a:spcPts val="4400"/>
        </a:spcBef>
        <a:buFont typeface="Arial" panose="020B0604020202020204" pitchFamily="34" charset="0"/>
        <a:buChar char="•"/>
        <a:defRPr sz="12320" kern="1200">
          <a:solidFill>
            <a:schemeClr val="tx1"/>
          </a:solidFill>
          <a:latin typeface="+mn-lt"/>
          <a:ea typeface="+mn-ea"/>
          <a:cs typeface="+mn-cs"/>
        </a:defRPr>
      </a:lvl1pPr>
      <a:lvl2pPr marL="30175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10560" kern="1200">
          <a:solidFill>
            <a:schemeClr val="tx1"/>
          </a:solidFill>
          <a:latin typeface="+mn-lt"/>
          <a:ea typeface="+mn-ea"/>
          <a:cs typeface="+mn-cs"/>
        </a:defRPr>
      </a:lvl2pPr>
      <a:lvl3pPr marL="50292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70408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905256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106424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307592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508760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7099280" indent="-1005840" algn="l" defTabSz="4023360" rtl="0" eaLnBrk="1" latinLnBrk="0" hangingPunct="1">
        <a:lnSpc>
          <a:spcPct val="90000"/>
        </a:lnSpc>
        <a:spcBef>
          <a:spcPts val="2200"/>
        </a:spcBef>
        <a:buFont typeface="Arial" panose="020B0604020202020204" pitchFamily="34" charset="0"/>
        <a:buChar char="•"/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1pPr>
      <a:lvl2pPr marL="20116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3pPr>
      <a:lvl4pPr marL="60350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4pPr>
      <a:lvl5pPr marL="804672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6pPr>
      <a:lvl7pPr marL="1207008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7pPr>
      <a:lvl8pPr marL="1408176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8pPr>
      <a:lvl9pPr marL="16093440" algn="l" defTabSz="4023360" rtl="0" eaLnBrk="1" latinLnBrk="0" hangingPunct="1">
        <a:defRPr sz="79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8.jpg"/><Relationship Id="rId1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microsoft.com/office/2007/relationships/hdphoto" Target="../media/hdphoto1.wdp"/><Relationship Id="rId5" Type="http://schemas.openxmlformats.org/officeDocument/2006/relationships/image" Target="../media/image2.JPG"/><Relationship Id="rId6" Type="http://schemas.openxmlformats.org/officeDocument/2006/relationships/image" Target="../media/image3.JPG"/><Relationship Id="rId7" Type="http://schemas.openxmlformats.org/officeDocument/2006/relationships/image" Target="../media/image4.emf"/><Relationship Id="rId8" Type="http://schemas.openxmlformats.org/officeDocument/2006/relationships/image" Target="../media/image5.png"/><Relationship Id="rId9" Type="http://schemas.openxmlformats.org/officeDocument/2006/relationships/image" Target="../media/image6.JPG"/><Relationship Id="rId10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38659" y="511537"/>
            <a:ext cx="3355628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300" dirty="0">
                <a:latin typeface="Times New Roman" charset="0"/>
                <a:ea typeface="Times New Roman" charset="0"/>
              </a:rPr>
              <a:t>Investigating Threats of Small Mammal Populations and Associated Predation in Captive Breeding Pens of New England Cottontails (</a:t>
            </a:r>
            <a:r>
              <a:rPr lang="en-US" sz="6300" i="1" dirty="0" err="1">
                <a:latin typeface="Times New Roman" charset="0"/>
                <a:ea typeface="Times New Roman" charset="0"/>
              </a:rPr>
              <a:t>Sylvilagus</a:t>
            </a:r>
            <a:r>
              <a:rPr lang="en-US" sz="6300" i="1" dirty="0">
                <a:latin typeface="Times New Roman" charset="0"/>
                <a:ea typeface="Times New Roman" charset="0"/>
              </a:rPr>
              <a:t> </a:t>
            </a:r>
            <a:r>
              <a:rPr lang="en-US" sz="6300" i="1" dirty="0" err="1">
                <a:latin typeface="Times New Roman" charset="0"/>
                <a:ea typeface="Times New Roman" charset="0"/>
              </a:rPr>
              <a:t>transitionalis</a:t>
            </a:r>
            <a:r>
              <a:rPr lang="en-US" sz="6300" dirty="0">
                <a:latin typeface="Times New Roman" charset="0"/>
                <a:ea typeface="Times New Roman" charset="0"/>
              </a:rPr>
              <a:t>)</a:t>
            </a:r>
            <a:endParaRPr lang="en-US" sz="6300" dirty="0">
              <a:latin typeface="Arial" charset="0"/>
              <a:ea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2474" y="2682426"/>
            <a:ext cx="3813077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0" dirty="0">
                <a:effectLst/>
                <a:latin typeface="Garamond" charset="0"/>
                <a:ea typeface="Garamond" charset="0"/>
                <a:cs typeface="Garamond" charset="0"/>
              </a:rPr>
              <a:t>Jenna O’del, </a:t>
            </a:r>
            <a:r>
              <a:rPr lang="en-US" sz="4400" dirty="0">
                <a:latin typeface="Garamond" charset="0"/>
                <a:ea typeface="Garamond" charset="0"/>
                <a:cs typeface="Garamond" charset="0"/>
              </a:rPr>
              <a:t>Allison </a:t>
            </a:r>
            <a:r>
              <a:rPr lang="en-US" sz="4400" dirty="0" err="1" smtClean="0">
                <a:latin typeface="Garamond" charset="0"/>
                <a:ea typeface="Garamond" charset="0"/>
                <a:cs typeface="Garamond" charset="0"/>
              </a:rPr>
              <a:t>Stefanelli</a:t>
            </a:r>
            <a:r>
              <a:rPr lang="en-US" sz="4400" b="0" dirty="0" smtClean="0">
                <a:effectLst/>
                <a:latin typeface="Garamond" charset="0"/>
                <a:ea typeface="Garamond" charset="0"/>
                <a:cs typeface="Garamond" charset="0"/>
              </a:rPr>
              <a:t>, </a:t>
            </a:r>
            <a:r>
              <a:rPr lang="en-US" sz="4400" b="0" dirty="0">
                <a:effectLst/>
                <a:latin typeface="Garamond" charset="0"/>
                <a:ea typeface="Garamond" charset="0"/>
                <a:cs typeface="Garamond" charset="0"/>
              </a:rPr>
              <a:t>Melissa </a:t>
            </a:r>
            <a:r>
              <a:rPr lang="en-US" sz="4400" dirty="0">
                <a:latin typeface="Garamond" charset="0"/>
                <a:ea typeface="Garamond" charset="0"/>
                <a:cs typeface="Garamond" charset="0"/>
              </a:rPr>
              <a:t>Bauer, Adrienne Kovach</a:t>
            </a:r>
            <a:endParaRPr lang="en-US" sz="4400" b="0" dirty="0">
              <a:effectLst/>
              <a:latin typeface="Garamond" charset="0"/>
              <a:ea typeface="Garamond" charset="0"/>
              <a:cs typeface="Garamond" charset="0"/>
            </a:endParaRPr>
          </a:p>
          <a:p>
            <a:pPr algn="ctr"/>
            <a:r>
              <a:rPr lang="en-US" sz="4400" dirty="0">
                <a:latin typeface="Garamond" charset="0"/>
                <a:ea typeface="Garamond" charset="0"/>
                <a:cs typeface="Garamond" charset="0"/>
              </a:rPr>
              <a:t>Department of Natural Resources and the Environment, University of New Hampshire</a:t>
            </a:r>
            <a:endParaRPr lang="en-US" sz="4400" baseline="30000" dirty="0">
              <a:latin typeface="Garamond" charset="0"/>
              <a:ea typeface="Garamond" charset="0"/>
              <a:cs typeface="Garamond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98200" y="27660600"/>
            <a:ext cx="34578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Acknowledgements</a:t>
            </a:r>
            <a:endParaRPr lang="en-US" sz="3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53" t="50000" r="45679" b="7219"/>
          <a:stretch/>
        </p:blipFill>
        <p:spPr>
          <a:xfrm>
            <a:off x="3810000" y="5873579"/>
            <a:ext cx="8229124" cy="677562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7" t="1" b="23090"/>
          <a:stretch/>
        </p:blipFill>
        <p:spPr>
          <a:xfrm>
            <a:off x="28824652" y="5785021"/>
            <a:ext cx="8284748" cy="651654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 flipH="1">
            <a:off x="5183449" y="4876800"/>
            <a:ext cx="42043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/>
              <a:t>Does this</a:t>
            </a:r>
          </a:p>
        </p:txBody>
      </p:sp>
      <p:sp>
        <p:nvSpPr>
          <p:cNvPr id="16" name="TextBox 15"/>
          <p:cNvSpPr txBox="1"/>
          <p:nvPr/>
        </p:nvSpPr>
        <p:spPr>
          <a:xfrm flipH="1">
            <a:off x="17907000" y="4953000"/>
            <a:ext cx="71761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lead to this</a:t>
            </a:r>
          </a:p>
        </p:txBody>
      </p:sp>
      <p:sp>
        <p:nvSpPr>
          <p:cNvPr id="17" name="TextBox 16"/>
          <p:cNvSpPr txBox="1"/>
          <p:nvPr/>
        </p:nvSpPr>
        <p:spPr>
          <a:xfrm flipH="1">
            <a:off x="29741966" y="4953000"/>
            <a:ext cx="83580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/>
              <a:t>which leads to this?</a:t>
            </a:r>
          </a:p>
        </p:txBody>
      </p:sp>
      <p:sp>
        <p:nvSpPr>
          <p:cNvPr id="18" name="Down Arrow 17"/>
          <p:cNvSpPr/>
          <p:nvPr/>
        </p:nvSpPr>
        <p:spPr>
          <a:xfrm rot="16200000">
            <a:off x="9220199" y="4800600"/>
            <a:ext cx="609600" cy="1371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/>
          </a:p>
        </p:txBody>
      </p:sp>
      <p:sp>
        <p:nvSpPr>
          <p:cNvPr id="19" name="Down Arrow 18"/>
          <p:cNvSpPr/>
          <p:nvPr/>
        </p:nvSpPr>
        <p:spPr>
          <a:xfrm rot="16200000">
            <a:off x="22098000" y="4800600"/>
            <a:ext cx="609600" cy="1371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/>
          </a:p>
        </p:txBody>
      </p:sp>
      <p:sp>
        <p:nvSpPr>
          <p:cNvPr id="20" name="TextBox 19"/>
          <p:cNvSpPr txBox="1"/>
          <p:nvPr/>
        </p:nvSpPr>
        <p:spPr>
          <a:xfrm rot="10800000" flipV="1">
            <a:off x="29032200" y="29260800"/>
            <a:ext cx="10363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 thousand thank </a:t>
            </a:r>
            <a:r>
              <a:rPr lang="en-US" sz="2000" dirty="0" err="1" smtClean="0"/>
              <a:t>yous</a:t>
            </a:r>
            <a:r>
              <a:rPr lang="en-US" sz="2000" dirty="0" smtClean="0"/>
              <a:t> to: the </a:t>
            </a:r>
            <a:r>
              <a:rPr lang="en-US" sz="2000" dirty="0"/>
              <a:t>Hamel </a:t>
            </a:r>
            <a:r>
              <a:rPr lang="en-US" sz="2000" dirty="0" smtClean="0"/>
              <a:t>Center for Summer Undergraduate Research Fellowship funding and the New Hampshire Agricultural Experiment Station for funding; </a:t>
            </a:r>
            <a:r>
              <a:rPr lang="en-US" sz="2000" dirty="0"/>
              <a:t>Brett </a:t>
            </a:r>
            <a:r>
              <a:rPr lang="en-US" sz="2000" dirty="0" smtClean="0"/>
              <a:t>Ferry and Heidi Holman of NH Fish and Game, and Nancy Pau of US Fish and Wildlife for support and pen access; Tom Lee for field equipment; and Stacy Mazur for data from non-feeder cameras. </a:t>
            </a:r>
            <a:endParaRPr lang="en-US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31100305" y="15925800"/>
            <a:ext cx="61614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/>
              <a:t>Preliminary Results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1013400" y="30556200"/>
            <a:ext cx="584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References</a:t>
            </a:r>
            <a:endParaRPr lang="en-US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1921329" y="16057185"/>
            <a:ext cx="11658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The New England Cottontail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BB04630C-9C05-2744-B304-0923A2B4642F}"/>
              </a:ext>
            </a:extLst>
          </p:cNvPr>
          <p:cNvSpPr txBox="1"/>
          <p:nvPr/>
        </p:nvSpPr>
        <p:spPr>
          <a:xfrm>
            <a:off x="14782800" y="23393400"/>
            <a:ext cx="13258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3088" indent="-573088">
              <a:buFont typeface="Arial" panose="020B0604020202020204" pitchFamily="34" charset="0"/>
              <a:buChar char="•"/>
            </a:pPr>
            <a:r>
              <a:rPr lang="en-US" sz="3600" dirty="0" smtClean="0"/>
              <a:t>90 traps are set for four consecutive </a:t>
            </a:r>
            <a:r>
              <a:rPr lang="en-US" sz="3600" dirty="0"/>
              <a:t>trap nights </a:t>
            </a:r>
            <a:r>
              <a:rPr lang="en-US" sz="3600" dirty="0" smtClean="0"/>
              <a:t>weekly</a:t>
            </a:r>
          </a:p>
          <a:p>
            <a:pPr marL="573088" indent="-573088">
              <a:buFont typeface="Arial" panose="020B0604020202020204" pitchFamily="34" charset="0"/>
              <a:buChar char="•"/>
            </a:pPr>
            <a:r>
              <a:rPr lang="en-US" sz="3600" dirty="0" smtClean="0"/>
              <a:t>30 traps are </a:t>
            </a:r>
            <a:r>
              <a:rPr lang="en-US" sz="3600" dirty="0" smtClean="0"/>
              <a:t>arranged in three </a:t>
            </a:r>
            <a:r>
              <a:rPr lang="en-US" sz="3600" dirty="0" smtClean="0"/>
              <a:t>trapping grids: </a:t>
            </a:r>
            <a:r>
              <a:rPr lang="en-US" sz="3600" dirty="0"/>
              <a:t>around the feeder, away from </a:t>
            </a:r>
            <a:r>
              <a:rPr lang="en-US" sz="3600" dirty="0" smtClean="0"/>
              <a:t>the feeder</a:t>
            </a:r>
            <a:r>
              <a:rPr lang="en-US" sz="3600" dirty="0"/>
              <a:t>, </a:t>
            </a:r>
            <a:r>
              <a:rPr lang="en-US" sz="3600" dirty="0" smtClean="0"/>
              <a:t>outside </a:t>
            </a:r>
            <a:r>
              <a:rPr lang="en-US" sz="3600" dirty="0"/>
              <a:t>the </a:t>
            </a:r>
            <a:r>
              <a:rPr lang="en-US" sz="3600" dirty="0" smtClean="0"/>
              <a:t>pen</a:t>
            </a:r>
          </a:p>
          <a:p>
            <a:pPr marL="573088" indent="-573088">
              <a:buFont typeface="Arial" panose="020B0604020202020204" pitchFamily="34" charset="0"/>
              <a:buChar char="•"/>
            </a:pPr>
            <a:r>
              <a:rPr lang="en-US" sz="3600" dirty="0" smtClean="0"/>
              <a:t>Each grid has 15 trap stations (above), two traps per station</a:t>
            </a:r>
            <a:endParaRPr lang="en-US" sz="3600" dirty="0"/>
          </a:p>
          <a:p>
            <a:pPr marL="573088" indent="-573088">
              <a:buFont typeface="Arial" panose="020B0604020202020204" pitchFamily="34" charset="0"/>
              <a:buChar char="•"/>
            </a:pPr>
            <a:r>
              <a:rPr lang="en-US" sz="3600" dirty="0" smtClean="0"/>
              <a:t>Motion-detecting cameras at feeders and around pen photograph predators</a:t>
            </a:r>
            <a:endParaRPr lang="en-US" sz="3600" dirty="0"/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BD99534A-CF65-8B4B-95A7-E89DE2685F3F}"/>
              </a:ext>
            </a:extLst>
          </p:cNvPr>
          <p:cNvSpPr txBox="1"/>
          <p:nvPr/>
        </p:nvSpPr>
        <p:spPr>
          <a:xfrm>
            <a:off x="3352800" y="20337482"/>
            <a:ext cx="893975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/>
              <a:t>Captive </a:t>
            </a:r>
            <a:r>
              <a:rPr lang="en-US" sz="6000" dirty="0" smtClean="0"/>
              <a:t>Breeding </a:t>
            </a:r>
            <a:r>
              <a:rPr lang="en-US" sz="6000" dirty="0"/>
              <a:t>C</a:t>
            </a:r>
            <a:r>
              <a:rPr lang="en-US" sz="6000" dirty="0" smtClean="0"/>
              <a:t>hallenges</a:t>
            </a:r>
            <a:endParaRPr lang="en-US" sz="6000" dirty="0"/>
          </a:p>
        </p:txBody>
      </p:sp>
      <p:sp>
        <p:nvSpPr>
          <p:cNvPr id="30" name="TextBox 29"/>
          <p:cNvSpPr txBox="1"/>
          <p:nvPr/>
        </p:nvSpPr>
        <p:spPr>
          <a:xfrm>
            <a:off x="1782536" y="17307252"/>
            <a:ext cx="126492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88963" indent="-588963">
              <a:spcAft>
                <a:spcPts val="600"/>
              </a:spcAft>
              <a:buFont typeface="Arial" charset="0"/>
              <a:buChar char="•"/>
            </a:pPr>
            <a:r>
              <a:rPr lang="en-US" sz="3600" dirty="0"/>
              <a:t>The New England cottontail (NEC) prefers young forest habitat, but the habitat is becoming less </a:t>
            </a:r>
            <a:r>
              <a:rPr lang="en-US" sz="3600" dirty="0" smtClean="0"/>
              <a:t>available</a:t>
            </a:r>
          </a:p>
          <a:p>
            <a:pPr marL="588963" indent="-588963">
              <a:spcAft>
                <a:spcPts val="600"/>
              </a:spcAft>
              <a:buFont typeface="Arial" charset="0"/>
              <a:buChar char="•"/>
            </a:pPr>
            <a:r>
              <a:rPr lang="en-US" sz="3600" dirty="0" smtClean="0"/>
              <a:t>It is the only rabbit </a:t>
            </a:r>
            <a:r>
              <a:rPr lang="en-US" sz="3600" dirty="0" smtClean="0"/>
              <a:t>native to </a:t>
            </a:r>
            <a:r>
              <a:rPr lang="en-US" sz="3600" dirty="0"/>
              <a:t>the northeastern USA</a:t>
            </a:r>
          </a:p>
          <a:p>
            <a:pPr marL="588963" indent="-588963">
              <a:spcAft>
                <a:spcPts val="600"/>
              </a:spcAft>
              <a:buFont typeface="Arial" charset="0"/>
              <a:buChar char="•"/>
            </a:pPr>
            <a:r>
              <a:rPr lang="en-US" sz="3600" dirty="0"/>
              <a:t>Endangered in NH and </a:t>
            </a:r>
            <a:r>
              <a:rPr lang="en-US" sz="3600" dirty="0" smtClean="0"/>
              <a:t>ME</a:t>
            </a:r>
            <a:endParaRPr lang="en-US" sz="3600" dirty="0"/>
          </a:p>
        </p:txBody>
      </p:sp>
      <p:sp>
        <p:nvSpPr>
          <p:cNvPr id="31" name="TextBox 30"/>
          <p:cNvSpPr txBox="1"/>
          <p:nvPr/>
        </p:nvSpPr>
        <p:spPr>
          <a:xfrm>
            <a:off x="1752600" y="21404282"/>
            <a:ext cx="1242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2925" indent="-542925">
              <a:buFont typeface="Arial" charset="0"/>
              <a:buChar char="•"/>
            </a:pPr>
            <a:r>
              <a:rPr lang="en-US" sz="3600" dirty="0"/>
              <a:t>NEC are captively bred for later release </a:t>
            </a:r>
            <a:r>
              <a:rPr lang="en-US" sz="3600" dirty="0" smtClean="0"/>
              <a:t>at </a:t>
            </a:r>
            <a:r>
              <a:rPr lang="en-US" sz="3600" dirty="0" smtClean="0"/>
              <a:t>the Great Bay National Wildlife Refuge in </a:t>
            </a:r>
            <a:r>
              <a:rPr lang="en-US" sz="3600" dirty="0"/>
              <a:t>Newington, NH and the Roger Williams </a:t>
            </a:r>
            <a:r>
              <a:rPr lang="en-US" sz="3600" dirty="0"/>
              <a:t>Zoo (Fuller &amp; </a:t>
            </a:r>
            <a:r>
              <a:rPr lang="en-US" sz="3600" dirty="0" err="1"/>
              <a:t>Turr</a:t>
            </a:r>
            <a:r>
              <a:rPr lang="en-US" sz="3600" dirty="0"/>
              <a:t>, 2012; 80 FR 5586</a:t>
            </a:r>
            <a:r>
              <a:rPr lang="en-US" sz="3600" dirty="0" smtClean="0"/>
              <a:t>)</a:t>
            </a:r>
            <a:endParaRPr lang="en-US" sz="3600" dirty="0"/>
          </a:p>
          <a:p>
            <a:pPr marL="542925" indent="-542925">
              <a:buFont typeface="Arial" charset="0"/>
              <a:buChar char="•"/>
            </a:pPr>
            <a:r>
              <a:rPr lang="en-US" sz="3600" dirty="0"/>
              <a:t>A fence limits some predators there, but some still get in – the biggest threats being avian predators</a:t>
            </a:r>
          </a:p>
          <a:p>
            <a:pPr marL="542925" indent="-542925">
              <a:buFont typeface="Arial" charset="0"/>
              <a:buChar char="•"/>
            </a:pPr>
            <a:r>
              <a:rPr lang="en-US" sz="3600" dirty="0"/>
              <a:t>Small mammals can lead to high tick loads </a:t>
            </a:r>
            <a:r>
              <a:rPr lang="en-US" sz="3600" dirty="0" smtClean="0"/>
              <a:t>and </a:t>
            </a:r>
            <a:r>
              <a:rPr lang="en-US" sz="3600" u="sng" dirty="0"/>
              <a:t>more predators</a:t>
            </a:r>
          </a:p>
          <a:p>
            <a:pPr marL="542925" indent="-542925"/>
            <a:endParaRPr lang="en-US" sz="3600" dirty="0"/>
          </a:p>
        </p:txBody>
      </p:sp>
      <p:pic>
        <p:nvPicPr>
          <p:cNvPr id="32" name="Picture 31"/>
          <p:cNvPicPr>
            <a:picLocks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3" t="36830" r="50000" b="48718"/>
          <a:stretch/>
        </p:blipFill>
        <p:spPr>
          <a:xfrm>
            <a:off x="16002000" y="5867400"/>
            <a:ext cx="9067800" cy="678180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TextBox 33"/>
          <p:cNvSpPr txBox="1"/>
          <p:nvPr/>
        </p:nvSpPr>
        <p:spPr>
          <a:xfrm>
            <a:off x="15544800" y="15849600"/>
            <a:ext cx="8229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Methods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0" y="609600"/>
            <a:ext cx="3124200" cy="3029527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 rot="10800000" flipV="1">
            <a:off x="28956000" y="30999499"/>
            <a:ext cx="1059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+mj-lt"/>
              <a:buAutoNum type="arabicPeriod"/>
            </a:pPr>
            <a:r>
              <a:rPr lang="en-US" sz="1800" dirty="0" smtClean="0"/>
              <a:t>Fish </a:t>
            </a:r>
            <a:r>
              <a:rPr lang="en-US" sz="1800" dirty="0"/>
              <a:t>and Wildlife Service, Interior. (2015). Endangered and threatened wildlife and plants; 12-month finding on a petition to list the New England cottontail as an endangered or threatened species. Federal Register, 80(178), 55286-55304.</a:t>
            </a:r>
          </a:p>
          <a:p>
            <a:pPr marL="285750" indent="-285750">
              <a:buFont typeface="+mj-lt"/>
              <a:buAutoNum type="arabicPeriod"/>
            </a:pPr>
            <a:r>
              <a:rPr lang="en-US" sz="1800" dirty="0"/>
              <a:t>Fuller, S., and </a:t>
            </a:r>
            <a:r>
              <a:rPr lang="en-US" sz="1800" dirty="0" err="1"/>
              <a:t>Turr</a:t>
            </a:r>
            <a:r>
              <a:rPr lang="en-US" sz="1800" dirty="0"/>
              <a:t>, A. (2012). Conservation strategy for the New England Cottontail (</a:t>
            </a:r>
            <a:r>
              <a:rPr lang="en-US" sz="1800" dirty="0" err="1"/>
              <a:t>Sylvilagus</a:t>
            </a:r>
            <a:r>
              <a:rPr lang="en-US" sz="1800" dirty="0"/>
              <a:t> </a:t>
            </a:r>
            <a:r>
              <a:rPr lang="en-US" sz="1800" dirty="0" err="1"/>
              <a:t>transitionalis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sp>
        <p:nvSpPr>
          <p:cNvPr id="2" name="TextBox 1"/>
          <p:cNvSpPr txBox="1"/>
          <p:nvPr/>
        </p:nvSpPr>
        <p:spPr>
          <a:xfrm>
            <a:off x="28688294" y="16840200"/>
            <a:ext cx="9945106" cy="1172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57225" indent="-376238">
              <a:buFont typeface="Arial" charset="0"/>
              <a:buChar char="•"/>
              <a:tabLst>
                <a:tab pos="376238" algn="l"/>
              </a:tabLst>
            </a:pPr>
            <a:r>
              <a:rPr lang="en-US" sz="3600" dirty="0"/>
              <a:t>Small mammals</a:t>
            </a:r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r>
              <a:rPr lang="en-US" sz="3600" dirty="0"/>
              <a:t>Mainly </a:t>
            </a:r>
            <a:r>
              <a:rPr lang="en-US" sz="3600" i="1" dirty="0" err="1"/>
              <a:t>Peromyscus</a:t>
            </a:r>
            <a:r>
              <a:rPr lang="en-US" sz="3600" i="1" dirty="0"/>
              <a:t> spp. </a:t>
            </a:r>
            <a:r>
              <a:rPr lang="en-US" sz="3600" dirty="0"/>
              <a:t>and </a:t>
            </a:r>
            <a:r>
              <a:rPr lang="en-US" sz="3600" i="1" dirty="0"/>
              <a:t>Microtus </a:t>
            </a:r>
            <a:r>
              <a:rPr lang="en-US" sz="3600" i="1" dirty="0" err="1"/>
              <a:t>pennslyvanicus</a:t>
            </a:r>
            <a:endParaRPr lang="is-IS" sz="3600" dirty="0"/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endParaRPr lang="is-IS" sz="3600" dirty="0"/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endParaRPr lang="is-IS" sz="3600" dirty="0"/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endParaRPr lang="is-IS" sz="3600" dirty="0"/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endParaRPr lang="is-IS" sz="3600" dirty="0"/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endParaRPr lang="is-IS" sz="3600" dirty="0"/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endParaRPr lang="is-IS" sz="3600" dirty="0"/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endParaRPr lang="is-IS" sz="3600" dirty="0"/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endParaRPr lang="is-IS" sz="3600" dirty="0"/>
          </a:p>
          <a:p>
            <a:pPr marL="2036635" lvl="1">
              <a:tabLst>
                <a:tab pos="376238" algn="l"/>
              </a:tabLst>
            </a:pPr>
            <a:endParaRPr lang="is-IS" sz="3600" dirty="0"/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endParaRPr lang="en-US" sz="3600" dirty="0"/>
          </a:p>
          <a:p>
            <a:pPr marL="657225" indent="-376238">
              <a:buFont typeface="Arial" charset="0"/>
              <a:buChar char="•"/>
              <a:tabLst>
                <a:tab pos="376238" algn="l"/>
              </a:tabLst>
            </a:pPr>
            <a:r>
              <a:rPr lang="en-US" sz="3600" dirty="0"/>
              <a:t>Predators</a:t>
            </a:r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r>
              <a:rPr lang="en-US" sz="3600" dirty="0"/>
              <a:t>Predators seldom seen by the feeders—only raccoons and an opossum</a:t>
            </a:r>
          </a:p>
          <a:p>
            <a:pPr marL="2412873" lvl="1" indent="-376238">
              <a:buFont typeface="Arial" charset="0"/>
              <a:buChar char="•"/>
              <a:tabLst>
                <a:tab pos="376238" algn="l"/>
              </a:tabLst>
            </a:pPr>
            <a:r>
              <a:rPr lang="en-US" sz="3600" dirty="0"/>
              <a:t>Great-horned owls and opossums away from feeder</a:t>
            </a:r>
          </a:p>
          <a:p>
            <a:pPr marL="657225" indent="-376238">
              <a:buFont typeface="Arial" charset="0"/>
              <a:buChar char="•"/>
              <a:tabLst>
                <a:tab pos="376238" algn="l"/>
              </a:tabLst>
            </a:pPr>
            <a:r>
              <a:rPr lang="en-US" sz="3600" dirty="0"/>
              <a:t>Tick loads do not seem to </a:t>
            </a:r>
            <a:r>
              <a:rPr lang="en-US" sz="3600" dirty="0" smtClean="0"/>
              <a:t>be excessive enough to cause a problem for the rabbits</a:t>
            </a:r>
            <a:endParaRPr lang="en-US" sz="3600" dirty="0"/>
          </a:p>
        </p:txBody>
      </p:sp>
      <p:grpSp>
        <p:nvGrpSpPr>
          <p:cNvPr id="8" name="Group 7"/>
          <p:cNvGrpSpPr/>
          <p:nvPr/>
        </p:nvGrpSpPr>
        <p:grpSpPr>
          <a:xfrm>
            <a:off x="15544800" y="16764000"/>
            <a:ext cx="8153400" cy="5867400"/>
            <a:chOff x="26514742" y="22613481"/>
            <a:chExt cx="3736657" cy="3039935"/>
          </a:xfrm>
          <a:noFill/>
        </p:grpSpPr>
        <p:pic>
          <p:nvPicPr>
            <p:cNvPr id="33" name="Picture 32"/>
            <p:cNvPicPr/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37117" b="55163"/>
            <a:stretch/>
          </p:blipFill>
          <p:spPr bwMode="auto">
            <a:xfrm>
              <a:off x="26514742" y="22613481"/>
              <a:ext cx="3736657" cy="2151519"/>
            </a:xfrm>
            <a:prstGeom prst="rect">
              <a:avLst/>
            </a:pr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37" name="Picture 36"/>
            <p:cNvPicPr/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4361" r="55210" b="36838"/>
            <a:stretch/>
          </p:blipFill>
          <p:spPr bwMode="auto">
            <a:xfrm>
              <a:off x="26514742" y="24751257"/>
              <a:ext cx="2661536" cy="902159"/>
            </a:xfrm>
            <a:prstGeom prst="rect">
              <a:avLst/>
            </a:pr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26514742" y="22613481"/>
              <a:ext cx="3736657" cy="3039935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" t="-1427" r="-458" b="-625"/>
          <a:stretch/>
        </p:blipFill>
        <p:spPr>
          <a:xfrm>
            <a:off x="13542586" y="26920874"/>
            <a:ext cx="7856387" cy="5077686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268FDF40-A8E8-DB43-9913-2BCD270A2D34}"/>
              </a:ext>
            </a:extLst>
          </p:cNvPr>
          <p:cNvSpPr txBox="1"/>
          <p:nvPr/>
        </p:nvSpPr>
        <p:spPr>
          <a:xfrm>
            <a:off x="2133600" y="13411200"/>
            <a:ext cx="36804600" cy="240065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smtClean="0"/>
              <a:t>Research Questions:</a:t>
            </a:r>
            <a:endParaRPr lang="en-US" sz="5400" dirty="0" smtClean="0"/>
          </a:p>
          <a:p>
            <a:pPr algn="ctr"/>
            <a:r>
              <a:rPr lang="en-US" sz="4400" dirty="0" smtClean="0"/>
              <a:t> </a:t>
            </a:r>
            <a:r>
              <a:rPr lang="en-US" sz="4800" dirty="0" smtClean="0"/>
              <a:t>Does a captive breeding pen of New England Cottontails and/or its supplemental feed stations attract small mammals? </a:t>
            </a:r>
          </a:p>
          <a:p>
            <a:pPr algn="ctr"/>
            <a:r>
              <a:rPr lang="en-US" sz="4800" dirty="0" smtClean="0"/>
              <a:t>Does </a:t>
            </a:r>
            <a:r>
              <a:rPr lang="en-US" sz="4800" dirty="0"/>
              <a:t>the pen population of small mammals attract predators? </a:t>
            </a:r>
            <a:endParaRPr lang="en-US" sz="2800" dirty="0"/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268FDF40-A8E8-DB43-9913-2BCD270A2D34}"/>
              </a:ext>
            </a:extLst>
          </p:cNvPr>
          <p:cNvSpPr txBox="1"/>
          <p:nvPr/>
        </p:nvSpPr>
        <p:spPr>
          <a:xfrm>
            <a:off x="2133600" y="4114800"/>
            <a:ext cx="36804600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/>
              <a:t>Problem:</a:t>
            </a:r>
            <a:endParaRPr lang="en-US" sz="2800" dirty="0"/>
          </a:p>
        </p:txBody>
      </p:sp>
      <p:sp>
        <p:nvSpPr>
          <p:cNvPr id="26" name="TextBox 25"/>
          <p:cNvSpPr txBox="1"/>
          <p:nvPr/>
        </p:nvSpPr>
        <p:spPr>
          <a:xfrm>
            <a:off x="1600200" y="25603200"/>
            <a:ext cx="11625943" cy="37548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407988" indent="-407988" algn="ctr"/>
            <a:r>
              <a:rPr lang="en-US" sz="5800" dirty="0"/>
              <a:t>Hypotheses</a:t>
            </a:r>
          </a:p>
          <a:p>
            <a:pPr marL="407988" indent="-317500">
              <a:buFont typeface="Arial" charset="0"/>
              <a:buChar char="•"/>
            </a:pPr>
            <a:r>
              <a:rPr lang="en-US" sz="3600" dirty="0"/>
              <a:t>There will be more small mammals inside the pen compared to outside, and the most small mammals near the feeders</a:t>
            </a:r>
          </a:p>
          <a:p>
            <a:pPr marL="407988" indent="-317500">
              <a:buFont typeface="Arial" charset="0"/>
              <a:buChar char="•"/>
            </a:pPr>
            <a:r>
              <a:rPr lang="en-US" sz="3600" dirty="0"/>
              <a:t>There will be more predators near the feeders than away from the feeders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3BF5F31-B9B4-D048-B613-D39D3EC76CC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394400" y="18745200"/>
            <a:ext cx="3733800" cy="497840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03E7DB29-1D50-184E-9C6C-97061195F86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131745" y="17762631"/>
            <a:ext cx="6076495" cy="455593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AF101B8E-C52B-6D42-8F38-19B3049A9A5E}"/>
              </a:ext>
            </a:extLst>
          </p:cNvPr>
          <p:cNvSpPr txBox="1"/>
          <p:nvPr/>
        </p:nvSpPr>
        <p:spPr>
          <a:xfrm>
            <a:off x="33375600" y="20780276"/>
            <a:ext cx="57149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06675" lvl="1" indent="-293688">
              <a:buFont typeface="Arial" panose="020B0604020202020204" pitchFamily="34" charset="0"/>
              <a:buChar char="•"/>
              <a:tabLst>
                <a:tab pos="376238" algn="l"/>
              </a:tabLst>
            </a:pPr>
            <a:r>
              <a:rPr lang="is-IS" sz="3600" dirty="0"/>
              <a:t>Total captures: 316</a:t>
            </a:r>
          </a:p>
          <a:p>
            <a:pPr marL="2606675" lvl="1" indent="-293688">
              <a:buFont typeface="Arial" panose="020B0604020202020204" pitchFamily="34" charset="0"/>
              <a:buChar char="•"/>
              <a:tabLst>
                <a:tab pos="376238" algn="l"/>
              </a:tabLst>
            </a:pPr>
            <a:r>
              <a:rPr lang="is-IS" sz="3600" dirty="0"/>
              <a:t>Total recaptures: 162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="" xmlns:a16="http://schemas.microsoft.com/office/drawing/2014/main" id="{24DCE262-3EF3-F643-8621-6D900341F4A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012400" y="26589334"/>
            <a:ext cx="5580143" cy="547111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766000" y="28727400"/>
            <a:ext cx="34578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latin typeface="Calibri" charset="0"/>
                <a:ea typeface="Calibri" charset="0"/>
                <a:cs typeface="Calibri" charset="0"/>
              </a:rPr>
              <a:t>Acknowledgements</a:t>
            </a:r>
            <a:endParaRPr lang="en-US" sz="32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76600" y="12725400"/>
            <a:ext cx="100193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A New England </a:t>
            </a:r>
            <a:r>
              <a:rPr lang="en-US" sz="3200" smtClean="0"/>
              <a:t>Cottontail pauses at </a:t>
            </a:r>
            <a:r>
              <a:rPr lang="en-US" sz="3200" dirty="0" smtClean="0"/>
              <a:t>a supplemental feeder. </a:t>
            </a:r>
            <a:endParaRPr lang="en-US" sz="3200" dirty="0"/>
          </a:p>
        </p:txBody>
      </p:sp>
      <p:sp>
        <p:nvSpPr>
          <p:cNvPr id="41" name="TextBox 40"/>
          <p:cNvSpPr txBox="1"/>
          <p:nvPr/>
        </p:nvSpPr>
        <p:spPr>
          <a:xfrm>
            <a:off x="15087600" y="12750225"/>
            <a:ext cx="117176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An eastern chipmunk, which may be attracted to the pen </a:t>
            </a:r>
            <a:r>
              <a:rPr lang="en-US" sz="3200" smtClean="0"/>
              <a:t>and feeders.</a:t>
            </a:r>
            <a:endParaRPr lang="en-US" sz="3200" dirty="0"/>
          </a:p>
        </p:txBody>
      </p:sp>
      <p:sp>
        <p:nvSpPr>
          <p:cNvPr id="42" name="TextBox 41"/>
          <p:cNvSpPr txBox="1"/>
          <p:nvPr/>
        </p:nvSpPr>
        <p:spPr>
          <a:xfrm>
            <a:off x="27127200" y="12344400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A raccoon investigating a feeder—a potential predator that may be attracted by small mammals.</a:t>
            </a:r>
            <a:endParaRPr 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13531015" y="32036657"/>
            <a:ext cx="8218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A. </a:t>
            </a:r>
            <a:r>
              <a:rPr lang="en-US" sz="2800" dirty="0" err="1" smtClean="0"/>
              <a:t>Stefanelli</a:t>
            </a:r>
            <a:r>
              <a:rPr lang="en-US" sz="2800" dirty="0" smtClean="0"/>
              <a:t> holds a </a:t>
            </a:r>
            <a:r>
              <a:rPr lang="en-US" sz="2800" i="1" dirty="0" err="1" smtClean="0"/>
              <a:t>Peromyscus</a:t>
            </a:r>
            <a:r>
              <a:rPr lang="en-US" sz="2800" dirty="0" smtClean="0"/>
              <a:t> </a:t>
            </a:r>
            <a:r>
              <a:rPr lang="en-US" sz="2800" i="1" dirty="0" smtClean="0"/>
              <a:t>spp</a:t>
            </a:r>
            <a:r>
              <a:rPr lang="en-US" sz="2800" dirty="0" smtClean="0"/>
              <a:t>. In a handling bag</a:t>
            </a:r>
            <a:endParaRPr lang="en-US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22860000" y="32036657"/>
            <a:ext cx="6001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Fencing surrounds the pen at Great Bay.</a:t>
            </a:r>
            <a:endParaRPr lang="en-US" sz="2800" dirty="0"/>
          </a:p>
        </p:txBody>
      </p:sp>
      <p:sp>
        <p:nvSpPr>
          <p:cNvPr id="43" name="TextBox 42"/>
          <p:cNvSpPr txBox="1"/>
          <p:nvPr/>
        </p:nvSpPr>
        <p:spPr>
          <a:xfrm flipH="1">
            <a:off x="24460200" y="22402800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set Safeguard 53070 Rodent Trap.</a:t>
            </a:r>
            <a:endParaRPr lang="en-US" sz="2800" dirty="0"/>
          </a:p>
        </p:txBody>
      </p:sp>
      <p:sp>
        <p:nvSpPr>
          <p:cNvPr id="44" name="Rectangle 43"/>
          <p:cNvSpPr/>
          <p:nvPr/>
        </p:nvSpPr>
        <p:spPr>
          <a:xfrm>
            <a:off x="35204400" y="18973800"/>
            <a:ext cx="2743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J. O’del holds a </a:t>
            </a:r>
            <a:r>
              <a:rPr lang="en-US" sz="2800" i="1" dirty="0" err="1" smtClean="0"/>
              <a:t>Peromyscus</a:t>
            </a:r>
            <a:r>
              <a:rPr lang="en-US" sz="2800" dirty="0" smtClean="0"/>
              <a:t> </a:t>
            </a:r>
            <a:r>
              <a:rPr lang="en-US" sz="2800" i="1" dirty="0"/>
              <a:t>spp</a:t>
            </a:r>
            <a:r>
              <a:rPr lang="en-US" sz="2800" dirty="0"/>
              <a:t>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6459200" y="22631400"/>
            <a:ext cx="67365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The typical trap station layout per grid.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3589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12638</TotalTime>
  <Words>551</Words>
  <Application>Microsoft Macintosh PowerPoint</Application>
  <PresentationFormat>Custom</PresentationFormat>
  <Paragraphs>60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Garamond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Adrienne Kovach</cp:lastModifiedBy>
  <cp:revision>38</cp:revision>
  <dcterms:created xsi:type="dcterms:W3CDTF">2019-07-20T16:35:41Z</dcterms:created>
  <dcterms:modified xsi:type="dcterms:W3CDTF">2019-08-01T19:39:40Z</dcterms:modified>
</cp:coreProperties>
</file>