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4"/>
    <a:srgbClr val="9DD164"/>
    <a:srgbClr val="D36122"/>
    <a:srgbClr val="092844"/>
    <a:srgbClr val="D9D0C9"/>
    <a:srgbClr val="979373"/>
    <a:srgbClr val="726821"/>
    <a:srgbClr val="CEB343"/>
    <a:srgbClr val="DAD1CA"/>
    <a:srgbClr val="A2AA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85"/>
    <p:restoredTop sz="94676"/>
  </p:normalViewPr>
  <p:slideViewPr>
    <p:cSldViewPr snapToGrid="0" snapToObjects="1">
      <p:cViewPr>
        <p:scale>
          <a:sx n="21" d="100"/>
          <a:sy n="21" d="100"/>
        </p:scale>
        <p:origin x="67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assidy%20Yates\Documents\Fellowship\Commute-Business%20Travel\Working%20doc%20with%20graph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assidy%20Yates\Documents\Fellowship\Commute-Business%20Travel\Working%20doc%20with%20graphs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v>2018</c:v>
          </c:tx>
          <c:dPt>
            <c:idx val="0"/>
            <c:bubble3D val="0"/>
            <c:spPr>
              <a:solidFill>
                <a:srgbClr val="00359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BFD-4926-9DF4-67AD479BB576}"/>
              </c:ext>
            </c:extLst>
          </c:dPt>
          <c:dPt>
            <c:idx val="1"/>
            <c:bubble3D val="0"/>
            <c:spPr>
              <a:solidFill>
                <a:srgbClr val="D3612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BFD-4926-9DF4-67AD479BB57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BFD-4926-9DF4-67AD479BB576}"/>
              </c:ext>
            </c:extLst>
          </c:dPt>
          <c:dPt>
            <c:idx val="3"/>
            <c:bubble3D val="0"/>
            <c:spPr>
              <a:solidFill>
                <a:srgbClr val="9DD16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BFD-4926-9DF4-67AD479BB57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BFD-4926-9DF4-67AD479BB57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3BFD-4926-9DF4-67AD479BB57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3BFD-4926-9DF4-67AD479BB576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>
                        <a:solidFill>
                          <a:schemeClr val="bg1"/>
                        </a:solidFill>
                      </a:rPr>
                      <a:t>66%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FD-4926-9DF4-67AD479BB57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8277729-DDE9-4B30-B3EE-14549511E88C}" type="VALUE">
                      <a:rPr lang="en-US" smtClean="0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BFD-4926-9DF4-67AD479BB57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4354A22-EEB8-4B02-B226-163BE91A279F}" type="VALUE">
                      <a:rPr lang="en-US" smtClean="0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BFD-4926-9DF4-67AD479BB57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F96D52A8-0782-4FBF-BE5D-E0D5B375CB0A}" type="VALUE">
                      <a:rPr lang="en-US" smtClean="0">
                        <a:solidFill>
                          <a:schemeClr val="bg1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BFD-4926-9DF4-67AD479BB576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4CE9DFE7-0EF9-47FC-A6F1-C7FA5C612539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3BFD-4926-9DF4-67AD479BB576}"/>
                </c:ext>
              </c:extLst>
            </c:dLbl>
            <c:dLbl>
              <c:idx val="5"/>
              <c:layout>
                <c:manualLayout>
                  <c:x val="5.0073310422374027E-2"/>
                  <c:y val="3.2600981272472296E-2"/>
                </c:manualLayout>
              </c:layout>
              <c:tx>
                <c:rich>
                  <a:bodyPr/>
                  <a:lstStyle/>
                  <a:p>
                    <a:fld id="{855830B8-3668-443D-ADA2-5C6BACA7EACF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44866633333186"/>
                      <c:h val="0.1147999155627609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3BFD-4926-9DF4-67AD479BB576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BFD-4926-9DF4-67AD479BB5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'neater bar in order'!$F$12:$F$18</c:f>
              <c:strCache>
                <c:ptCount val="7"/>
                <c:pt idx="0">
                  <c:v>Landfill</c:v>
                </c:pt>
                <c:pt idx="1">
                  <c:v>Fleet</c:v>
                </c:pt>
                <c:pt idx="2">
                  <c:v>Electricity</c:v>
                </c:pt>
                <c:pt idx="3">
                  <c:v>Heating Fuel</c:v>
                </c:pt>
                <c:pt idx="4">
                  <c:v>Employee Commute</c:v>
                </c:pt>
                <c:pt idx="5">
                  <c:v>Streetlights</c:v>
                </c:pt>
                <c:pt idx="6">
                  <c:v>Business Travel</c:v>
                </c:pt>
              </c:strCache>
            </c:strRef>
          </c:cat>
          <c:val>
            <c:numRef>
              <c:f>'neater bar in order'!$H$12:$H$18</c:f>
              <c:numCache>
                <c:formatCode>0%</c:formatCode>
                <c:ptCount val="7"/>
                <c:pt idx="0">
                  <c:v>0.65545454046769647</c:v>
                </c:pt>
                <c:pt idx="1">
                  <c:v>0.10577937549026956</c:v>
                </c:pt>
                <c:pt idx="2">
                  <c:v>9.4111645239562391E-2</c:v>
                </c:pt>
                <c:pt idx="3">
                  <c:v>9.4895162307800596E-2</c:v>
                </c:pt>
                <c:pt idx="4">
                  <c:v>3.9264536207265402E-2</c:v>
                </c:pt>
                <c:pt idx="5">
                  <c:v>9.397633540747458E-3</c:v>
                </c:pt>
                <c:pt idx="6">
                  <c:v>1.0971067466579384E-3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BFD-4926-9DF4-67AD479BB57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879942644443501"/>
          <c:y val="0.18608220031744127"/>
          <c:w val="0.25908997483934759"/>
          <c:h val="0.665391956600153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86736820041151"/>
          <c:y val="4.7449836216269692E-2"/>
          <c:w val="0.78601879941873154"/>
          <c:h val="0.5171463410322489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'neater bar in order'!$F$12</c:f>
              <c:strCache>
                <c:ptCount val="1"/>
                <c:pt idx="0">
                  <c:v>Landfill</c:v>
                </c:pt>
              </c:strCache>
            </c:strRef>
          </c:tx>
          <c:spPr>
            <a:solidFill>
              <a:srgbClr val="003594"/>
            </a:solidFill>
            <a:ln>
              <a:noFill/>
            </a:ln>
            <a:effectLst/>
          </c:spPr>
          <c:invertIfNegative val="0"/>
          <c:cat>
            <c:strRef>
              <c:f>'neater bar in order'!$E$43:$E$47</c:f>
              <c:strCache>
                <c:ptCount val="5"/>
                <c:pt idx="0">
                  <c:v>2015</c:v>
                </c:pt>
                <c:pt idx="1">
                  <c:v>2018</c:v>
                </c:pt>
                <c:pt idx="2">
                  <c:v>LED Streetlights &amp; Solar Phase 1</c:v>
                </c:pt>
                <c:pt idx="3">
                  <c:v>LED Streetlights, Solar, LFG to Energy</c:v>
                </c:pt>
                <c:pt idx="4">
                  <c:v>Goal</c:v>
                </c:pt>
              </c:strCache>
            </c:strRef>
          </c:cat>
          <c:val>
            <c:numRef>
              <c:f>('neater bar in order'!$G$3,'neater bar in order'!$G$12,'neater bar in order'!$I$12,'neater bar in order'!$J$12)</c:f>
              <c:numCache>
                <c:formatCode>0</c:formatCode>
                <c:ptCount val="4"/>
                <c:pt idx="0">
                  <c:v>12711.72</c:v>
                </c:pt>
                <c:pt idx="1">
                  <c:v>7169.27</c:v>
                </c:pt>
                <c:pt idx="2" formatCode="General">
                  <c:v>7169</c:v>
                </c:pt>
                <c:pt idx="3" formatCode="General">
                  <c:v>7169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31-47E0-8E52-756B4AFF8C03}"/>
            </c:ext>
          </c:extLst>
        </c:ser>
        <c:ser>
          <c:idx val="1"/>
          <c:order val="1"/>
          <c:tx>
            <c:strRef>
              <c:f>'neater bar in order'!$F$13</c:f>
              <c:strCache>
                <c:ptCount val="1"/>
                <c:pt idx="0">
                  <c:v>Fleet</c:v>
                </c:pt>
              </c:strCache>
            </c:strRef>
          </c:tx>
          <c:spPr>
            <a:solidFill>
              <a:srgbClr val="D36122"/>
            </a:solidFill>
            <a:ln>
              <a:noFill/>
            </a:ln>
            <a:effectLst/>
          </c:spPr>
          <c:invertIfNegative val="0"/>
          <c:cat>
            <c:strRef>
              <c:f>'neater bar in order'!$E$43:$E$47</c:f>
              <c:strCache>
                <c:ptCount val="5"/>
                <c:pt idx="0">
                  <c:v>2015</c:v>
                </c:pt>
                <c:pt idx="1">
                  <c:v>2018</c:v>
                </c:pt>
                <c:pt idx="2">
                  <c:v>LED Streetlights &amp; Solar Phase 1</c:v>
                </c:pt>
                <c:pt idx="3">
                  <c:v>LED Streetlights, Solar, LFG to Energy</c:v>
                </c:pt>
                <c:pt idx="4">
                  <c:v>Goal</c:v>
                </c:pt>
              </c:strCache>
            </c:strRef>
          </c:cat>
          <c:val>
            <c:numRef>
              <c:f>('neater bar in order'!$G$4,'neater bar in order'!$G$13,'neater bar in order'!$I$13,'neater bar in order'!$J$13)</c:f>
              <c:numCache>
                <c:formatCode>0</c:formatCode>
                <c:ptCount val="4"/>
                <c:pt idx="0" formatCode="General">
                  <c:v>1050</c:v>
                </c:pt>
                <c:pt idx="1">
                  <c:v>1157</c:v>
                </c:pt>
                <c:pt idx="2" formatCode="General">
                  <c:v>1157</c:v>
                </c:pt>
                <c:pt idx="3" formatCode="General">
                  <c:v>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31-47E0-8E52-756B4AFF8C03}"/>
            </c:ext>
          </c:extLst>
        </c:ser>
        <c:ser>
          <c:idx val="2"/>
          <c:order val="2"/>
          <c:tx>
            <c:strRef>
              <c:f>'neater bar in order'!$F$14</c:f>
              <c:strCache>
                <c:ptCount val="1"/>
                <c:pt idx="0">
                  <c:v>Electricity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'neater bar in order'!$E$43:$E$47</c:f>
              <c:strCache>
                <c:ptCount val="5"/>
                <c:pt idx="0">
                  <c:v>2015</c:v>
                </c:pt>
                <c:pt idx="1">
                  <c:v>2018</c:v>
                </c:pt>
                <c:pt idx="2">
                  <c:v>LED Streetlights &amp; Solar Phase 1</c:v>
                </c:pt>
                <c:pt idx="3">
                  <c:v>LED Streetlights, Solar, LFG to Energy</c:v>
                </c:pt>
                <c:pt idx="4">
                  <c:v>Goal</c:v>
                </c:pt>
              </c:strCache>
            </c:strRef>
          </c:cat>
          <c:val>
            <c:numRef>
              <c:f>('neater bar in order'!$G$5,'neater bar in order'!$G$14,'neater bar in order'!$I$14,'neater bar in order'!$J$14)</c:f>
              <c:numCache>
                <c:formatCode>0</c:formatCode>
                <c:ptCount val="4"/>
                <c:pt idx="0">
                  <c:v>1096.96</c:v>
                </c:pt>
                <c:pt idx="1">
                  <c:v>1029.3800000000001</c:v>
                </c:pt>
                <c:pt idx="2" formatCode="General">
                  <c:v>798</c:v>
                </c:pt>
                <c:pt idx="3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431-47E0-8E52-756B4AFF8C03}"/>
            </c:ext>
          </c:extLst>
        </c:ser>
        <c:ser>
          <c:idx val="3"/>
          <c:order val="3"/>
          <c:tx>
            <c:strRef>
              <c:f>'neater bar in order'!$F$15</c:f>
              <c:strCache>
                <c:ptCount val="1"/>
                <c:pt idx="0">
                  <c:v>Heating Fuel</c:v>
                </c:pt>
              </c:strCache>
            </c:strRef>
          </c:tx>
          <c:spPr>
            <a:solidFill>
              <a:srgbClr val="9DD164"/>
            </a:solidFill>
            <a:ln>
              <a:noFill/>
            </a:ln>
            <a:effectLst/>
          </c:spPr>
          <c:invertIfNegative val="0"/>
          <c:cat>
            <c:strRef>
              <c:f>'neater bar in order'!$E$43:$E$47</c:f>
              <c:strCache>
                <c:ptCount val="5"/>
                <c:pt idx="0">
                  <c:v>2015</c:v>
                </c:pt>
                <c:pt idx="1">
                  <c:v>2018</c:v>
                </c:pt>
                <c:pt idx="2">
                  <c:v>LED Streetlights &amp; Solar Phase 1</c:v>
                </c:pt>
                <c:pt idx="3">
                  <c:v>LED Streetlights, Solar, LFG to Energy</c:v>
                </c:pt>
                <c:pt idx="4">
                  <c:v>Goal</c:v>
                </c:pt>
              </c:strCache>
            </c:strRef>
          </c:cat>
          <c:val>
            <c:numRef>
              <c:f>('neater bar in order'!$G$6,'neater bar in order'!$G$15,'neater bar in order'!$I$15,'neater bar in order'!$J$15)</c:f>
              <c:numCache>
                <c:formatCode>0</c:formatCode>
                <c:ptCount val="4"/>
                <c:pt idx="0">
                  <c:v>1022.42</c:v>
                </c:pt>
                <c:pt idx="1">
                  <c:v>1037.95</c:v>
                </c:pt>
                <c:pt idx="2" formatCode="General">
                  <c:v>1038</c:v>
                </c:pt>
                <c:pt idx="3" formatCode="General">
                  <c:v>1038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431-47E0-8E52-756B4AFF8C03}"/>
            </c:ext>
          </c:extLst>
        </c:ser>
        <c:ser>
          <c:idx val="4"/>
          <c:order val="4"/>
          <c:tx>
            <c:strRef>
              <c:f>'neater bar in order'!$F$16</c:f>
              <c:strCache>
                <c:ptCount val="1"/>
                <c:pt idx="0">
                  <c:v>Employee Commute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cat>
            <c:strRef>
              <c:f>'neater bar in order'!$E$43:$E$47</c:f>
              <c:strCache>
                <c:ptCount val="5"/>
                <c:pt idx="0">
                  <c:v>2015</c:v>
                </c:pt>
                <c:pt idx="1">
                  <c:v>2018</c:v>
                </c:pt>
                <c:pt idx="2">
                  <c:v>LED Streetlights &amp; Solar Phase 1</c:v>
                </c:pt>
                <c:pt idx="3">
                  <c:v>LED Streetlights, Solar, LFG to Energy</c:v>
                </c:pt>
                <c:pt idx="4">
                  <c:v>Goal</c:v>
                </c:pt>
              </c:strCache>
            </c:strRef>
          </c:cat>
          <c:val>
            <c:numRef>
              <c:f>('neater bar in order'!$G$7,'neater bar in order'!$G$16,'neater bar in order'!$I$16,'neater bar in order'!$J$16)</c:f>
              <c:numCache>
                <c:formatCode>0</c:formatCode>
                <c:ptCount val="4"/>
                <c:pt idx="0">
                  <c:v>420.01</c:v>
                </c:pt>
                <c:pt idx="1">
                  <c:v>429.47</c:v>
                </c:pt>
                <c:pt idx="2" formatCode="General">
                  <c:v>429</c:v>
                </c:pt>
                <c:pt idx="3" formatCode="General">
                  <c:v>429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431-47E0-8E52-756B4AFF8C03}"/>
            </c:ext>
          </c:extLst>
        </c:ser>
        <c:ser>
          <c:idx val="5"/>
          <c:order val="5"/>
          <c:tx>
            <c:strRef>
              <c:f>'neater bar in order'!$F$17</c:f>
              <c:strCache>
                <c:ptCount val="1"/>
                <c:pt idx="0">
                  <c:v>Streetlights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'neater bar in order'!$E$43:$E$47</c:f>
              <c:strCache>
                <c:ptCount val="5"/>
                <c:pt idx="0">
                  <c:v>2015</c:v>
                </c:pt>
                <c:pt idx="1">
                  <c:v>2018</c:v>
                </c:pt>
                <c:pt idx="2">
                  <c:v>LED Streetlights &amp; Solar Phase 1</c:v>
                </c:pt>
                <c:pt idx="3">
                  <c:v>LED Streetlights, Solar, LFG to Energy</c:v>
                </c:pt>
                <c:pt idx="4">
                  <c:v>Goal</c:v>
                </c:pt>
              </c:strCache>
            </c:strRef>
          </c:cat>
          <c:val>
            <c:numRef>
              <c:f>('neater bar in order'!$G$8,'neater bar in order'!$G$17,'neater bar in order'!$I$17,'neater bar in order'!$J$17)</c:f>
              <c:numCache>
                <c:formatCode>0</c:formatCode>
                <c:ptCount val="4"/>
                <c:pt idx="0">
                  <c:v>109.02</c:v>
                </c:pt>
                <c:pt idx="1">
                  <c:v>102.79</c:v>
                </c:pt>
                <c:pt idx="2" formatCode="General">
                  <c:v>38</c:v>
                </c:pt>
                <c:pt idx="3" formatCode="General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431-47E0-8E52-756B4AFF8C03}"/>
            </c:ext>
          </c:extLst>
        </c:ser>
        <c:ser>
          <c:idx val="6"/>
          <c:order val="6"/>
          <c:tx>
            <c:strRef>
              <c:f>'neater bar in order'!$F$18</c:f>
              <c:strCache>
                <c:ptCount val="1"/>
                <c:pt idx="0">
                  <c:v>Business Travel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cat>
            <c:strRef>
              <c:f>'neater bar in order'!$E$43:$E$47</c:f>
              <c:strCache>
                <c:ptCount val="5"/>
                <c:pt idx="0">
                  <c:v>2015</c:v>
                </c:pt>
                <c:pt idx="1">
                  <c:v>2018</c:v>
                </c:pt>
                <c:pt idx="2">
                  <c:v>LED Streetlights &amp; Solar Phase 1</c:v>
                </c:pt>
                <c:pt idx="3">
                  <c:v>LED Streetlights, Solar, LFG to Energy</c:v>
                </c:pt>
                <c:pt idx="4">
                  <c:v>Goal</c:v>
                </c:pt>
              </c:strCache>
            </c:strRef>
          </c:cat>
          <c:val>
            <c:numRef>
              <c:f>('neater bar in order'!$G$9,'neater bar in order'!$G$18,'neater bar in order'!$I$18,'neater bar in order'!$J$18)</c:f>
              <c:numCache>
                <c:formatCode>0</c:formatCode>
                <c:ptCount val="4"/>
                <c:pt idx="0" formatCode="General">
                  <c:v>17</c:v>
                </c:pt>
                <c:pt idx="1">
                  <c:v>12</c:v>
                </c:pt>
                <c:pt idx="2" formatCode="General">
                  <c:v>12</c:v>
                </c:pt>
                <c:pt idx="3" formatCode="General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431-47E0-8E52-756B4AFF8C03}"/>
            </c:ext>
          </c:extLst>
        </c:ser>
        <c:ser>
          <c:idx val="7"/>
          <c:order val="7"/>
          <c:tx>
            <c:v>Entire</c:v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'neater bar in order'!$E$43:$E$47</c:f>
              <c:strCache>
                <c:ptCount val="5"/>
                <c:pt idx="0">
                  <c:v>2015</c:v>
                </c:pt>
                <c:pt idx="1">
                  <c:v>2018</c:v>
                </c:pt>
                <c:pt idx="2">
                  <c:v>LED Streetlights &amp; Solar Phase 1</c:v>
                </c:pt>
                <c:pt idx="3">
                  <c:v>LED Streetlights, Solar, LFG to Energy</c:v>
                </c:pt>
                <c:pt idx="4">
                  <c:v>Goal</c:v>
                </c:pt>
              </c:strCache>
            </c:strRef>
          </c:cat>
          <c:val>
            <c:numRef>
              <c:f>('neater bar in order'!$M$18,'neater bar in order'!$M$18,'neater bar in order'!$M$18,'neater bar in order'!$M$18,'neater bar in order'!$M$19)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3285.4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431-47E0-8E52-756B4AFF8C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30250344"/>
        <c:axId val="630251000"/>
      </c:barChart>
      <c:catAx>
        <c:axId val="6302503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30251000"/>
        <c:crosses val="autoZero"/>
        <c:auto val="1"/>
        <c:lblAlgn val="ctr"/>
        <c:lblOffset val="100"/>
        <c:noMultiLvlLbl val="0"/>
      </c:catAx>
      <c:valAx>
        <c:axId val="630251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Emissions (MTCO2e)</a:t>
                </a:r>
              </a:p>
            </c:rich>
          </c:tx>
          <c:layout>
            <c:manualLayout>
              <c:xMode val="edge"/>
              <c:yMode val="edge"/>
              <c:x val="0"/>
              <c:y val="0.1673438913487862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0250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7"/>
        <c:delete val="1"/>
      </c:legendEntry>
      <c:layout>
        <c:manualLayout>
          <c:xMode val="edge"/>
          <c:yMode val="edge"/>
          <c:x val="1.0815816224872823E-3"/>
          <c:y val="0.82838043618067125"/>
          <c:w val="0.99891841837751272"/>
          <c:h val="0.162481060584216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400"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0.22427</cdr:x>
      <cdr:y>0.57748</cdr:y>
    </cdr:from>
    <cdr:to>
      <cdr:x>0.35362</cdr:x>
      <cdr:y>0.65792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2927C47-559B-4F0B-A016-4CCB61FCA7AC}"/>
            </a:ext>
          </a:extLst>
        </cdr:cNvPr>
        <cdr:cNvSpPr txBox="1"/>
      </cdr:nvSpPr>
      <cdr:spPr>
        <a:xfrm xmlns:a="http://schemas.openxmlformats.org/drawingml/2006/main">
          <a:off x="1639125" y="3004133"/>
          <a:ext cx="945396" cy="4184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400" dirty="0">
              <a:latin typeface="Minion Pro" panose="02040503050306020203"/>
            </a:rPr>
            <a:t>2015</a:t>
          </a:r>
        </a:p>
      </cdr:txBody>
    </cdr:sp>
  </cdr:relSizeAnchor>
  <cdr:relSizeAnchor xmlns:cdr="http://schemas.openxmlformats.org/drawingml/2006/chartDrawing">
    <cdr:from>
      <cdr:x>0.86663</cdr:x>
      <cdr:y>0.56446</cdr:y>
    </cdr:from>
    <cdr:to>
      <cdr:x>0.99598</cdr:x>
      <cdr:y>0.6449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F675F40D-F1BA-4260-B4B7-3D512D715BCC}"/>
            </a:ext>
          </a:extLst>
        </cdr:cNvPr>
        <cdr:cNvSpPr txBox="1"/>
      </cdr:nvSpPr>
      <cdr:spPr>
        <a:xfrm xmlns:a="http://schemas.openxmlformats.org/drawingml/2006/main">
          <a:off x="6489385" y="3137775"/>
          <a:ext cx="968584" cy="4471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>
              <a:latin typeface="Minion Pro" panose="02040503050306020203"/>
            </a:rPr>
            <a:t>Goal</a:t>
          </a:r>
        </a:p>
      </cdr:txBody>
    </cdr:sp>
  </cdr:relSizeAnchor>
  <cdr:relSizeAnchor xmlns:cdr="http://schemas.openxmlformats.org/drawingml/2006/chartDrawing">
    <cdr:from>
      <cdr:x>0.51675</cdr:x>
      <cdr:y>0.56039</cdr:y>
    </cdr:from>
    <cdr:to>
      <cdr:x>0.69839</cdr:x>
      <cdr:y>0.69792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87815503-3E03-4BEF-8427-71BDB82F8F72}"/>
            </a:ext>
          </a:extLst>
        </cdr:cNvPr>
        <cdr:cNvSpPr txBox="1"/>
      </cdr:nvSpPr>
      <cdr:spPr>
        <a:xfrm xmlns:a="http://schemas.openxmlformats.org/drawingml/2006/main">
          <a:off x="3869483" y="3115181"/>
          <a:ext cx="1360152" cy="7645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>
              <a:latin typeface="Minion Pro" panose="02040503050306020203"/>
            </a:rPr>
            <a:t>LED Lights,</a:t>
          </a:r>
        </a:p>
        <a:p xmlns:a="http://schemas.openxmlformats.org/drawingml/2006/main">
          <a:r>
            <a:rPr lang="en-US" sz="2400" dirty="0">
              <a:latin typeface="Minion Pro" panose="02040503050306020203"/>
            </a:rPr>
            <a:t>Solar</a:t>
          </a:r>
        </a:p>
      </cdr:txBody>
    </cdr:sp>
  </cdr:relSizeAnchor>
  <cdr:relSizeAnchor xmlns:cdr="http://schemas.openxmlformats.org/drawingml/2006/chartDrawing">
    <cdr:from>
      <cdr:x>0.66912</cdr:x>
      <cdr:y>0.56039</cdr:y>
    </cdr:from>
    <cdr:to>
      <cdr:x>0.88571</cdr:x>
      <cdr:y>0.84496</cdr:y>
    </cdr:to>
    <cdr:sp macro="" textlink="">
      <cdr:nvSpPr>
        <cdr:cNvPr id="5" name="TextBox 1">
          <a:extLst xmlns:a="http://schemas.openxmlformats.org/drawingml/2006/main">
            <a:ext uri="{FF2B5EF4-FFF2-40B4-BE49-F238E27FC236}">
              <a16:creationId xmlns:a16="http://schemas.microsoft.com/office/drawing/2014/main" id="{3EB599DF-EE1D-468E-AE70-A0599FE4805E}"/>
            </a:ext>
          </a:extLst>
        </cdr:cNvPr>
        <cdr:cNvSpPr txBox="1"/>
      </cdr:nvSpPr>
      <cdr:spPr>
        <a:xfrm xmlns:a="http://schemas.openxmlformats.org/drawingml/2006/main">
          <a:off x="5010408" y="3115181"/>
          <a:ext cx="1621919" cy="15818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>
              <a:latin typeface="Minion Pro" panose="02040503050306020203"/>
            </a:rPr>
            <a:t>LED, Solar, LFG to Energy</a:t>
          </a:r>
        </a:p>
      </cdr:txBody>
    </cdr:sp>
  </cdr:relSizeAnchor>
  <cdr:relSizeAnchor xmlns:cdr="http://schemas.openxmlformats.org/drawingml/2006/chartDrawing">
    <cdr:from>
      <cdr:x>0.38669</cdr:x>
      <cdr:y>0.58623</cdr:y>
    </cdr:from>
    <cdr:to>
      <cdr:x>0.51604</cdr:x>
      <cdr:y>0.66667</cdr:y>
    </cdr:to>
    <cdr:sp macro="" textlink="">
      <cdr:nvSpPr>
        <cdr:cNvPr id="6" name="TextBox 1">
          <a:extLst xmlns:a="http://schemas.openxmlformats.org/drawingml/2006/main">
            <a:ext uri="{FF2B5EF4-FFF2-40B4-BE49-F238E27FC236}">
              <a16:creationId xmlns:a16="http://schemas.microsoft.com/office/drawing/2014/main" id="{CE668050-739D-4D97-A14F-919BF3B387A4}"/>
            </a:ext>
          </a:extLst>
        </cdr:cNvPr>
        <cdr:cNvSpPr txBox="1"/>
      </cdr:nvSpPr>
      <cdr:spPr>
        <a:xfrm xmlns:a="http://schemas.openxmlformats.org/drawingml/2006/main">
          <a:off x="2826223" y="3049650"/>
          <a:ext cx="945396" cy="4184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>
              <a:latin typeface="Minion Pro" panose="02040503050306020203"/>
            </a:rPr>
            <a:t>2018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D2B203-4EE5-46BE-AD82-F09576640C99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4225F-E4BE-493C-83B6-D6F8A7C527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951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06-Aug-19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3.png"/><Relationship Id="rId21" Type="http://schemas.openxmlformats.org/officeDocument/2006/relationships/chart" Target="../charts/chart2.xml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2.tiff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chart" Target="../charts/chart1.xml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4.jp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0" y="-9086"/>
            <a:ext cx="36576000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Municipal Greenhouse Gas Inventory Lebanon, NH 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Cassidy Yates, UNH Sustainability Fellow, Summer 2019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Mentors: Mark Goodwin &amp; Rebecca Owens, City of Lebanon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964008" y="4631605"/>
            <a:ext cx="7315200" cy="6340197"/>
          </a:xfrm>
          <a:prstGeom prst="rect">
            <a:avLst/>
          </a:prstGeom>
          <a:solidFill>
            <a:schemeClr val="bg1"/>
          </a:solidFill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Overview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The City of Lebanon, NH has set goals for improving energy efficiency, implementing renewable energy, and reducing their greenhouse gas (GHG) emissions by </a:t>
            </a:r>
            <a:r>
              <a:rPr lang="en-US" sz="2800" dirty="0">
                <a:solidFill>
                  <a:srgbClr val="D36122"/>
                </a:solidFill>
                <a:latin typeface="Minion Pro" panose="02040503050306020203"/>
              </a:rPr>
              <a:t>80% below 1990 levels by 2050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/>
              </a:rPr>
              <a:t>A GHG inventory measures progress and supports further planning, resource allocation, and policy development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To evaluate progress and re-examine priority areas, updated inventories were completed for 2015 and 2018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D330CA-02DB-4445-A4D0-A358878DF8D6}"/>
              </a:ext>
            </a:extLst>
          </p:cNvPr>
          <p:cNvSpPr txBox="1"/>
          <p:nvPr/>
        </p:nvSpPr>
        <p:spPr>
          <a:xfrm>
            <a:off x="28243600" y="4568539"/>
            <a:ext cx="7488108" cy="16219825"/>
          </a:xfrm>
          <a:prstGeom prst="rect">
            <a:avLst/>
          </a:prstGeom>
          <a:solidFill>
            <a:schemeClr val="bg1"/>
          </a:solidFill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36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Emissions Summary Table</a:t>
            </a: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r>
              <a:rPr lang="en-US" sz="36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Emissions by Percent</a:t>
            </a:r>
          </a:p>
          <a:p>
            <a:pPr>
              <a:spcAft>
                <a:spcPts val="2400"/>
              </a:spcAft>
            </a:pPr>
            <a:endParaRPr lang="en-US" sz="36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>
              <a:spcAft>
                <a:spcPts val="2400"/>
              </a:spcAft>
            </a:pPr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36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Emissions Reduction Scenarios</a:t>
            </a:r>
          </a:p>
          <a:p>
            <a:endParaRPr lang="en-US" sz="2800" dirty="0">
              <a:solidFill>
                <a:srgbClr val="003594"/>
              </a:solidFill>
              <a:latin typeface="Minion Pro" panose="02040503050306020203" pitchFamily="18" charset="0"/>
            </a:endParaRPr>
          </a:p>
          <a:p>
            <a:endParaRPr lang="en-US" sz="2800" dirty="0">
              <a:solidFill>
                <a:srgbClr val="003594"/>
              </a:solidFill>
              <a:latin typeface="Minion Pro" panose="02040503050306020203" pitchFamily="18" charset="0"/>
            </a:endParaRPr>
          </a:p>
          <a:p>
            <a:endParaRPr lang="en-US" sz="2800" dirty="0">
              <a:solidFill>
                <a:srgbClr val="003594"/>
              </a:solidFill>
              <a:latin typeface="Minion Pro" panose="02040503050306020203" pitchFamily="18" charset="0"/>
            </a:endParaRPr>
          </a:p>
          <a:p>
            <a:endParaRPr lang="en-US" sz="2800" dirty="0">
              <a:solidFill>
                <a:srgbClr val="003594"/>
              </a:solidFill>
              <a:latin typeface="Minion Pro" panose="02040503050306020203" pitchFamily="18" charset="0"/>
            </a:endParaRPr>
          </a:p>
          <a:p>
            <a:endParaRPr lang="en-US" sz="2800" dirty="0">
              <a:solidFill>
                <a:srgbClr val="003594"/>
              </a:solidFill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ACB0D13-207E-DA4A-9F3E-CBD2F29456B0}"/>
              </a:ext>
            </a:extLst>
          </p:cNvPr>
          <p:cNvSpPr txBox="1"/>
          <p:nvPr/>
        </p:nvSpPr>
        <p:spPr>
          <a:xfrm>
            <a:off x="955212" y="11639425"/>
            <a:ext cx="7332792" cy="10710624"/>
          </a:xfrm>
          <a:prstGeom prst="rect">
            <a:avLst/>
          </a:prstGeom>
          <a:solidFill>
            <a:schemeClr val="bg1"/>
          </a:solidFill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Approach</a:t>
            </a:r>
          </a:p>
          <a:p>
            <a:r>
              <a:rPr lang="en-US" sz="2800" i="1" dirty="0">
                <a:latin typeface="Minion Pro" panose="02040503050306020203" pitchFamily="18" charset="0"/>
              </a:rPr>
              <a:t>Local Government Operations Inventory</a:t>
            </a:r>
          </a:p>
          <a:p>
            <a:r>
              <a:rPr lang="en-US" sz="2800" dirty="0">
                <a:latin typeface="Minion Pro" panose="02040503050306020203" pitchFamily="18" charset="0"/>
              </a:rPr>
              <a:t>Program Used: EPA Local GHG Inventory Tool 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3200" dirty="0">
                <a:latin typeface="Minion Pro" panose="02040503050306020203"/>
              </a:rPr>
              <a:t>Inventory 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/>
              </a:rPr>
              <a:t>Data collection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/>
              </a:rPr>
              <a:t>Program research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/>
              </a:rPr>
              <a:t>Data organization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Minion Pro" panose="02040503050306020203"/>
              </a:rPr>
              <a:t>Data input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  <a:p>
            <a:r>
              <a:rPr lang="en-US" sz="2800" dirty="0">
                <a:solidFill>
                  <a:prstClr val="black"/>
                </a:solidFill>
                <a:latin typeface="Minion Pro" panose="02040503050306020203"/>
              </a:rPr>
              <a:t>Data included: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black"/>
              </a:solidFill>
              <a:latin typeface="Minion Pro" panose="02040503050306020203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519B66F-BBFC-CF40-B1EB-D99EAC204100}"/>
              </a:ext>
            </a:extLst>
          </p:cNvPr>
          <p:cNvSpPr txBox="1"/>
          <p:nvPr/>
        </p:nvSpPr>
        <p:spPr>
          <a:xfrm>
            <a:off x="914400" y="23017672"/>
            <a:ext cx="7333360" cy="5478423"/>
          </a:xfrm>
          <a:prstGeom prst="rect">
            <a:avLst/>
          </a:prstGeom>
          <a:solidFill>
            <a:schemeClr val="bg1"/>
          </a:solidFill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Preliminary Results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10,938 MTCO</a:t>
            </a:r>
            <a:r>
              <a:rPr lang="en-US" sz="2800" baseline="-25000" dirty="0">
                <a:latin typeface="Minion Pro" panose="02040503050306020203" pitchFamily="18" charset="0"/>
              </a:rPr>
              <a:t>2</a:t>
            </a:r>
            <a:r>
              <a:rPr lang="en-US" sz="2800" dirty="0">
                <a:latin typeface="Minion Pro" panose="02040503050306020203" pitchFamily="18" charset="0"/>
              </a:rPr>
              <a:t>e were emitted in 2018, a 33% reduction from 2015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The overall reduction is largely due to a 44% reduction in landfill emissions since improving the landfill gas collection system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Landfill emissions account for 66% of the total emission for 2018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Fleet vehicle emissions increased by 10% from 2015 to 2018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EFCB598-4B3F-BD4F-8B23-0254F8F621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1680" y="27064369"/>
            <a:ext cx="10515600" cy="1651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96ADFE-5DF0-4A7B-A019-AEF2D52F3A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2779" y="4021896"/>
            <a:ext cx="18721604" cy="25247211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D99A5A08-FF8D-4F4C-93B9-52E55FA17251}"/>
              </a:ext>
            </a:extLst>
          </p:cNvPr>
          <p:cNvSpPr txBox="1"/>
          <p:nvPr/>
        </p:nvSpPr>
        <p:spPr>
          <a:xfrm>
            <a:off x="9180319" y="9854875"/>
            <a:ext cx="68898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  <a:latin typeface="Minion Pro" panose="02040503050306020203"/>
              </a:rPr>
              <a:t>A forest half the City’s size is needed to sequester it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CAB19BD-781A-4967-B79C-6615DA7B1E12}"/>
              </a:ext>
            </a:extLst>
          </p:cNvPr>
          <p:cNvSpPr txBox="1"/>
          <p:nvPr/>
        </p:nvSpPr>
        <p:spPr>
          <a:xfrm>
            <a:off x="9180319" y="4365797"/>
            <a:ext cx="18288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solidFill>
                  <a:schemeClr val="bg1"/>
                </a:solidFill>
                <a:latin typeface="Minion Pro" panose="02040503050306020203"/>
              </a:rPr>
              <a:t>10,938 metric tons of carbon dioxide equivalent were emitted by Lebanon Municipal Operations in 2018 </a:t>
            </a: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588606D4-A9EA-4B42-8FE0-94F8F4CEE3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0758" y="13978451"/>
            <a:ext cx="2602966" cy="1363191"/>
          </a:xfrm>
          <a:prstGeom prst="rect">
            <a:avLst/>
          </a:prstGeom>
        </p:spPr>
      </p:pic>
      <p:graphicFrame>
        <p:nvGraphicFramePr>
          <p:cNvPr id="35" name="Chart 34">
            <a:extLst>
              <a:ext uri="{FF2B5EF4-FFF2-40B4-BE49-F238E27FC236}">
                <a16:creationId xmlns:a16="http://schemas.microsoft.com/office/drawing/2014/main" id="{DBAAD714-3012-4CB9-BB82-5B67C64F32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6767873"/>
              </p:ext>
            </p:extLst>
          </p:nvPr>
        </p:nvGraphicFramePr>
        <p:xfrm>
          <a:off x="27183362" y="10027140"/>
          <a:ext cx="9467958" cy="4030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9" name="Rectangle: Rounded Corners 38" descr="Garbage">
            <a:extLst>
              <a:ext uri="{FF2B5EF4-FFF2-40B4-BE49-F238E27FC236}">
                <a16:creationId xmlns:a16="http://schemas.microsoft.com/office/drawing/2014/main" id="{54AB487B-6A6F-4B93-AB01-F2E088E47DBC}"/>
              </a:ext>
            </a:extLst>
          </p:cNvPr>
          <p:cNvSpPr/>
          <p:nvPr/>
        </p:nvSpPr>
        <p:spPr>
          <a:xfrm>
            <a:off x="2232662" y="18635097"/>
            <a:ext cx="464108" cy="464108"/>
          </a:xfrm>
          <a:prstGeom prst="roundRect">
            <a:avLst>
              <a:gd name="adj" fmla="val 16670"/>
            </a:avLst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60053362-1623-49D9-ABAC-CCB80223DD74}"/>
              </a:ext>
            </a:extLst>
          </p:cNvPr>
          <p:cNvGrpSpPr/>
          <p:nvPr/>
        </p:nvGrpSpPr>
        <p:grpSpPr>
          <a:xfrm>
            <a:off x="2724631" y="18635097"/>
            <a:ext cx="3849915" cy="464108"/>
            <a:chOff x="2567465" y="1005755"/>
            <a:chExt cx="3849915" cy="464108"/>
          </a:xfrm>
          <a:solidFill>
            <a:srgbClr val="9DD164"/>
          </a:solidFill>
        </p:grpSpPr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246435E4-6E72-46B3-BD24-CEB02E51AC80}"/>
                </a:ext>
              </a:extLst>
            </p:cNvPr>
            <p:cNvSpPr/>
            <p:nvPr/>
          </p:nvSpPr>
          <p:spPr>
            <a:xfrm>
              <a:off x="2567465" y="1005755"/>
              <a:ext cx="3849915" cy="464108"/>
            </a:xfrm>
            <a:prstGeom prst="roundRect">
              <a:avLst>
                <a:gd name="adj" fmla="val 166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Rectangle: Rounded Corners 5">
              <a:extLst>
                <a:ext uri="{FF2B5EF4-FFF2-40B4-BE49-F238E27FC236}">
                  <a16:creationId xmlns:a16="http://schemas.microsoft.com/office/drawing/2014/main" id="{01DEF7BB-7B0F-4194-B000-21AA593B64C4}"/>
                </a:ext>
              </a:extLst>
            </p:cNvPr>
            <p:cNvSpPr txBox="1"/>
            <p:nvPr/>
          </p:nvSpPr>
          <p:spPr>
            <a:xfrm>
              <a:off x="2590125" y="1028415"/>
              <a:ext cx="3804595" cy="4187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b="1" kern="1200" dirty="0">
                  <a:latin typeface="Minion Pro" panose="02040503050306020203"/>
                </a:rPr>
                <a:t>Landfill</a:t>
              </a:r>
            </a:p>
          </p:txBody>
        </p:sp>
      </p:grpSp>
      <p:sp>
        <p:nvSpPr>
          <p:cNvPr id="41" name="Rectangle: Rounded Corners 40" descr="Dump truck">
            <a:extLst>
              <a:ext uri="{FF2B5EF4-FFF2-40B4-BE49-F238E27FC236}">
                <a16:creationId xmlns:a16="http://schemas.microsoft.com/office/drawing/2014/main" id="{8AEA243B-AB5B-49FA-AA9F-BADB771BFBB2}"/>
              </a:ext>
            </a:extLst>
          </p:cNvPr>
          <p:cNvSpPr/>
          <p:nvPr/>
        </p:nvSpPr>
        <p:spPr>
          <a:xfrm>
            <a:off x="2232662" y="19154899"/>
            <a:ext cx="464108" cy="464108"/>
          </a:xfrm>
          <a:prstGeom prst="roundRect">
            <a:avLst>
              <a:gd name="adj" fmla="val 16670"/>
            </a:avLst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F66B400-5730-47F6-9C56-A43A13C881D3}"/>
              </a:ext>
            </a:extLst>
          </p:cNvPr>
          <p:cNvGrpSpPr/>
          <p:nvPr/>
        </p:nvGrpSpPr>
        <p:grpSpPr>
          <a:xfrm>
            <a:off x="2724631" y="19154899"/>
            <a:ext cx="3849915" cy="464108"/>
            <a:chOff x="2567465" y="1525557"/>
            <a:chExt cx="3849915" cy="464108"/>
          </a:xfrm>
          <a:solidFill>
            <a:srgbClr val="9DD164"/>
          </a:solidFill>
        </p:grpSpPr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5E19D0E6-3B07-4300-AEC5-8C264651176B}"/>
                </a:ext>
              </a:extLst>
            </p:cNvPr>
            <p:cNvSpPr/>
            <p:nvPr/>
          </p:nvSpPr>
          <p:spPr>
            <a:xfrm>
              <a:off x="2567465" y="1525557"/>
              <a:ext cx="3849915" cy="464108"/>
            </a:xfrm>
            <a:prstGeom prst="roundRect">
              <a:avLst>
                <a:gd name="adj" fmla="val 166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Rectangle: Rounded Corners 8">
              <a:extLst>
                <a:ext uri="{FF2B5EF4-FFF2-40B4-BE49-F238E27FC236}">
                  <a16:creationId xmlns:a16="http://schemas.microsoft.com/office/drawing/2014/main" id="{B3F32B7B-D84D-46C6-9A05-003CB6F968AA}"/>
                </a:ext>
              </a:extLst>
            </p:cNvPr>
            <p:cNvSpPr txBox="1"/>
            <p:nvPr/>
          </p:nvSpPr>
          <p:spPr>
            <a:xfrm>
              <a:off x="2590125" y="1548217"/>
              <a:ext cx="3804595" cy="4187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b="1" kern="1200" dirty="0">
                  <a:latin typeface="Minion Pro" panose="02040503050306020203"/>
                </a:rPr>
                <a:t>Fleet Vehicles</a:t>
              </a:r>
            </a:p>
          </p:txBody>
        </p:sp>
      </p:grpSp>
      <p:sp>
        <p:nvSpPr>
          <p:cNvPr id="43" name="Rectangle: Rounded Corners 42" descr="Bank">
            <a:extLst>
              <a:ext uri="{FF2B5EF4-FFF2-40B4-BE49-F238E27FC236}">
                <a16:creationId xmlns:a16="http://schemas.microsoft.com/office/drawing/2014/main" id="{AB4F8238-9523-40E0-9CD9-49C5D264C8D3}"/>
              </a:ext>
            </a:extLst>
          </p:cNvPr>
          <p:cNvSpPr/>
          <p:nvPr/>
        </p:nvSpPr>
        <p:spPr>
          <a:xfrm>
            <a:off x="2232662" y="19674700"/>
            <a:ext cx="464108" cy="464108"/>
          </a:xfrm>
          <a:prstGeom prst="roundRect">
            <a:avLst>
              <a:gd name="adj" fmla="val 16670"/>
            </a:avLst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762FB6D-6018-40AE-A554-50A83F623340}"/>
              </a:ext>
            </a:extLst>
          </p:cNvPr>
          <p:cNvGrpSpPr/>
          <p:nvPr/>
        </p:nvGrpSpPr>
        <p:grpSpPr>
          <a:xfrm>
            <a:off x="2724631" y="19674700"/>
            <a:ext cx="3849915" cy="464108"/>
            <a:chOff x="2567465" y="2045358"/>
            <a:chExt cx="3849915" cy="464108"/>
          </a:xfrm>
          <a:solidFill>
            <a:srgbClr val="9DD164"/>
          </a:solidFill>
        </p:grpSpPr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55398475-3CCC-4DCD-8803-46CF8D0447D1}"/>
                </a:ext>
              </a:extLst>
            </p:cNvPr>
            <p:cNvSpPr/>
            <p:nvPr/>
          </p:nvSpPr>
          <p:spPr>
            <a:xfrm>
              <a:off x="2567465" y="2045358"/>
              <a:ext cx="3849915" cy="464108"/>
            </a:xfrm>
            <a:prstGeom prst="roundRect">
              <a:avLst>
                <a:gd name="adj" fmla="val 166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Rectangle: Rounded Corners 11">
              <a:extLst>
                <a:ext uri="{FF2B5EF4-FFF2-40B4-BE49-F238E27FC236}">
                  <a16:creationId xmlns:a16="http://schemas.microsoft.com/office/drawing/2014/main" id="{FE0A7DE6-339E-49BC-9C97-85AEE303BD17}"/>
                </a:ext>
              </a:extLst>
            </p:cNvPr>
            <p:cNvSpPr txBox="1"/>
            <p:nvPr/>
          </p:nvSpPr>
          <p:spPr>
            <a:xfrm>
              <a:off x="2590125" y="2068018"/>
              <a:ext cx="3804595" cy="4187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b="1" kern="1200" dirty="0">
                  <a:latin typeface="Minion Pro" panose="02040503050306020203"/>
                </a:rPr>
                <a:t>Heating Fuel </a:t>
              </a:r>
            </a:p>
          </p:txBody>
        </p:sp>
      </p:grpSp>
      <p:sp>
        <p:nvSpPr>
          <p:cNvPr id="45" name="Rectangle: Rounded Corners 44" descr="Lightbulb and gear">
            <a:extLst>
              <a:ext uri="{FF2B5EF4-FFF2-40B4-BE49-F238E27FC236}">
                <a16:creationId xmlns:a16="http://schemas.microsoft.com/office/drawing/2014/main" id="{6EF7C595-C460-4660-86E5-E6E1BE0D3C54}"/>
              </a:ext>
            </a:extLst>
          </p:cNvPr>
          <p:cNvSpPr/>
          <p:nvPr/>
        </p:nvSpPr>
        <p:spPr>
          <a:xfrm>
            <a:off x="2232662" y="20194502"/>
            <a:ext cx="464108" cy="464108"/>
          </a:xfrm>
          <a:prstGeom prst="roundRect">
            <a:avLst>
              <a:gd name="adj" fmla="val 16670"/>
            </a:avLst>
          </a:prstGeom>
          <a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A8DE3296-7A32-4183-9F31-4F9C8A9D2A82}"/>
              </a:ext>
            </a:extLst>
          </p:cNvPr>
          <p:cNvGrpSpPr/>
          <p:nvPr/>
        </p:nvGrpSpPr>
        <p:grpSpPr>
          <a:xfrm>
            <a:off x="2724631" y="20194502"/>
            <a:ext cx="3849915" cy="464108"/>
            <a:chOff x="2567465" y="2565160"/>
            <a:chExt cx="3849915" cy="464108"/>
          </a:xfrm>
          <a:solidFill>
            <a:srgbClr val="9DD164"/>
          </a:solidFill>
        </p:grpSpPr>
        <p:sp>
          <p:nvSpPr>
            <p:cNvPr id="59" name="Rectangle: Rounded Corners 58">
              <a:extLst>
                <a:ext uri="{FF2B5EF4-FFF2-40B4-BE49-F238E27FC236}">
                  <a16:creationId xmlns:a16="http://schemas.microsoft.com/office/drawing/2014/main" id="{34A3C535-BE5C-4BEB-9D8E-124CBC10D51A}"/>
                </a:ext>
              </a:extLst>
            </p:cNvPr>
            <p:cNvSpPr/>
            <p:nvPr/>
          </p:nvSpPr>
          <p:spPr>
            <a:xfrm>
              <a:off x="2567465" y="2565160"/>
              <a:ext cx="3849915" cy="464108"/>
            </a:xfrm>
            <a:prstGeom prst="roundRect">
              <a:avLst>
                <a:gd name="adj" fmla="val 166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Rectangle: Rounded Corners 14">
              <a:extLst>
                <a:ext uri="{FF2B5EF4-FFF2-40B4-BE49-F238E27FC236}">
                  <a16:creationId xmlns:a16="http://schemas.microsoft.com/office/drawing/2014/main" id="{C186D982-ABBF-40D1-B746-35DC4B9E0B2B}"/>
                </a:ext>
              </a:extLst>
            </p:cNvPr>
            <p:cNvSpPr txBox="1"/>
            <p:nvPr/>
          </p:nvSpPr>
          <p:spPr>
            <a:xfrm>
              <a:off x="2590125" y="2587820"/>
              <a:ext cx="3804595" cy="4187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b="1" kern="1200" dirty="0">
                  <a:latin typeface="Minion Pro" panose="02040503050306020203"/>
                </a:rPr>
                <a:t>Electricity</a:t>
              </a:r>
              <a:r>
                <a:rPr lang="en-US" sz="3200" b="1" kern="1200" baseline="0" dirty="0">
                  <a:latin typeface="Minion Pro" panose="02040503050306020203"/>
                </a:rPr>
                <a:t> </a:t>
              </a:r>
              <a:endParaRPr lang="en-US" sz="3200" b="1" kern="1200" dirty="0">
                <a:latin typeface="Minion Pro" panose="02040503050306020203"/>
              </a:endParaRPr>
            </a:p>
          </p:txBody>
        </p:sp>
      </p:grpSp>
      <p:sp>
        <p:nvSpPr>
          <p:cNvPr id="47" name="Rectangle: Rounded Corners 46" descr="Users">
            <a:extLst>
              <a:ext uri="{FF2B5EF4-FFF2-40B4-BE49-F238E27FC236}">
                <a16:creationId xmlns:a16="http://schemas.microsoft.com/office/drawing/2014/main" id="{5B164721-52EC-4330-88F6-B628B4A915C1}"/>
              </a:ext>
            </a:extLst>
          </p:cNvPr>
          <p:cNvSpPr/>
          <p:nvPr/>
        </p:nvSpPr>
        <p:spPr>
          <a:xfrm>
            <a:off x="2232662" y="20714304"/>
            <a:ext cx="464108" cy="464108"/>
          </a:xfrm>
          <a:prstGeom prst="roundRect">
            <a:avLst>
              <a:gd name="adj" fmla="val 16670"/>
            </a:avLst>
          </a:prstGeom>
          <a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32C08361-7BD5-4827-BD84-E12A0DE787B3}"/>
              </a:ext>
            </a:extLst>
          </p:cNvPr>
          <p:cNvGrpSpPr/>
          <p:nvPr/>
        </p:nvGrpSpPr>
        <p:grpSpPr>
          <a:xfrm>
            <a:off x="2724631" y="20714304"/>
            <a:ext cx="3849915" cy="464108"/>
            <a:chOff x="2567465" y="3084962"/>
            <a:chExt cx="3849915" cy="464108"/>
          </a:xfrm>
          <a:solidFill>
            <a:srgbClr val="9DD164"/>
          </a:solidFill>
        </p:grpSpPr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131303CD-7766-4E3B-A8E1-FE5663DE7243}"/>
                </a:ext>
              </a:extLst>
            </p:cNvPr>
            <p:cNvSpPr/>
            <p:nvPr/>
          </p:nvSpPr>
          <p:spPr>
            <a:xfrm>
              <a:off x="2567465" y="3084962"/>
              <a:ext cx="3849915" cy="464108"/>
            </a:xfrm>
            <a:prstGeom prst="roundRect">
              <a:avLst>
                <a:gd name="adj" fmla="val 166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Rectangle: Rounded Corners 17">
              <a:extLst>
                <a:ext uri="{FF2B5EF4-FFF2-40B4-BE49-F238E27FC236}">
                  <a16:creationId xmlns:a16="http://schemas.microsoft.com/office/drawing/2014/main" id="{02B4EB56-108F-4A59-9604-4180D75014B1}"/>
                </a:ext>
              </a:extLst>
            </p:cNvPr>
            <p:cNvSpPr txBox="1"/>
            <p:nvPr/>
          </p:nvSpPr>
          <p:spPr>
            <a:xfrm>
              <a:off x="2590125" y="3107622"/>
              <a:ext cx="3804595" cy="4187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b="1" kern="1200" dirty="0">
                  <a:latin typeface="Minion Pro" panose="02040503050306020203"/>
                </a:rPr>
                <a:t>Employee Commute</a:t>
              </a:r>
            </a:p>
          </p:txBody>
        </p:sp>
      </p:grpSp>
      <p:sp>
        <p:nvSpPr>
          <p:cNvPr id="49" name="Rectangle: Rounded Corners 48" descr="Streetlight">
            <a:extLst>
              <a:ext uri="{FF2B5EF4-FFF2-40B4-BE49-F238E27FC236}">
                <a16:creationId xmlns:a16="http://schemas.microsoft.com/office/drawing/2014/main" id="{FA96E3A9-9C80-4A1F-AD11-C07D2BB4DE6A}"/>
              </a:ext>
            </a:extLst>
          </p:cNvPr>
          <p:cNvSpPr/>
          <p:nvPr/>
        </p:nvSpPr>
        <p:spPr>
          <a:xfrm>
            <a:off x="2232662" y="21234105"/>
            <a:ext cx="464108" cy="464108"/>
          </a:xfrm>
          <a:prstGeom prst="roundRect">
            <a:avLst>
              <a:gd name="adj" fmla="val 16670"/>
            </a:avLst>
          </a:prstGeom>
          <a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9E79DE06-1DD1-44BD-9E0B-3788E85A0774}"/>
              </a:ext>
            </a:extLst>
          </p:cNvPr>
          <p:cNvGrpSpPr/>
          <p:nvPr/>
        </p:nvGrpSpPr>
        <p:grpSpPr>
          <a:xfrm>
            <a:off x="2724631" y="21234105"/>
            <a:ext cx="3849915" cy="464108"/>
            <a:chOff x="2567465" y="3604763"/>
            <a:chExt cx="3849915" cy="464108"/>
          </a:xfrm>
          <a:solidFill>
            <a:srgbClr val="9DD164"/>
          </a:solidFill>
        </p:grpSpPr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CBAE07C2-E3C9-43C2-881D-97425B4BF48B}"/>
                </a:ext>
              </a:extLst>
            </p:cNvPr>
            <p:cNvSpPr/>
            <p:nvPr/>
          </p:nvSpPr>
          <p:spPr>
            <a:xfrm>
              <a:off x="2567465" y="3604763"/>
              <a:ext cx="3849915" cy="464108"/>
            </a:xfrm>
            <a:prstGeom prst="roundRect">
              <a:avLst>
                <a:gd name="adj" fmla="val 166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Rectangle: Rounded Corners 20">
              <a:extLst>
                <a:ext uri="{FF2B5EF4-FFF2-40B4-BE49-F238E27FC236}">
                  <a16:creationId xmlns:a16="http://schemas.microsoft.com/office/drawing/2014/main" id="{795AF5B0-C995-4274-9E61-FB76D1000650}"/>
                </a:ext>
              </a:extLst>
            </p:cNvPr>
            <p:cNvSpPr txBox="1"/>
            <p:nvPr/>
          </p:nvSpPr>
          <p:spPr>
            <a:xfrm>
              <a:off x="2590125" y="3627423"/>
              <a:ext cx="3804595" cy="4187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b="1" kern="1200" dirty="0">
                  <a:latin typeface="Minion Pro" panose="02040503050306020203"/>
                </a:rPr>
                <a:t>Streetlights</a:t>
              </a:r>
            </a:p>
          </p:txBody>
        </p:sp>
      </p:grpSp>
      <p:sp>
        <p:nvSpPr>
          <p:cNvPr id="51" name="Rectangle: Rounded Corners 50" descr="Car">
            <a:extLst>
              <a:ext uri="{FF2B5EF4-FFF2-40B4-BE49-F238E27FC236}">
                <a16:creationId xmlns:a16="http://schemas.microsoft.com/office/drawing/2014/main" id="{31116076-1226-43A1-A4C9-2F253ABB0008}"/>
              </a:ext>
            </a:extLst>
          </p:cNvPr>
          <p:cNvSpPr/>
          <p:nvPr/>
        </p:nvSpPr>
        <p:spPr>
          <a:xfrm>
            <a:off x="2232662" y="21753907"/>
            <a:ext cx="464108" cy="464108"/>
          </a:xfrm>
          <a:prstGeom prst="roundRect">
            <a:avLst>
              <a:gd name="adj" fmla="val 16670"/>
            </a:avLst>
          </a:prstGeom>
          <a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DB448E04-CD83-40B9-88CB-5E2D0A690D9F}"/>
              </a:ext>
            </a:extLst>
          </p:cNvPr>
          <p:cNvGrpSpPr/>
          <p:nvPr/>
        </p:nvGrpSpPr>
        <p:grpSpPr>
          <a:xfrm>
            <a:off x="2724631" y="21753907"/>
            <a:ext cx="3849915" cy="464108"/>
            <a:chOff x="2567465" y="4124565"/>
            <a:chExt cx="3849915" cy="464108"/>
          </a:xfrm>
          <a:solidFill>
            <a:srgbClr val="9DD164"/>
          </a:solidFill>
        </p:grpSpPr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9F28A444-5BEE-4F74-9826-713BFC490E8D}"/>
                </a:ext>
              </a:extLst>
            </p:cNvPr>
            <p:cNvSpPr/>
            <p:nvPr/>
          </p:nvSpPr>
          <p:spPr>
            <a:xfrm>
              <a:off x="2567465" y="4124565"/>
              <a:ext cx="3849915" cy="464108"/>
            </a:xfrm>
            <a:prstGeom prst="roundRect">
              <a:avLst>
                <a:gd name="adj" fmla="val 166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Rectangle: Rounded Corners 23">
              <a:extLst>
                <a:ext uri="{FF2B5EF4-FFF2-40B4-BE49-F238E27FC236}">
                  <a16:creationId xmlns:a16="http://schemas.microsoft.com/office/drawing/2014/main" id="{6EB0ABF2-831B-47F8-8671-25CCC40E9217}"/>
                </a:ext>
              </a:extLst>
            </p:cNvPr>
            <p:cNvSpPr txBox="1"/>
            <p:nvPr/>
          </p:nvSpPr>
          <p:spPr>
            <a:xfrm>
              <a:off x="2590125" y="4147225"/>
              <a:ext cx="3804595" cy="4187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200" b="1" kern="1200" dirty="0">
                  <a:latin typeface="Minion Pro" panose="02040503050306020203"/>
                </a:rPr>
                <a:t>Business Travel</a:t>
              </a:r>
            </a:p>
          </p:txBody>
        </p:sp>
      </p:grp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4821B6B-5309-4164-B1C0-3D144A258576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196363" y="13962250"/>
            <a:ext cx="1368990" cy="13689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450C2F9-282C-47C9-981D-06C982F18A46}"/>
              </a:ext>
            </a:extLst>
          </p:cNvPr>
          <p:cNvSpPr txBox="1"/>
          <p:nvPr/>
        </p:nvSpPr>
        <p:spPr>
          <a:xfrm>
            <a:off x="5054123" y="15991396"/>
            <a:ext cx="181960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Minion Pro" panose="02040503050306020203"/>
              </a:rPr>
              <a:t>Analysis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Minion Pro" panose="02040503050306020203"/>
              </a:rPr>
              <a:t>Review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  <a:latin typeface="Minion Pro" panose="02040503050306020203"/>
              </a:rPr>
              <a:t>Report</a:t>
            </a:r>
          </a:p>
        </p:txBody>
      </p:sp>
      <p:graphicFrame>
        <p:nvGraphicFramePr>
          <p:cNvPr id="70" name="Chart 69">
            <a:extLst>
              <a:ext uri="{FF2B5EF4-FFF2-40B4-BE49-F238E27FC236}">
                <a16:creationId xmlns:a16="http://schemas.microsoft.com/office/drawing/2014/main" id="{B58ADB77-E244-475E-B73D-46D41823E5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4765705"/>
              </p:ext>
            </p:extLst>
          </p:nvPr>
        </p:nvGraphicFramePr>
        <p:xfrm>
          <a:off x="28303883" y="14964415"/>
          <a:ext cx="7488108" cy="5558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id="{BA567482-EEB1-4744-ABD5-EB5A3BBC3D09}"/>
              </a:ext>
            </a:extLst>
          </p:cNvPr>
          <p:cNvSpPr txBox="1"/>
          <p:nvPr/>
        </p:nvSpPr>
        <p:spPr>
          <a:xfrm>
            <a:off x="31168838" y="16065048"/>
            <a:ext cx="1039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-33%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643742B-0C3E-4278-A580-79FF1CFC9FBF}"/>
              </a:ext>
            </a:extLst>
          </p:cNvPr>
          <p:cNvSpPr txBox="1"/>
          <p:nvPr/>
        </p:nvSpPr>
        <p:spPr>
          <a:xfrm>
            <a:off x="32296256" y="16119531"/>
            <a:ext cx="1039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-35%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4015275-01B5-40D0-ADA6-CDC3F1ED49BC}"/>
              </a:ext>
            </a:extLst>
          </p:cNvPr>
          <p:cNvSpPr txBox="1"/>
          <p:nvPr/>
        </p:nvSpPr>
        <p:spPr>
          <a:xfrm>
            <a:off x="33452798" y="16302340"/>
            <a:ext cx="1039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-40%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70787F0-243E-46BA-8087-D9FEA9D8887E}"/>
              </a:ext>
            </a:extLst>
          </p:cNvPr>
          <p:cNvSpPr txBox="1"/>
          <p:nvPr/>
        </p:nvSpPr>
        <p:spPr>
          <a:xfrm>
            <a:off x="34692617" y="17218326"/>
            <a:ext cx="1039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-80%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EE13534D-2F2C-4A39-A582-C6EA61065785}"/>
              </a:ext>
            </a:extLst>
          </p:cNvPr>
          <p:cNvSpPr txBox="1"/>
          <p:nvPr/>
        </p:nvSpPr>
        <p:spPr>
          <a:xfrm>
            <a:off x="28243600" y="21429644"/>
            <a:ext cx="7488108" cy="5047536"/>
          </a:xfrm>
          <a:prstGeom prst="rect">
            <a:avLst/>
          </a:prstGeom>
          <a:solidFill>
            <a:schemeClr val="bg1"/>
          </a:solidFill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Discussion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2009 baseline used to compare emissions for heating fuel and electricity for some buildings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3 major projects are currently in place to further reduce emissions to 40%</a:t>
            </a:r>
            <a:endParaRPr lang="en-US" sz="2800" dirty="0">
              <a:latin typeface="Minion Pro" panose="02040503050306020203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/>
              </a:rPr>
              <a:t>Next</a:t>
            </a:r>
            <a:r>
              <a:rPr lang="en-US" sz="2800" dirty="0">
                <a:latin typeface="Minion Pro" panose="02040503050306020203" pitchFamily="18" charset="0"/>
              </a:rPr>
              <a:t> steps: Improve data collection, measure more emissions sources, conduct a community wide inventory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5C9A0FF3-C430-4385-AB30-1606AF816C8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8812221" y="5431718"/>
            <a:ext cx="6350866" cy="3938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1971</TotalTime>
  <Words>312</Words>
  <Application>Microsoft Office PowerPoint</Application>
  <PresentationFormat>Custom</PresentationFormat>
  <Paragraphs>91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Yates, Cassidy R</cp:lastModifiedBy>
  <cp:revision>107</cp:revision>
  <dcterms:created xsi:type="dcterms:W3CDTF">2018-06-22T15:17:21Z</dcterms:created>
  <dcterms:modified xsi:type="dcterms:W3CDTF">2019-08-06T18:08:25Z</dcterms:modified>
</cp:coreProperties>
</file>