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elina M Scott-Buechler" initials="CMS" lastIdx="4" clrIdx="0">
    <p:extLst>
      <p:ext uri="{19B8F6BF-5375-455C-9EA6-DF929625EA0E}">
        <p15:presenceInfo xmlns:p15="http://schemas.microsoft.com/office/powerpoint/2012/main" userId="S::cms479@cornell.edu::3c5f2e4a-0e8a-4fbb-80d1-d2b7b74afd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6122"/>
    <a:srgbClr val="003594"/>
    <a:srgbClr val="003591"/>
    <a:srgbClr val="D6D2C4"/>
    <a:srgbClr val="092844"/>
    <a:srgbClr val="A2AAAD"/>
    <a:srgbClr val="9DD1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201"/>
    <p:restoredTop sz="95921"/>
  </p:normalViewPr>
  <p:slideViewPr>
    <p:cSldViewPr snapToGrid="0" snapToObjects="1">
      <p:cViewPr>
        <p:scale>
          <a:sx n="30" d="100"/>
          <a:sy n="30" d="100"/>
        </p:scale>
        <p:origin x="2376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inion Pro Regular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inion Pro Regular"/>
              </a:defRPr>
            </a:lvl1pPr>
          </a:lstStyle>
          <a:p>
            <a:fld id="{E85659D9-B1AF-E14F-929A-9438113C10F2}" type="datetimeFigureOut">
              <a:rPr lang="en-US" smtClean="0"/>
              <a:pPr/>
              <a:t>8/6/19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inion Pro Regular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inion Pro Regular"/>
              </a:defRPr>
            </a:lvl1pPr>
          </a:lstStyle>
          <a:p>
            <a:fld id="{30145B0B-9178-4340-8455-0F7DAAA71AA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26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inion Pro Regular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inion Pro Regular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inion Pro Regular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inion Pro Regular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inion Pro Regular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145B0B-9178-4340-8455-0F7DAAA71AA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357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8/6/19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 b="0" i="0">
                <a:solidFill>
                  <a:schemeClr val="tx1">
                    <a:tint val="75000"/>
                  </a:schemeClr>
                </a:solidFill>
                <a:latin typeface="Minion Pro Regular"/>
              </a:defRPr>
            </a:lvl1pPr>
          </a:lstStyle>
          <a:p>
            <a:fld id="{7FA9C1F4-1501-7A45-8124-3749621B668D}" type="datetimeFigureOut">
              <a:rPr lang="en-US" smtClean="0"/>
              <a:pPr/>
              <a:t>8/6/19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 b="0" i="0">
                <a:solidFill>
                  <a:schemeClr val="tx1">
                    <a:tint val="75000"/>
                  </a:schemeClr>
                </a:solidFill>
                <a:latin typeface="Minion Pro Regular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 b="0" i="0">
                <a:solidFill>
                  <a:schemeClr val="tx1">
                    <a:tint val="75000"/>
                  </a:schemeClr>
                </a:solidFill>
                <a:latin typeface="Minion Pro Regular"/>
              </a:defRPr>
            </a:lvl1pPr>
          </a:lstStyle>
          <a:p>
            <a:fld id="{D23B6600-84E5-904E-94C7-0D9ECF907B5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b="0" i="0" kern="1200">
          <a:solidFill>
            <a:schemeClr val="tx1"/>
          </a:solidFill>
          <a:latin typeface="Minion Pro Regular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b="0" i="0" kern="1200">
          <a:solidFill>
            <a:schemeClr val="tx1"/>
          </a:solidFill>
          <a:latin typeface="Minion Pro Regular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b="0" i="0" kern="1200">
          <a:solidFill>
            <a:schemeClr val="tx1"/>
          </a:solidFill>
          <a:latin typeface="Minion Pro Regular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b="0" i="0" kern="1200">
          <a:solidFill>
            <a:schemeClr val="tx1"/>
          </a:solidFill>
          <a:latin typeface="Minion Pro Regular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b="0" i="0" kern="1200">
          <a:solidFill>
            <a:schemeClr val="tx1"/>
          </a:solidFill>
          <a:latin typeface="Minion Pro Regular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b="0" i="0" kern="1200">
          <a:solidFill>
            <a:schemeClr val="tx1"/>
          </a:solidFill>
          <a:latin typeface="Minion Pro Regular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image" Target="../media/image9.tiff"/><Relationship Id="rId5" Type="http://schemas.openxmlformats.org/officeDocument/2006/relationships/image" Target="../media/image3.png"/><Relationship Id="rId10" Type="http://schemas.openxmlformats.org/officeDocument/2006/relationships/image" Target="../media/image8.tiff"/><Relationship Id="rId4" Type="http://schemas.openxmlformats.org/officeDocument/2006/relationships/image" Target="../media/image2.png"/><Relationship Id="rId9" Type="http://schemas.openxmlformats.org/officeDocument/2006/relationships/image" Target="../media/image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837E5E8-00E4-AB49-9E91-07E21617D01F}"/>
              </a:ext>
            </a:extLst>
          </p:cNvPr>
          <p:cNvSpPr/>
          <p:nvPr/>
        </p:nvSpPr>
        <p:spPr>
          <a:xfrm>
            <a:off x="9201762" y="4021896"/>
            <a:ext cx="18288000" cy="25238904"/>
          </a:xfrm>
          <a:prstGeom prst="rect">
            <a:avLst/>
          </a:prstGeom>
          <a:solidFill>
            <a:srgbClr val="9DD16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tIns="228600" rIns="914400" bIns="1828800" rtlCol="0" anchor="b"/>
          <a:lstStyle/>
          <a:p>
            <a:pPr algn="ctr"/>
            <a:endParaRPr lang="en-US" sz="7500" dirty="0">
              <a:solidFill>
                <a:srgbClr val="092844"/>
              </a:solidFill>
              <a:latin typeface="Source Sans Pro" panose="020B0503030403020204" pitchFamily="34" charset="77"/>
            </a:endParaRPr>
          </a:p>
          <a:p>
            <a:pPr algn="ctr"/>
            <a:endParaRPr lang="en-US" sz="7500" dirty="0">
              <a:solidFill>
                <a:srgbClr val="092844"/>
              </a:solidFill>
              <a:latin typeface="Source Sans Pro" panose="020B0503030403020204" pitchFamily="34" charset="77"/>
            </a:endParaRPr>
          </a:p>
          <a:p>
            <a:pPr algn="ctr"/>
            <a:endParaRPr lang="en-US" sz="7500" dirty="0">
              <a:solidFill>
                <a:srgbClr val="092844"/>
              </a:solidFill>
              <a:latin typeface="Source Sans Pro" panose="020B0503030403020204" pitchFamily="34" charset="77"/>
            </a:endParaRPr>
          </a:p>
          <a:p>
            <a:pPr algn="ctr"/>
            <a:endParaRPr lang="en-US" sz="7500" dirty="0">
              <a:solidFill>
                <a:srgbClr val="092844"/>
              </a:solidFill>
              <a:latin typeface="Source Sans Pro" panose="020B0503030403020204" pitchFamily="34" charset="77"/>
            </a:endParaRPr>
          </a:p>
          <a:p>
            <a:pPr algn="ctr"/>
            <a:endParaRPr lang="en-US" sz="7500" dirty="0">
              <a:solidFill>
                <a:srgbClr val="092844"/>
              </a:solidFill>
              <a:latin typeface="Source Sans Pro" panose="020B0503030403020204" pitchFamily="34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100" y="27910971"/>
            <a:ext cx="7528849" cy="115163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0" y="-9086"/>
            <a:ext cx="36576000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400" b="1" dirty="0">
                <a:solidFill>
                  <a:schemeClr val="bg1"/>
                </a:solidFill>
                <a:latin typeface="Source Sans Pro" panose="020B0503030403020204" pitchFamily="34" charset="77"/>
              </a:rPr>
              <a:t>Foreign Policy for Conflict Prevention &amp; Climate Stabilization</a:t>
            </a:r>
          </a:p>
          <a:p>
            <a:pPr algn="ctr"/>
            <a:r>
              <a:rPr lang="en-US" sz="6600" dirty="0">
                <a:solidFill>
                  <a:srgbClr val="9DD164"/>
                </a:solidFill>
                <a:latin typeface="Minion Pro Regular"/>
              </a:rPr>
              <a:t>Celina Scott-Buechler, UNH Sustainability Fellow</a:t>
            </a:r>
          </a:p>
          <a:p>
            <a:pPr algn="ctr"/>
            <a:r>
              <a:rPr lang="en-US" sz="6600" dirty="0">
                <a:solidFill>
                  <a:srgbClr val="9DD164"/>
                </a:solidFill>
                <a:latin typeface="Minion Pro Regular"/>
              </a:rPr>
              <a:t>Mentors: Amber </a:t>
            </a:r>
            <a:r>
              <a:rPr lang="en-US" sz="6600" dirty="0" err="1">
                <a:solidFill>
                  <a:srgbClr val="9DD164"/>
                </a:solidFill>
                <a:latin typeface="Minion Pro Regular"/>
              </a:rPr>
              <a:t>Houghstow</a:t>
            </a:r>
            <a:r>
              <a:rPr lang="en-US" sz="6600" dirty="0">
                <a:solidFill>
                  <a:srgbClr val="9DD164"/>
                </a:solidFill>
                <a:latin typeface="Minion Pro Regular"/>
              </a:rPr>
              <a:t> &amp; Adam </a:t>
            </a:r>
            <a:r>
              <a:rPr lang="en-US" sz="6600" dirty="0" err="1">
                <a:solidFill>
                  <a:srgbClr val="9DD164"/>
                </a:solidFill>
                <a:latin typeface="Minion Pro Regular"/>
              </a:rPr>
              <a:t>Hasz</a:t>
            </a:r>
            <a:r>
              <a:rPr lang="en-US" sz="6600" dirty="0">
                <a:solidFill>
                  <a:srgbClr val="9DD164"/>
                </a:solidFill>
                <a:latin typeface="Minion Pro Regular"/>
              </a:rPr>
              <a:t>, Peace Rising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915167" y="4631432"/>
            <a:ext cx="7315200" cy="5201424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Climate Change is a </a:t>
            </a:r>
            <a:r>
              <a:rPr lang="en-US" sz="5400" b="1" dirty="0">
                <a:solidFill>
                  <a:srgbClr val="D36122"/>
                </a:solidFill>
                <a:latin typeface="Source Sans Pro" panose="020B0503030403020204" pitchFamily="34" charset="77"/>
              </a:rPr>
              <a:t>Threat Multiplier</a:t>
            </a:r>
            <a:endParaRPr lang="en-US" sz="3000" dirty="0">
              <a:latin typeface="Minion Pro Regular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Minion Pro Regular"/>
              </a:rPr>
              <a:t>Climate change exacerbates conflict. Under business-as-usual, the world will be </a:t>
            </a:r>
            <a:r>
              <a:rPr lang="en-US" sz="3000" b="1" dirty="0">
                <a:solidFill>
                  <a:srgbClr val="D36122"/>
                </a:solidFill>
                <a:latin typeface="Minion Pro Regular"/>
              </a:rPr>
              <a:t>50% more violent by 2050</a:t>
            </a:r>
            <a:r>
              <a:rPr lang="en-US" sz="3000" dirty="0">
                <a:latin typeface="Minion Pro Regular"/>
              </a:rPr>
              <a:t>. </a:t>
            </a:r>
          </a:p>
          <a:p>
            <a:endParaRPr lang="en-US" sz="3000" dirty="0">
              <a:latin typeface="Minion Pro Regular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Minion Pro Regular"/>
              </a:rPr>
              <a:t>Sub-Saharan Africa, South Asia, and Latin America will be hit the hardest.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D330CA-02DB-4445-A4D0-A358878DF8D6}"/>
              </a:ext>
            </a:extLst>
          </p:cNvPr>
          <p:cNvSpPr txBox="1"/>
          <p:nvPr/>
        </p:nvSpPr>
        <p:spPr>
          <a:xfrm>
            <a:off x="28172923" y="10362767"/>
            <a:ext cx="7315200" cy="6217087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 lvl="0"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Option 2</a:t>
            </a:r>
          </a:p>
          <a:p>
            <a:pPr marL="457200" lvl="0" indent="-457200">
              <a:spcAft>
                <a:spcPts val="2400"/>
              </a:spcAft>
              <a:buFont typeface=".SF NS Symbols Regular"/>
              <a:buChar char="★"/>
            </a:pPr>
            <a:r>
              <a:rPr lang="en-US" sz="3000" dirty="0">
                <a:latin typeface="Minion Pro" panose="02040503050201020203" pitchFamily="18" charset="0"/>
              </a:rPr>
              <a:t>FY 2020: reduce military spending by </a:t>
            </a:r>
            <a:r>
              <a:rPr lang="en-US" sz="3000" b="1" dirty="0">
                <a:solidFill>
                  <a:srgbClr val="D36122"/>
                </a:solidFill>
                <a:latin typeface="Minion Pro" panose="02040503050201020203" pitchFamily="18" charset="0"/>
              </a:rPr>
              <a:t>7% annually</a:t>
            </a:r>
            <a:r>
              <a:rPr lang="en-US" sz="3000" dirty="0">
                <a:latin typeface="Minion Pro" panose="02040503050201020203" pitchFamily="18" charset="0"/>
              </a:rPr>
              <a:t>. </a:t>
            </a:r>
          </a:p>
          <a:p>
            <a:pPr marL="457200" lvl="0" indent="-457200">
              <a:spcAft>
                <a:spcPts val="2400"/>
              </a:spcAft>
              <a:buFont typeface=".SF NS Symbols Regular"/>
              <a:buChar char="★"/>
            </a:pPr>
            <a:r>
              <a:rPr lang="en-US" sz="3000" dirty="0">
                <a:latin typeface="Minion Pro" panose="02040503050201020203" pitchFamily="18" charset="0"/>
              </a:rPr>
              <a:t>At this rate, meet the </a:t>
            </a:r>
            <a:r>
              <a:rPr lang="en-US" sz="3000" b="1" dirty="0">
                <a:solidFill>
                  <a:srgbClr val="D36122"/>
                </a:solidFill>
                <a:latin typeface="Minion Pro" panose="02040503050201020203" pitchFamily="18" charset="0"/>
              </a:rPr>
              <a:t>$680 billion </a:t>
            </a:r>
            <a:r>
              <a:rPr lang="en-US" sz="3000" dirty="0">
                <a:latin typeface="Minion Pro" panose="02040503050201020203" pitchFamily="18" charset="0"/>
              </a:rPr>
              <a:t>annual funding goal by 2025. </a:t>
            </a:r>
          </a:p>
          <a:p>
            <a:pPr marL="457200" lvl="0" indent="-457200">
              <a:spcAft>
                <a:spcPts val="2400"/>
              </a:spcAft>
              <a:buFont typeface=".SF NS Symbols Regular"/>
              <a:buChar char="★"/>
            </a:pPr>
            <a:r>
              <a:rPr lang="en-US" sz="3000" dirty="0">
                <a:latin typeface="Minion Pro" panose="02040503050201020203" pitchFamily="18" charset="0"/>
              </a:rPr>
              <a:t>Military funding frozen at pre-9/11 levels. </a:t>
            </a:r>
          </a:p>
          <a:p>
            <a:pPr marL="457200" lvl="0" indent="-457200">
              <a:spcAft>
                <a:spcPts val="2400"/>
              </a:spcAft>
              <a:buFont typeface=".SF NS Symbols Regular"/>
              <a:buChar char="★"/>
            </a:pPr>
            <a:r>
              <a:rPr lang="en-US" sz="3000" b="1" dirty="0">
                <a:latin typeface="Minion Pro" panose="02040503050201020203" pitchFamily="18" charset="0"/>
              </a:rPr>
              <a:t>This incrementalistic approach provides less assurance of success.</a:t>
            </a:r>
            <a:endParaRPr lang="en-US" sz="1800" dirty="0">
              <a:latin typeface="Minion Pro Regular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4586A3C-3249-094F-8C51-2D5DE6FD9B97}"/>
              </a:ext>
            </a:extLst>
          </p:cNvPr>
          <p:cNvSpPr txBox="1"/>
          <p:nvPr/>
        </p:nvSpPr>
        <p:spPr>
          <a:xfrm>
            <a:off x="915167" y="9696728"/>
            <a:ext cx="7315200" cy="7509748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US Foreign Policy is Inadequate</a:t>
            </a:r>
            <a:endParaRPr lang="en-US" sz="3000" dirty="0">
              <a:latin typeface="Minion Pro Regular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Minion Pro Regular"/>
              </a:rPr>
              <a:t>Since 9/11, military spending has sky-rocketed. The US is no safer for it.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latin typeface="Minion Pro Regular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Minion Pro Regular"/>
              </a:rPr>
              <a:t>Sustainable development can stabilize regions politically as well as global climate.</a:t>
            </a:r>
          </a:p>
          <a:p>
            <a:endParaRPr lang="en-US" sz="3000" dirty="0">
              <a:latin typeface="Minion Pro Regular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Minion Pro Regular"/>
              </a:rPr>
              <a:t>US must contribute </a:t>
            </a:r>
            <a:r>
              <a:rPr lang="en-US" sz="3000" b="1" dirty="0">
                <a:solidFill>
                  <a:srgbClr val="D36122"/>
                </a:solidFill>
                <a:latin typeface="Minion Pro Regular"/>
              </a:rPr>
              <a:t>$680 billion/year</a:t>
            </a:r>
            <a:r>
              <a:rPr lang="en-US" sz="3000" dirty="0">
                <a:solidFill>
                  <a:srgbClr val="D36122"/>
                </a:solidFill>
                <a:latin typeface="Minion Pro Regular"/>
              </a:rPr>
              <a:t> </a:t>
            </a:r>
            <a:r>
              <a:rPr lang="en-US" sz="3000" dirty="0">
                <a:latin typeface="Minion Pro Regular"/>
              </a:rPr>
              <a:t>in sustainable development funding</a:t>
            </a:r>
            <a:r>
              <a:rPr lang="en-US" sz="3000" b="1" dirty="0">
                <a:latin typeface="Minion Pro Regular"/>
              </a:rPr>
              <a:t> </a:t>
            </a:r>
            <a:r>
              <a:rPr lang="en-US" sz="3000" dirty="0">
                <a:latin typeface="Minion Pro Regular"/>
              </a:rPr>
              <a:t>(People’s Policy Project).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latin typeface="Minion Pro Regular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ACB0D13-207E-DA4A-9F3E-CBD2F29456B0}"/>
              </a:ext>
            </a:extLst>
          </p:cNvPr>
          <p:cNvSpPr txBox="1"/>
          <p:nvPr/>
        </p:nvSpPr>
        <p:spPr>
          <a:xfrm>
            <a:off x="915167" y="16870105"/>
            <a:ext cx="7315200" cy="3262432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Balance Funding for Key Players</a:t>
            </a:r>
          </a:p>
          <a:p>
            <a:pPr>
              <a:spcAft>
                <a:spcPts val="2400"/>
              </a:spcAft>
            </a:pPr>
            <a:endParaRPr lang="en-US" sz="54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519B66F-BBFC-CF40-B1EB-D99EAC204100}"/>
              </a:ext>
            </a:extLst>
          </p:cNvPr>
          <p:cNvSpPr txBox="1"/>
          <p:nvPr/>
        </p:nvSpPr>
        <p:spPr>
          <a:xfrm>
            <a:off x="981051" y="23058599"/>
            <a:ext cx="7315200" cy="2431435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Setting the Stage</a:t>
            </a:r>
          </a:p>
          <a:p>
            <a:pPr>
              <a:spcAft>
                <a:spcPts val="2400"/>
              </a:spcAft>
            </a:pPr>
            <a:endParaRPr lang="en-US" sz="5400" b="1" dirty="0">
              <a:solidFill>
                <a:srgbClr val="003591"/>
              </a:solidFill>
              <a:latin typeface="Source Sans Pro" panose="020B0503030403020204" pitchFamily="34" charset="7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C5522E-7C7C-894F-9BD8-35F6DB3D4AEF}"/>
              </a:ext>
            </a:extLst>
          </p:cNvPr>
          <p:cNvSpPr txBox="1"/>
          <p:nvPr/>
        </p:nvSpPr>
        <p:spPr>
          <a:xfrm>
            <a:off x="28172923" y="4625492"/>
            <a:ext cx="7315200" cy="5447645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Option 1</a:t>
            </a:r>
          </a:p>
          <a:p>
            <a:pPr marL="457200" indent="-457200">
              <a:spcAft>
                <a:spcPts val="2400"/>
              </a:spcAft>
              <a:buFont typeface=".SF NS Symbols Regular"/>
              <a:buChar char="★"/>
            </a:pPr>
            <a:r>
              <a:rPr lang="en-US" sz="3000" dirty="0">
                <a:latin typeface="Minion Pro" panose="02040503050201020203" pitchFamily="18" charset="0"/>
              </a:rPr>
              <a:t>FY 2020: cap military spending at pre-9/11 levels: </a:t>
            </a:r>
            <a:r>
              <a:rPr lang="en-US" sz="3000" b="1" dirty="0">
                <a:solidFill>
                  <a:srgbClr val="D36122"/>
                </a:solidFill>
                <a:latin typeface="Minion Pro" panose="02040503050201020203" pitchFamily="18" charset="0"/>
              </a:rPr>
              <a:t>$300 billion</a:t>
            </a:r>
            <a:r>
              <a:rPr lang="en-US" sz="3000" dirty="0">
                <a:latin typeface="Minion Pro" panose="02040503050201020203" pitchFamily="18" charset="0"/>
              </a:rPr>
              <a:t>. </a:t>
            </a:r>
          </a:p>
          <a:p>
            <a:pPr marL="457200" indent="-457200">
              <a:spcAft>
                <a:spcPts val="2400"/>
              </a:spcAft>
              <a:buFont typeface=".SF NS Symbols Regular"/>
              <a:buChar char="★"/>
            </a:pPr>
            <a:r>
              <a:rPr lang="en-US" sz="3000" dirty="0">
                <a:latin typeface="Minion Pro" panose="02040503050201020203" pitchFamily="18" charset="0"/>
              </a:rPr>
              <a:t>The difference is allocated to global sustainable development and capacity-building: </a:t>
            </a:r>
            <a:r>
              <a:rPr lang="en-US" sz="3000" b="1" dirty="0">
                <a:solidFill>
                  <a:srgbClr val="D36122"/>
                </a:solidFill>
                <a:latin typeface="Minion Pro" panose="02040503050201020203" pitchFamily="18" charset="0"/>
              </a:rPr>
              <a:t>$680 billion</a:t>
            </a:r>
            <a:r>
              <a:rPr lang="en-US" sz="3000" dirty="0">
                <a:latin typeface="Minion Pro" panose="02040503050201020203" pitchFamily="18" charset="0"/>
              </a:rPr>
              <a:t>.</a:t>
            </a:r>
          </a:p>
          <a:p>
            <a:pPr marL="457200" indent="-457200">
              <a:spcAft>
                <a:spcPts val="2400"/>
              </a:spcAft>
              <a:buFont typeface=".SF NS Symbols Regular"/>
              <a:buChar char="★"/>
            </a:pPr>
            <a:r>
              <a:rPr lang="en-US" sz="3000" dirty="0">
                <a:latin typeface="Minion Pro" panose="02040503050201020203" pitchFamily="18" charset="0"/>
              </a:rPr>
              <a:t>Remaining savings spent on mitigation, resilience, and adaptation at home.</a:t>
            </a:r>
            <a:endParaRPr lang="en-US" sz="3000" b="1" dirty="0">
              <a:solidFill>
                <a:srgbClr val="003591"/>
              </a:solidFill>
              <a:latin typeface="Minion Pro" panose="02040503050201020203" pitchFamily="18" charset="0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D552D7C9-214D-154F-AC2D-59834580A0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53095" y="13276342"/>
            <a:ext cx="18473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Minion Pro Regular"/>
              </a:rPr>
            </a:br>
            <a:endParaRPr kumimoji="0" lang="en-US" altLang="en-US" sz="180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Minion Pro Regular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ABD3E9-2DCF-CB44-BAF1-35A787AFC5F3}"/>
              </a:ext>
            </a:extLst>
          </p:cNvPr>
          <p:cNvSpPr txBox="1"/>
          <p:nvPr/>
        </p:nvSpPr>
        <p:spPr>
          <a:xfrm>
            <a:off x="10787145" y="25490034"/>
            <a:ext cx="1500170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rgbClr val="092844"/>
                </a:solidFill>
                <a:latin typeface="Source Sans Pro" panose="020B0503030403020204" pitchFamily="34" charset="77"/>
              </a:rPr>
              <a:t>By 2050, global violence containment will cost the US $45 trillion.</a:t>
            </a:r>
            <a:endParaRPr lang="en-US" sz="6600" dirty="0">
              <a:solidFill>
                <a:srgbClr val="092844"/>
              </a:solidFill>
              <a:latin typeface="Source Sans Pro" panose="020B0503030403020204" pitchFamily="34" charset="77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29CF9CB-F4F1-9E4A-8A88-C186F31CF385}"/>
              </a:ext>
            </a:extLst>
          </p:cNvPr>
          <p:cNvSpPr txBox="1"/>
          <p:nvPr/>
        </p:nvSpPr>
        <p:spPr>
          <a:xfrm>
            <a:off x="28172923" y="16869484"/>
            <a:ext cx="7315200" cy="11203067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Be a Part of the </a:t>
            </a:r>
            <a:r>
              <a:rPr lang="en-US" sz="5400" b="1" dirty="0">
                <a:solidFill>
                  <a:srgbClr val="D36122"/>
                </a:solidFill>
                <a:latin typeface="Source Sans Pro" panose="020B0503030403020204" pitchFamily="34" charset="77"/>
              </a:rPr>
              <a:t>Solution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latin typeface="Minion Pro Regular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Minion Pro Regular"/>
              </a:rPr>
              <a:t>Call your congressional reps regularly. Demand they move legislation that addresses climate-driven conflict.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latin typeface="Minion Pro Regular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Minion Pro Regular"/>
              </a:rPr>
              <a:t>Look into which groups fund your representatives: Big Oil? Defense Contractors? Arms Manufacturers? Their profit margins rely on a hotter, more violent world. </a:t>
            </a:r>
          </a:p>
          <a:p>
            <a:endParaRPr lang="en-US" sz="3000" dirty="0">
              <a:latin typeface="Minion Pro Regular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Minion Pro Regular"/>
              </a:rPr>
              <a:t>Make climate-centered foreign policy a voting priority in 2020. Demand that candidates release comprehensive plans.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latin typeface="Minion Pro Regular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000" dirty="0">
                <a:latin typeface="Minion Pro Regular"/>
              </a:rPr>
              <a:t>Canvass for candidates with strong platforms for climate-conflict prevention.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>
              <a:latin typeface="Minion Pro Regular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925443B2-A5AF-484B-89A8-3B09EBD2AA54}"/>
              </a:ext>
            </a:extLst>
          </p:cNvPr>
          <p:cNvSpPr txBox="1"/>
          <p:nvPr/>
        </p:nvSpPr>
        <p:spPr>
          <a:xfrm>
            <a:off x="10787146" y="15110222"/>
            <a:ext cx="1500170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>
                <a:solidFill>
                  <a:srgbClr val="092844"/>
                </a:solidFill>
                <a:latin typeface="Source Sans Pro" panose="020B0503030403020204" pitchFamily="34" charset="77"/>
              </a:rPr>
              <a:t>If we don’t act immediately, global violence will increase precipitously…</a:t>
            </a:r>
          </a:p>
        </p:txBody>
      </p:sp>
      <p:pic>
        <p:nvPicPr>
          <p:cNvPr id="63" name="Picture 2">
            <a:extLst>
              <a:ext uri="{FF2B5EF4-FFF2-40B4-BE49-F238E27FC236}">
                <a16:creationId xmlns:a16="http://schemas.microsoft.com/office/drawing/2014/main" id="{2B9FE32D-B533-6F44-8DD0-D0E09FB0F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2426" y="18297373"/>
            <a:ext cx="15447435" cy="586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0107BA9C-A006-284D-8BAC-840A2357CCBE}"/>
              </a:ext>
            </a:extLst>
          </p:cNvPr>
          <p:cNvSpPr txBox="1"/>
          <p:nvPr/>
        </p:nvSpPr>
        <p:spPr>
          <a:xfrm>
            <a:off x="10692426" y="18045460"/>
            <a:ext cx="15447435" cy="3231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1500" dirty="0">
              <a:latin typeface="Minion Pro" panose="02040503050201020203" pitchFamily="18" charset="0"/>
            </a:endParaRPr>
          </a:p>
        </p:txBody>
      </p:sp>
      <p:pic>
        <p:nvPicPr>
          <p:cNvPr id="17" name="Graphic 16" descr="User">
            <a:extLst>
              <a:ext uri="{FF2B5EF4-FFF2-40B4-BE49-F238E27FC236}">
                <a16:creationId xmlns:a16="http://schemas.microsoft.com/office/drawing/2014/main" id="{9E4DBB23-86E4-1840-877C-AC3987562C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81710" y="24276010"/>
            <a:ext cx="914400" cy="914400"/>
          </a:xfrm>
          <a:prstGeom prst="rect">
            <a:avLst/>
          </a:prstGeom>
        </p:spPr>
      </p:pic>
      <p:pic>
        <p:nvPicPr>
          <p:cNvPr id="65" name="Graphic 64" descr="User">
            <a:extLst>
              <a:ext uri="{FF2B5EF4-FFF2-40B4-BE49-F238E27FC236}">
                <a16:creationId xmlns:a16="http://schemas.microsoft.com/office/drawing/2014/main" id="{4F652747-BC2B-BA45-8F0D-035B5C0DEF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51380" y="24276010"/>
            <a:ext cx="914400" cy="914400"/>
          </a:xfrm>
          <a:prstGeom prst="rect">
            <a:avLst/>
          </a:prstGeom>
        </p:spPr>
      </p:pic>
      <p:pic>
        <p:nvPicPr>
          <p:cNvPr id="67" name="Graphic 66" descr="User">
            <a:extLst>
              <a:ext uri="{FF2B5EF4-FFF2-40B4-BE49-F238E27FC236}">
                <a16:creationId xmlns:a16="http://schemas.microsoft.com/office/drawing/2014/main" id="{818BF6EF-96EB-1346-B224-86528E9791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16545" y="24276010"/>
            <a:ext cx="914400" cy="914400"/>
          </a:xfrm>
          <a:prstGeom prst="rect">
            <a:avLst/>
          </a:prstGeom>
        </p:spPr>
      </p:pic>
      <p:pic>
        <p:nvPicPr>
          <p:cNvPr id="68" name="Graphic 67" descr="User">
            <a:extLst>
              <a:ext uri="{FF2B5EF4-FFF2-40B4-BE49-F238E27FC236}">
                <a16:creationId xmlns:a16="http://schemas.microsoft.com/office/drawing/2014/main" id="{9DE8E3FF-B539-C644-8C92-DFFB100849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86215" y="24276010"/>
            <a:ext cx="914400" cy="914400"/>
          </a:xfrm>
          <a:prstGeom prst="rect">
            <a:avLst/>
          </a:prstGeom>
        </p:spPr>
      </p:pic>
      <p:pic>
        <p:nvPicPr>
          <p:cNvPr id="69" name="Graphic 68" descr="User">
            <a:extLst>
              <a:ext uri="{FF2B5EF4-FFF2-40B4-BE49-F238E27FC236}">
                <a16:creationId xmlns:a16="http://schemas.microsoft.com/office/drawing/2014/main" id="{8D6DB068-A7EC-1648-BF73-356F3DF6FF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881710" y="25190531"/>
            <a:ext cx="914400" cy="914400"/>
          </a:xfrm>
          <a:prstGeom prst="rect">
            <a:avLst/>
          </a:prstGeom>
        </p:spPr>
      </p:pic>
      <p:pic>
        <p:nvPicPr>
          <p:cNvPr id="70" name="Graphic 69" descr="User">
            <a:extLst>
              <a:ext uri="{FF2B5EF4-FFF2-40B4-BE49-F238E27FC236}">
                <a16:creationId xmlns:a16="http://schemas.microsoft.com/office/drawing/2014/main" id="{C2F91298-3ECB-ED41-B56F-6F7EE493BB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751380" y="25190531"/>
            <a:ext cx="914400" cy="914400"/>
          </a:xfrm>
          <a:prstGeom prst="rect">
            <a:avLst/>
          </a:prstGeom>
        </p:spPr>
      </p:pic>
      <p:pic>
        <p:nvPicPr>
          <p:cNvPr id="71" name="Graphic 70" descr="User">
            <a:extLst>
              <a:ext uri="{FF2B5EF4-FFF2-40B4-BE49-F238E27FC236}">
                <a16:creationId xmlns:a16="http://schemas.microsoft.com/office/drawing/2014/main" id="{F42452FE-CCEA-E64F-AD0A-23DAD1EC4D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16545" y="25190531"/>
            <a:ext cx="914400" cy="914400"/>
          </a:xfrm>
          <a:prstGeom prst="rect">
            <a:avLst/>
          </a:prstGeom>
        </p:spPr>
      </p:pic>
      <p:pic>
        <p:nvPicPr>
          <p:cNvPr id="72" name="Graphic 71" descr="User">
            <a:extLst>
              <a:ext uri="{FF2B5EF4-FFF2-40B4-BE49-F238E27FC236}">
                <a16:creationId xmlns:a16="http://schemas.microsoft.com/office/drawing/2014/main" id="{9620253C-837B-FC42-B113-BFD8D633E1D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686215" y="25190531"/>
            <a:ext cx="914400" cy="914400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33EDCFE3-1B18-0B4E-B017-45F4DD4C5463}"/>
              </a:ext>
            </a:extLst>
          </p:cNvPr>
          <p:cNvSpPr txBox="1"/>
          <p:nvPr/>
        </p:nvSpPr>
        <p:spPr>
          <a:xfrm>
            <a:off x="915167" y="26300022"/>
            <a:ext cx="7381084" cy="2431435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3200" dirty="0">
                <a:latin typeface="Minion Pro Regular"/>
              </a:rPr>
              <a:t>Establish the </a:t>
            </a:r>
            <a:r>
              <a:rPr lang="en-US" sz="3200" dirty="0">
                <a:solidFill>
                  <a:srgbClr val="D36122"/>
                </a:solidFill>
                <a:latin typeface="Minion Pro Regular"/>
              </a:rPr>
              <a:t>Subcommittee on Preventing Global Climate-Driven Conflict </a:t>
            </a:r>
            <a:r>
              <a:rPr lang="en-US" sz="3200" dirty="0">
                <a:latin typeface="Minion Pro Regular"/>
              </a:rPr>
              <a:t>in the Senate Foreign Relations Committee.</a:t>
            </a:r>
            <a:endParaRPr lang="en-US" sz="3200" dirty="0">
              <a:solidFill>
                <a:srgbClr val="D36122"/>
              </a:solidFill>
              <a:latin typeface="Minion Pro Regular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3F61700-EC45-0D4F-99BD-B1D8C72CD9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65934" y="20029254"/>
            <a:ext cx="1561503" cy="156150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7F1D7B5-C30F-684D-AB03-8D3E1ED0DD5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4843" y="18859409"/>
            <a:ext cx="1561503" cy="156150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E8F8A68-3F4A-2E40-A3D8-4C994DBF532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24843" y="21230900"/>
            <a:ext cx="1564110" cy="1561503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97C1E1AE-E7E4-3C45-8E2C-E85AF8F61F1E}"/>
              </a:ext>
            </a:extLst>
          </p:cNvPr>
          <p:cNvSpPr txBox="1"/>
          <p:nvPr/>
        </p:nvSpPr>
        <p:spPr>
          <a:xfrm>
            <a:off x="2329792" y="19211902"/>
            <a:ext cx="5923137" cy="954107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3200" b="1" dirty="0">
                <a:latin typeface="Minion Pro Regular"/>
              </a:rPr>
              <a:t>USAID</a:t>
            </a:r>
            <a:r>
              <a:rPr lang="en-US" sz="3200" dirty="0">
                <a:latin typeface="Minion Pro Regular"/>
              </a:rPr>
              <a:t>: Project Implementation</a:t>
            </a:r>
            <a:endParaRPr lang="en-US" sz="3200" b="1" dirty="0">
              <a:solidFill>
                <a:srgbClr val="D36122"/>
              </a:solidFill>
              <a:latin typeface="Minion Pro Regular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976387E6-B51F-AC43-A454-52CC302061EA}"/>
              </a:ext>
            </a:extLst>
          </p:cNvPr>
          <p:cNvSpPr txBox="1"/>
          <p:nvPr/>
        </p:nvSpPr>
        <p:spPr>
          <a:xfrm>
            <a:off x="1143690" y="20326720"/>
            <a:ext cx="5923137" cy="954107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3200" b="1" dirty="0">
                <a:latin typeface="Minion Pro Regular"/>
              </a:rPr>
              <a:t>State</a:t>
            </a:r>
            <a:r>
              <a:rPr lang="en-US" sz="3200" dirty="0">
                <a:latin typeface="Minion Pro Regular"/>
              </a:rPr>
              <a:t>: Treaty Negotiation</a:t>
            </a:r>
            <a:endParaRPr lang="en-US" sz="3200" b="1" dirty="0">
              <a:solidFill>
                <a:srgbClr val="D36122"/>
              </a:solidFill>
              <a:latin typeface="Minion Pro Regular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A14B0A44-EE5D-BB47-90C6-E298700EDA1F}"/>
              </a:ext>
            </a:extLst>
          </p:cNvPr>
          <p:cNvSpPr txBox="1"/>
          <p:nvPr/>
        </p:nvSpPr>
        <p:spPr>
          <a:xfrm>
            <a:off x="2329791" y="21521914"/>
            <a:ext cx="5923137" cy="954107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3200" b="1" dirty="0">
                <a:latin typeface="Minion Pro Regular"/>
              </a:rPr>
              <a:t>Defense</a:t>
            </a:r>
            <a:r>
              <a:rPr lang="en-US" sz="3200" dirty="0">
                <a:latin typeface="Minion Pro Regular"/>
              </a:rPr>
              <a:t>: Disaster Relief</a:t>
            </a:r>
            <a:endParaRPr lang="en-US" sz="3200" b="1" dirty="0">
              <a:solidFill>
                <a:srgbClr val="D36122"/>
              </a:solidFill>
              <a:latin typeface="Minion Pro Regular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C9481B13-762D-B64D-93AD-20B0CC737009}"/>
              </a:ext>
            </a:extLst>
          </p:cNvPr>
          <p:cNvSpPr txBox="1"/>
          <p:nvPr/>
        </p:nvSpPr>
        <p:spPr>
          <a:xfrm>
            <a:off x="10462251" y="18045460"/>
            <a:ext cx="492443" cy="6442132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pPr algn="ctr"/>
            <a:r>
              <a:rPr lang="en-US" sz="2000" dirty="0">
                <a:latin typeface="Source Sans Pro" panose="020B0503030403020204" pitchFamily="34" charset="77"/>
              </a:rPr>
              <a:t>% increase in violent conflict by 2050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1D2A93-6FA0-2E41-AC15-FCC1DE8CF7C3}"/>
              </a:ext>
            </a:extLst>
          </p:cNvPr>
          <p:cNvSpPr txBox="1"/>
          <p:nvPr/>
        </p:nvSpPr>
        <p:spPr>
          <a:xfrm>
            <a:off x="10462252" y="24164427"/>
            <a:ext cx="1567761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Source Sans Pro" panose="020B0503030403020204" pitchFamily="34" charset="77"/>
              </a:rPr>
              <a:t>Hsiang et al. (2013) found global incidence of violent conflict to increase by an average of 14% per standard deviation temperature increase.</a:t>
            </a:r>
          </a:p>
        </p:txBody>
      </p:sp>
      <p:pic>
        <p:nvPicPr>
          <p:cNvPr id="93" name="Picture 92">
            <a:extLst>
              <a:ext uri="{FF2B5EF4-FFF2-40B4-BE49-F238E27FC236}">
                <a16:creationId xmlns:a16="http://schemas.microsoft.com/office/drawing/2014/main" id="{1641A0B9-EF5C-AE4A-BD78-6EEF78BB72B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61200" y="5477742"/>
            <a:ext cx="15853594" cy="8437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12953</TotalTime>
  <Words>375</Words>
  <Application>Microsoft Macintosh PowerPoint</Application>
  <PresentationFormat>Custom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.SF NS Symbols Regular</vt:lpstr>
      <vt:lpstr>Arial</vt:lpstr>
      <vt:lpstr>Minion Pro</vt:lpstr>
      <vt:lpstr>Minion Pro Regular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Celina M Scott-Buechler</cp:lastModifiedBy>
  <cp:revision>74</cp:revision>
  <dcterms:created xsi:type="dcterms:W3CDTF">2018-06-22T15:17:21Z</dcterms:created>
  <dcterms:modified xsi:type="dcterms:W3CDTF">2019-08-06T20:38:55Z</dcterms:modified>
</cp:coreProperties>
</file>