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1pPr>
    <a:lvl2pPr marL="1580004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2pPr>
    <a:lvl3pPr marL="3160009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3pPr>
    <a:lvl4pPr marL="4740012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4pPr>
    <a:lvl5pPr marL="6320017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5pPr>
    <a:lvl6pPr marL="7900021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6pPr>
    <a:lvl7pPr marL="9480025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7pPr>
    <a:lvl8pPr marL="1106003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8pPr>
    <a:lvl9pPr marL="12640033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9BF4A"/>
    <a:srgbClr val="003491"/>
    <a:srgbClr val="046648"/>
    <a:srgbClr val="D36122"/>
    <a:srgbClr val="092844"/>
    <a:srgbClr val="003591"/>
    <a:srgbClr val="9DD164"/>
    <a:srgbClr val="A2AAAD"/>
    <a:srgbClr val="D6D2C4"/>
    <a:srgbClr val="0035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6588"/>
    <p:restoredTop sz="80769"/>
  </p:normalViewPr>
  <p:slideViewPr>
    <p:cSldViewPr snapToGrid="0" snapToObjects="1">
      <p:cViewPr>
        <p:scale>
          <a:sx n="84" d="100"/>
          <a:sy n="84" d="100"/>
        </p:scale>
        <p:origin x="-12088" y="-10808"/>
      </p:cViewPr>
      <p:guideLst/>
    </p:cSldViewPr>
  </p:slideViewPr>
  <p:notesTextViewPr>
    <p:cViewPr>
      <p:scale>
        <a:sx n="95" d="100"/>
        <a:sy n="95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8EF551-5CF4-F547-BE48-02B9AE955F3F}" type="datetimeFigureOut">
              <a:rPr lang="en-US" smtClean="0"/>
              <a:t>8/6/19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500188" y="1143000"/>
            <a:ext cx="3857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2A2A5E-4818-604C-A28E-EB78049BAA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88665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2A2A5E-4818-604C-A28E-EB78049BAAC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737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402E1-77D7-0941-AD67-8AC36C13CE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0" y="4788749"/>
            <a:ext cx="27432000" cy="10187093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07CB7C-3102-F143-AD93-8215C1036B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0" y="15368695"/>
            <a:ext cx="27432000" cy="7064585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A303FC-662E-C048-A4F4-28056905C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9DFC9-98CF-EB4D-8F79-EA35EEB85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AF74CC-01A0-8F48-BD13-636B82909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297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9F99F-0ACE-964A-AEFA-91695FB22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F9CC66-30B0-054C-93E8-5B9A19D960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C40B88-4C8A-0F44-B856-3FC7643F6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8A3689-87BB-0644-BE1D-080166DC2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2BB2F-D77A-0441-9B7A-ED7569AD7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789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08D6D5-F58D-864C-A2B1-F8731174C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5550" y="7294885"/>
            <a:ext cx="31546800" cy="12171678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E6C6D-38C5-3F4B-9263-A77432EDCF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95550" y="19581711"/>
            <a:ext cx="31546800" cy="6400798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8458CB-19A6-2E41-9AD5-2771DAF18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5BDE2F-658B-5D4C-9D30-5B874F165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9E8E69-C6D5-B444-B5C7-38E17B979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100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A2FE4-76FC-CD48-AC9E-382FBB5E5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BC115D-6C15-5149-AB75-6B84A8BF75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4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F48798-0935-0740-B7F1-B0B22D842B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8516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11783C-A844-5D40-88FE-6CBA8FDBC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95F7A1-AF20-DA42-8E81-176A7EBE7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4E18A3-E56C-7444-8BC3-DB2064D63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21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50C80-88F9-DB44-B141-1F6A935A4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4" y="1557869"/>
            <a:ext cx="31546800" cy="565573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FCBC8F-AC15-4D4F-BE35-C1612E3539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9366" y="7172962"/>
            <a:ext cx="15473361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A7244B-F06A-ED48-964C-FD6E0036C0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19366" y="10688320"/>
            <a:ext cx="15473361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B68366-F910-BE4D-81F4-6240713063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8516601" y="7172962"/>
            <a:ext cx="15549564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2DC67F-2E83-B047-8F21-6028215836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8516601" y="10688320"/>
            <a:ext cx="15549564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C7F603C-2477-4345-90FE-349CD29AB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002DEA0-3D6C-0B40-9AA1-6CF38C401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D7CE89A-CE07-4B4C-B783-99E00F454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021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B523D8-78D0-0344-88F2-228168DD9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CDF720-6ABB-5840-96E7-8B96FA18F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20131A-1506-0145-B9BF-662FE306B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56B0DE-4A9E-C248-965B-A97E409B7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070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007739-5C1A-0545-970C-A4260BD2E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740AE8-E0D7-1944-B1F7-61BCD0466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B9C6C8-F6D1-1A4E-A5FB-4F2664B42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413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027485-A5D2-3C43-8114-A963D7FBD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CE8FF9-4231-B643-BDBF-4AB6BE2AEF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303F3A-EB6B-1640-8649-5DF78679A0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7B5E39-FA53-FA4A-B7E9-E8CE0D58C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7FB744-A34B-EC49-8205-FF16F102F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EE0F2E-3318-424E-AA18-894EBD01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293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719243-FFB7-3B4C-8385-EE0FA8B65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FBB63A1-75C0-8240-BAD9-F38582AF71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F30ACC-1CBA-FE45-BD9E-CAAF78BADF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DD216B-B10E-CE4C-A123-BF0713B8B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525C5A-B17C-0843-B8EC-F039450AA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7CEC81-1A6C-7E49-BDCD-173E9F7FF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080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9E9F3B-AC31-CC40-AD4A-D61974B60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561990-8AF8-D949-85AF-217F7C3D6A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887667-35D9-794C-972D-6F6F3EC31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92CF9F-198E-C945-9EDE-7555A2F33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D0053E-9FFA-1242-9811-A8715500C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876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64E430B-1839-D74B-B5C4-619BF8057F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26174700" y="1557867"/>
            <a:ext cx="7886700" cy="247971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461986-86E3-1C40-AEE2-13B05C0089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2514600" y="1557867"/>
            <a:ext cx="23202900" cy="247971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E186D6-1550-934A-9BEB-B458E78E7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C7CBB-C209-3949-8B08-92421A5B1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01BFE0-D99C-DF4B-8493-2B87C9B55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070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FF160A-0F59-E744-94CF-A3E88A0CD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4600" y="1557869"/>
            <a:ext cx="31546800" cy="56557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C53C9F-4481-F446-A2FE-A5A9D202D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4600" y="7789334"/>
            <a:ext cx="31546800" cy="185657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B37B0F-AC79-4549-A975-17A5F49322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146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0B1AEC-8E51-5642-8C32-48910F8A1E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115800" y="27120428"/>
            <a:ext cx="123444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0A6F01-F5F5-FA46-B379-FB9764087F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58318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714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tiff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62D330CA-02DB-4445-A4D0-A358878DF8D6}"/>
              </a:ext>
            </a:extLst>
          </p:cNvPr>
          <p:cNvSpPr txBox="1"/>
          <p:nvPr/>
        </p:nvSpPr>
        <p:spPr>
          <a:xfrm>
            <a:off x="12041120" y="5319979"/>
            <a:ext cx="12867548" cy="14619387"/>
          </a:xfrm>
          <a:prstGeom prst="rect">
            <a:avLst/>
          </a:prstGeom>
          <a:noFill/>
          <a:ln w="38100">
            <a:solidFill>
              <a:srgbClr val="69BF4A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40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Onsite Solar Generation</a:t>
            </a:r>
          </a:p>
          <a:p>
            <a:r>
              <a:rPr lang="en-US" sz="2800" dirty="0">
                <a:latin typeface="Minion Pro" panose="02040503050201020203" pitchFamily="18" charset="0"/>
              </a:rPr>
              <a:t>Hanover already has over 1.6 MW of total installed solar PV capacity, with over 2.3 MW planned by the end of 2019. 132 solarized homes total 918 KW, or 38% of community-wide installed PV capacity. The town contributes 862 KW (36%), and Dartmouth contributes 598 KW (25%). These PV installations together generate over 3.1 GWh every year. Barring a significant increase in community electricity usage from a 2017 baseline, at least 2.4% of our annual community grid electricity usage will be sourced by behind-the-meter onsite solar by the end of 2019. </a:t>
            </a:r>
          </a:p>
          <a:p>
            <a:pPr>
              <a:spcAft>
                <a:spcPts val="2400"/>
              </a:spcAft>
            </a:pPr>
            <a:endParaRPr lang="en-US" sz="3200" dirty="0">
              <a:latin typeface="Minion Pro" panose="02040503050306020203" pitchFamily="18" charset="0"/>
            </a:endParaRPr>
          </a:p>
          <a:p>
            <a:pPr>
              <a:spcAft>
                <a:spcPts val="2400"/>
              </a:spcAft>
            </a:pPr>
            <a:endParaRPr lang="en-US" sz="3200" dirty="0">
              <a:latin typeface="Minion Pro" panose="02040503050306020203" pitchFamily="18" charset="0"/>
            </a:endParaRPr>
          </a:p>
          <a:p>
            <a:pPr>
              <a:spcAft>
                <a:spcPts val="2400"/>
              </a:spcAft>
            </a:pPr>
            <a:endParaRPr lang="en-US" sz="3200" dirty="0">
              <a:latin typeface="Minion Pro" panose="02040503050306020203" pitchFamily="18" charset="0"/>
            </a:endParaRPr>
          </a:p>
          <a:p>
            <a:pPr>
              <a:spcAft>
                <a:spcPts val="2400"/>
              </a:spcAft>
            </a:pPr>
            <a:endParaRPr lang="en-US" sz="4000" b="1" dirty="0">
              <a:solidFill>
                <a:srgbClr val="003591"/>
              </a:solidFill>
              <a:latin typeface="Source Sans Pro" panose="020B0503030403020204" pitchFamily="34" charset="77"/>
            </a:endParaRPr>
          </a:p>
          <a:p>
            <a:pPr>
              <a:spcAft>
                <a:spcPts val="2400"/>
              </a:spcAft>
            </a:pPr>
            <a:endParaRPr lang="en-US" sz="3200" b="1" dirty="0">
              <a:latin typeface="Source Sans Pro" panose="020B0503030403020204" pitchFamily="34" charset="77"/>
            </a:endParaRPr>
          </a:p>
          <a:p>
            <a:pPr>
              <a:spcAft>
                <a:spcPts val="2400"/>
              </a:spcAft>
            </a:pPr>
            <a:endParaRPr lang="en-US" sz="3200" b="1" dirty="0">
              <a:latin typeface="Source Sans Pro" panose="020B0503030403020204" pitchFamily="34" charset="77"/>
            </a:endParaRPr>
          </a:p>
          <a:p>
            <a:pPr>
              <a:spcAft>
                <a:spcPts val="2400"/>
              </a:spcAft>
            </a:pPr>
            <a:endParaRPr lang="en-US" sz="3200" b="1" dirty="0">
              <a:latin typeface="Source Sans Pro" panose="020B0503030403020204" pitchFamily="34" charset="77"/>
            </a:endParaRPr>
          </a:p>
          <a:p>
            <a:pPr>
              <a:spcAft>
                <a:spcPts val="2400"/>
              </a:spcAft>
            </a:pPr>
            <a:endParaRPr lang="en-US" sz="3200" b="1" dirty="0">
              <a:latin typeface="Source Sans Pro" panose="020B0503030403020204" pitchFamily="34" charset="77"/>
            </a:endParaRPr>
          </a:p>
          <a:p>
            <a:pPr>
              <a:spcAft>
                <a:spcPts val="2400"/>
              </a:spcAft>
            </a:pPr>
            <a:endParaRPr lang="en-US" sz="3200" i="1" dirty="0">
              <a:latin typeface="Minion Pro" panose="02040503050306020203" pitchFamily="18" charset="0"/>
            </a:endParaRPr>
          </a:p>
          <a:p>
            <a:pPr>
              <a:spcAft>
                <a:spcPts val="2400"/>
              </a:spcAft>
            </a:pPr>
            <a:endParaRPr lang="en-US" sz="3200" i="1" dirty="0">
              <a:latin typeface="Minion Pro" panose="02040503050306020203" pitchFamily="18" charset="0"/>
            </a:endParaRPr>
          </a:p>
          <a:p>
            <a:pPr>
              <a:spcAft>
                <a:spcPts val="2400"/>
              </a:spcAft>
            </a:pPr>
            <a:endParaRPr lang="en-US" sz="3200" i="1" dirty="0">
              <a:latin typeface="Minion Pro" panose="02040503050306020203" pitchFamily="18" charset="0"/>
            </a:endParaRPr>
          </a:p>
          <a:p>
            <a:pPr>
              <a:spcAft>
                <a:spcPts val="2400"/>
              </a:spcAft>
            </a:pPr>
            <a:endParaRPr lang="en-US" sz="3200" i="1" dirty="0">
              <a:latin typeface="Minion Pro" panose="02040503050306020203" pitchFamily="18" charset="0"/>
            </a:endParaRPr>
          </a:p>
          <a:p>
            <a:pPr>
              <a:spcAft>
                <a:spcPts val="2400"/>
              </a:spcAft>
            </a:pPr>
            <a:r>
              <a:rPr lang="en-US" sz="3200" i="1" dirty="0">
                <a:latin typeface="Minion Pro" panose="02040503050306020203" pitchFamily="18" charset="0"/>
              </a:rPr>
              <a:t>Figure 2. Hanover total installed PV capacity over time (KW)</a:t>
            </a:r>
            <a:endParaRPr lang="en-US" sz="4000" b="1" dirty="0">
              <a:solidFill>
                <a:srgbClr val="003591"/>
              </a:solidFill>
              <a:latin typeface="Source Sans Pro" panose="020B0503030403020204" pitchFamily="34" charset="77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54543CD-AA25-3740-9E19-68330D32C41E}"/>
              </a:ext>
            </a:extLst>
          </p:cNvPr>
          <p:cNvSpPr/>
          <p:nvPr/>
        </p:nvSpPr>
        <p:spPr>
          <a:xfrm>
            <a:off x="934986" y="905310"/>
            <a:ext cx="34725278" cy="4030982"/>
          </a:xfrm>
          <a:prstGeom prst="rect">
            <a:avLst/>
          </a:prstGeom>
          <a:solidFill>
            <a:srgbClr val="0928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solidFill>
                  <a:schemeClr val="bg1"/>
                </a:solidFill>
                <a:latin typeface="Source Sans Pro" panose="020B0503030403020204" pitchFamily="34" charset="77"/>
              </a:rPr>
              <a:t>Solar Implementation Roadmap: Hanover, New Hampshire</a:t>
            </a:r>
          </a:p>
          <a:p>
            <a:pPr algn="ctr"/>
            <a:r>
              <a:rPr lang="en-US" sz="6600" b="1" dirty="0">
                <a:solidFill>
                  <a:srgbClr val="69BF4A"/>
                </a:solidFill>
                <a:latin typeface="Minion Pro" panose="02040503050306020203" pitchFamily="18" charset="0"/>
              </a:rPr>
              <a:t>Laura Hutchinson, UNH Sustainability Fellow, Summer 2019</a:t>
            </a:r>
          </a:p>
          <a:p>
            <a:pPr algn="ctr"/>
            <a:r>
              <a:rPr lang="en-US" sz="6600" b="1" dirty="0">
                <a:solidFill>
                  <a:srgbClr val="69BF4A"/>
                </a:solidFill>
                <a:latin typeface="Minion Pro" panose="02040503050306020203" pitchFamily="18" charset="0"/>
              </a:rPr>
              <a:t>Mentors: April Salas and Julia Griffin, Town of Hanover</a:t>
            </a:r>
            <a:endParaRPr lang="en-US" sz="6600" dirty="0">
              <a:solidFill>
                <a:srgbClr val="69BF4A"/>
              </a:solidFill>
              <a:latin typeface="Minion Pro" panose="02040503050306020203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167932-7A60-FF4C-8B0C-2709E5B5915E}"/>
              </a:ext>
            </a:extLst>
          </p:cNvPr>
          <p:cNvSpPr txBox="1"/>
          <p:nvPr/>
        </p:nvSpPr>
        <p:spPr>
          <a:xfrm>
            <a:off x="436639" y="5319979"/>
            <a:ext cx="11148810" cy="3970318"/>
          </a:xfrm>
          <a:prstGeom prst="rect">
            <a:avLst/>
          </a:prstGeom>
          <a:noFill/>
          <a:ln w="38100">
            <a:solidFill>
              <a:srgbClr val="69BF4A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40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Motivation</a:t>
            </a:r>
          </a:p>
          <a:p>
            <a:r>
              <a:rPr lang="en-US" sz="2800" dirty="0">
                <a:latin typeface="Minion Pro" panose="02040503050306020203" pitchFamily="18" charset="0"/>
              </a:rPr>
              <a:t>In 2017, Hanover became the first community in New Hampshire to commit to 100% renewable energy. The community is working towards a 2030 target for renewable electricity, and a 2050 target for all energy usage, including transportation and heating fuels\in endorsement of the Sierra Club’s RE100 campaign. The town is now crafting an equitable, cost-effective, and impactful strategy towards meeting these goals.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B50F71D-EDE4-B244-9852-C48C7ABAB488}"/>
              </a:ext>
            </a:extLst>
          </p:cNvPr>
          <p:cNvSpPr/>
          <p:nvPr/>
        </p:nvSpPr>
        <p:spPr>
          <a:xfrm>
            <a:off x="25406901" y="28508640"/>
            <a:ext cx="10770849" cy="220132"/>
          </a:xfrm>
          <a:prstGeom prst="rect">
            <a:avLst/>
          </a:prstGeom>
          <a:solidFill>
            <a:srgbClr val="69BF4A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rgbClr val="092844"/>
              </a:solidFill>
              <a:latin typeface="Minion Pro" panose="02040503050306020203" pitchFamily="18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91A51B0-666F-F846-9FCE-1D92030F9D10}"/>
              </a:ext>
            </a:extLst>
          </p:cNvPr>
          <p:cNvSpPr/>
          <p:nvPr/>
        </p:nvSpPr>
        <p:spPr>
          <a:xfrm flipV="1">
            <a:off x="25406902" y="28817398"/>
            <a:ext cx="10763322" cy="221168"/>
          </a:xfrm>
          <a:prstGeom prst="rect">
            <a:avLst/>
          </a:prstGeom>
          <a:solidFill>
            <a:srgbClr val="09284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rgbClr val="092844"/>
              </a:solidFill>
              <a:latin typeface="Minion Pro" panose="02040503050306020203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D7980A8-217C-0F4C-81D0-140526D34C99}"/>
              </a:ext>
            </a:extLst>
          </p:cNvPr>
          <p:cNvSpPr txBox="1"/>
          <p:nvPr/>
        </p:nvSpPr>
        <p:spPr>
          <a:xfrm>
            <a:off x="12041120" y="20323053"/>
            <a:ext cx="12867548" cy="8710077"/>
          </a:xfrm>
          <a:prstGeom prst="rect">
            <a:avLst/>
          </a:prstGeom>
          <a:noFill/>
          <a:ln w="38100">
            <a:solidFill>
              <a:srgbClr val="69BF4A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40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Portfolio Strategy Towards 100%</a:t>
            </a:r>
          </a:p>
          <a:p>
            <a:pPr>
              <a:spcAft>
                <a:spcPts val="2400"/>
              </a:spcAft>
            </a:pPr>
            <a:r>
              <a:rPr lang="en-US" sz="2800" dirty="0">
                <a:latin typeface="Minion Pro" panose="02040503050201020203" pitchFamily="18" charset="0"/>
              </a:rPr>
              <a:t>Each consumer class uses electricity in different ways, has a different set of goals and incentives that can incentivize their behavior change, and different available renewable energy procurement mechanisms as a function of scale, legal parameters, and risk tolerance to price volatility:</a:t>
            </a:r>
          </a:p>
          <a:p>
            <a:pPr>
              <a:spcAft>
                <a:spcPts val="2400"/>
              </a:spcAft>
            </a:pPr>
            <a:endParaRPr lang="en-US" sz="3200" dirty="0">
              <a:latin typeface="Minion Pro" panose="02040503050306020203" pitchFamily="18" charset="0"/>
            </a:endParaRPr>
          </a:p>
          <a:p>
            <a:pPr>
              <a:spcAft>
                <a:spcPts val="2400"/>
              </a:spcAft>
            </a:pPr>
            <a:endParaRPr lang="en-US" sz="3200" dirty="0">
              <a:latin typeface="Minion Pro" panose="02040503050306020203" pitchFamily="18" charset="0"/>
            </a:endParaRPr>
          </a:p>
          <a:p>
            <a:pPr>
              <a:spcAft>
                <a:spcPts val="2400"/>
              </a:spcAft>
            </a:pPr>
            <a:endParaRPr lang="en-US" sz="3200" dirty="0">
              <a:latin typeface="Minion Pro" panose="02040503050306020203" pitchFamily="18" charset="0"/>
            </a:endParaRPr>
          </a:p>
          <a:p>
            <a:pPr>
              <a:spcAft>
                <a:spcPts val="2400"/>
              </a:spcAft>
            </a:pPr>
            <a:endParaRPr lang="en-US" sz="3200" dirty="0">
              <a:latin typeface="Minion Pro" panose="02040503050306020203" pitchFamily="18" charset="0"/>
            </a:endParaRPr>
          </a:p>
          <a:p>
            <a:pPr>
              <a:spcAft>
                <a:spcPts val="2400"/>
              </a:spcAft>
            </a:pPr>
            <a:endParaRPr lang="en-US" sz="3200" dirty="0">
              <a:latin typeface="Minion Pro" panose="02040503050306020203" pitchFamily="18" charset="0"/>
            </a:endParaRPr>
          </a:p>
          <a:p>
            <a:pPr>
              <a:spcAft>
                <a:spcPts val="2400"/>
              </a:spcAft>
            </a:pPr>
            <a:endParaRPr lang="en-US" sz="3200" dirty="0">
              <a:latin typeface="Minion Pro" panose="02040503050306020203" pitchFamily="18" charset="0"/>
            </a:endParaRPr>
          </a:p>
          <a:p>
            <a:pPr>
              <a:spcAft>
                <a:spcPts val="2400"/>
              </a:spcAft>
            </a:pPr>
            <a:endParaRPr lang="en-US" sz="3200" dirty="0">
              <a:latin typeface="Minion Pro" panose="02040503050306020203" pitchFamily="18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5675AC7-F19E-4142-AB7F-F61E85CD0737}"/>
              </a:ext>
            </a:extLst>
          </p:cNvPr>
          <p:cNvSpPr txBox="1"/>
          <p:nvPr/>
        </p:nvSpPr>
        <p:spPr>
          <a:xfrm>
            <a:off x="436639" y="9750069"/>
            <a:ext cx="11148810" cy="4832092"/>
          </a:xfrm>
          <a:prstGeom prst="rect">
            <a:avLst/>
          </a:prstGeom>
          <a:noFill/>
          <a:ln w="38100">
            <a:solidFill>
              <a:srgbClr val="69BF4A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40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Objectives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Analyze Hanover’s current community </a:t>
            </a:r>
            <a:r>
              <a:rPr lang="en-US" sz="2800" b="1" dirty="0">
                <a:latin typeface="Minion Pro" panose="02040503050306020203" pitchFamily="18" charset="0"/>
              </a:rPr>
              <a:t>electricity usage </a:t>
            </a:r>
            <a:r>
              <a:rPr lang="en-US" sz="2800" dirty="0">
                <a:latin typeface="Minion Pro" panose="02040503050306020203" pitchFamily="18" charset="0"/>
              </a:rPr>
              <a:t>and </a:t>
            </a:r>
            <a:r>
              <a:rPr lang="en-US" sz="2800" b="1" dirty="0">
                <a:latin typeface="Minion Pro" panose="02040503050306020203" pitchFamily="18" charset="0"/>
              </a:rPr>
              <a:t>renewable energy generation capacity </a:t>
            </a:r>
            <a:r>
              <a:rPr lang="en-US" sz="2800" dirty="0">
                <a:latin typeface="Minion Pro" panose="02040503050306020203" pitchFamily="18" charset="0"/>
              </a:rPr>
              <a:t>by consumer class, and outline a methodology for tracking changes in these metrics over time;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Draft a </a:t>
            </a:r>
            <a:r>
              <a:rPr lang="en-US" sz="2800" b="1" dirty="0">
                <a:latin typeface="Minion Pro" panose="02040503050306020203" pitchFamily="18" charset="0"/>
              </a:rPr>
              <a:t>portfolio strategy for renewables integration by consumer class</a:t>
            </a:r>
            <a:r>
              <a:rPr lang="en-US" sz="2800" dirty="0">
                <a:latin typeface="Minion Pro" panose="02040503050306020203" pitchFamily="18" charset="0"/>
              </a:rPr>
              <a:t>, informed by these data; and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Help develop a </a:t>
            </a:r>
            <a:r>
              <a:rPr lang="en-US" sz="2800" b="1" dirty="0">
                <a:latin typeface="Minion Pro" panose="02040503050306020203" pitchFamily="18" charset="0"/>
              </a:rPr>
              <a:t>communications strategy </a:t>
            </a:r>
            <a:r>
              <a:rPr lang="en-US" sz="2800" dirty="0">
                <a:latin typeface="Minion Pro" panose="02040503050306020203" pitchFamily="18" charset="0"/>
              </a:rPr>
              <a:t>to inform and involve the community in the town’s progress towards its goals.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177E671-85E7-384F-83C9-31E1EDCF8FF7}"/>
              </a:ext>
            </a:extLst>
          </p:cNvPr>
          <p:cNvSpPr txBox="1"/>
          <p:nvPr/>
        </p:nvSpPr>
        <p:spPr>
          <a:xfrm>
            <a:off x="432026" y="15112240"/>
            <a:ext cx="11153424" cy="11972508"/>
          </a:xfrm>
          <a:prstGeom prst="rect">
            <a:avLst/>
          </a:prstGeom>
          <a:noFill/>
          <a:ln w="38100">
            <a:solidFill>
              <a:srgbClr val="69BF4A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36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Electricity Baseline </a:t>
            </a:r>
          </a:p>
          <a:p>
            <a:pPr>
              <a:spcAft>
                <a:spcPts val="2400"/>
              </a:spcAft>
            </a:pPr>
            <a:r>
              <a:rPr lang="en-US" sz="2800" dirty="0">
                <a:latin typeface="Minion Pro" panose="02040503050201020203" pitchFamily="18" charset="0"/>
              </a:rPr>
              <a:t>In 2017, the Town of Hanover consumed 124 GWh of electricity from the grid. Each year since 2013, the community’s annual electricity consumption decreased by approximately 2 GWh, or 2%. Municipal electricity usage, which encompasses town facilities and the school district, only accounts for 3.5% of the community load. At almost 20 GWh, residential electricity usage makes up 16%. Dartmouth College makes up institutional load, which is 41% of the community total. Small and Large Commercial entities consume the remaining 40%.</a:t>
            </a:r>
          </a:p>
          <a:p>
            <a:endParaRPr lang="en-US" sz="2800" i="1" dirty="0">
              <a:latin typeface="Minion Pro" panose="02040503050201020203" pitchFamily="18" charset="0"/>
            </a:endParaRPr>
          </a:p>
          <a:p>
            <a:endParaRPr lang="en-US" sz="2800" i="1" dirty="0">
              <a:latin typeface="Minion Pro" panose="02040503050201020203" pitchFamily="18" charset="0"/>
            </a:endParaRPr>
          </a:p>
          <a:p>
            <a:endParaRPr lang="en-US" sz="2800" i="1" dirty="0">
              <a:latin typeface="Minion Pro" panose="02040503050306020203" pitchFamily="18" charset="0"/>
            </a:endParaRPr>
          </a:p>
          <a:p>
            <a:endParaRPr lang="en-US" sz="2800" i="1" dirty="0">
              <a:latin typeface="Minion Pro" panose="02040503050306020203" pitchFamily="18" charset="0"/>
            </a:endParaRPr>
          </a:p>
          <a:p>
            <a:endParaRPr lang="en-US" sz="2800" i="1" dirty="0">
              <a:latin typeface="Minion Pro" panose="02040503050306020203" pitchFamily="18" charset="0"/>
            </a:endParaRPr>
          </a:p>
          <a:p>
            <a:endParaRPr lang="en-US" sz="2800" i="1" dirty="0">
              <a:latin typeface="Minion Pro" panose="02040503050306020203" pitchFamily="18" charset="0"/>
            </a:endParaRPr>
          </a:p>
          <a:p>
            <a:endParaRPr lang="en-US" sz="2800" i="1" dirty="0">
              <a:latin typeface="Minion Pro" panose="02040503050306020203" pitchFamily="18" charset="0"/>
            </a:endParaRPr>
          </a:p>
          <a:p>
            <a:endParaRPr lang="en-US" sz="2800" i="1" dirty="0">
              <a:latin typeface="Minion Pro" panose="02040503050306020203" pitchFamily="18" charset="0"/>
            </a:endParaRPr>
          </a:p>
          <a:p>
            <a:endParaRPr lang="en-US" sz="2800" i="1" dirty="0">
              <a:latin typeface="Minion Pro" panose="02040503050306020203" pitchFamily="18" charset="0"/>
            </a:endParaRPr>
          </a:p>
          <a:p>
            <a:endParaRPr lang="en-US" sz="2800" i="1" dirty="0">
              <a:latin typeface="Minion Pro" panose="02040503050306020203" pitchFamily="18" charset="0"/>
            </a:endParaRPr>
          </a:p>
          <a:p>
            <a:endParaRPr lang="en-US" sz="2800" i="1" dirty="0">
              <a:latin typeface="Minion Pro" panose="02040503050306020203" pitchFamily="18" charset="0"/>
            </a:endParaRPr>
          </a:p>
          <a:p>
            <a:endParaRPr lang="en-US" sz="2800" i="1" dirty="0">
              <a:latin typeface="Minion Pro" panose="02040503050306020203" pitchFamily="18" charset="0"/>
            </a:endParaRPr>
          </a:p>
          <a:p>
            <a:endParaRPr lang="en-US" sz="2800" i="1" dirty="0">
              <a:latin typeface="Minion Pro" panose="02040503050306020203" pitchFamily="18" charset="0"/>
            </a:endParaRPr>
          </a:p>
          <a:p>
            <a:endParaRPr lang="en-US" sz="2800" i="1" dirty="0">
              <a:latin typeface="Minion Pro" panose="02040503050306020203" pitchFamily="18" charset="0"/>
            </a:endParaRPr>
          </a:p>
          <a:p>
            <a:endParaRPr lang="en-US" sz="2800" i="1" dirty="0">
              <a:latin typeface="Minion Pro" panose="02040503050306020203" pitchFamily="18" charset="0"/>
            </a:endParaRPr>
          </a:p>
          <a:p>
            <a:r>
              <a:rPr lang="en-US" sz="2800" i="1" dirty="0">
                <a:latin typeface="Minion Pro" panose="02040503050306020203" pitchFamily="18" charset="0"/>
              </a:rPr>
              <a:t>Figure 1. Community Electricity Usage by Consumer Class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9D677E4-C4E8-CA4F-B451-4AF012B77BEA}"/>
              </a:ext>
            </a:extLst>
          </p:cNvPr>
          <p:cNvSpPr txBox="1"/>
          <p:nvPr/>
        </p:nvSpPr>
        <p:spPr>
          <a:xfrm>
            <a:off x="25403462" y="21666036"/>
            <a:ext cx="10766762" cy="6432530"/>
          </a:xfrm>
          <a:prstGeom prst="rect">
            <a:avLst/>
          </a:prstGeom>
          <a:noFill/>
          <a:ln w="38100">
            <a:solidFill>
              <a:srgbClr val="69BF4A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40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Actionable Insights</a:t>
            </a:r>
          </a:p>
          <a:p>
            <a:pPr marL="45720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Hanover’s largest independent electricity consumers generate the least renewable energy onsite. Incentivizing large and small commercial onsite solar installations and other procurement opportunities could enable a significant renewables capacity increase;</a:t>
            </a:r>
          </a:p>
          <a:p>
            <a:pPr marL="45720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The recent legalization of municipal aggregation opens up significant opportunity for the town to procure renewable electricity on behalf of the community; and</a:t>
            </a:r>
          </a:p>
          <a:p>
            <a:pPr marL="45720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Residential and small commercial entities currently have the most limited access to renewable energy procurement strategies, and may need the most support and attention in preparation for 2030.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A60B59A-EFA8-0F4F-8643-2532D9E019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2898272"/>
              </p:ext>
            </p:extLst>
          </p:nvPr>
        </p:nvGraphicFramePr>
        <p:xfrm>
          <a:off x="12444178" y="23551856"/>
          <a:ext cx="11964403" cy="45469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74396">
                  <a:extLst>
                    <a:ext uri="{9D8B030D-6E8A-4147-A177-3AD203B41FA5}">
                      <a16:colId xmlns:a16="http://schemas.microsoft.com/office/drawing/2014/main" val="2600207849"/>
                    </a:ext>
                  </a:extLst>
                </a:gridCol>
                <a:gridCol w="1155723">
                  <a:extLst>
                    <a:ext uri="{9D8B030D-6E8A-4147-A177-3AD203B41FA5}">
                      <a16:colId xmlns:a16="http://schemas.microsoft.com/office/drawing/2014/main" val="167275434"/>
                    </a:ext>
                  </a:extLst>
                </a:gridCol>
                <a:gridCol w="1740309">
                  <a:extLst>
                    <a:ext uri="{9D8B030D-6E8A-4147-A177-3AD203B41FA5}">
                      <a16:colId xmlns:a16="http://schemas.microsoft.com/office/drawing/2014/main" val="658625269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229729892"/>
                    </a:ext>
                  </a:extLst>
                </a:gridCol>
                <a:gridCol w="1902542">
                  <a:extLst>
                    <a:ext uri="{9D8B030D-6E8A-4147-A177-3AD203B41FA5}">
                      <a16:colId xmlns:a16="http://schemas.microsoft.com/office/drawing/2014/main" val="3707425880"/>
                    </a:ext>
                  </a:extLst>
                </a:gridCol>
                <a:gridCol w="1622323">
                  <a:extLst>
                    <a:ext uri="{9D8B030D-6E8A-4147-A177-3AD203B41FA5}">
                      <a16:colId xmlns:a16="http://schemas.microsoft.com/office/drawing/2014/main" val="195034164"/>
                    </a:ext>
                  </a:extLst>
                </a:gridCol>
                <a:gridCol w="1740310">
                  <a:extLst>
                    <a:ext uri="{9D8B030D-6E8A-4147-A177-3AD203B41FA5}">
                      <a16:colId xmlns:a16="http://schemas.microsoft.com/office/drawing/2014/main" val="3439071634"/>
                    </a:ext>
                  </a:extLst>
                </a:gridCol>
              </a:tblGrid>
              <a:tr h="98821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venir Roman" panose="02000503020000020003" pitchFamily="2" charset="0"/>
                        </a:rPr>
                        <a:t>Consumer Class</a:t>
                      </a:r>
                      <a:endParaRPr lang="en-US" sz="2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venir Roman" panose="020005030200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Onsite Solar</a:t>
                      </a: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venir Roman" panose="020005030200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Community Solar</a:t>
                      </a: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venir Roman" panose="020005030200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Aggregated PPA</a:t>
                      </a: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venir Roman" panose="020005030200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Municipal Aggregation</a:t>
                      </a: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venir Roman" panose="020005030200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Efficiency</a:t>
                      </a: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venir Roman" panose="020005030200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 Purchasing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3274763"/>
                  </a:ext>
                </a:extLst>
              </a:tr>
              <a:tr h="6588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i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venir Roman" panose="02000503020000020003" pitchFamily="2" charset="0"/>
                        </a:rPr>
                        <a:t>Residential</a:t>
                      </a:r>
                      <a:endParaRPr lang="en-US" sz="2400" b="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solidFill>
                          <a:schemeClr val="accent6"/>
                        </a:solidFill>
                        <a:effectLst/>
                        <a:highlight>
                          <a:srgbClr val="69BF4A"/>
                        </a:highlight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3092060"/>
                  </a:ext>
                </a:extLst>
              </a:tr>
              <a:tr h="59626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i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venir Roman" panose="02000503020000020003" pitchFamily="2" charset="0"/>
                        </a:rPr>
                        <a:t>Municipal</a:t>
                      </a:r>
                      <a:endParaRPr lang="en-US" sz="2400" b="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solidFill>
                          <a:schemeClr val="accent6"/>
                        </a:solidFill>
                        <a:effectLst/>
                        <a:highlight>
                          <a:srgbClr val="69BF4A"/>
                        </a:highlight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719065"/>
                  </a:ext>
                </a:extLst>
              </a:tr>
              <a:tr h="6588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i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venir Roman" panose="02000503020000020003" pitchFamily="2" charset="0"/>
                        </a:rPr>
                        <a:t>Institutional</a:t>
                      </a:r>
                      <a:endParaRPr lang="en-US" sz="2400" b="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solidFill>
                          <a:schemeClr val="accent6"/>
                        </a:solidFill>
                        <a:effectLst/>
                        <a:highlight>
                          <a:srgbClr val="69BF4A"/>
                        </a:highlight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32918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dirty="0"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6405145"/>
                  </a:ext>
                </a:extLst>
              </a:tr>
              <a:tr h="6588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i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venir Roman" panose="02000503020000020003" pitchFamily="2" charset="0"/>
                        </a:rPr>
                        <a:t>Large Commercial</a:t>
                      </a:r>
                      <a:endParaRPr lang="en-US" sz="2400" b="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32918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dirty="0"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2640570"/>
                  </a:ext>
                </a:extLst>
              </a:tr>
              <a:tr h="6588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i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venir Roman" panose="02000503020000020003" pitchFamily="2" charset="0"/>
                        </a:rPr>
                        <a:t>Small Commercial</a:t>
                      </a:r>
                      <a:endParaRPr lang="en-US" sz="2400" b="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Avenir Roman" panose="020005030200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4572075"/>
                  </a:ext>
                </a:extLst>
              </a:tr>
            </a:tbl>
          </a:graphicData>
        </a:graphic>
      </p:graphicFrame>
      <p:pic>
        <p:nvPicPr>
          <p:cNvPr id="18" name="Picture 17">
            <a:extLst>
              <a:ext uri="{FF2B5EF4-FFF2-40B4-BE49-F238E27FC236}">
                <a16:creationId xmlns:a16="http://schemas.microsoft.com/office/drawing/2014/main" id="{8AA1543E-0145-EF44-80AF-94CA8B27C8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146" y="19709602"/>
            <a:ext cx="7623719" cy="665277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A548821-C8D4-5A45-BE2D-4E6E3F589D5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768" t="7356" r="3769"/>
          <a:stretch/>
        </p:blipFill>
        <p:spPr>
          <a:xfrm>
            <a:off x="12180558" y="9817743"/>
            <a:ext cx="12508242" cy="9300966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529849E-0FC0-3646-8239-1FD2F604153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24480"/>
          <a:stretch/>
        </p:blipFill>
        <p:spPr>
          <a:xfrm>
            <a:off x="4844721" y="27593036"/>
            <a:ext cx="6633904" cy="1436419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63BB08D3-D4A1-354B-8E75-8EFEE53EFD04}"/>
              </a:ext>
            </a:extLst>
          </p:cNvPr>
          <p:cNvSpPr txBox="1"/>
          <p:nvPr/>
        </p:nvSpPr>
        <p:spPr>
          <a:xfrm>
            <a:off x="14317226" y="28430396"/>
            <a:ext cx="103715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latin typeface="Avenir Roman" panose="02000503020000020003" pitchFamily="2" charset="0"/>
              </a:rPr>
              <a:t>LEGEND:   </a:t>
            </a:r>
            <a:r>
              <a:rPr lang="en-US" sz="2000" i="1" dirty="0">
                <a:solidFill>
                  <a:schemeClr val="accent6"/>
                </a:solidFill>
                <a:latin typeface="Avenir Roman" panose="02000503020000020003" pitchFamily="2" charset="0"/>
              </a:rPr>
              <a:t>Active initiative    </a:t>
            </a:r>
            <a:r>
              <a:rPr lang="en-US" sz="2000" i="1" dirty="0">
                <a:solidFill>
                  <a:schemeClr val="accent4"/>
                </a:solidFill>
                <a:latin typeface="Avenir Roman" panose="02000503020000020003" pitchFamily="2" charset="0"/>
              </a:rPr>
              <a:t>Currently feasible    </a:t>
            </a:r>
            <a:r>
              <a:rPr lang="en-US" sz="2000" i="1" dirty="0">
                <a:solidFill>
                  <a:srgbClr val="FF0000"/>
                </a:solidFill>
                <a:latin typeface="Avenir Roman" panose="02000503020000020003" pitchFamily="2" charset="0"/>
              </a:rPr>
              <a:t>Not-yet-feasible   </a:t>
            </a:r>
            <a:r>
              <a:rPr lang="en-US" sz="2000" i="1" dirty="0">
                <a:latin typeface="Avenir Roman" panose="02000503020000020003" pitchFamily="2" charset="0"/>
              </a:rPr>
              <a:t>N/A – Not applicable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EA9EBF6-2A1F-8947-B7A9-BC874E4739CB}"/>
              </a:ext>
            </a:extLst>
          </p:cNvPr>
          <p:cNvSpPr txBox="1"/>
          <p:nvPr/>
        </p:nvSpPr>
        <p:spPr>
          <a:xfrm>
            <a:off x="25364338" y="12177176"/>
            <a:ext cx="10813412" cy="9048631"/>
          </a:xfrm>
          <a:prstGeom prst="rect">
            <a:avLst/>
          </a:prstGeom>
          <a:noFill/>
          <a:ln w="38100">
            <a:solidFill>
              <a:srgbClr val="69BF4A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40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Active Town Initiatives</a:t>
            </a:r>
            <a:endParaRPr lang="en-US" sz="2800" b="1" dirty="0">
              <a:solidFill>
                <a:srgbClr val="003591"/>
              </a:solidFill>
              <a:latin typeface="Minion Pro" panose="02040503050201020203" pitchFamily="18" charset="0"/>
            </a:endParaRPr>
          </a:p>
          <a:p>
            <a:pPr>
              <a:spcAft>
                <a:spcPts val="2400"/>
              </a:spcAft>
            </a:pPr>
            <a:endParaRPr lang="en-US" sz="2800" dirty="0">
              <a:latin typeface="Minion Pro" panose="02040503050201020203" pitchFamily="18" charset="0"/>
            </a:endParaRPr>
          </a:p>
          <a:p>
            <a:pPr>
              <a:spcAft>
                <a:spcPts val="2400"/>
              </a:spcAft>
            </a:pPr>
            <a:r>
              <a:rPr lang="en-US" sz="2800" dirty="0">
                <a:latin typeface="Minion Pro" panose="02040503050201020203" pitchFamily="18" charset="0"/>
              </a:rPr>
              <a:t>                                   </a:t>
            </a:r>
          </a:p>
          <a:p>
            <a:pPr>
              <a:spcAft>
                <a:spcPts val="2400"/>
              </a:spcAft>
            </a:pPr>
            <a:endParaRPr lang="en-US" sz="2800" b="1" dirty="0">
              <a:solidFill>
                <a:srgbClr val="003591"/>
              </a:solidFill>
              <a:latin typeface="Minion Pro" panose="02040503050201020203" pitchFamily="18" charset="0"/>
            </a:endParaRPr>
          </a:p>
          <a:p>
            <a:pPr>
              <a:spcAft>
                <a:spcPts val="2400"/>
              </a:spcAft>
            </a:pPr>
            <a:endParaRPr lang="en-US" sz="4000" b="1" dirty="0">
              <a:solidFill>
                <a:srgbClr val="003591"/>
              </a:solidFill>
              <a:latin typeface="Source Sans Pro" panose="020B0503030403020204" pitchFamily="34" charset="77"/>
            </a:endParaRPr>
          </a:p>
          <a:p>
            <a:pPr>
              <a:spcAft>
                <a:spcPts val="2400"/>
              </a:spcAft>
            </a:pPr>
            <a:r>
              <a:rPr lang="en-US" sz="40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Next Steps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 dirty="0">
                <a:latin typeface="Minion Pro" panose="02040503050306020203" pitchFamily="18" charset="0"/>
              </a:rPr>
              <a:t>Weatherize</a:t>
            </a:r>
            <a:r>
              <a:rPr lang="en-US" sz="2800" dirty="0">
                <a:latin typeface="Minion Pro" panose="02040503050306020203" pitchFamily="18" charset="0"/>
              </a:rPr>
              <a:t> -  residential-focused energy efficiency initiative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 dirty="0">
                <a:latin typeface="Minion Pro" panose="02040503050306020203" pitchFamily="18" charset="0"/>
              </a:rPr>
              <a:t>Green Power Purchasing </a:t>
            </a:r>
            <a:r>
              <a:rPr lang="en-US" sz="2800" dirty="0">
                <a:latin typeface="Minion Pro" panose="02040503050306020203" pitchFamily="18" charset="0"/>
              </a:rPr>
              <a:t>– residential and small business-focused REC purchasing program (either town or third party-facilitated)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 dirty="0">
                <a:latin typeface="Minion Pro" panose="02040503050306020203" pitchFamily="18" charset="0"/>
              </a:rPr>
              <a:t>Municipal Aggregation </a:t>
            </a:r>
            <a:r>
              <a:rPr lang="en-US" sz="2800" dirty="0">
                <a:latin typeface="Minion Pro" panose="02040503050306020203" pitchFamily="18" charset="0"/>
              </a:rPr>
              <a:t>– will enable the town to procure electricity on behalf of the community, effective in October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 dirty="0">
                <a:latin typeface="Minion Pro" panose="02040503050306020203" pitchFamily="18" charset="0"/>
              </a:rPr>
              <a:t>Community Solar </a:t>
            </a:r>
            <a:r>
              <a:rPr lang="en-US" sz="2800" dirty="0">
                <a:latin typeface="Minion Pro" panose="02040503050306020203" pitchFamily="18" charset="0"/>
              </a:rPr>
              <a:t>– identify sites for potential community solar arrays in advance of enabling net metering and on-bill crediting legislation</a:t>
            </a:r>
            <a:endParaRPr lang="en-US" sz="3200" dirty="0">
              <a:latin typeface="Minion Pro" panose="02040503050306020203" pitchFamily="18" charset="0"/>
            </a:endParaRPr>
          </a:p>
        </p:txBody>
      </p:sp>
      <p:pic>
        <p:nvPicPr>
          <p:cNvPr id="3" name="Graphic 2" descr="Handshake">
            <a:extLst>
              <a:ext uri="{FF2B5EF4-FFF2-40B4-BE49-F238E27FC236}">
                <a16:creationId xmlns:a16="http://schemas.microsoft.com/office/drawing/2014/main" id="{386BB3E1-CFB7-FD47-ABDB-62623F12AF0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5595737" y="14317027"/>
            <a:ext cx="1593193" cy="159319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B3770A2-9AE6-604F-A737-9E5711413F41}"/>
              </a:ext>
            </a:extLst>
          </p:cNvPr>
          <p:cNvSpPr txBox="1"/>
          <p:nvPr/>
        </p:nvSpPr>
        <p:spPr>
          <a:xfrm>
            <a:off x="27184313" y="14870369"/>
            <a:ext cx="14765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Avenir Roman" panose="02000503020000020003" pitchFamily="2" charset="0"/>
              </a:rPr>
              <a:t>PPA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EA43DCA-1F86-A44B-958A-F8BEFC1FCBCF}"/>
              </a:ext>
            </a:extLst>
          </p:cNvPr>
          <p:cNvSpPr txBox="1"/>
          <p:nvPr/>
        </p:nvSpPr>
        <p:spPr>
          <a:xfrm>
            <a:off x="28660851" y="13092187"/>
            <a:ext cx="74696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2400" dirty="0">
                <a:latin typeface="Minion Pro" panose="02040503050306020203" pitchFamily="18" charset="0"/>
              </a:rPr>
              <a:t>This program connects residents with four local solar installers for a free site visit, with the aim to double current residential installations in three years.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762ED68-D25B-B846-89FB-401FCD0FFCD5}"/>
              </a:ext>
            </a:extLst>
          </p:cNvPr>
          <p:cNvSpPr txBox="1"/>
          <p:nvPr/>
        </p:nvSpPr>
        <p:spPr>
          <a:xfrm>
            <a:off x="28595783" y="14465555"/>
            <a:ext cx="753468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Minion Pro" panose="02040503050201020203" pitchFamily="18" charset="0"/>
              </a:rPr>
              <a:t>The town is engaging in conversations with other large electricity users in Hanover about the possibility of aggregating our collective load in a power purchase agreement (PPA or VPPA), ideally within ISO-NE. Potential projects include offshore wind and local solar.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2D2DF32-4766-1247-B0DA-D5323D57014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7535" b="7402"/>
          <a:stretch/>
        </p:blipFill>
        <p:spPr>
          <a:xfrm>
            <a:off x="1328768" y="27461967"/>
            <a:ext cx="2136589" cy="169855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F83EEC7-5F6E-B54F-AF38-EC2E66F5188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595737" y="13309954"/>
            <a:ext cx="2834018" cy="86356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50D8223-70F6-444E-A869-B23E353673D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385736" y="5330508"/>
            <a:ext cx="10792014" cy="6503933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679EE514-01E0-1E46-9920-3BEED839E19D}"/>
              </a:ext>
            </a:extLst>
          </p:cNvPr>
          <p:cNvSpPr txBox="1"/>
          <p:nvPr/>
        </p:nvSpPr>
        <p:spPr>
          <a:xfrm>
            <a:off x="17871104" y="24779431"/>
            <a:ext cx="794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venir Roman" panose="02000503020000020003" pitchFamily="2" charset="0"/>
              </a:rPr>
              <a:t>N/A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D4B54B8-3F12-E940-BC4D-718EFEFEE3FB}"/>
              </a:ext>
            </a:extLst>
          </p:cNvPr>
          <p:cNvSpPr txBox="1"/>
          <p:nvPr/>
        </p:nvSpPr>
        <p:spPr>
          <a:xfrm>
            <a:off x="16103264" y="26114022"/>
            <a:ext cx="794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venir Roman" panose="02000503020000020003" pitchFamily="2" charset="0"/>
              </a:rPr>
              <a:t>N/A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8BC2036-92E4-184D-92A5-2351CC4483A4}"/>
              </a:ext>
            </a:extLst>
          </p:cNvPr>
          <p:cNvSpPr txBox="1"/>
          <p:nvPr/>
        </p:nvSpPr>
        <p:spPr>
          <a:xfrm>
            <a:off x="16103264" y="26812034"/>
            <a:ext cx="794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venir Roman" panose="02000503020000020003" pitchFamily="2" charset="0"/>
              </a:rPr>
              <a:t>N/A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7F40FD8-AF6C-1A46-B5D1-5F00EE1E5E95}"/>
              </a:ext>
            </a:extLst>
          </p:cNvPr>
          <p:cNvSpPr txBox="1"/>
          <p:nvPr/>
        </p:nvSpPr>
        <p:spPr>
          <a:xfrm>
            <a:off x="17840828" y="27546055"/>
            <a:ext cx="794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venir Roman" panose="02000503020000020003" pitchFamily="2" charset="0"/>
              </a:rPr>
              <a:t>N/A</a:t>
            </a:r>
          </a:p>
        </p:txBody>
      </p:sp>
    </p:spTree>
    <p:extLst>
      <p:ext uri="{BB962C8B-B14F-4D97-AF65-F5344CB8AC3E}">
        <p14:creationId xmlns:p14="http://schemas.microsoft.com/office/powerpoint/2010/main" val="8796929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llows_poster_1" id="{4759A9DF-9B91-9348-93EC-96E587BC7BB8}" vid="{129A80A6-8E2C-A04D-A090-659A8FD1B77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3620</TotalTime>
  <Words>721</Words>
  <Application>Microsoft Macintosh PowerPoint</Application>
  <PresentationFormat>Custom</PresentationFormat>
  <Paragraphs>84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Avenir Roman</vt:lpstr>
      <vt:lpstr>Calibri</vt:lpstr>
      <vt:lpstr>Calibri Light</vt:lpstr>
      <vt:lpstr>Minion Pro</vt:lpstr>
      <vt:lpstr>Source Sans Pro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Microsoft Office User</dc:creator>
  <cp:lastModifiedBy>Laura E. Hutchinson</cp:lastModifiedBy>
  <cp:revision>77</cp:revision>
  <cp:lastPrinted>2019-07-09T17:10:18Z</cp:lastPrinted>
  <dcterms:created xsi:type="dcterms:W3CDTF">2018-06-22T15:17:21Z</dcterms:created>
  <dcterms:modified xsi:type="dcterms:W3CDTF">2019-08-06T20:52:37Z</dcterms:modified>
</cp:coreProperties>
</file>