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6576000" cy="29260800"/>
  <p:notesSz cx="7010400" cy="92964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6122"/>
    <a:srgbClr val="092844"/>
    <a:srgbClr val="003591"/>
    <a:srgbClr val="9DD164"/>
    <a:srgbClr val="A2AAAD"/>
    <a:srgbClr val="D6D2C4"/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1"/>
    <p:restoredTop sz="93033" autoAdjust="0"/>
  </p:normalViewPr>
  <p:slideViewPr>
    <p:cSldViewPr snapToGrid="0" snapToObjects="1">
      <p:cViewPr>
        <p:scale>
          <a:sx n="30" d="100"/>
          <a:sy n="30" d="100"/>
        </p:scale>
        <p:origin x="270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800" dirty="0"/>
              <a:t>Emissions</a:t>
            </a:r>
            <a:r>
              <a:rPr lang="en-US" sz="2800" baseline="0" dirty="0"/>
              <a:t> </a:t>
            </a:r>
            <a:r>
              <a:rPr lang="en-US" sz="2800" baseline="0" dirty="0" smtClean="0"/>
              <a:t>Comparison</a:t>
            </a:r>
            <a:endParaRPr lang="en-US" sz="2800" baseline="0" dirty="0"/>
          </a:p>
          <a:p>
            <a:pPr>
              <a:defRPr sz="2800"/>
            </a:pPr>
            <a:endParaRPr lang="en-US" sz="2800" baseline="0" dirty="0" smtClean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6731191451084423"/>
          <c:y val="0.17171296296296296"/>
          <c:w val="0.79618407802446567"/>
          <c:h val="0.6815629042510198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Sheet1!$B$1:$B$2</c:f>
              <c:strCache>
                <c:ptCount val="2"/>
                <c:pt idx="0">
                  <c:v>2018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Sheet1!$A$3:$A$7</c:f>
              <c:strCache>
                <c:ptCount val="5"/>
                <c:pt idx="0">
                  <c:v>Buildings/Facilities</c:v>
                </c:pt>
                <c:pt idx="1">
                  <c:v>Water/Wastewater</c:v>
                </c:pt>
                <c:pt idx="2">
                  <c:v>Employee Commute</c:v>
                </c:pt>
                <c:pt idx="3">
                  <c:v>Vehicle Fleet</c:v>
                </c:pt>
                <c:pt idx="4">
                  <c:v>City Lights</c:v>
                </c:pt>
              </c:strCache>
            </c:strRef>
          </c:cat>
          <c:val>
            <c:numRef>
              <c:f>Sheet1!$B$3:$B$7</c:f>
              <c:numCache>
                <c:formatCode>General</c:formatCode>
                <c:ptCount val="5"/>
                <c:pt idx="0">
                  <c:v>5342</c:v>
                </c:pt>
                <c:pt idx="1">
                  <c:v>1687</c:v>
                </c:pt>
                <c:pt idx="2">
                  <c:v>1517</c:v>
                </c:pt>
                <c:pt idx="3">
                  <c:v>1472</c:v>
                </c:pt>
                <c:pt idx="4">
                  <c:v>130</c:v>
                </c:pt>
              </c:numCache>
            </c:numRef>
          </c:val>
        </c:ser>
        <c:ser>
          <c:idx val="1"/>
          <c:order val="1"/>
          <c:tx>
            <c:strRef>
              <c:f>Sheet1!$C$1:$C$2</c:f>
              <c:strCache>
                <c:ptCount val="2"/>
                <c:pt idx="0">
                  <c:v>2012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Sheet1!$A$3:$A$7</c:f>
              <c:strCache>
                <c:ptCount val="5"/>
                <c:pt idx="0">
                  <c:v>Buildings/Facilities</c:v>
                </c:pt>
                <c:pt idx="1">
                  <c:v>Water/Wastewater</c:v>
                </c:pt>
                <c:pt idx="2">
                  <c:v>Employee Commute</c:v>
                </c:pt>
                <c:pt idx="3">
                  <c:v>Vehicle Fleet</c:v>
                </c:pt>
                <c:pt idx="4">
                  <c:v>City Lights</c:v>
                </c:pt>
              </c:strCache>
            </c:strRef>
          </c:cat>
          <c:val>
            <c:numRef>
              <c:f>Sheet1!$C$3:$C$7</c:f>
              <c:numCache>
                <c:formatCode>General</c:formatCode>
                <c:ptCount val="5"/>
                <c:pt idx="0">
                  <c:v>8008</c:v>
                </c:pt>
                <c:pt idx="1">
                  <c:v>3632</c:v>
                </c:pt>
                <c:pt idx="2">
                  <c:v>1606</c:v>
                </c:pt>
                <c:pt idx="3">
                  <c:v>1502</c:v>
                </c:pt>
                <c:pt idx="4">
                  <c:v>671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88709376"/>
        <c:axId val="288709768"/>
      </c:barChart>
      <c:catAx>
        <c:axId val="2887093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8709768"/>
        <c:crosses val="autoZero"/>
        <c:auto val="1"/>
        <c:lblAlgn val="ctr"/>
        <c:lblOffset val="100"/>
        <c:noMultiLvlLbl val="0"/>
      </c:catAx>
      <c:valAx>
        <c:axId val="2887097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/>
                  <a:t>Tonnes CO2e</a:t>
                </a:r>
              </a:p>
            </c:rich>
          </c:tx>
          <c:layout>
            <c:manualLayout>
              <c:xMode val="edge"/>
              <c:yMode val="edge"/>
              <c:x val="0.51581530359939021"/>
              <c:y val="0.929835188898088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8709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606277471124229"/>
          <c:y val="7.77936703541766E-2"/>
          <c:w val="0.3248047310857875"/>
          <c:h val="8.67989736651389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800"/>
              <a:t>Energy Usage Comparison</a:t>
            </a:r>
          </a:p>
        </c:rich>
      </c:tx>
      <c:layout>
        <c:manualLayout>
          <c:xMode val="edge"/>
          <c:yMode val="edge"/>
          <c:x val="0.32521311885442516"/>
          <c:y val="1.35625159519749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9435763803442172"/>
          <c:y val="0.17171296296296296"/>
          <c:w val="0.67004455508893579"/>
          <c:h val="0.674220253718285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Sheet1!$E$1:$E$2</c:f>
              <c:strCache>
                <c:ptCount val="2"/>
                <c:pt idx="0">
                  <c:v>2018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Sheet1!$D$3:$D$7</c:f>
              <c:strCache>
                <c:ptCount val="5"/>
                <c:pt idx="0">
                  <c:v>Buildings/Facilities</c:v>
                </c:pt>
                <c:pt idx="1">
                  <c:v>Water/Wastewater</c:v>
                </c:pt>
                <c:pt idx="2">
                  <c:v>Employee Commute</c:v>
                </c:pt>
                <c:pt idx="3">
                  <c:v>Vehicle Fleet</c:v>
                </c:pt>
                <c:pt idx="4">
                  <c:v>City Lights</c:v>
                </c:pt>
              </c:strCache>
            </c:strRef>
          </c:cat>
          <c:val>
            <c:numRef>
              <c:f>Sheet1!$E$3:$E$7</c:f>
              <c:numCache>
                <c:formatCode>General</c:formatCode>
                <c:ptCount val="5"/>
                <c:pt idx="0">
                  <c:v>91742</c:v>
                </c:pt>
                <c:pt idx="1">
                  <c:v>22475</c:v>
                </c:pt>
                <c:pt idx="2">
                  <c:v>22273</c:v>
                </c:pt>
                <c:pt idx="3">
                  <c:v>20777</c:v>
                </c:pt>
                <c:pt idx="4">
                  <c:v>1735</c:v>
                </c:pt>
              </c:numCache>
            </c:numRef>
          </c:val>
        </c:ser>
        <c:ser>
          <c:idx val="1"/>
          <c:order val="1"/>
          <c:tx>
            <c:strRef>
              <c:f>Sheet1!$F$1:$F$2</c:f>
              <c:strCache>
                <c:ptCount val="2"/>
                <c:pt idx="0">
                  <c:v>2012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Sheet1!$D$3:$D$7</c:f>
              <c:strCache>
                <c:ptCount val="5"/>
                <c:pt idx="0">
                  <c:v>Buildings/Facilities</c:v>
                </c:pt>
                <c:pt idx="1">
                  <c:v>Water/Wastewater</c:v>
                </c:pt>
                <c:pt idx="2">
                  <c:v>Employee Commute</c:v>
                </c:pt>
                <c:pt idx="3">
                  <c:v>Vehicle Fleet</c:v>
                </c:pt>
                <c:pt idx="4">
                  <c:v>City Lights</c:v>
                </c:pt>
              </c:strCache>
            </c:strRef>
          </c:cat>
          <c:val>
            <c:numRef>
              <c:f>Sheet1!$F$3:$F$7</c:f>
              <c:numCache>
                <c:formatCode>General</c:formatCode>
                <c:ptCount val="5"/>
                <c:pt idx="0">
                  <c:v>92857</c:v>
                </c:pt>
                <c:pt idx="1">
                  <c:v>20712</c:v>
                </c:pt>
                <c:pt idx="4">
                  <c:v>3799</c:v>
                </c:pt>
              </c:numCache>
            </c:numRef>
          </c:val>
        </c:ser>
        <c:ser>
          <c:idx val="2"/>
          <c:order val="2"/>
          <c:tx>
            <c:strRef>
              <c:f>Sheet1!$G$1:$G$2</c:f>
              <c:strCache>
                <c:ptCount val="2"/>
                <c:pt idx="0">
                  <c:v>2006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Sheet1!$D$3:$D$7</c:f>
              <c:strCache>
                <c:ptCount val="5"/>
                <c:pt idx="0">
                  <c:v>Buildings/Facilities</c:v>
                </c:pt>
                <c:pt idx="1">
                  <c:v>Water/Wastewater</c:v>
                </c:pt>
                <c:pt idx="2">
                  <c:v>Employee Commute</c:v>
                </c:pt>
                <c:pt idx="3">
                  <c:v>Vehicle Fleet</c:v>
                </c:pt>
                <c:pt idx="4">
                  <c:v>City Lights</c:v>
                </c:pt>
              </c:strCache>
            </c:strRef>
          </c:cat>
          <c:val>
            <c:numRef>
              <c:f>Sheet1!$G$3:$G$7</c:f>
              <c:numCache>
                <c:formatCode>General</c:formatCode>
                <c:ptCount val="5"/>
                <c:pt idx="0">
                  <c:v>112827</c:v>
                </c:pt>
                <c:pt idx="1">
                  <c:v>24223</c:v>
                </c:pt>
                <c:pt idx="2">
                  <c:v>21659</c:v>
                </c:pt>
                <c:pt idx="3">
                  <c:v>20748</c:v>
                </c:pt>
                <c:pt idx="4">
                  <c:v>4018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99072280"/>
        <c:axId val="299071888"/>
      </c:barChart>
      <c:catAx>
        <c:axId val="2990722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9071888"/>
        <c:crosses val="autoZero"/>
        <c:auto val="1"/>
        <c:lblAlgn val="ctr"/>
        <c:lblOffset val="100"/>
        <c:noMultiLvlLbl val="0"/>
      </c:catAx>
      <c:valAx>
        <c:axId val="29907188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/>
                  <a:t>MMBtu</a:t>
                </a:r>
              </a:p>
            </c:rich>
          </c:tx>
          <c:layout>
            <c:manualLayout>
              <c:xMode val="edge"/>
              <c:yMode val="edge"/>
              <c:x val="0.4949863668049822"/>
              <c:y val="0.9162306968206318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90722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4229860947674839"/>
          <c:y val="6.3594060116072784E-2"/>
          <c:w val="0.33354302890487902"/>
          <c:h val="7.81255468066491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800"/>
              <a:t>City Lights Emissions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Sheet1!$A$10</c:f>
              <c:strCache>
                <c:ptCount val="1"/>
                <c:pt idx="0">
                  <c:v>Traffic Lights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Sheet1!$B$9:$C$9</c:f>
              <c:numCache>
                <c:formatCode>General</c:formatCode>
                <c:ptCount val="2"/>
                <c:pt idx="0">
                  <c:v>2018</c:v>
                </c:pt>
                <c:pt idx="1">
                  <c:v>2012</c:v>
                </c:pt>
              </c:numCache>
            </c:numRef>
          </c:cat>
          <c:val>
            <c:numRef>
              <c:f>Sheet1!$B$10:$C$10</c:f>
              <c:numCache>
                <c:formatCode>General</c:formatCode>
                <c:ptCount val="2"/>
                <c:pt idx="0">
                  <c:v>55</c:v>
                </c:pt>
                <c:pt idx="1">
                  <c:v>180</c:v>
                </c:pt>
              </c:numCache>
            </c:numRef>
          </c:val>
        </c:ser>
        <c:ser>
          <c:idx val="1"/>
          <c:order val="1"/>
          <c:tx>
            <c:strRef>
              <c:f>Sheet1!$A$11</c:f>
              <c:strCache>
                <c:ptCount val="1"/>
                <c:pt idx="0">
                  <c:v>Street Lights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Sheet1!$B$9:$C$9</c:f>
              <c:numCache>
                <c:formatCode>General</c:formatCode>
                <c:ptCount val="2"/>
                <c:pt idx="0">
                  <c:v>2018</c:v>
                </c:pt>
                <c:pt idx="1">
                  <c:v>2012</c:v>
                </c:pt>
              </c:numCache>
            </c:numRef>
          </c:cat>
          <c:val>
            <c:numRef>
              <c:f>Sheet1!$B$11:$C$11</c:f>
              <c:numCache>
                <c:formatCode>General</c:formatCode>
                <c:ptCount val="2"/>
                <c:pt idx="0">
                  <c:v>75</c:v>
                </c:pt>
                <c:pt idx="1">
                  <c:v>491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345465024"/>
        <c:axId val="345465416"/>
      </c:barChart>
      <c:catAx>
        <c:axId val="3454650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5465416"/>
        <c:crosses val="autoZero"/>
        <c:auto val="1"/>
        <c:lblAlgn val="ctr"/>
        <c:lblOffset val="100"/>
        <c:noMultiLvlLbl val="0"/>
      </c:catAx>
      <c:valAx>
        <c:axId val="3454654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/>
                  <a:t>Tonnes CO2e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5465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9259960994459028"/>
          <c:y val="0.86897741933371986"/>
          <c:w val="0.41480068897637795"/>
          <c:h val="8.818996177203643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604918337401409"/>
          <c:y val="5.0915874370011945E-2"/>
          <c:w val="0.88006192635627201"/>
          <c:h val="0.723325845446607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Sheet1!$B$24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Sheet1!$A$25:$A$31</c:f>
              <c:strCache>
                <c:ptCount val="7"/>
                <c:pt idx="0">
                  <c:v>Madbury</c:v>
                </c:pt>
                <c:pt idx="1">
                  <c:v>Pease - Rye St</c:v>
                </c:pt>
                <c:pt idx="2">
                  <c:v>Pierce Island</c:v>
                </c:pt>
                <c:pt idx="3">
                  <c:v>Mechanic St</c:v>
                </c:pt>
                <c:pt idx="4">
                  <c:v>Spaulding</c:v>
                </c:pt>
                <c:pt idx="5">
                  <c:v>Deer St</c:v>
                </c:pt>
                <c:pt idx="6">
                  <c:v>Effluent Discharge</c:v>
                </c:pt>
              </c:strCache>
            </c:strRef>
          </c:cat>
          <c:val>
            <c:numRef>
              <c:f>Sheet1!$B$25:$B$31</c:f>
              <c:numCache>
                <c:formatCode>General</c:formatCode>
                <c:ptCount val="7"/>
                <c:pt idx="0">
                  <c:v>828</c:v>
                </c:pt>
                <c:pt idx="1">
                  <c:v>539</c:v>
                </c:pt>
                <c:pt idx="2">
                  <c:v>400</c:v>
                </c:pt>
                <c:pt idx="3">
                  <c:v>484</c:v>
                </c:pt>
                <c:pt idx="4">
                  <c:v>279</c:v>
                </c:pt>
                <c:pt idx="5">
                  <c:v>198</c:v>
                </c:pt>
                <c:pt idx="6">
                  <c:v>198</c:v>
                </c:pt>
              </c:numCache>
            </c:numRef>
          </c:val>
        </c:ser>
        <c:ser>
          <c:idx val="1"/>
          <c:order val="1"/>
          <c:tx>
            <c:strRef>
              <c:f>Sheet1!$C$24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Sheet1!$A$25:$A$31</c:f>
              <c:strCache>
                <c:ptCount val="7"/>
                <c:pt idx="0">
                  <c:v>Madbury</c:v>
                </c:pt>
                <c:pt idx="1">
                  <c:v>Pease - Rye St</c:v>
                </c:pt>
                <c:pt idx="2">
                  <c:v>Pierce Island</c:v>
                </c:pt>
                <c:pt idx="3">
                  <c:v>Mechanic St</c:v>
                </c:pt>
                <c:pt idx="4">
                  <c:v>Spaulding</c:v>
                </c:pt>
                <c:pt idx="5">
                  <c:v>Deer St</c:v>
                </c:pt>
                <c:pt idx="6">
                  <c:v>Effluent Discharge</c:v>
                </c:pt>
              </c:strCache>
            </c:strRef>
          </c:cat>
          <c:val>
            <c:numRef>
              <c:f>Sheet1!$C$25:$C$31</c:f>
              <c:numCache>
                <c:formatCode>General</c:formatCode>
                <c:ptCount val="7"/>
                <c:pt idx="0">
                  <c:v>356</c:v>
                </c:pt>
                <c:pt idx="1">
                  <c:v>225</c:v>
                </c:pt>
                <c:pt idx="2">
                  <c:v>216</c:v>
                </c:pt>
                <c:pt idx="3">
                  <c:v>201</c:v>
                </c:pt>
                <c:pt idx="4">
                  <c:v>76</c:v>
                </c:pt>
                <c:pt idx="5">
                  <c:v>91</c:v>
                </c:pt>
                <c:pt idx="6">
                  <c:v>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46116560"/>
        <c:axId val="346117736"/>
      </c:barChart>
      <c:catAx>
        <c:axId val="346116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6117736"/>
        <c:crosses val="autoZero"/>
        <c:auto val="1"/>
        <c:lblAlgn val="ctr"/>
        <c:lblOffset val="100"/>
        <c:noMultiLvlLbl val="0"/>
      </c:catAx>
      <c:valAx>
        <c:axId val="3461177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/>
                  <a:t>Tonnes CO2e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6116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9391875386927877"/>
          <c:y val="0.86632542365740883"/>
          <c:w val="0.18943521727463783"/>
          <c:h val="9.570812256026951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002079919672072E-2"/>
          <c:y val="9.3545473612037244E-2"/>
          <c:w val="0.38823338054333267"/>
          <c:h val="0.90426357994407436"/>
        </c:manualLayout>
      </c:layout>
      <c:pieChart>
        <c:varyColors val="1"/>
        <c:ser>
          <c:idx val="0"/>
          <c:order val="0"/>
          <c:dPt>
            <c:idx val="0"/>
            <c:bubble3D val="0"/>
            <c:explosion val="1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Sheet1!$A$44:$A$46</c:f>
              <c:strCache>
                <c:ptCount val="3"/>
                <c:pt idx="0">
                  <c:v>Municipal</c:v>
                </c:pt>
                <c:pt idx="1">
                  <c:v>Residential</c:v>
                </c:pt>
                <c:pt idx="2">
                  <c:v>Commercial/Industrial</c:v>
                </c:pt>
              </c:strCache>
            </c:strRef>
          </c:cat>
          <c:val>
            <c:numRef>
              <c:f>Sheet1!$B$44:$B$46</c:f>
              <c:numCache>
                <c:formatCode>General</c:formatCode>
                <c:ptCount val="3"/>
                <c:pt idx="0">
                  <c:v>14357128</c:v>
                </c:pt>
                <c:pt idx="1">
                  <c:v>58909338</c:v>
                </c:pt>
                <c:pt idx="2">
                  <c:v>331903172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4579665477472161"/>
          <c:y val="0.25983741615631378"/>
          <c:w val="0.39118870194844946"/>
          <c:h val="0.3923617946194225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724759405074366"/>
          <c:y val="5.4726368159203981E-2"/>
          <c:w val="0.85219685039370074"/>
          <c:h val="0.7689896390617805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Sheet1!$A$52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Sheet1!$B$51:$C$51</c:f>
              <c:strCache>
                <c:ptCount val="2"/>
                <c:pt idx="0">
                  <c:v>MWh</c:v>
                </c:pt>
                <c:pt idx="1">
                  <c:v>MTCDE</c:v>
                </c:pt>
              </c:strCache>
            </c:strRef>
          </c:cat>
          <c:val>
            <c:numRef>
              <c:f>Sheet1!$B$52:$C$52</c:f>
              <c:numCache>
                <c:formatCode>General</c:formatCode>
                <c:ptCount val="2"/>
                <c:pt idx="0">
                  <c:v>394461.73700000002</c:v>
                </c:pt>
                <c:pt idx="1">
                  <c:v>237664</c:v>
                </c:pt>
              </c:numCache>
            </c:numRef>
          </c:val>
        </c:ser>
        <c:ser>
          <c:idx val="1"/>
          <c:order val="1"/>
          <c:tx>
            <c:strRef>
              <c:f>Sheet1!$A$53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Sheet1!$B$51:$C$51</c:f>
              <c:strCache>
                <c:ptCount val="2"/>
                <c:pt idx="0">
                  <c:v>MWh</c:v>
                </c:pt>
                <c:pt idx="1">
                  <c:v>MTCDE</c:v>
                </c:pt>
              </c:strCache>
            </c:strRef>
          </c:cat>
          <c:val>
            <c:numRef>
              <c:f>Sheet1!$B$53:$C$53</c:f>
              <c:numCache>
                <c:formatCode>General</c:formatCode>
                <c:ptCount val="2"/>
                <c:pt idx="0">
                  <c:v>405169.63799999998</c:v>
                </c:pt>
                <c:pt idx="1">
                  <c:v>104576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46120872"/>
        <c:axId val="346116168"/>
      </c:barChart>
      <c:catAx>
        <c:axId val="3461208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6116168"/>
        <c:crosses val="autoZero"/>
        <c:auto val="1"/>
        <c:lblAlgn val="ctr"/>
        <c:lblOffset val="100"/>
        <c:noMultiLvlLbl val="0"/>
      </c:catAx>
      <c:valAx>
        <c:axId val="346116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61208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3124496937882767"/>
          <c:y val="0.8946495867121087"/>
          <c:w val="0.18751006124234471"/>
          <c:h val="8.395581149371254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4306F65-3F17-4F2D-9964-B1E2397D2DAA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44638" y="1162050"/>
            <a:ext cx="392112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CB3A3F6-4C19-4A91-BAFA-0150E4EE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490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B3A3F6-4C19-4A91-BAFA-0150E4EE3B6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555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8/6/2019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3" Type="http://schemas.openxmlformats.org/officeDocument/2006/relationships/image" Target="../media/image1.emf"/><Relationship Id="rId7" Type="http://schemas.openxmlformats.org/officeDocument/2006/relationships/chart" Target="../charts/chart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.xml"/><Relationship Id="rId11" Type="http://schemas.openxmlformats.org/officeDocument/2006/relationships/image" Target="../media/image3.png"/><Relationship Id="rId5" Type="http://schemas.openxmlformats.org/officeDocument/2006/relationships/chart" Target="../charts/chart1.xml"/><Relationship Id="rId10" Type="http://schemas.openxmlformats.org/officeDocument/2006/relationships/chart" Target="../charts/chart6.xml"/><Relationship Id="rId4" Type="http://schemas.openxmlformats.org/officeDocument/2006/relationships/image" Target="../media/image2.png"/><Relationship Id="rId9" Type="http://schemas.openxmlformats.org/officeDocument/2006/relationships/chart" Target="../charts/char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22920" y="26665705"/>
            <a:ext cx="11037345" cy="168831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54543CD-AA25-3740-9E19-68330D32C41E}"/>
              </a:ext>
            </a:extLst>
          </p:cNvPr>
          <p:cNvSpPr/>
          <p:nvPr/>
        </p:nvSpPr>
        <p:spPr>
          <a:xfrm>
            <a:off x="934986" y="905310"/>
            <a:ext cx="34725278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 smtClean="0"/>
              <a:t>Municipal </a:t>
            </a:r>
            <a:r>
              <a:rPr lang="en-US" sz="9600" b="1" smtClean="0"/>
              <a:t>and </a:t>
            </a:r>
            <a:r>
              <a:rPr lang="en-US" sz="9600" b="1" smtClean="0"/>
              <a:t>Community </a:t>
            </a:r>
            <a:r>
              <a:rPr lang="en-US" sz="9600" b="1" dirty="0"/>
              <a:t>Greenhouse Gas </a:t>
            </a:r>
            <a:r>
              <a:rPr lang="en-US" sz="9600" b="1" dirty="0" smtClean="0"/>
              <a:t>Inventory</a:t>
            </a:r>
          </a:p>
          <a:p>
            <a:pPr algn="ctr"/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Griffin Brown - </a:t>
            </a:r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UNH </a:t>
            </a:r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Sustainability </a:t>
            </a:r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Fellow – Summer 2019</a:t>
            </a:r>
            <a:endParaRPr lang="en-US" sz="6600" b="1" dirty="0">
              <a:solidFill>
                <a:srgbClr val="9DD164"/>
              </a:solidFill>
              <a:latin typeface="Minion Pro" panose="02040503050306020203" pitchFamily="18" charset="0"/>
            </a:endParaRP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Mentors: </a:t>
            </a:r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Peter Britz and Jacob Levenson, City of Portsmouth</a:t>
            </a:r>
            <a:endParaRPr lang="en-US" sz="66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3167932-7A60-FF4C-8B0C-2709E5B5915E}"/>
              </a:ext>
            </a:extLst>
          </p:cNvPr>
          <p:cNvSpPr txBox="1"/>
          <p:nvPr/>
        </p:nvSpPr>
        <p:spPr>
          <a:xfrm>
            <a:off x="934986" y="5535176"/>
            <a:ext cx="10972800" cy="1865126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Municipal Data</a:t>
            </a: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	</a:t>
            </a:r>
            <a:endParaRPr lang="en-US" sz="5400" b="1" dirty="0" smtClean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r>
              <a:rPr lang="en-US" sz="3200" b="1" dirty="0">
                <a:latin typeface="Minion Pro" panose="02040503050306020203" pitchFamily="18" charset="0"/>
              </a:rPr>
              <a:t>Compared to 2012, </a:t>
            </a:r>
            <a:r>
              <a:rPr lang="en-US" sz="3200" b="1" dirty="0" smtClean="0">
                <a:latin typeface="Minion Pro" panose="02040503050306020203" pitchFamily="18" charset="0"/>
              </a:rPr>
              <a:t>the City of Portsmouth has been able to reduce carbon equivalent emissions by 34.2%. *</a:t>
            </a:r>
            <a:endParaRPr lang="en-US" sz="3200" b="1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r>
              <a:rPr lang="en-US" sz="2800" b="1" dirty="0" smtClean="0">
                <a:latin typeface="Minion Pro" panose="02040503050306020203" pitchFamily="18" charset="0"/>
              </a:rPr>
              <a:t>Compared to 2006, municipal energy usage has decreased 13.3%.</a:t>
            </a:r>
            <a:endParaRPr lang="en-US" sz="2800" b="1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36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r>
              <a:rPr lang="en-US" sz="2800" dirty="0" smtClean="0">
                <a:latin typeface="Minion Pro" panose="02040503050306020203" pitchFamily="18" charset="0"/>
              </a:rPr>
              <a:t>All municipal sectors experienced decreases in carbon equivalent emissions compared to 2012. *</a:t>
            </a:r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62D330CA-02DB-4445-A4D0-A358878DF8D6}"/>
              </a:ext>
            </a:extLst>
          </p:cNvPr>
          <p:cNvSpPr txBox="1"/>
          <p:nvPr/>
        </p:nvSpPr>
        <p:spPr>
          <a:xfrm>
            <a:off x="12811225" y="5631428"/>
            <a:ext cx="10972800" cy="1431161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0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Success Stories</a:t>
            </a:r>
          </a:p>
          <a:p>
            <a:r>
              <a:rPr lang="en-US" sz="2800" b="1" dirty="0" smtClean="0">
                <a:latin typeface="Minion Pro" panose="02040503050306020203" pitchFamily="18" charset="0"/>
              </a:rPr>
              <a:t>Compared to 2012, Buildings and Facilities cut emissions by 2666 metric tons of carbon dioxide equivalent.</a:t>
            </a: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Largest quantitative decrease found in municipal data.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Minion Pro" panose="02040503050306020203" pitchFamily="18" charset="0"/>
              </a:rPr>
              <a:t>Nearly one third of emissions reduced from 2012.</a:t>
            </a: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r>
              <a:rPr lang="en-US" sz="2800" b="1" dirty="0" smtClean="0">
                <a:latin typeface="Minion Pro" panose="02040503050306020203" pitchFamily="18" charset="0"/>
              </a:rPr>
              <a:t>Emissions from Water and Wastewater locations was decreased by 53.6%.</a:t>
            </a: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r>
              <a:rPr lang="en-US" sz="2800" b="1" dirty="0" smtClean="0">
                <a:latin typeface="Minion Pro" panose="02040503050306020203" pitchFamily="18" charset="0"/>
              </a:rPr>
              <a:t>With LED upgrades, the city was able to decrease carbon equivalent emissions from lighting by 80.6%.</a:t>
            </a:r>
            <a:endParaRPr lang="en-US" sz="2800" b="1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837E5E8-00E4-AB49-9E91-07E21617D01F}"/>
              </a:ext>
            </a:extLst>
          </p:cNvPr>
          <p:cNvSpPr/>
          <p:nvPr/>
        </p:nvSpPr>
        <p:spPr>
          <a:xfrm>
            <a:off x="12811226" y="20104648"/>
            <a:ext cx="10972799" cy="4327080"/>
          </a:xfrm>
          <a:prstGeom prst="rect">
            <a:avLst/>
          </a:prstGeom>
          <a:solidFill>
            <a:srgbClr val="9DD164"/>
          </a:solidFill>
          <a:ln w="38100">
            <a:solidFill>
              <a:srgbClr val="0928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8600" tIns="228600" rIns="228600" bIns="228600" rtlCol="0" anchor="ctr"/>
          <a:lstStyle/>
          <a:p>
            <a:pPr algn="ctr"/>
            <a:r>
              <a:rPr lang="en-US" sz="5300" b="1" dirty="0" smtClean="0">
                <a:solidFill>
                  <a:srgbClr val="092844"/>
                </a:solidFill>
                <a:latin typeface="Source Sans Pro" panose="020B0503030403020204" pitchFamily="34" charset="77"/>
              </a:rPr>
              <a:t>Sustainable initiatives in Portsmouth have helped to reduce Municipal greenhouse gas emissions by over </a:t>
            </a:r>
          </a:p>
          <a:p>
            <a:pPr algn="ctr"/>
            <a:r>
              <a:rPr lang="en-US" sz="5300" b="1" dirty="0" smtClean="0">
                <a:solidFill>
                  <a:srgbClr val="092844"/>
                </a:solidFill>
                <a:latin typeface="Source Sans Pro" panose="020B0503030403020204" pitchFamily="34" charset="77"/>
              </a:rPr>
              <a:t>a third of the 2012 amount. </a:t>
            </a:r>
            <a:endParaRPr lang="en-US" sz="5300" b="1" dirty="0">
              <a:solidFill>
                <a:srgbClr val="092844"/>
              </a:solidFill>
              <a:latin typeface="Source Sans Pro" panose="020B0503030403020204" pitchFamily="34" charset="77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EB50F71D-EDE4-B244-9852-C48C7ABAB488}"/>
              </a:ext>
            </a:extLst>
          </p:cNvPr>
          <p:cNvSpPr/>
          <p:nvPr/>
        </p:nvSpPr>
        <p:spPr>
          <a:xfrm>
            <a:off x="934987" y="25762622"/>
            <a:ext cx="34725277" cy="365760"/>
          </a:xfrm>
          <a:prstGeom prst="rect">
            <a:avLst/>
          </a:prstGeom>
          <a:solidFill>
            <a:srgbClr val="9DD16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92844"/>
              </a:solidFill>
              <a:latin typeface="Minion Pro" panose="02040503050306020203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C91A51B0-666F-F846-9FCE-1D92030F9D10}"/>
              </a:ext>
            </a:extLst>
          </p:cNvPr>
          <p:cNvSpPr/>
          <p:nvPr/>
        </p:nvSpPr>
        <p:spPr>
          <a:xfrm flipV="1">
            <a:off x="934987" y="25249838"/>
            <a:ext cx="34725278" cy="365760"/>
          </a:xfrm>
          <a:prstGeom prst="rect">
            <a:avLst/>
          </a:prstGeom>
          <a:solidFill>
            <a:srgbClr val="09284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92844"/>
              </a:solidFill>
              <a:latin typeface="Minion Pro" panose="020405030503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5D7980A8-217C-0F4C-81D0-140526D34C99}"/>
              </a:ext>
            </a:extLst>
          </p:cNvPr>
          <p:cNvSpPr txBox="1"/>
          <p:nvPr/>
        </p:nvSpPr>
        <p:spPr>
          <a:xfrm>
            <a:off x="24622918" y="5535176"/>
            <a:ext cx="10972800" cy="11203067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5400" b="1" dirty="0" smtClean="0">
                <a:solidFill>
                  <a:srgbClr val="003591"/>
                </a:solidFill>
                <a:latin typeface="Source Sans Pro" panose="020B0503030403020204" pitchFamily="34" charset="77"/>
              </a:rPr>
              <a:t>Community Data</a:t>
            </a:r>
            <a:endParaRPr lang="en-US" sz="54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r>
              <a:rPr lang="en-US" sz="2800" b="1" dirty="0" smtClean="0">
                <a:latin typeface="Minion Pro" panose="02040503050306020203" pitchFamily="18" charset="0"/>
              </a:rPr>
              <a:t>Electrical usage increased 2.7% from 2012, however emissions from electrical usage was reduced by 56%.</a:t>
            </a: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endParaRPr lang="en-US" sz="2800" b="1" dirty="0">
              <a:latin typeface="Minion Pro" panose="02040503050306020203" pitchFamily="18" charset="0"/>
            </a:endParaRP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endParaRPr lang="en-US" sz="2800" b="1" dirty="0">
              <a:latin typeface="Minion Pro" panose="02040503050306020203" pitchFamily="18" charset="0"/>
            </a:endParaRP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r>
              <a:rPr lang="en-US" sz="2800" b="1" dirty="0" smtClean="0">
                <a:latin typeface="Minion Pro" panose="02040503050306020203" pitchFamily="18" charset="0"/>
              </a:rPr>
              <a:t>Municipal use accounted for 3.5% of all electricity usage in 2018.</a:t>
            </a:r>
            <a:br>
              <a:rPr lang="en-US" sz="2800" b="1" dirty="0" smtClean="0">
                <a:latin typeface="Minion Pro" panose="02040503050306020203" pitchFamily="18" charset="0"/>
              </a:rPr>
            </a:br>
            <a:endParaRPr lang="en-US" sz="2800" b="1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</p:txBody>
      </p:sp>
      <p:pic>
        <p:nvPicPr>
          <p:cNvPr id="1036" name="Picture 12" descr="Image result for city of portsmouth, n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987" y="26275406"/>
            <a:ext cx="8209014" cy="2468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" name="Chart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0146614"/>
              </p:ext>
            </p:extLst>
          </p:nvPr>
        </p:nvGraphicFramePr>
        <p:xfrm>
          <a:off x="934986" y="8182171"/>
          <a:ext cx="10735646" cy="59090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9" name="Chart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5939327"/>
              </p:ext>
            </p:extLst>
          </p:nvPr>
        </p:nvGraphicFramePr>
        <p:xfrm>
          <a:off x="929053" y="15537255"/>
          <a:ext cx="10978733" cy="6554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1" name="Chart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7310874"/>
              </p:ext>
            </p:extLst>
          </p:nvPr>
        </p:nvGraphicFramePr>
        <p:xfrm>
          <a:off x="12811225" y="15209692"/>
          <a:ext cx="10972800" cy="4823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3" name="Chart 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5618492"/>
              </p:ext>
            </p:extLst>
          </p:nvPr>
        </p:nvGraphicFramePr>
        <p:xfrm>
          <a:off x="12778951" y="10297290"/>
          <a:ext cx="10972801" cy="39877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34" name="Chart 3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3315254"/>
              </p:ext>
            </p:extLst>
          </p:nvPr>
        </p:nvGraphicFramePr>
        <p:xfrm>
          <a:off x="25028189" y="11996244"/>
          <a:ext cx="10150392" cy="4357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35" name="Chart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659183"/>
              </p:ext>
            </p:extLst>
          </p:nvPr>
        </p:nvGraphicFramePr>
        <p:xfrm>
          <a:off x="25317271" y="7994736"/>
          <a:ext cx="9141171" cy="3555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pic>
        <p:nvPicPr>
          <p:cNvPr id="19" name="Pictur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622919" y="17337127"/>
            <a:ext cx="10972800" cy="705611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3364427" y="24427109"/>
            <a:ext cx="2188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Minion Pro" panose="02040503050306020203"/>
              </a:rPr>
              <a:t>[Newengland.com]</a:t>
            </a:r>
            <a:endParaRPr lang="en-US" sz="1800" dirty="0">
              <a:latin typeface="Minion Pro" panose="02040503050306020203"/>
            </a:endParaRPr>
          </a:p>
        </p:txBody>
      </p:sp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2535</TotalTime>
  <Words>167</Words>
  <Application>Microsoft Office PowerPoint</Application>
  <PresentationFormat>Custom</PresentationFormat>
  <Paragraphs>98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Minion Pro</vt:lpstr>
      <vt:lpstr>Source Sans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Griffin Brown</cp:lastModifiedBy>
  <cp:revision>101</cp:revision>
  <cp:lastPrinted>2019-07-09T18:49:42Z</cp:lastPrinted>
  <dcterms:created xsi:type="dcterms:W3CDTF">2018-06-22T15:17:21Z</dcterms:created>
  <dcterms:modified xsi:type="dcterms:W3CDTF">2019-08-06T21:09:08Z</dcterms:modified>
</cp:coreProperties>
</file>