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8" r:id="rId2"/>
  </p:sldIdLst>
  <p:sldSz cx="40233600" cy="32918400"/>
  <p:notesSz cx="6858000" cy="9144000"/>
  <p:defaultTextStyle>
    <a:defPPr>
      <a:defRPr lang="en-US"/>
    </a:defPPr>
    <a:lvl1pPr marL="0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1pPr>
    <a:lvl2pPr marL="1755648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2pPr>
    <a:lvl3pPr marL="3511296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3pPr>
    <a:lvl4pPr marL="5266944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4pPr>
    <a:lvl5pPr marL="7022592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5pPr>
    <a:lvl6pPr marL="8778240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6pPr>
    <a:lvl7pPr marL="10533888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7pPr>
    <a:lvl8pPr marL="12289536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8pPr>
    <a:lvl9pPr marL="14045184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6E1B"/>
    <a:srgbClr val="5DD664"/>
    <a:srgbClr val="388F3C"/>
    <a:srgbClr val="4BAF50"/>
    <a:srgbClr val="49984B"/>
    <a:srgbClr val="5BBD5C"/>
    <a:srgbClr val="7CFF7C"/>
    <a:srgbClr val="03B602"/>
    <a:srgbClr val="7AFF8D"/>
    <a:srgbClr val="3BF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08"/>
    <p:restoredTop sz="94614"/>
  </p:normalViewPr>
  <p:slideViewPr>
    <p:cSldViewPr snapToGrid="0" snapToObjects="1">
      <p:cViewPr>
        <p:scale>
          <a:sx n="30" d="100"/>
          <a:sy n="30" d="100"/>
        </p:scale>
        <p:origin x="14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243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89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157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375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721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345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07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382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101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474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754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3588B-E444-4742-A9B7-248781156475}" type="datetimeFigureOut">
              <a:rPr lang="en-US" smtClean="0"/>
              <a:t>9/13/19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78E2E-FAA2-9D48-B4CD-FDBE04620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7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tiff"/><Relationship Id="rId10" Type="http://schemas.openxmlformats.org/officeDocument/2006/relationships/image" Target="../media/image9.emf"/><Relationship Id="rId4" Type="http://schemas.openxmlformats.org/officeDocument/2006/relationships/image" Target="../media/image3.png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D6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B44AE96-87BE-B445-802A-B5266DDBD161}"/>
              </a:ext>
            </a:extLst>
          </p:cNvPr>
          <p:cNvSpPr/>
          <p:nvPr/>
        </p:nvSpPr>
        <p:spPr>
          <a:xfrm>
            <a:off x="457200" y="457200"/>
            <a:ext cx="39319200" cy="36576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8800" dirty="0"/>
              <a:t>Understanding the effects of impoundments on river network nitrogen removal</a:t>
            </a:r>
          </a:p>
          <a:p>
            <a:pPr algn="ctr"/>
            <a:r>
              <a:rPr lang="en-US" sz="4800" dirty="0"/>
              <a:t>Christopher Whitney*, Wilfred </a:t>
            </a:r>
            <a:r>
              <a:rPr lang="en-US" sz="4800" dirty="0" err="1"/>
              <a:t>Wollheim</a:t>
            </a:r>
            <a:endParaRPr lang="en-US" sz="4800" dirty="0"/>
          </a:p>
          <a:p>
            <a:pPr algn="ctr"/>
            <a:r>
              <a:rPr lang="en-US" sz="4800" dirty="0"/>
              <a:t>University of New Hampshire, Department of Natural Resources and the Environment</a:t>
            </a:r>
          </a:p>
          <a:p>
            <a:pPr algn="ctr"/>
            <a:r>
              <a:rPr lang="en-US" sz="4800" dirty="0"/>
              <a:t>*</a:t>
            </a:r>
            <a:r>
              <a:rPr lang="en-US" sz="4800" dirty="0" err="1"/>
              <a:t>chris.whitney@unh.edu</a:t>
            </a:r>
            <a:endParaRPr lang="en-US" sz="4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F08910-ADA1-DE4C-9DD0-7F13A3D92844}"/>
              </a:ext>
            </a:extLst>
          </p:cNvPr>
          <p:cNvSpPr/>
          <p:nvPr/>
        </p:nvSpPr>
        <p:spPr>
          <a:xfrm>
            <a:off x="457200" y="4572000"/>
            <a:ext cx="10058400" cy="9144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Background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1129B5-A4C6-5748-BBE5-39213293E5CE}"/>
              </a:ext>
            </a:extLst>
          </p:cNvPr>
          <p:cNvSpPr/>
          <p:nvPr/>
        </p:nvSpPr>
        <p:spPr>
          <a:xfrm>
            <a:off x="10972800" y="4572000"/>
            <a:ext cx="10972800" cy="18288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Reach-scale N fluxes are altered by impoundments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5A0B7B-17AD-8147-A5F8-CEC546B9D7E8}"/>
              </a:ext>
            </a:extLst>
          </p:cNvPr>
          <p:cNvSpPr/>
          <p:nvPr/>
        </p:nvSpPr>
        <p:spPr>
          <a:xfrm>
            <a:off x="22402800" y="4572000"/>
            <a:ext cx="17373600" cy="18288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Unmet N demand downstream can buffer against increased exports from river networks after dam removals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CC7215-1EC7-7E46-A7A3-BBC392712A65}"/>
              </a:ext>
            </a:extLst>
          </p:cNvPr>
          <p:cNvSpPr/>
          <p:nvPr/>
        </p:nvSpPr>
        <p:spPr>
          <a:xfrm>
            <a:off x="457200" y="14630400"/>
            <a:ext cx="10058400" cy="9144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Study Area &amp; Methods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C565A7-87F8-FB46-87F2-56FA16F01622}"/>
              </a:ext>
            </a:extLst>
          </p:cNvPr>
          <p:cNvSpPr/>
          <p:nvPr/>
        </p:nvSpPr>
        <p:spPr>
          <a:xfrm>
            <a:off x="10972800" y="13716000"/>
            <a:ext cx="16459200" cy="9144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</a:rPr>
              <a:t>Dam removals will lead to greater reach-scale N exports</a:t>
            </a:r>
          </a:p>
          <a:p>
            <a:pPr algn="ctr"/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485B523-6DCF-A94E-8114-CD6160AC656F}"/>
              </a:ext>
            </a:extLst>
          </p:cNvPr>
          <p:cNvSpPr/>
          <p:nvPr/>
        </p:nvSpPr>
        <p:spPr>
          <a:xfrm>
            <a:off x="27889200" y="20116800"/>
            <a:ext cx="11887200" cy="9144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Conclusions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F192065-E605-9B43-82AC-F6E9DEAA54B0}"/>
              </a:ext>
            </a:extLst>
          </p:cNvPr>
          <p:cNvSpPr/>
          <p:nvPr/>
        </p:nvSpPr>
        <p:spPr>
          <a:xfrm>
            <a:off x="457200" y="5486400"/>
            <a:ext cx="10058400" cy="8686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t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Across the US, human-made dams are being removed due to safety concerns as well as to restore rivers to more natural flow and sediment regimes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However, the undamming of rivers may have substantial effects on nitrogen exports to coastal areas.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With the removal of impounded water bodies, there will be a decrease in water residence times, interception of incoming nutrient loads, and shifts in dominant biogeochemical processes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However, over the last 20 years there has also been an increase in the number of beaver impoundments, potentially leading to opposite effects as human dam removals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This shift in human to beaver-dominated impoundments will result in alterations to the form and timing of nitrogen exports from basin mouths, affecting the watershed response to changing climate and land use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C1CF5EB-28DD-104E-831C-376F77466870}"/>
              </a:ext>
            </a:extLst>
          </p:cNvPr>
          <p:cNvSpPr/>
          <p:nvPr/>
        </p:nvSpPr>
        <p:spPr>
          <a:xfrm>
            <a:off x="457200" y="15544800"/>
            <a:ext cx="10058400" cy="16916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6A95731-C941-144B-BDC2-D6AFC7867F66}"/>
              </a:ext>
            </a:extLst>
          </p:cNvPr>
          <p:cNvSpPr/>
          <p:nvPr/>
        </p:nvSpPr>
        <p:spPr>
          <a:xfrm>
            <a:off x="10972800" y="6400800"/>
            <a:ext cx="109728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3C6150-391D-FF4A-9EBB-1519F8982E1F}"/>
              </a:ext>
            </a:extLst>
          </p:cNvPr>
          <p:cNvSpPr/>
          <p:nvPr/>
        </p:nvSpPr>
        <p:spPr>
          <a:xfrm>
            <a:off x="10972800" y="14630400"/>
            <a:ext cx="16459200" cy="8229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5DD61A2-676E-014B-99CB-C2BD752E6888}"/>
              </a:ext>
            </a:extLst>
          </p:cNvPr>
          <p:cNvSpPr/>
          <p:nvPr/>
        </p:nvSpPr>
        <p:spPr>
          <a:xfrm>
            <a:off x="22402800" y="6400800"/>
            <a:ext cx="173736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E52B061-245D-2746-9A0E-C18E7B1977EC}"/>
              </a:ext>
            </a:extLst>
          </p:cNvPr>
          <p:cNvSpPr/>
          <p:nvPr/>
        </p:nvSpPr>
        <p:spPr>
          <a:xfrm>
            <a:off x="27889200" y="21031199"/>
            <a:ext cx="11887200" cy="8686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tIns="457200" rIns="457200" bIns="45720" rtlCol="0" anchor="t"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Impoundments are effective reach-scale transformers of N species but dominant biogeochemical processes differ between human and beaver impoundments leading to differences in N exports</a:t>
            </a:r>
          </a:p>
          <a:p>
            <a:endParaRPr lang="en-US" sz="36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Removal of human dams will result in increased reach-scale N exports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River networks with greater impounded surface area are able to retain higher proportions of 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Unmet N demand in river networks downstream of human-made impoundments will attenuate additional N fluxes following dam removals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07512-5B12-BA48-A5BB-99BF6539A154}"/>
              </a:ext>
            </a:extLst>
          </p:cNvPr>
          <p:cNvSpPr/>
          <p:nvPr/>
        </p:nvSpPr>
        <p:spPr>
          <a:xfrm>
            <a:off x="27889200" y="30175200"/>
            <a:ext cx="11887200" cy="9144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Acknowledgements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38742DE-B304-1945-803B-4725B29335FA}"/>
              </a:ext>
            </a:extLst>
          </p:cNvPr>
          <p:cNvSpPr/>
          <p:nvPr/>
        </p:nvSpPr>
        <p:spPr>
          <a:xfrm>
            <a:off x="27889200" y="31089600"/>
            <a:ext cx="11887200" cy="1371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600" dirty="0">
                <a:solidFill>
                  <a:schemeClr val="tx1"/>
                </a:solidFill>
              </a:rPr>
              <a:t>Plum Island Ecosystems LTER (OCE–1238281 and 1637630)</a:t>
            </a:r>
          </a:p>
          <a:p>
            <a:r>
              <a:rPr lang="en-US" sz="3600" dirty="0">
                <a:solidFill>
                  <a:schemeClr val="tx1"/>
                </a:solidFill>
              </a:rPr>
              <a:t>EPA STAR Graduate Research Fellowship (FP-917819)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17C5831-D706-484C-B526-885DCBAB1B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22" r="13944"/>
          <a:stretch/>
        </p:blipFill>
        <p:spPr>
          <a:xfrm>
            <a:off x="914402" y="1763488"/>
            <a:ext cx="2446021" cy="2286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2D47FE6-D400-2945-A9AA-2B7F777AEF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558"/>
          <a:stretch/>
        </p:blipFill>
        <p:spPr>
          <a:xfrm>
            <a:off x="37635182" y="1828803"/>
            <a:ext cx="1871983" cy="2286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B98E3AA-8E4F-4C4F-8B7E-FC1D4CE341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0022" y="1828802"/>
            <a:ext cx="2286000" cy="2286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9BA299C-3E01-D646-929E-34D299BD06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21718" y="1748580"/>
            <a:ext cx="2621415" cy="2286000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E7E44C3D-7856-904B-B9D9-C29B82CA41EC}"/>
              </a:ext>
            </a:extLst>
          </p:cNvPr>
          <p:cNvSpPr/>
          <p:nvPr/>
        </p:nvSpPr>
        <p:spPr>
          <a:xfrm>
            <a:off x="10972800" y="23317200"/>
            <a:ext cx="16459200" cy="9144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t">
            <a:noAutofit/>
          </a:bodyPr>
          <a:lstStyle/>
          <a:p>
            <a:pPr algn="ctr"/>
            <a:r>
              <a:rPr lang="en-US" sz="4800" dirty="0"/>
              <a:t>Impoundments within river networks are effective at removing N</a:t>
            </a:r>
          </a:p>
          <a:p>
            <a:pPr algn="ctr"/>
            <a:endParaRPr lang="en-US" sz="4800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651B362-CE20-2941-A70C-0BDF2F36D5B1}"/>
              </a:ext>
            </a:extLst>
          </p:cNvPr>
          <p:cNvSpPr/>
          <p:nvPr/>
        </p:nvSpPr>
        <p:spPr>
          <a:xfrm>
            <a:off x="10972800" y="24231600"/>
            <a:ext cx="16459200" cy="8229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90AF0A95-3A61-FA46-9A05-87538C38CC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24866" y="25015558"/>
            <a:ext cx="8229600" cy="476450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270F49FA-7182-D147-BE4D-63F6BAF50C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95742" y="14989676"/>
            <a:ext cx="7315200" cy="5360534"/>
          </a:xfrm>
          <a:prstGeom prst="rect">
            <a:avLst/>
          </a:prstGeom>
        </p:spPr>
      </p:pic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06A4221B-646A-E543-B291-B05A912D55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193748"/>
              </p:ext>
            </p:extLst>
          </p:nvPr>
        </p:nvGraphicFramePr>
        <p:xfrm>
          <a:off x="11492050" y="20983500"/>
          <a:ext cx="10972800" cy="1737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1580">
                  <a:extLst>
                    <a:ext uri="{9D8B030D-6E8A-4147-A177-3AD203B41FA5}">
                      <a16:colId xmlns:a16="http://schemas.microsoft.com/office/drawing/2014/main" val="1437663657"/>
                    </a:ext>
                  </a:extLst>
                </a:gridCol>
                <a:gridCol w="2444620">
                  <a:extLst>
                    <a:ext uri="{9D8B030D-6E8A-4147-A177-3AD203B41FA5}">
                      <a16:colId xmlns:a16="http://schemas.microsoft.com/office/drawing/2014/main" val="1794698438"/>
                    </a:ext>
                  </a:extLst>
                </a:gridCol>
                <a:gridCol w="2697480">
                  <a:extLst>
                    <a:ext uri="{9D8B030D-6E8A-4147-A177-3AD203B41FA5}">
                      <a16:colId xmlns:a16="http://schemas.microsoft.com/office/drawing/2014/main" val="3210542795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824342706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1865967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3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DIN (kg yr</a:t>
                      </a:r>
                      <a:r>
                        <a:rPr lang="en-US" sz="3200" baseline="30000" dirty="0"/>
                        <a:t>-1</a:t>
                      </a:r>
                      <a:r>
                        <a:rPr lang="en-US" sz="3200" baseline="0" dirty="0"/>
                        <a:t>)</a:t>
                      </a:r>
                      <a:endParaRPr lang="en-US" sz="3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DON (kg yr</a:t>
                      </a:r>
                      <a:r>
                        <a:rPr lang="en-US" sz="3200" baseline="30000" dirty="0"/>
                        <a:t>-1</a:t>
                      </a:r>
                      <a:r>
                        <a:rPr lang="en-US" sz="3200" baseline="0" dirty="0"/>
                        <a:t>)</a:t>
                      </a:r>
                      <a:endParaRPr lang="en-US" sz="3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PN (kg yr</a:t>
                      </a:r>
                      <a:r>
                        <a:rPr lang="en-US" sz="3200" baseline="30000" dirty="0"/>
                        <a:t>-1</a:t>
                      </a:r>
                      <a:r>
                        <a:rPr lang="en-US" sz="3200" baseline="0" dirty="0"/>
                        <a:t>)</a:t>
                      </a:r>
                      <a:endParaRPr lang="en-US" sz="3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TN (kg yr</a:t>
                      </a:r>
                      <a:r>
                        <a:rPr lang="en-US" sz="3200" baseline="30000" dirty="0"/>
                        <a:t>-1</a:t>
                      </a:r>
                      <a:r>
                        <a:rPr lang="en-US" sz="3200" baseline="0" dirty="0"/>
                        <a:t>)</a:t>
                      </a:r>
                      <a:endParaRPr lang="en-US" sz="3200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34719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2016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+290.0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-136.1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-30.7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+123.3</a:t>
                      </a:r>
                      <a:endParaRPr lang="en-US" sz="3200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801954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2017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+477.3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-216.8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-47.5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+212.9</a:t>
                      </a:r>
                      <a:endParaRPr lang="en-US" sz="3200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8154542"/>
                  </a:ext>
                </a:extLst>
              </a:tr>
            </a:tbl>
          </a:graphicData>
        </a:graphic>
      </p:graphicFrame>
      <p:sp>
        <p:nvSpPr>
          <p:cNvPr id="57" name="TextBox 56">
            <a:extLst>
              <a:ext uri="{FF2B5EF4-FFF2-40B4-BE49-F238E27FC236}">
                <a16:creationId xmlns:a16="http://schemas.microsoft.com/office/drawing/2014/main" id="{5AF6DF82-1BB5-D241-94FD-BFFEEE57C2B1}"/>
              </a:ext>
            </a:extLst>
          </p:cNvPr>
          <p:cNvSpPr txBox="1"/>
          <p:nvPr/>
        </p:nvSpPr>
        <p:spPr>
          <a:xfrm>
            <a:off x="16145669" y="15103058"/>
            <a:ext cx="1430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Increase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A75B92A-9F85-294F-9A07-D9B5D66B5974}"/>
              </a:ext>
            </a:extLst>
          </p:cNvPr>
          <p:cNvSpPr txBox="1"/>
          <p:nvPr/>
        </p:nvSpPr>
        <p:spPr>
          <a:xfrm>
            <a:off x="16077541" y="16465101"/>
            <a:ext cx="15495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Decrease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90CD00E-1B0D-A04D-9608-0F654D78453D}"/>
              </a:ext>
            </a:extLst>
          </p:cNvPr>
          <p:cNvSpPr txBox="1"/>
          <p:nvPr/>
        </p:nvSpPr>
        <p:spPr>
          <a:xfrm>
            <a:off x="18806884" y="15312725"/>
            <a:ext cx="8311608" cy="312307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/>
              <a:t>N fluxes after removal of the human reservoir were modeled using the N removal vs. hydraulic load empirical relationships (above) and assumed an increase in hydraulic load from decreased surface area after the dam removal.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DBB3CF-30AD-D34A-9301-FC9FF3758D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81118" y="6466116"/>
            <a:ext cx="8686800" cy="4777740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029CA572-1118-174E-AAFF-AD20081E7AA1}"/>
              </a:ext>
            </a:extLst>
          </p:cNvPr>
          <p:cNvSpPr/>
          <p:nvPr/>
        </p:nvSpPr>
        <p:spPr>
          <a:xfrm>
            <a:off x="27889200" y="14630398"/>
            <a:ext cx="11887200" cy="5029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tlCol="0" anchor="t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Estimate the abundance and distribution of beaver ponds in the PIE watersheds since pre-expansion to present day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Derive separate functions for loading, removal and transformations of all N species using field data to better understand river network-scale effects of impoundments on complete N cycle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Use abundance and distribution of beaver ponds through time with dynamics of all N species in a spatially distributed model to understand changes in N exports through time and make predictions of future change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369FBD8-06DD-AC47-A303-8409C8067B1A}"/>
              </a:ext>
            </a:extLst>
          </p:cNvPr>
          <p:cNvSpPr/>
          <p:nvPr/>
        </p:nvSpPr>
        <p:spPr>
          <a:xfrm>
            <a:off x="27889200" y="13716000"/>
            <a:ext cx="11887200" cy="914400"/>
          </a:xfrm>
          <a:prstGeom prst="rect">
            <a:avLst/>
          </a:prstGeom>
          <a:solidFill>
            <a:srgbClr val="388F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Next Steps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71657C4-270D-B944-8C2D-23B90F60F39A}"/>
              </a:ext>
            </a:extLst>
          </p:cNvPr>
          <p:cNvGrpSpPr/>
          <p:nvPr/>
        </p:nvGrpSpPr>
        <p:grpSpPr>
          <a:xfrm>
            <a:off x="30192778" y="7327286"/>
            <a:ext cx="8686804" cy="5031681"/>
            <a:chOff x="29489398" y="6940427"/>
            <a:chExt cx="8686804" cy="5031681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C6F0F18C-102C-2F45-832A-B317DDDC9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9489398" y="6942908"/>
              <a:ext cx="8686804" cy="502920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0C79423D-7A0F-504A-9524-91DF1DFD1D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55968" b="21618"/>
            <a:stretch/>
          </p:blipFill>
          <p:spPr>
            <a:xfrm>
              <a:off x="30533789" y="6947644"/>
              <a:ext cx="3824942" cy="3941993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4174F97-4344-C043-86F8-C8904B55DC8E}"/>
                </a:ext>
              </a:extLst>
            </p:cNvPr>
            <p:cNvSpPr txBox="1"/>
            <p:nvPr/>
          </p:nvSpPr>
          <p:spPr>
            <a:xfrm>
              <a:off x="31506994" y="8330774"/>
              <a:ext cx="8963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-9.7%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D8932CD-93EB-AD4F-A293-EBBB91BF3FF7}"/>
                </a:ext>
              </a:extLst>
            </p:cNvPr>
            <p:cNvSpPr txBox="1"/>
            <p:nvPr/>
          </p:nvSpPr>
          <p:spPr>
            <a:xfrm>
              <a:off x="32352801" y="8330774"/>
              <a:ext cx="1042273" cy="4572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-20.2%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9999E892-B1F2-D14F-8B78-23917AC5E731}"/>
                </a:ext>
              </a:extLst>
            </p:cNvPr>
            <p:cNvSpPr txBox="1"/>
            <p:nvPr/>
          </p:nvSpPr>
          <p:spPr>
            <a:xfrm>
              <a:off x="33233960" y="8330774"/>
              <a:ext cx="10422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-31.7%</a:t>
              </a:r>
            </a:p>
          </p:txBody>
        </p:sp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0B641214-B03C-BB42-979C-BD27C32AFA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13214" r="44117" b="27307"/>
            <a:stretch/>
          </p:blipFill>
          <p:spPr>
            <a:xfrm>
              <a:off x="34442399" y="6940427"/>
              <a:ext cx="3706585" cy="3655855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EF48329-BE9B-F149-BF66-25957FCBBD9F}"/>
                </a:ext>
              </a:extLst>
            </p:cNvPr>
            <p:cNvSpPr txBox="1"/>
            <p:nvPr/>
          </p:nvSpPr>
          <p:spPr>
            <a:xfrm>
              <a:off x="35310891" y="8326309"/>
              <a:ext cx="914400" cy="46166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-2.9%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90826BA-6D29-8C45-93D6-F633712F48B0}"/>
                </a:ext>
              </a:extLst>
            </p:cNvPr>
            <p:cNvSpPr txBox="1"/>
            <p:nvPr/>
          </p:nvSpPr>
          <p:spPr>
            <a:xfrm>
              <a:off x="36198236" y="8326309"/>
              <a:ext cx="914400" cy="46166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-5.9%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F5DFA7C-6DFB-3D47-9CFB-A2F40E84B538}"/>
                </a:ext>
              </a:extLst>
            </p:cNvPr>
            <p:cNvSpPr txBox="1"/>
            <p:nvPr/>
          </p:nvSpPr>
          <p:spPr>
            <a:xfrm>
              <a:off x="37085580" y="8326309"/>
              <a:ext cx="914400" cy="46166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-9.3%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0B18DE38-68D5-F74A-AEB3-B5A1371A81E9}"/>
              </a:ext>
            </a:extLst>
          </p:cNvPr>
          <p:cNvSpPr txBox="1"/>
          <p:nvPr/>
        </p:nvSpPr>
        <p:spPr>
          <a:xfrm>
            <a:off x="22990629" y="7327286"/>
            <a:ext cx="647714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River networks without beaver ponds have greater DIN exports than those with following dam removals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River networks with beaver ponds have lower post-dam removal DIN exports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D9BCC5-4377-C546-B110-B5FE45C368F0}"/>
              </a:ext>
            </a:extLst>
          </p:cNvPr>
          <p:cNvSpPr txBox="1"/>
          <p:nvPr/>
        </p:nvSpPr>
        <p:spPr>
          <a:xfrm>
            <a:off x="22758763" y="19219757"/>
            <a:ext cx="45103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Removal of the dam will result in an increase in DIN fluxes and an increase in DON &amp; PN fluxes with the net effect being a slight increase in total 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EAC7F9-11D0-9342-AAB8-24417193D69B}"/>
              </a:ext>
            </a:extLst>
          </p:cNvPr>
          <p:cNvSpPr txBox="1"/>
          <p:nvPr/>
        </p:nvSpPr>
        <p:spPr>
          <a:xfrm>
            <a:off x="11492050" y="11299374"/>
            <a:ext cx="1045355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Human reservoirs tend to decrease DIN loads due to high NO</a:t>
            </a:r>
            <a:r>
              <a:rPr lang="en-US" sz="3200" baseline="-25000" dirty="0"/>
              <a:t>3</a:t>
            </a:r>
            <a:r>
              <a:rPr lang="en-US" sz="3200" dirty="0"/>
              <a:t> retention. This beaver pond is a DIN source due to production of NH</a:t>
            </a:r>
            <a:r>
              <a:rPr lang="en-US" sz="3200" baseline="-25000" dirty="0"/>
              <a:t>4 </a:t>
            </a:r>
            <a:r>
              <a:rPr lang="en-US" sz="3200" dirty="0"/>
              <a:t>which is possibly due to low N inputs from upstream beaver ponds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20B3E53-A592-CC41-B87A-8FAA1887FD15}"/>
              </a:ext>
            </a:extLst>
          </p:cNvPr>
          <p:cNvSpPr txBox="1"/>
          <p:nvPr/>
        </p:nvSpPr>
        <p:spPr>
          <a:xfrm>
            <a:off x="11624866" y="29900680"/>
            <a:ext cx="151975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River networks as a whole are efficient at removing DIN, with greater removal occurring with increasing impounded area.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Addition of beaver ponds has greater impact on DIN removal compared to human reservoirs.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Removal is greater at lower annual discharge.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2AB5AD-693D-B849-9AAB-99D4A2E3FB6D}"/>
              </a:ext>
            </a:extLst>
          </p:cNvPr>
          <p:cNvSpPr txBox="1"/>
          <p:nvPr/>
        </p:nvSpPr>
        <p:spPr>
          <a:xfrm>
            <a:off x="457200" y="23723604"/>
            <a:ext cx="100584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Four impoundments (3 human, 1 beaver) within the PIE LTER currently being monitored on a monthly basis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Intensive monitoring of one human reservoir currently scheduled for removal (SMD) and one mature beaver pond (CCBP)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Mass balance of different forms of nitrogen (N) species: dissolved inorganic (DIN) &amp; organic (DON) and particulate organic N (PN) estimated via grab samples collected at inflows and outflows of impoundments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River network-scale modeling of DIN fluxes to examine how changes in impoundment numbers affect N exports to the coast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3E35588B-4AA5-3646-9D22-C1E8B5949E8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5397" t="7870" r="5395" b="7197"/>
          <a:stretch/>
        </p:blipFill>
        <p:spPr>
          <a:xfrm>
            <a:off x="935106" y="16037966"/>
            <a:ext cx="9144000" cy="6727324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905733F0-EAAD-4D4A-A551-06DFA1458B6C}"/>
              </a:ext>
            </a:extLst>
          </p:cNvPr>
          <p:cNvSpPr/>
          <p:nvPr/>
        </p:nvSpPr>
        <p:spPr>
          <a:xfrm>
            <a:off x="16592250" y="6592098"/>
            <a:ext cx="730549" cy="1981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4AD9DC-E9F3-9042-B4E3-35581BB0C0B1}"/>
              </a:ext>
            </a:extLst>
          </p:cNvPr>
          <p:cNvSpPr txBox="1"/>
          <p:nvPr/>
        </p:nvSpPr>
        <p:spPr>
          <a:xfrm>
            <a:off x="15816085" y="6432433"/>
            <a:ext cx="22050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/>
              <a:t>Human Reservoir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8CAA264-A16F-AD4E-90DF-5FBC63E403FB}"/>
              </a:ext>
            </a:extLst>
          </p:cNvPr>
          <p:cNvSpPr/>
          <p:nvPr/>
        </p:nvSpPr>
        <p:spPr>
          <a:xfrm>
            <a:off x="16524518" y="8439411"/>
            <a:ext cx="781349" cy="2304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C82054A-8BC2-4940-9841-B6C1CA36E45B}"/>
              </a:ext>
            </a:extLst>
          </p:cNvPr>
          <p:cNvSpPr txBox="1"/>
          <p:nvPr/>
        </p:nvSpPr>
        <p:spPr>
          <a:xfrm>
            <a:off x="16127777" y="8339195"/>
            <a:ext cx="165949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/>
              <a:t>Beaver Pond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B44566F-6F3A-B849-9C18-7C286D5687C6}"/>
              </a:ext>
            </a:extLst>
          </p:cNvPr>
          <p:cNvSpPr txBox="1"/>
          <p:nvPr/>
        </p:nvSpPr>
        <p:spPr>
          <a:xfrm>
            <a:off x="20508686" y="24514628"/>
            <a:ext cx="631371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3 human reservoirs on mainstem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Assume 0.8 beaver ponds/km throughout entire network (PIE LTER </a:t>
            </a:r>
            <a:r>
              <a:rPr lang="en-US" sz="3200" dirty="0" err="1"/>
              <a:t>unpub</a:t>
            </a:r>
            <a:r>
              <a:rPr lang="en-US" sz="3200" dirty="0"/>
              <a:t>. data)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Assumes beaver pond area changes as a function of stream order and size of channel being replaced by pond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Assumptions will be tested with further measurements</a:t>
            </a:r>
          </a:p>
        </p:txBody>
      </p:sp>
    </p:spTree>
    <p:extLst>
      <p:ext uri="{BB962C8B-B14F-4D97-AF65-F5344CB8AC3E}">
        <p14:creationId xmlns:p14="http://schemas.microsoft.com/office/powerpoint/2010/main" val="1352708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{8D0B3754-1AE3-2848-81A3-CE99A6EA24F7}tf10001076</Template>
  <TotalTime>17148</TotalTime>
  <Words>770</Words>
  <Application>Microsoft Macintosh PowerPoint</Application>
  <PresentationFormat>Custom</PresentationFormat>
  <Paragraphs>74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Whitney</dc:creator>
  <cp:lastModifiedBy>Christopher Whitney</cp:lastModifiedBy>
  <cp:revision>65</cp:revision>
  <cp:lastPrinted>2019-09-16T14:48:21Z</cp:lastPrinted>
  <dcterms:created xsi:type="dcterms:W3CDTF">2019-09-04T13:59:12Z</dcterms:created>
  <dcterms:modified xsi:type="dcterms:W3CDTF">2019-09-16T15:24:31Z</dcterms:modified>
</cp:coreProperties>
</file>