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918400" cy="43891200"/>
  <p:notesSz cx="6858000" cy="9144000"/>
  <p:defaultTextStyle>
    <a:defPPr>
      <a:defRPr lang="en-US"/>
    </a:defPPr>
    <a:lvl1pPr marL="0" algn="l" defTabSz="2193987" rtl="0" eaLnBrk="1" latinLnBrk="0" hangingPunct="1">
      <a:defRPr sz="8598" kern="1200">
        <a:solidFill>
          <a:schemeClr val="tx1"/>
        </a:solidFill>
        <a:latin typeface="+mn-lt"/>
        <a:ea typeface="+mn-ea"/>
        <a:cs typeface="+mn-cs"/>
      </a:defRPr>
    </a:lvl1pPr>
    <a:lvl2pPr marL="2193987" algn="l" defTabSz="2193987" rtl="0" eaLnBrk="1" latinLnBrk="0" hangingPunct="1">
      <a:defRPr sz="8598" kern="1200">
        <a:solidFill>
          <a:schemeClr val="tx1"/>
        </a:solidFill>
        <a:latin typeface="+mn-lt"/>
        <a:ea typeface="+mn-ea"/>
        <a:cs typeface="+mn-cs"/>
      </a:defRPr>
    </a:lvl2pPr>
    <a:lvl3pPr marL="4387972" algn="l" defTabSz="2193987" rtl="0" eaLnBrk="1" latinLnBrk="0" hangingPunct="1">
      <a:defRPr sz="8598" kern="1200">
        <a:solidFill>
          <a:schemeClr val="tx1"/>
        </a:solidFill>
        <a:latin typeface="+mn-lt"/>
        <a:ea typeface="+mn-ea"/>
        <a:cs typeface="+mn-cs"/>
      </a:defRPr>
    </a:lvl3pPr>
    <a:lvl4pPr marL="6581959" algn="l" defTabSz="2193987" rtl="0" eaLnBrk="1" latinLnBrk="0" hangingPunct="1">
      <a:defRPr sz="8598" kern="1200">
        <a:solidFill>
          <a:schemeClr val="tx1"/>
        </a:solidFill>
        <a:latin typeface="+mn-lt"/>
        <a:ea typeface="+mn-ea"/>
        <a:cs typeface="+mn-cs"/>
      </a:defRPr>
    </a:lvl4pPr>
    <a:lvl5pPr marL="8775944" algn="l" defTabSz="2193987" rtl="0" eaLnBrk="1" latinLnBrk="0" hangingPunct="1">
      <a:defRPr sz="8598" kern="1200">
        <a:solidFill>
          <a:schemeClr val="tx1"/>
        </a:solidFill>
        <a:latin typeface="+mn-lt"/>
        <a:ea typeface="+mn-ea"/>
        <a:cs typeface="+mn-cs"/>
      </a:defRPr>
    </a:lvl5pPr>
    <a:lvl6pPr marL="10969931" algn="l" defTabSz="2193987" rtl="0" eaLnBrk="1" latinLnBrk="0" hangingPunct="1">
      <a:defRPr sz="8598" kern="1200">
        <a:solidFill>
          <a:schemeClr val="tx1"/>
        </a:solidFill>
        <a:latin typeface="+mn-lt"/>
        <a:ea typeface="+mn-ea"/>
        <a:cs typeface="+mn-cs"/>
      </a:defRPr>
    </a:lvl6pPr>
    <a:lvl7pPr marL="13163917" algn="l" defTabSz="2193987" rtl="0" eaLnBrk="1" latinLnBrk="0" hangingPunct="1">
      <a:defRPr sz="8598" kern="1200">
        <a:solidFill>
          <a:schemeClr val="tx1"/>
        </a:solidFill>
        <a:latin typeface="+mn-lt"/>
        <a:ea typeface="+mn-ea"/>
        <a:cs typeface="+mn-cs"/>
      </a:defRPr>
    </a:lvl7pPr>
    <a:lvl8pPr marL="15357904" algn="l" defTabSz="2193987" rtl="0" eaLnBrk="1" latinLnBrk="0" hangingPunct="1">
      <a:defRPr sz="8598" kern="1200">
        <a:solidFill>
          <a:schemeClr val="tx1"/>
        </a:solidFill>
        <a:latin typeface="+mn-lt"/>
        <a:ea typeface="+mn-ea"/>
        <a:cs typeface="+mn-cs"/>
      </a:defRPr>
    </a:lvl8pPr>
    <a:lvl9pPr marL="17551890" algn="l" defTabSz="2193987" rtl="0" eaLnBrk="1" latinLnBrk="0" hangingPunct="1">
      <a:defRPr sz="859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03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4671" autoAdjust="0"/>
    <p:restoredTop sz="95144"/>
  </p:normalViewPr>
  <p:slideViewPr>
    <p:cSldViewPr snapToGrid="0" snapToObjects="1" showGuides="1">
      <p:cViewPr>
        <p:scale>
          <a:sx n="40" d="100"/>
          <a:sy n="40" d="100"/>
        </p:scale>
        <p:origin x="968" y="-6640"/>
      </p:cViewPr>
      <p:guideLst>
        <p:guide orient="horz" pos="13824"/>
        <p:guide pos="10367"/>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1" y="13634725"/>
            <a:ext cx="27980640" cy="9408160"/>
          </a:xfrm>
        </p:spPr>
        <p:txBody>
          <a:bodyPr/>
          <a:lstStyle/>
          <a:p>
            <a:r>
              <a:rPr lang="en-US"/>
              <a:t>Click to edit Master title style</a:t>
            </a:r>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011562" indent="0" algn="ctr">
              <a:buNone/>
              <a:defRPr>
                <a:solidFill>
                  <a:schemeClr val="tx1">
                    <a:tint val="75000"/>
                  </a:schemeClr>
                </a:solidFill>
              </a:defRPr>
            </a:lvl2pPr>
            <a:lvl3pPr marL="4023125" indent="0" algn="ctr">
              <a:buNone/>
              <a:defRPr>
                <a:solidFill>
                  <a:schemeClr val="tx1">
                    <a:tint val="75000"/>
                  </a:schemeClr>
                </a:solidFill>
              </a:defRPr>
            </a:lvl3pPr>
            <a:lvl4pPr marL="6034687" indent="0" algn="ctr">
              <a:buNone/>
              <a:defRPr>
                <a:solidFill>
                  <a:schemeClr val="tx1">
                    <a:tint val="75000"/>
                  </a:schemeClr>
                </a:solidFill>
              </a:defRPr>
            </a:lvl4pPr>
            <a:lvl5pPr marL="8046250" indent="0" algn="ctr">
              <a:buNone/>
              <a:defRPr>
                <a:solidFill>
                  <a:schemeClr val="tx1">
                    <a:tint val="75000"/>
                  </a:schemeClr>
                </a:solidFill>
              </a:defRPr>
            </a:lvl5pPr>
            <a:lvl6pPr marL="10057812" indent="0" algn="ctr">
              <a:buNone/>
              <a:defRPr>
                <a:solidFill>
                  <a:schemeClr val="tx1">
                    <a:tint val="75000"/>
                  </a:schemeClr>
                </a:solidFill>
              </a:defRPr>
            </a:lvl6pPr>
            <a:lvl7pPr marL="12069375" indent="0" algn="ctr">
              <a:buNone/>
              <a:defRPr>
                <a:solidFill>
                  <a:schemeClr val="tx1">
                    <a:tint val="75000"/>
                  </a:schemeClr>
                </a:solidFill>
              </a:defRPr>
            </a:lvl7pPr>
            <a:lvl8pPr marL="14080938" indent="0" algn="ctr">
              <a:buNone/>
              <a:defRPr>
                <a:solidFill>
                  <a:schemeClr val="tx1">
                    <a:tint val="75000"/>
                  </a:schemeClr>
                </a:solidFill>
              </a:defRPr>
            </a:lvl8pPr>
            <a:lvl9pPr marL="16092501"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F0DB311-D983-4742-936B-D070FBB21180}" type="datetimeFigureOut">
              <a:rPr lang="en-US" smtClean="0"/>
              <a:pPr/>
              <a:t>9/23/19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DB311-D983-4742-936B-D070FBB21180}" type="datetimeFigureOut">
              <a:rPr lang="en-US" smtClean="0"/>
              <a:pPr/>
              <a:t>9/23/19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163"/>
            <a:ext cx="27980640" cy="8717280"/>
          </a:xfrm>
        </p:spPr>
        <p:txBody>
          <a:bodyPr anchor="t"/>
          <a:lstStyle>
            <a:lvl1pPr algn="l">
              <a:defRPr sz="17601" b="1" cap="all"/>
            </a:lvl1pPr>
          </a:lstStyle>
          <a:p>
            <a:r>
              <a:rPr lang="en-US"/>
              <a:t>Click to edit Master title style</a:t>
            </a:r>
          </a:p>
        </p:txBody>
      </p:sp>
      <p:sp>
        <p:nvSpPr>
          <p:cNvPr id="3" name="Text Placeholder 2"/>
          <p:cNvSpPr>
            <a:spLocks noGrp="1"/>
          </p:cNvSpPr>
          <p:nvPr>
            <p:ph type="body" idx="1"/>
          </p:nvPr>
        </p:nvSpPr>
        <p:spPr>
          <a:xfrm>
            <a:off x="2600327" y="18602968"/>
            <a:ext cx="27980640" cy="9601197"/>
          </a:xfrm>
        </p:spPr>
        <p:txBody>
          <a:bodyPr anchor="b"/>
          <a:lstStyle>
            <a:lvl1pPr marL="0" indent="0">
              <a:buNone/>
              <a:defRPr sz="8800">
                <a:solidFill>
                  <a:schemeClr val="tx1">
                    <a:tint val="75000"/>
                  </a:schemeClr>
                </a:solidFill>
              </a:defRPr>
            </a:lvl1pPr>
            <a:lvl2pPr marL="2011562" indent="0">
              <a:buNone/>
              <a:defRPr sz="7884">
                <a:solidFill>
                  <a:schemeClr val="tx1">
                    <a:tint val="75000"/>
                  </a:schemeClr>
                </a:solidFill>
              </a:defRPr>
            </a:lvl2pPr>
            <a:lvl3pPr marL="4023125" indent="0">
              <a:buNone/>
              <a:defRPr sz="7059">
                <a:solidFill>
                  <a:schemeClr val="tx1">
                    <a:tint val="75000"/>
                  </a:schemeClr>
                </a:solidFill>
              </a:defRPr>
            </a:lvl3pPr>
            <a:lvl4pPr marL="6034687" indent="0">
              <a:buNone/>
              <a:defRPr sz="6234">
                <a:solidFill>
                  <a:schemeClr val="tx1">
                    <a:tint val="75000"/>
                  </a:schemeClr>
                </a:solidFill>
              </a:defRPr>
            </a:lvl4pPr>
            <a:lvl5pPr marL="8046250" indent="0">
              <a:buNone/>
              <a:defRPr sz="6234">
                <a:solidFill>
                  <a:schemeClr val="tx1">
                    <a:tint val="75000"/>
                  </a:schemeClr>
                </a:solidFill>
              </a:defRPr>
            </a:lvl5pPr>
            <a:lvl6pPr marL="10057812" indent="0">
              <a:buNone/>
              <a:defRPr sz="6234">
                <a:solidFill>
                  <a:schemeClr val="tx1">
                    <a:tint val="75000"/>
                  </a:schemeClr>
                </a:solidFill>
              </a:defRPr>
            </a:lvl6pPr>
            <a:lvl7pPr marL="12069375" indent="0">
              <a:buNone/>
              <a:defRPr sz="6234">
                <a:solidFill>
                  <a:schemeClr val="tx1">
                    <a:tint val="75000"/>
                  </a:schemeClr>
                </a:solidFill>
              </a:defRPr>
            </a:lvl7pPr>
            <a:lvl8pPr marL="14080938" indent="0">
              <a:buNone/>
              <a:defRPr sz="6234">
                <a:solidFill>
                  <a:schemeClr val="tx1">
                    <a:tint val="75000"/>
                  </a:schemeClr>
                </a:solidFill>
              </a:defRPr>
            </a:lvl8pPr>
            <a:lvl9pPr marL="16092501" indent="0">
              <a:buNone/>
              <a:defRPr sz="623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0DB311-D983-4742-936B-D070FBB21180}" type="datetimeFigureOut">
              <a:rPr lang="en-US" smtClean="0"/>
              <a:pPr/>
              <a:t>9/23/19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45920" y="10241284"/>
            <a:ext cx="14538960" cy="28966163"/>
          </a:xfrm>
        </p:spPr>
        <p:txBody>
          <a:bodyPr/>
          <a:lstStyle>
            <a:lvl1pPr>
              <a:defRPr sz="12284"/>
            </a:lvl1pPr>
            <a:lvl2pPr>
              <a:defRPr sz="10634"/>
            </a:lvl2pPr>
            <a:lvl3pPr>
              <a:defRPr sz="8800"/>
            </a:lvl3pPr>
            <a:lvl4pPr>
              <a:defRPr sz="7884"/>
            </a:lvl4pPr>
            <a:lvl5pPr>
              <a:defRPr sz="7884"/>
            </a:lvl5pPr>
            <a:lvl6pPr>
              <a:defRPr sz="7884"/>
            </a:lvl6pPr>
            <a:lvl7pPr>
              <a:defRPr sz="7884"/>
            </a:lvl7pPr>
            <a:lvl8pPr>
              <a:defRPr sz="7884"/>
            </a:lvl8pPr>
            <a:lvl9pPr>
              <a:defRPr sz="788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733520" y="10241284"/>
            <a:ext cx="14538960" cy="28966163"/>
          </a:xfrm>
        </p:spPr>
        <p:txBody>
          <a:bodyPr/>
          <a:lstStyle>
            <a:lvl1pPr>
              <a:defRPr sz="12284"/>
            </a:lvl1pPr>
            <a:lvl2pPr>
              <a:defRPr sz="10634"/>
            </a:lvl2pPr>
            <a:lvl3pPr>
              <a:defRPr sz="8800"/>
            </a:lvl3pPr>
            <a:lvl4pPr>
              <a:defRPr sz="7884"/>
            </a:lvl4pPr>
            <a:lvl5pPr>
              <a:defRPr sz="7884"/>
            </a:lvl5pPr>
            <a:lvl6pPr>
              <a:defRPr sz="7884"/>
            </a:lvl6pPr>
            <a:lvl7pPr>
              <a:defRPr sz="7884"/>
            </a:lvl7pPr>
            <a:lvl8pPr>
              <a:defRPr sz="7884"/>
            </a:lvl8pPr>
            <a:lvl9pPr>
              <a:defRPr sz="788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F0DB311-D983-4742-936B-D070FBB21180}" type="datetimeFigureOut">
              <a:rPr lang="en-US" smtClean="0"/>
              <a:pPr/>
              <a:t>9/23/19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921" y="9824724"/>
            <a:ext cx="14544676" cy="4094477"/>
          </a:xfrm>
        </p:spPr>
        <p:txBody>
          <a:bodyPr anchor="b"/>
          <a:lstStyle>
            <a:lvl1pPr marL="0" indent="0">
              <a:buNone/>
              <a:defRPr sz="10634" b="1"/>
            </a:lvl1pPr>
            <a:lvl2pPr marL="2011562" indent="0">
              <a:buNone/>
              <a:defRPr sz="8800" b="1"/>
            </a:lvl2pPr>
            <a:lvl3pPr marL="4023125" indent="0">
              <a:buNone/>
              <a:defRPr sz="7884" b="1"/>
            </a:lvl3pPr>
            <a:lvl4pPr marL="6034687" indent="0">
              <a:buNone/>
              <a:defRPr sz="7059" b="1"/>
            </a:lvl4pPr>
            <a:lvl5pPr marL="8046250" indent="0">
              <a:buNone/>
              <a:defRPr sz="7059" b="1"/>
            </a:lvl5pPr>
            <a:lvl6pPr marL="10057812" indent="0">
              <a:buNone/>
              <a:defRPr sz="7059" b="1"/>
            </a:lvl6pPr>
            <a:lvl7pPr marL="12069375" indent="0">
              <a:buNone/>
              <a:defRPr sz="7059" b="1"/>
            </a:lvl7pPr>
            <a:lvl8pPr marL="14080938" indent="0">
              <a:buNone/>
              <a:defRPr sz="7059" b="1"/>
            </a:lvl8pPr>
            <a:lvl9pPr marL="16092501" indent="0">
              <a:buNone/>
              <a:defRPr sz="7059" b="1"/>
            </a:lvl9pPr>
          </a:lstStyle>
          <a:p>
            <a:pPr lvl="0"/>
            <a:r>
              <a:rPr lang="en-US"/>
              <a:t>Click to edit Master text styles</a:t>
            </a:r>
          </a:p>
        </p:txBody>
      </p:sp>
      <p:sp>
        <p:nvSpPr>
          <p:cNvPr id="4" name="Content Placeholder 3"/>
          <p:cNvSpPr>
            <a:spLocks noGrp="1"/>
          </p:cNvSpPr>
          <p:nvPr>
            <p:ph sz="half" idx="2"/>
          </p:nvPr>
        </p:nvSpPr>
        <p:spPr>
          <a:xfrm>
            <a:off x="1645921" y="13919201"/>
            <a:ext cx="14544676" cy="25288244"/>
          </a:xfrm>
        </p:spPr>
        <p:txBody>
          <a:bodyPr/>
          <a:lstStyle>
            <a:lvl1pPr>
              <a:defRPr sz="10634"/>
            </a:lvl1pPr>
            <a:lvl2pPr>
              <a:defRPr sz="8800"/>
            </a:lvl2pPr>
            <a:lvl3pPr>
              <a:defRPr sz="7884"/>
            </a:lvl3pPr>
            <a:lvl4pPr>
              <a:defRPr sz="7059"/>
            </a:lvl4pPr>
            <a:lvl5pPr>
              <a:defRPr sz="7059"/>
            </a:lvl5pPr>
            <a:lvl6pPr>
              <a:defRPr sz="7059"/>
            </a:lvl6pPr>
            <a:lvl7pPr>
              <a:defRPr sz="7059"/>
            </a:lvl7pPr>
            <a:lvl8pPr>
              <a:defRPr sz="7059"/>
            </a:lvl8pPr>
            <a:lvl9pPr>
              <a:defRPr sz="70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091" y="9824724"/>
            <a:ext cx="14550391" cy="4094477"/>
          </a:xfrm>
        </p:spPr>
        <p:txBody>
          <a:bodyPr anchor="b"/>
          <a:lstStyle>
            <a:lvl1pPr marL="0" indent="0">
              <a:buNone/>
              <a:defRPr sz="10634" b="1"/>
            </a:lvl1pPr>
            <a:lvl2pPr marL="2011562" indent="0">
              <a:buNone/>
              <a:defRPr sz="8800" b="1"/>
            </a:lvl2pPr>
            <a:lvl3pPr marL="4023125" indent="0">
              <a:buNone/>
              <a:defRPr sz="7884" b="1"/>
            </a:lvl3pPr>
            <a:lvl4pPr marL="6034687" indent="0">
              <a:buNone/>
              <a:defRPr sz="7059" b="1"/>
            </a:lvl4pPr>
            <a:lvl5pPr marL="8046250" indent="0">
              <a:buNone/>
              <a:defRPr sz="7059" b="1"/>
            </a:lvl5pPr>
            <a:lvl6pPr marL="10057812" indent="0">
              <a:buNone/>
              <a:defRPr sz="7059" b="1"/>
            </a:lvl6pPr>
            <a:lvl7pPr marL="12069375" indent="0">
              <a:buNone/>
              <a:defRPr sz="7059" b="1"/>
            </a:lvl7pPr>
            <a:lvl8pPr marL="14080938" indent="0">
              <a:buNone/>
              <a:defRPr sz="7059" b="1"/>
            </a:lvl8pPr>
            <a:lvl9pPr marL="16092501" indent="0">
              <a:buNone/>
              <a:defRPr sz="7059" b="1"/>
            </a:lvl9pPr>
          </a:lstStyle>
          <a:p>
            <a:pPr lvl="0"/>
            <a:r>
              <a:rPr lang="en-US"/>
              <a:t>Click to edit Master text styles</a:t>
            </a:r>
          </a:p>
        </p:txBody>
      </p:sp>
      <p:sp>
        <p:nvSpPr>
          <p:cNvPr id="6" name="Content Placeholder 5"/>
          <p:cNvSpPr>
            <a:spLocks noGrp="1"/>
          </p:cNvSpPr>
          <p:nvPr>
            <p:ph sz="quarter" idx="4"/>
          </p:nvPr>
        </p:nvSpPr>
        <p:spPr>
          <a:xfrm>
            <a:off x="16722091" y="13919201"/>
            <a:ext cx="14550391" cy="25288244"/>
          </a:xfrm>
        </p:spPr>
        <p:txBody>
          <a:bodyPr/>
          <a:lstStyle>
            <a:lvl1pPr>
              <a:defRPr sz="10634"/>
            </a:lvl1pPr>
            <a:lvl2pPr>
              <a:defRPr sz="8800"/>
            </a:lvl2pPr>
            <a:lvl3pPr>
              <a:defRPr sz="7884"/>
            </a:lvl3pPr>
            <a:lvl4pPr>
              <a:defRPr sz="7059"/>
            </a:lvl4pPr>
            <a:lvl5pPr>
              <a:defRPr sz="7059"/>
            </a:lvl5pPr>
            <a:lvl6pPr>
              <a:defRPr sz="7059"/>
            </a:lvl6pPr>
            <a:lvl7pPr>
              <a:defRPr sz="7059"/>
            </a:lvl7pPr>
            <a:lvl8pPr>
              <a:defRPr sz="7059"/>
            </a:lvl8pPr>
            <a:lvl9pPr>
              <a:defRPr sz="70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F0DB311-D983-4742-936B-D070FBB21180}" type="datetimeFigureOut">
              <a:rPr lang="en-US" smtClean="0"/>
              <a:pPr/>
              <a:t>9/23/19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0DB311-D983-4742-936B-D070FBB21180}" type="datetimeFigureOut">
              <a:rPr lang="en-US" smtClean="0"/>
              <a:pPr/>
              <a:t>9/23/19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0DB311-D983-4742-936B-D070FBB21180}" type="datetimeFigureOut">
              <a:rPr lang="en-US" smtClean="0"/>
              <a:pPr/>
              <a:t>9/23/19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747521"/>
            <a:ext cx="10829926" cy="7437120"/>
          </a:xfrm>
        </p:spPr>
        <p:txBody>
          <a:bodyPr anchor="b"/>
          <a:lstStyle>
            <a:lvl1pPr algn="l">
              <a:defRPr sz="8800" b="1"/>
            </a:lvl1pPr>
          </a:lstStyle>
          <a:p>
            <a:r>
              <a:rPr lang="en-US"/>
              <a:t>Click to edit Master title style</a:t>
            </a:r>
          </a:p>
        </p:txBody>
      </p:sp>
      <p:sp>
        <p:nvSpPr>
          <p:cNvPr id="3" name="Content Placeholder 2"/>
          <p:cNvSpPr>
            <a:spLocks noGrp="1"/>
          </p:cNvSpPr>
          <p:nvPr>
            <p:ph idx="1"/>
          </p:nvPr>
        </p:nvSpPr>
        <p:spPr>
          <a:xfrm>
            <a:off x="12870181" y="1747524"/>
            <a:ext cx="18402300" cy="37459924"/>
          </a:xfrm>
        </p:spPr>
        <p:txBody>
          <a:bodyPr/>
          <a:lstStyle>
            <a:lvl1pPr>
              <a:defRPr sz="14117"/>
            </a:lvl1pPr>
            <a:lvl2pPr>
              <a:defRPr sz="12284"/>
            </a:lvl2pPr>
            <a:lvl3pPr>
              <a:defRPr sz="10634"/>
            </a:lvl3pPr>
            <a:lvl4pPr>
              <a:defRPr sz="8800"/>
            </a:lvl4pPr>
            <a:lvl5pPr>
              <a:defRPr sz="8800"/>
            </a:lvl5pPr>
            <a:lvl6pPr>
              <a:defRPr sz="8800"/>
            </a:lvl6pPr>
            <a:lvl7pPr>
              <a:defRPr sz="8800"/>
            </a:lvl7pPr>
            <a:lvl8pPr>
              <a:defRPr sz="8800"/>
            </a:lvl8pPr>
            <a:lvl9pPr>
              <a:defRPr sz="8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922" y="9184643"/>
            <a:ext cx="10829926" cy="30022804"/>
          </a:xfrm>
        </p:spPr>
        <p:txBody>
          <a:bodyPr/>
          <a:lstStyle>
            <a:lvl1pPr marL="0" indent="0">
              <a:buNone/>
              <a:defRPr sz="6234"/>
            </a:lvl1pPr>
            <a:lvl2pPr marL="2011562" indent="0">
              <a:buNone/>
              <a:defRPr sz="5225"/>
            </a:lvl2pPr>
            <a:lvl3pPr marL="4023125" indent="0">
              <a:buNone/>
              <a:defRPr sz="4400"/>
            </a:lvl3pPr>
            <a:lvl4pPr marL="6034687" indent="0">
              <a:buNone/>
              <a:defRPr sz="4033"/>
            </a:lvl4pPr>
            <a:lvl5pPr marL="8046250" indent="0">
              <a:buNone/>
              <a:defRPr sz="4033"/>
            </a:lvl5pPr>
            <a:lvl6pPr marL="10057812" indent="0">
              <a:buNone/>
              <a:defRPr sz="4033"/>
            </a:lvl6pPr>
            <a:lvl7pPr marL="12069375" indent="0">
              <a:buNone/>
              <a:defRPr sz="4033"/>
            </a:lvl7pPr>
            <a:lvl8pPr marL="14080938" indent="0">
              <a:buNone/>
              <a:defRPr sz="4033"/>
            </a:lvl8pPr>
            <a:lvl9pPr marL="16092501" indent="0">
              <a:buNone/>
              <a:defRPr sz="4033"/>
            </a:lvl9pPr>
          </a:lstStyle>
          <a:p>
            <a:pPr lvl="0"/>
            <a:r>
              <a:rPr lang="en-US"/>
              <a:t>Click to edit Master text styles</a:t>
            </a:r>
          </a:p>
        </p:txBody>
      </p:sp>
      <p:sp>
        <p:nvSpPr>
          <p:cNvPr id="5" name="Date Placeholder 4"/>
          <p:cNvSpPr>
            <a:spLocks noGrp="1"/>
          </p:cNvSpPr>
          <p:nvPr>
            <p:ph type="dt" sz="half" idx="10"/>
          </p:nvPr>
        </p:nvSpPr>
        <p:spPr/>
        <p:txBody>
          <a:bodyPr/>
          <a:lstStyle/>
          <a:p>
            <a:fld id="{7F0DB311-D983-4742-936B-D070FBB21180}" type="datetimeFigureOut">
              <a:rPr lang="en-US" smtClean="0"/>
              <a:pPr/>
              <a:t>9/23/19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1"/>
            <a:ext cx="19751040" cy="3627123"/>
          </a:xfrm>
        </p:spPr>
        <p:txBody>
          <a:bodyPr anchor="b"/>
          <a:lstStyle>
            <a:lvl1pPr algn="l">
              <a:defRPr sz="8800" b="1"/>
            </a:lvl1pPr>
          </a:lstStyle>
          <a:p>
            <a:r>
              <a:rPr lang="en-US"/>
              <a:t>Click to edit Master title style</a:t>
            </a:r>
          </a:p>
        </p:txBody>
      </p:sp>
      <p:sp>
        <p:nvSpPr>
          <p:cNvPr id="3" name="Picture Placeholder 2"/>
          <p:cNvSpPr>
            <a:spLocks noGrp="1"/>
          </p:cNvSpPr>
          <p:nvPr>
            <p:ph type="pic" idx="1"/>
          </p:nvPr>
        </p:nvSpPr>
        <p:spPr>
          <a:xfrm>
            <a:off x="6452237" y="3921760"/>
            <a:ext cx="19751040" cy="26334720"/>
          </a:xfrm>
        </p:spPr>
        <p:txBody>
          <a:bodyPr/>
          <a:lstStyle>
            <a:lvl1pPr marL="0" indent="0">
              <a:buNone/>
              <a:defRPr sz="14117"/>
            </a:lvl1pPr>
            <a:lvl2pPr marL="2011562" indent="0">
              <a:buNone/>
              <a:defRPr sz="12284"/>
            </a:lvl2pPr>
            <a:lvl3pPr marL="4023125" indent="0">
              <a:buNone/>
              <a:defRPr sz="10634"/>
            </a:lvl3pPr>
            <a:lvl4pPr marL="6034687" indent="0">
              <a:buNone/>
              <a:defRPr sz="8800"/>
            </a:lvl4pPr>
            <a:lvl5pPr marL="8046250" indent="0">
              <a:buNone/>
              <a:defRPr sz="8800"/>
            </a:lvl5pPr>
            <a:lvl6pPr marL="10057812" indent="0">
              <a:buNone/>
              <a:defRPr sz="8800"/>
            </a:lvl6pPr>
            <a:lvl7pPr marL="12069375" indent="0">
              <a:buNone/>
              <a:defRPr sz="8800"/>
            </a:lvl7pPr>
            <a:lvl8pPr marL="14080938" indent="0">
              <a:buNone/>
              <a:defRPr sz="8800"/>
            </a:lvl8pPr>
            <a:lvl9pPr marL="16092501" indent="0">
              <a:buNone/>
              <a:defRPr sz="8800"/>
            </a:lvl9pPr>
          </a:lstStyle>
          <a:p>
            <a:endParaRPr lang="en-US"/>
          </a:p>
        </p:txBody>
      </p:sp>
      <p:sp>
        <p:nvSpPr>
          <p:cNvPr id="4" name="Text Placeholder 3"/>
          <p:cNvSpPr>
            <a:spLocks noGrp="1"/>
          </p:cNvSpPr>
          <p:nvPr>
            <p:ph type="body" sz="half" idx="2"/>
          </p:nvPr>
        </p:nvSpPr>
        <p:spPr>
          <a:xfrm>
            <a:off x="6452237" y="34350965"/>
            <a:ext cx="19751040" cy="5151117"/>
          </a:xfrm>
        </p:spPr>
        <p:txBody>
          <a:bodyPr/>
          <a:lstStyle>
            <a:lvl1pPr marL="0" indent="0">
              <a:buNone/>
              <a:defRPr sz="6234"/>
            </a:lvl1pPr>
            <a:lvl2pPr marL="2011562" indent="0">
              <a:buNone/>
              <a:defRPr sz="5225"/>
            </a:lvl2pPr>
            <a:lvl3pPr marL="4023125" indent="0">
              <a:buNone/>
              <a:defRPr sz="4400"/>
            </a:lvl3pPr>
            <a:lvl4pPr marL="6034687" indent="0">
              <a:buNone/>
              <a:defRPr sz="4033"/>
            </a:lvl4pPr>
            <a:lvl5pPr marL="8046250" indent="0">
              <a:buNone/>
              <a:defRPr sz="4033"/>
            </a:lvl5pPr>
            <a:lvl6pPr marL="10057812" indent="0">
              <a:buNone/>
              <a:defRPr sz="4033"/>
            </a:lvl6pPr>
            <a:lvl7pPr marL="12069375" indent="0">
              <a:buNone/>
              <a:defRPr sz="4033"/>
            </a:lvl7pPr>
            <a:lvl8pPr marL="14080938" indent="0">
              <a:buNone/>
              <a:defRPr sz="4033"/>
            </a:lvl8pPr>
            <a:lvl9pPr marL="16092501" indent="0">
              <a:buNone/>
              <a:defRPr sz="4033"/>
            </a:lvl9pPr>
          </a:lstStyle>
          <a:p>
            <a:pPr lvl="0"/>
            <a:r>
              <a:rPr lang="en-US"/>
              <a:t>Click to edit Master text styles</a:t>
            </a:r>
          </a:p>
        </p:txBody>
      </p:sp>
      <p:sp>
        <p:nvSpPr>
          <p:cNvPr id="5" name="Date Placeholder 4"/>
          <p:cNvSpPr>
            <a:spLocks noGrp="1"/>
          </p:cNvSpPr>
          <p:nvPr>
            <p:ph type="dt" sz="half" idx="10"/>
          </p:nvPr>
        </p:nvSpPr>
        <p:spPr/>
        <p:txBody>
          <a:bodyPr/>
          <a:lstStyle/>
          <a:p>
            <a:fld id="{7F0DB311-D983-4742-936B-D070FBB21180}" type="datetimeFigureOut">
              <a:rPr lang="en-US" smtClean="0"/>
              <a:pPr/>
              <a:t>9/23/19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DB311-D983-4742-936B-D070FBB21180}" type="datetimeFigureOut">
              <a:rPr lang="en-US" smtClean="0"/>
              <a:pPr/>
              <a:t>9/23/19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1" y="1757686"/>
            <a:ext cx="7406640" cy="37449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45920" y="1757686"/>
            <a:ext cx="21671280" cy="37449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0DB311-D983-4742-936B-D070FBB21180}" type="datetimeFigureOut">
              <a:rPr lang="en-US" smtClean="0"/>
              <a:pPr/>
              <a:t>9/23/19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9A95-944F-2A41-8D24-4062A3F95A8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1" y="1757685"/>
            <a:ext cx="29626560" cy="7315201"/>
          </a:xfrm>
          <a:prstGeom prst="rect">
            <a:avLst/>
          </a:prstGeom>
        </p:spPr>
        <p:txBody>
          <a:bodyPr vert="horz" lIns="438870" tIns="219435" rIns="438870" bIns="219435" rtlCol="0" anchor="ctr">
            <a:normAutofit/>
          </a:bodyPr>
          <a:lstStyle/>
          <a:p>
            <a:r>
              <a:rPr lang="en-US"/>
              <a:t>Click to edit Master title style</a:t>
            </a:r>
          </a:p>
        </p:txBody>
      </p:sp>
      <p:sp>
        <p:nvSpPr>
          <p:cNvPr id="3" name="Text Placeholder 2"/>
          <p:cNvSpPr>
            <a:spLocks noGrp="1"/>
          </p:cNvSpPr>
          <p:nvPr>
            <p:ph type="body" idx="1"/>
          </p:nvPr>
        </p:nvSpPr>
        <p:spPr>
          <a:xfrm>
            <a:off x="1645921" y="10241284"/>
            <a:ext cx="29626560" cy="28966163"/>
          </a:xfrm>
          <a:prstGeom prst="rect">
            <a:avLst/>
          </a:prstGeom>
        </p:spPr>
        <p:txBody>
          <a:bodyPr vert="horz" lIns="438870" tIns="219435" rIns="438870" bIns="219435"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645921" y="40680643"/>
            <a:ext cx="7680961" cy="2336800"/>
          </a:xfrm>
          <a:prstGeom prst="rect">
            <a:avLst/>
          </a:prstGeom>
        </p:spPr>
        <p:txBody>
          <a:bodyPr vert="horz" lIns="438870" tIns="219435" rIns="438870" bIns="219435" rtlCol="0" anchor="ctr"/>
          <a:lstStyle>
            <a:lvl1pPr algn="l">
              <a:defRPr sz="5225">
                <a:solidFill>
                  <a:schemeClr val="tx1">
                    <a:tint val="75000"/>
                  </a:schemeClr>
                </a:solidFill>
              </a:defRPr>
            </a:lvl1pPr>
          </a:lstStyle>
          <a:p>
            <a:fld id="{7F0DB311-D983-4742-936B-D070FBB21180}" type="datetimeFigureOut">
              <a:rPr lang="en-US" smtClean="0"/>
              <a:pPr/>
              <a:t>9/23/19</a:t>
            </a:fld>
            <a:endParaRPr lang="en-US"/>
          </a:p>
        </p:txBody>
      </p:sp>
      <p:sp>
        <p:nvSpPr>
          <p:cNvPr id="5" name="Footer Placeholder 4"/>
          <p:cNvSpPr>
            <a:spLocks noGrp="1"/>
          </p:cNvSpPr>
          <p:nvPr>
            <p:ph type="ftr" sz="quarter" idx="3"/>
          </p:nvPr>
        </p:nvSpPr>
        <p:spPr>
          <a:xfrm>
            <a:off x="11247120" y="40680643"/>
            <a:ext cx="10424160" cy="2336800"/>
          </a:xfrm>
          <a:prstGeom prst="rect">
            <a:avLst/>
          </a:prstGeom>
        </p:spPr>
        <p:txBody>
          <a:bodyPr vert="horz" lIns="438870" tIns="219435" rIns="438870" bIns="219435" rtlCol="0" anchor="ctr"/>
          <a:lstStyle>
            <a:lvl1pPr algn="ctr">
              <a:defRPr sz="522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1" y="40680643"/>
            <a:ext cx="7680961" cy="2336800"/>
          </a:xfrm>
          <a:prstGeom prst="rect">
            <a:avLst/>
          </a:prstGeom>
        </p:spPr>
        <p:txBody>
          <a:bodyPr vert="horz" lIns="438870" tIns="219435" rIns="438870" bIns="219435" rtlCol="0" anchor="ctr"/>
          <a:lstStyle>
            <a:lvl1pPr algn="r">
              <a:defRPr sz="5225">
                <a:solidFill>
                  <a:schemeClr val="tx1">
                    <a:tint val="75000"/>
                  </a:schemeClr>
                </a:solidFill>
              </a:defRPr>
            </a:lvl1pPr>
          </a:lstStyle>
          <a:p>
            <a:fld id="{52F79A95-944F-2A41-8D24-4062A3F95A8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11562" rtl="0" eaLnBrk="1" latinLnBrk="0" hangingPunct="1">
        <a:spcBef>
          <a:spcPct val="0"/>
        </a:spcBef>
        <a:buNone/>
        <a:defRPr sz="19342" kern="1200">
          <a:solidFill>
            <a:schemeClr val="tx1"/>
          </a:solidFill>
          <a:latin typeface="+mj-lt"/>
          <a:ea typeface="+mj-ea"/>
          <a:cs typeface="+mj-cs"/>
        </a:defRPr>
      </a:lvl1pPr>
    </p:titleStyle>
    <p:bodyStyle>
      <a:lvl1pPr marL="1508672" indent="-1508672" algn="l" defTabSz="2011562" rtl="0" eaLnBrk="1" latinLnBrk="0" hangingPunct="1">
        <a:spcBef>
          <a:spcPct val="20000"/>
        </a:spcBef>
        <a:buFont typeface="Arial"/>
        <a:buChar char="•"/>
        <a:defRPr sz="14117" kern="1200">
          <a:solidFill>
            <a:schemeClr val="tx1"/>
          </a:solidFill>
          <a:latin typeface="+mn-lt"/>
          <a:ea typeface="+mn-ea"/>
          <a:cs typeface="+mn-cs"/>
        </a:defRPr>
      </a:lvl1pPr>
      <a:lvl2pPr marL="3268789" indent="-1257227" algn="l" defTabSz="2011562" rtl="0" eaLnBrk="1" latinLnBrk="0" hangingPunct="1">
        <a:spcBef>
          <a:spcPct val="20000"/>
        </a:spcBef>
        <a:buFont typeface="Arial"/>
        <a:buChar char="–"/>
        <a:defRPr sz="12284" kern="1200">
          <a:solidFill>
            <a:schemeClr val="tx1"/>
          </a:solidFill>
          <a:latin typeface="+mn-lt"/>
          <a:ea typeface="+mn-ea"/>
          <a:cs typeface="+mn-cs"/>
        </a:defRPr>
      </a:lvl2pPr>
      <a:lvl3pPr marL="5028906" indent="-1005781" algn="l" defTabSz="2011562" rtl="0" eaLnBrk="1" latinLnBrk="0" hangingPunct="1">
        <a:spcBef>
          <a:spcPct val="20000"/>
        </a:spcBef>
        <a:buFont typeface="Arial"/>
        <a:buChar char="•"/>
        <a:defRPr sz="10634" kern="1200">
          <a:solidFill>
            <a:schemeClr val="tx1"/>
          </a:solidFill>
          <a:latin typeface="+mn-lt"/>
          <a:ea typeface="+mn-ea"/>
          <a:cs typeface="+mn-cs"/>
        </a:defRPr>
      </a:lvl3pPr>
      <a:lvl4pPr marL="7040469" indent="-1005781" algn="l" defTabSz="2011562" rtl="0" eaLnBrk="1" latinLnBrk="0" hangingPunct="1">
        <a:spcBef>
          <a:spcPct val="20000"/>
        </a:spcBef>
        <a:buFont typeface="Arial"/>
        <a:buChar char="–"/>
        <a:defRPr sz="8800" kern="1200">
          <a:solidFill>
            <a:schemeClr val="tx1"/>
          </a:solidFill>
          <a:latin typeface="+mn-lt"/>
          <a:ea typeface="+mn-ea"/>
          <a:cs typeface="+mn-cs"/>
        </a:defRPr>
      </a:lvl4pPr>
      <a:lvl5pPr marL="9052031" indent="-1005781" algn="l" defTabSz="2011562" rtl="0" eaLnBrk="1" latinLnBrk="0" hangingPunct="1">
        <a:spcBef>
          <a:spcPct val="20000"/>
        </a:spcBef>
        <a:buFont typeface="Arial"/>
        <a:buChar char="»"/>
        <a:defRPr sz="8800" kern="1200">
          <a:solidFill>
            <a:schemeClr val="tx1"/>
          </a:solidFill>
          <a:latin typeface="+mn-lt"/>
          <a:ea typeface="+mn-ea"/>
          <a:cs typeface="+mn-cs"/>
        </a:defRPr>
      </a:lvl5pPr>
      <a:lvl6pPr marL="11063594" indent="-1005781" algn="l" defTabSz="2011562" rtl="0" eaLnBrk="1" latinLnBrk="0" hangingPunct="1">
        <a:spcBef>
          <a:spcPct val="20000"/>
        </a:spcBef>
        <a:buFont typeface="Arial"/>
        <a:buChar char="•"/>
        <a:defRPr sz="8800" kern="1200">
          <a:solidFill>
            <a:schemeClr val="tx1"/>
          </a:solidFill>
          <a:latin typeface="+mn-lt"/>
          <a:ea typeface="+mn-ea"/>
          <a:cs typeface="+mn-cs"/>
        </a:defRPr>
      </a:lvl6pPr>
      <a:lvl7pPr marL="13075157" indent="-1005781" algn="l" defTabSz="2011562" rtl="0" eaLnBrk="1" latinLnBrk="0" hangingPunct="1">
        <a:spcBef>
          <a:spcPct val="20000"/>
        </a:spcBef>
        <a:buFont typeface="Arial"/>
        <a:buChar char="•"/>
        <a:defRPr sz="8800" kern="1200">
          <a:solidFill>
            <a:schemeClr val="tx1"/>
          </a:solidFill>
          <a:latin typeface="+mn-lt"/>
          <a:ea typeface="+mn-ea"/>
          <a:cs typeface="+mn-cs"/>
        </a:defRPr>
      </a:lvl7pPr>
      <a:lvl8pPr marL="15086720" indent="-1005781" algn="l" defTabSz="2011562" rtl="0" eaLnBrk="1" latinLnBrk="0" hangingPunct="1">
        <a:spcBef>
          <a:spcPct val="20000"/>
        </a:spcBef>
        <a:buFont typeface="Arial"/>
        <a:buChar char="•"/>
        <a:defRPr sz="8800" kern="1200">
          <a:solidFill>
            <a:schemeClr val="tx1"/>
          </a:solidFill>
          <a:latin typeface="+mn-lt"/>
          <a:ea typeface="+mn-ea"/>
          <a:cs typeface="+mn-cs"/>
        </a:defRPr>
      </a:lvl8pPr>
      <a:lvl9pPr marL="17098282" indent="-1005781" algn="l" defTabSz="2011562" rtl="0" eaLnBrk="1" latinLnBrk="0" hangingPunct="1">
        <a:spcBef>
          <a:spcPct val="20000"/>
        </a:spcBef>
        <a:buFont typeface="Arial"/>
        <a:buChar char="•"/>
        <a:defRPr sz="8800" kern="1200">
          <a:solidFill>
            <a:schemeClr val="tx1"/>
          </a:solidFill>
          <a:latin typeface="+mn-lt"/>
          <a:ea typeface="+mn-ea"/>
          <a:cs typeface="+mn-cs"/>
        </a:defRPr>
      </a:lvl9pPr>
    </p:bodyStyle>
    <p:otherStyle>
      <a:defPPr>
        <a:defRPr lang="en-US"/>
      </a:defPPr>
      <a:lvl1pPr marL="0" algn="l" defTabSz="2011562" rtl="0" eaLnBrk="1" latinLnBrk="0" hangingPunct="1">
        <a:defRPr sz="7884" kern="1200">
          <a:solidFill>
            <a:schemeClr val="tx1"/>
          </a:solidFill>
          <a:latin typeface="+mn-lt"/>
          <a:ea typeface="+mn-ea"/>
          <a:cs typeface="+mn-cs"/>
        </a:defRPr>
      </a:lvl1pPr>
      <a:lvl2pPr marL="2011562" algn="l" defTabSz="2011562" rtl="0" eaLnBrk="1" latinLnBrk="0" hangingPunct="1">
        <a:defRPr sz="7884" kern="1200">
          <a:solidFill>
            <a:schemeClr val="tx1"/>
          </a:solidFill>
          <a:latin typeface="+mn-lt"/>
          <a:ea typeface="+mn-ea"/>
          <a:cs typeface="+mn-cs"/>
        </a:defRPr>
      </a:lvl2pPr>
      <a:lvl3pPr marL="4023125" algn="l" defTabSz="2011562" rtl="0" eaLnBrk="1" latinLnBrk="0" hangingPunct="1">
        <a:defRPr sz="7884" kern="1200">
          <a:solidFill>
            <a:schemeClr val="tx1"/>
          </a:solidFill>
          <a:latin typeface="+mn-lt"/>
          <a:ea typeface="+mn-ea"/>
          <a:cs typeface="+mn-cs"/>
        </a:defRPr>
      </a:lvl3pPr>
      <a:lvl4pPr marL="6034687" algn="l" defTabSz="2011562" rtl="0" eaLnBrk="1" latinLnBrk="0" hangingPunct="1">
        <a:defRPr sz="7884" kern="1200">
          <a:solidFill>
            <a:schemeClr val="tx1"/>
          </a:solidFill>
          <a:latin typeface="+mn-lt"/>
          <a:ea typeface="+mn-ea"/>
          <a:cs typeface="+mn-cs"/>
        </a:defRPr>
      </a:lvl4pPr>
      <a:lvl5pPr marL="8046250" algn="l" defTabSz="2011562" rtl="0" eaLnBrk="1" latinLnBrk="0" hangingPunct="1">
        <a:defRPr sz="7884" kern="1200">
          <a:solidFill>
            <a:schemeClr val="tx1"/>
          </a:solidFill>
          <a:latin typeface="+mn-lt"/>
          <a:ea typeface="+mn-ea"/>
          <a:cs typeface="+mn-cs"/>
        </a:defRPr>
      </a:lvl5pPr>
      <a:lvl6pPr marL="10057812" algn="l" defTabSz="2011562" rtl="0" eaLnBrk="1" latinLnBrk="0" hangingPunct="1">
        <a:defRPr sz="7884" kern="1200">
          <a:solidFill>
            <a:schemeClr val="tx1"/>
          </a:solidFill>
          <a:latin typeface="+mn-lt"/>
          <a:ea typeface="+mn-ea"/>
          <a:cs typeface="+mn-cs"/>
        </a:defRPr>
      </a:lvl6pPr>
      <a:lvl7pPr marL="12069375" algn="l" defTabSz="2011562" rtl="0" eaLnBrk="1" latinLnBrk="0" hangingPunct="1">
        <a:defRPr sz="7884" kern="1200">
          <a:solidFill>
            <a:schemeClr val="tx1"/>
          </a:solidFill>
          <a:latin typeface="+mn-lt"/>
          <a:ea typeface="+mn-ea"/>
          <a:cs typeface="+mn-cs"/>
        </a:defRPr>
      </a:lvl7pPr>
      <a:lvl8pPr marL="14080938" algn="l" defTabSz="2011562" rtl="0" eaLnBrk="1" latinLnBrk="0" hangingPunct="1">
        <a:defRPr sz="7884" kern="1200">
          <a:solidFill>
            <a:schemeClr val="tx1"/>
          </a:solidFill>
          <a:latin typeface="+mn-lt"/>
          <a:ea typeface="+mn-ea"/>
          <a:cs typeface="+mn-cs"/>
        </a:defRPr>
      </a:lvl8pPr>
      <a:lvl9pPr marL="16092501" algn="l" defTabSz="2011562" rtl="0" eaLnBrk="1" latinLnBrk="0" hangingPunct="1">
        <a:defRPr sz="78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10.png"/><Relationship Id="rId3" Type="http://schemas.openxmlformats.org/officeDocument/2006/relationships/image" Target="../media/image2.png"/><Relationship Id="rId7" Type="http://schemas.microsoft.com/office/2007/relationships/hdphoto" Target="../media/hdphoto2.wdp"/><Relationship Id="rId12"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microsoft.com/office/2007/relationships/hdphoto" Target="../media/hdphoto1.wdp"/><Relationship Id="rId10" Type="http://schemas.openxmlformats.org/officeDocument/2006/relationships/image" Target="../media/image7.jpeg"/><Relationship Id="rId4" Type="http://schemas.openxmlformats.org/officeDocument/2006/relationships/image" Target="../media/image3.jpeg"/><Relationship Id="rId9"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E85392B-A5C6-AF4C-B512-668C61263486}"/>
              </a:ext>
            </a:extLst>
          </p:cNvPr>
          <p:cNvPicPr>
            <a:picLocks noChangeAspect="1"/>
          </p:cNvPicPr>
          <p:nvPr/>
        </p:nvPicPr>
        <p:blipFill>
          <a:blip r:embed="rId2"/>
          <a:stretch>
            <a:fillRect/>
          </a:stretch>
        </p:blipFill>
        <p:spPr>
          <a:xfrm>
            <a:off x="15516847" y="19648562"/>
            <a:ext cx="8046721" cy="5691003"/>
          </a:xfrm>
          <a:prstGeom prst="rect">
            <a:avLst/>
          </a:prstGeom>
        </p:spPr>
      </p:pic>
      <p:pic>
        <p:nvPicPr>
          <p:cNvPr id="67" name="Picture 66" descr="Drill tent layout 8_SOUNEY_hi.png">
            <a:extLst>
              <a:ext uri="{FF2B5EF4-FFF2-40B4-BE49-F238E27FC236}">
                <a16:creationId xmlns:a16="http://schemas.microsoft.com/office/drawing/2014/main" id="{8CFC2D57-0E29-A145-AB55-22EF9DC02711}"/>
              </a:ext>
            </a:extLst>
          </p:cNvPr>
          <p:cNvPicPr>
            <a:picLocks noChangeAspect="1"/>
          </p:cNvPicPr>
          <p:nvPr/>
        </p:nvPicPr>
        <p:blipFill>
          <a:blip r:embed="rId3"/>
          <a:srcRect l="4086" t="40095" r="4358" b="19398"/>
          <a:stretch>
            <a:fillRect/>
          </a:stretch>
        </p:blipFill>
        <p:spPr>
          <a:xfrm>
            <a:off x="14394068" y="9816969"/>
            <a:ext cx="17257703" cy="5571969"/>
          </a:xfrm>
          <a:prstGeom prst="rect">
            <a:avLst/>
          </a:prstGeom>
        </p:spPr>
      </p:pic>
      <p:pic>
        <p:nvPicPr>
          <p:cNvPr id="14" name="Picture 13">
            <a:extLst>
              <a:ext uri="{FF2B5EF4-FFF2-40B4-BE49-F238E27FC236}">
                <a16:creationId xmlns:a16="http://schemas.microsoft.com/office/drawing/2014/main" id="{FB4F6A4E-D058-A54E-854A-EF44B0FE1E2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9866" t="9866" r="16581" b="16581"/>
          <a:stretch/>
        </p:blipFill>
        <p:spPr>
          <a:xfrm>
            <a:off x="8660449" y="20172760"/>
            <a:ext cx="6756305" cy="5133066"/>
          </a:xfrm>
          <a:prstGeom prst="rect">
            <a:avLst/>
          </a:prstGeom>
        </p:spPr>
      </p:pic>
      <p:pic>
        <p:nvPicPr>
          <p:cNvPr id="13" name="Picture 12">
            <a:extLst>
              <a:ext uri="{FF2B5EF4-FFF2-40B4-BE49-F238E27FC236}">
                <a16:creationId xmlns:a16="http://schemas.microsoft.com/office/drawing/2014/main" id="{78754B42-6BEA-3545-890C-F7C2C208C415}"/>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brightnessContrast bright="20000"/>
                    </a14:imgEffect>
                  </a14:imgLayer>
                </a14:imgProps>
              </a:ext>
            </a:extLst>
          </a:blip>
          <a:stretch>
            <a:fillRect/>
          </a:stretch>
        </p:blipFill>
        <p:spPr>
          <a:xfrm>
            <a:off x="23655538" y="19648562"/>
            <a:ext cx="8049423" cy="5699539"/>
          </a:xfrm>
          <a:prstGeom prst="rect">
            <a:avLst/>
          </a:prstGeom>
        </p:spPr>
      </p:pic>
      <p:pic>
        <p:nvPicPr>
          <p:cNvPr id="5" name="Picture 4">
            <a:extLst>
              <a:ext uri="{FF2B5EF4-FFF2-40B4-BE49-F238E27FC236}">
                <a16:creationId xmlns:a16="http://schemas.microsoft.com/office/drawing/2014/main" id="{D223863F-6077-9149-B48F-5EC40F26F838}"/>
              </a:ext>
            </a:extLst>
          </p:cNvPr>
          <p:cNvPicPr>
            <a:picLocks noChangeAspect="1"/>
          </p:cNvPicPr>
          <p:nvPr/>
        </p:nvPicPr>
        <p:blipFill rotWithShape="1">
          <a:blip r:embed="rId8"/>
          <a:srcRect l="10799" t="37204" r="15262" b="28216"/>
          <a:stretch/>
        </p:blipFill>
        <p:spPr>
          <a:xfrm>
            <a:off x="15475825" y="15498854"/>
            <a:ext cx="16255854" cy="4093084"/>
          </a:xfrm>
          <a:prstGeom prst="rect">
            <a:avLst/>
          </a:prstGeom>
        </p:spPr>
      </p:pic>
      <p:pic>
        <p:nvPicPr>
          <p:cNvPr id="11" name="Picture 10">
            <a:extLst>
              <a:ext uri="{FF2B5EF4-FFF2-40B4-BE49-F238E27FC236}">
                <a16:creationId xmlns:a16="http://schemas.microsoft.com/office/drawing/2014/main" id="{FD2374E5-45D7-2647-B1A4-4CF807D1AC86}"/>
              </a:ext>
            </a:extLst>
          </p:cNvPr>
          <p:cNvPicPr>
            <a:picLocks noChangeAspect="1"/>
          </p:cNvPicPr>
          <p:nvPr/>
        </p:nvPicPr>
        <p:blipFill>
          <a:blip r:embed="rId9"/>
          <a:stretch>
            <a:fillRect/>
          </a:stretch>
        </p:blipFill>
        <p:spPr>
          <a:xfrm>
            <a:off x="8663779" y="14921255"/>
            <a:ext cx="6756305" cy="5184770"/>
          </a:xfrm>
          <a:prstGeom prst="rect">
            <a:avLst/>
          </a:prstGeom>
        </p:spPr>
      </p:pic>
      <p:sp>
        <p:nvSpPr>
          <p:cNvPr id="148" name="TextBox 147">
            <a:extLst>
              <a:ext uri="{FF2B5EF4-FFF2-40B4-BE49-F238E27FC236}">
                <a16:creationId xmlns:a16="http://schemas.microsoft.com/office/drawing/2014/main" id="{60D95387-EDC0-0C42-B561-19D71D983BCF}"/>
              </a:ext>
            </a:extLst>
          </p:cNvPr>
          <p:cNvSpPr txBox="1"/>
          <p:nvPr/>
        </p:nvSpPr>
        <p:spPr>
          <a:xfrm>
            <a:off x="1158664" y="1424883"/>
            <a:ext cx="30573015" cy="1446550"/>
          </a:xfrm>
          <a:prstGeom prst="rect">
            <a:avLst/>
          </a:prstGeom>
          <a:noFill/>
        </p:spPr>
        <p:txBody>
          <a:bodyPr wrap="square" rtlCol="0">
            <a:spAutoFit/>
          </a:bodyPr>
          <a:lstStyle/>
          <a:p>
            <a:pPr algn="ctr"/>
            <a:r>
              <a:rPr lang="en-US" sz="8800" b="1" dirty="0">
                <a:latin typeface="Calibri" panose="020F0502020204030204" pitchFamily="34" charset="0"/>
                <a:cs typeface="Calibri" panose="020F0502020204030204" pitchFamily="34" charset="0"/>
              </a:rPr>
              <a:t>Core Handling for the South Pole Ice Core (SPICEcore) Project</a:t>
            </a:r>
          </a:p>
        </p:txBody>
      </p:sp>
      <p:pic>
        <p:nvPicPr>
          <p:cNvPr id="120" name="Picture 119" descr="drill-site_01_ORIG.jpg"/>
          <p:cNvPicPr>
            <a:picLocks noChangeAspect="1"/>
          </p:cNvPicPr>
          <p:nvPr/>
        </p:nvPicPr>
        <p:blipFill rotWithShape="1">
          <a:blip r:embed="rId10"/>
          <a:srcRect l="4927"/>
          <a:stretch/>
        </p:blipFill>
        <p:spPr>
          <a:xfrm>
            <a:off x="1136473" y="15943442"/>
            <a:ext cx="7016650" cy="4829237"/>
          </a:xfrm>
          <a:prstGeom prst="rect">
            <a:avLst/>
          </a:prstGeom>
        </p:spPr>
      </p:pic>
      <p:sp>
        <p:nvSpPr>
          <p:cNvPr id="140" name="TextBox 139"/>
          <p:cNvSpPr txBox="1"/>
          <p:nvPr/>
        </p:nvSpPr>
        <p:spPr>
          <a:xfrm>
            <a:off x="8649620" y="25471380"/>
            <a:ext cx="23002151" cy="2027084"/>
          </a:xfrm>
          <a:prstGeom prst="rect">
            <a:avLst/>
          </a:prstGeom>
          <a:noFill/>
        </p:spPr>
        <p:txBody>
          <a:bodyPr wrap="square" lIns="87240" tIns="43620" rIns="87240" bIns="43620" rtlCol="0">
            <a:spAutoFit/>
          </a:bodyPr>
          <a:lstStyle/>
          <a:p>
            <a:pPr algn="just"/>
            <a:r>
              <a:rPr lang="en-US" sz="2100" b="1" dirty="0">
                <a:latin typeface="Calibri" panose="020F0502020204030204" pitchFamily="34" charset="0"/>
                <a:cs typeface="Calibri" panose="020F0502020204030204" pitchFamily="34" charset="0"/>
              </a:rPr>
              <a:t>FIGURE 2.</a:t>
            </a:r>
            <a:r>
              <a:rPr lang="en-US" sz="2100" dirty="0">
                <a:latin typeface="Calibri" panose="020F0502020204030204" pitchFamily="34" charset="0"/>
                <a:cs typeface="Calibri" panose="020F0502020204030204" pitchFamily="34" charset="0"/>
              </a:rPr>
              <a:t> Panel A shows the layout for the drilling and core processing operations. Panels B shows the inside of the underground core storage trench and the lift system used to transfer the packed ice core boxes to the surface. The trench served as a storage area for all of the drilled ice until it was ready to be flown from South Pole Station to McMurdo Station. In addition, all of the ice from the ‘brittle ice zone’ was stored in the trench over winter to provide more time to relax internal stresses before the ice was shipped back to the U.S. Panel C shows the surface operations as an ice core box is lifted out of the underground storage trench. Panel D shows a SOLIDWORKS rendering of the core handling system. Panel E and F show the inside of the drilling tent. The U.S. Ice Drilling Program group at the University of Wisconsin-Madison designed and built the drilling system, called the Intermediate Depth Drill (IDD), and core handling system. Based on the Danish Hans-</a:t>
            </a:r>
            <a:r>
              <a:rPr lang="en-US" sz="2100" dirty="0" err="1">
                <a:latin typeface="Calibri" panose="020F0502020204030204" pitchFamily="34" charset="0"/>
                <a:cs typeface="Calibri" panose="020F0502020204030204" pitchFamily="34" charset="0"/>
              </a:rPr>
              <a:t>Tausen</a:t>
            </a:r>
            <a:r>
              <a:rPr lang="en-US" sz="2100" dirty="0">
                <a:latin typeface="Calibri" panose="020F0502020204030204" pitchFamily="34" charset="0"/>
                <a:cs typeface="Calibri" panose="020F0502020204030204" pitchFamily="34" charset="0"/>
              </a:rPr>
              <a:t> Drill (Johnson et al., Annals </a:t>
            </a:r>
            <a:r>
              <a:rPr lang="en-US" sz="2100" dirty="0" err="1">
                <a:latin typeface="Calibri" panose="020F0502020204030204" pitchFamily="34" charset="0"/>
                <a:cs typeface="Calibri" panose="020F0502020204030204" pitchFamily="34" charset="0"/>
              </a:rPr>
              <a:t>Glac</a:t>
            </a:r>
            <a:r>
              <a:rPr lang="en-US" sz="2100" dirty="0">
                <a:latin typeface="Calibri" panose="020F0502020204030204" pitchFamily="34" charset="0"/>
                <a:cs typeface="Calibri" panose="020F0502020204030204" pitchFamily="34" charset="0"/>
              </a:rPr>
              <a:t>. 2014), the IDD was purpose-built for coring 1,500+ meters of ice.</a:t>
            </a:r>
          </a:p>
        </p:txBody>
      </p:sp>
      <p:sp>
        <p:nvSpPr>
          <p:cNvPr id="170" name="TextBox 169"/>
          <p:cNvSpPr txBox="1"/>
          <p:nvPr/>
        </p:nvSpPr>
        <p:spPr>
          <a:xfrm>
            <a:off x="8891196" y="15431224"/>
            <a:ext cx="436338" cy="646331"/>
          </a:xfrm>
          <a:prstGeom prst="rect">
            <a:avLst/>
          </a:prstGeom>
          <a:solidFill>
            <a:schemeClr val="bg1"/>
          </a:solidFill>
        </p:spPr>
        <p:txBody>
          <a:bodyPr wrap="none" rtlCol="0">
            <a:spAutoFit/>
          </a:bodyPr>
          <a:lstStyle/>
          <a:p>
            <a:r>
              <a:rPr lang="en-US" sz="3600" dirty="0"/>
              <a:t>B</a:t>
            </a:r>
          </a:p>
        </p:txBody>
      </p:sp>
      <p:sp>
        <p:nvSpPr>
          <p:cNvPr id="171" name="TextBox 170"/>
          <p:cNvSpPr txBox="1"/>
          <p:nvPr/>
        </p:nvSpPr>
        <p:spPr>
          <a:xfrm>
            <a:off x="15729819" y="19910877"/>
            <a:ext cx="410690" cy="646331"/>
          </a:xfrm>
          <a:prstGeom prst="rect">
            <a:avLst/>
          </a:prstGeom>
          <a:solidFill>
            <a:schemeClr val="bg1"/>
          </a:solidFill>
        </p:spPr>
        <p:txBody>
          <a:bodyPr wrap="none" rtlCol="0">
            <a:spAutoFit/>
          </a:bodyPr>
          <a:lstStyle/>
          <a:p>
            <a:r>
              <a:rPr lang="en-US" sz="3600" dirty="0"/>
              <a:t>E</a:t>
            </a:r>
          </a:p>
        </p:txBody>
      </p:sp>
      <p:sp>
        <p:nvSpPr>
          <p:cNvPr id="172" name="TextBox 171"/>
          <p:cNvSpPr txBox="1"/>
          <p:nvPr/>
        </p:nvSpPr>
        <p:spPr>
          <a:xfrm>
            <a:off x="23929810" y="19910877"/>
            <a:ext cx="396262" cy="646331"/>
          </a:xfrm>
          <a:prstGeom prst="rect">
            <a:avLst/>
          </a:prstGeom>
          <a:solidFill>
            <a:schemeClr val="bg1"/>
          </a:solidFill>
        </p:spPr>
        <p:txBody>
          <a:bodyPr wrap="none" rtlCol="0">
            <a:spAutoFit/>
          </a:bodyPr>
          <a:lstStyle/>
          <a:p>
            <a:r>
              <a:rPr lang="en-US" sz="3600" dirty="0"/>
              <a:t>F</a:t>
            </a:r>
          </a:p>
        </p:txBody>
      </p:sp>
      <p:pic>
        <p:nvPicPr>
          <p:cNvPr id="149" name="Picture 148">
            <a:extLst>
              <a:ext uri="{FF2B5EF4-FFF2-40B4-BE49-F238E27FC236}">
                <a16:creationId xmlns:a16="http://schemas.microsoft.com/office/drawing/2014/main" id="{C26EC57C-8FC4-DD44-9DD8-AC399EA585AC}"/>
              </a:ext>
            </a:extLst>
          </p:cNvPr>
          <p:cNvPicPr>
            <a:picLocks noChangeAspect="1"/>
          </p:cNvPicPr>
          <p:nvPr/>
        </p:nvPicPr>
        <p:blipFill>
          <a:blip r:embed="rId11"/>
          <a:stretch>
            <a:fillRect/>
          </a:stretch>
        </p:blipFill>
        <p:spPr>
          <a:xfrm>
            <a:off x="29022957" y="5575967"/>
            <a:ext cx="2708723" cy="2713238"/>
          </a:xfrm>
          <a:prstGeom prst="rect">
            <a:avLst/>
          </a:prstGeom>
        </p:spPr>
      </p:pic>
      <p:sp>
        <p:nvSpPr>
          <p:cNvPr id="164" name="TextBox 163">
            <a:extLst>
              <a:ext uri="{FF2B5EF4-FFF2-40B4-BE49-F238E27FC236}">
                <a16:creationId xmlns:a16="http://schemas.microsoft.com/office/drawing/2014/main" id="{63210BD8-F21B-C046-9D7C-B6456B777796}"/>
              </a:ext>
            </a:extLst>
          </p:cNvPr>
          <p:cNvSpPr txBox="1"/>
          <p:nvPr/>
        </p:nvSpPr>
        <p:spPr>
          <a:xfrm>
            <a:off x="14593909" y="4593109"/>
            <a:ext cx="3733586" cy="615553"/>
          </a:xfrm>
          <a:prstGeom prst="rect">
            <a:avLst/>
          </a:prstGeom>
          <a:noFill/>
        </p:spPr>
        <p:txBody>
          <a:bodyPr wrap="none" rtlCol="0">
            <a:spAutoFit/>
          </a:bodyPr>
          <a:lstStyle/>
          <a:p>
            <a:r>
              <a:rPr lang="en-US" sz="3400" dirty="0">
                <a:latin typeface="Calibri" panose="020F0502020204030204" pitchFamily="34" charset="0"/>
                <a:cs typeface="Calibri" panose="020F0502020204030204" pitchFamily="34" charset="0"/>
              </a:rPr>
              <a:t>http://</a:t>
            </a:r>
            <a:r>
              <a:rPr lang="en-US" sz="3400" dirty="0" err="1">
                <a:latin typeface="Calibri" panose="020F0502020204030204" pitchFamily="34" charset="0"/>
                <a:cs typeface="Calibri" panose="020F0502020204030204" pitchFamily="34" charset="0"/>
              </a:rPr>
              <a:t>spicecore.org</a:t>
            </a:r>
            <a:endParaRPr lang="en-US" sz="3400" dirty="0">
              <a:latin typeface="Calibri" panose="020F0502020204030204" pitchFamily="34" charset="0"/>
              <a:cs typeface="Calibri" panose="020F0502020204030204" pitchFamily="34" charset="0"/>
            </a:endParaRPr>
          </a:p>
        </p:txBody>
      </p:sp>
      <p:sp>
        <p:nvSpPr>
          <p:cNvPr id="176" name="TextBox 175">
            <a:extLst>
              <a:ext uri="{FF2B5EF4-FFF2-40B4-BE49-F238E27FC236}">
                <a16:creationId xmlns:a16="http://schemas.microsoft.com/office/drawing/2014/main" id="{8872B9F5-4ABE-C143-A003-F8852539D1D0}"/>
              </a:ext>
            </a:extLst>
          </p:cNvPr>
          <p:cNvSpPr txBox="1"/>
          <p:nvPr/>
        </p:nvSpPr>
        <p:spPr>
          <a:xfrm>
            <a:off x="2760856" y="3126611"/>
            <a:ext cx="27410132" cy="1354217"/>
          </a:xfrm>
          <a:prstGeom prst="rect">
            <a:avLst/>
          </a:prstGeom>
          <a:noFill/>
        </p:spPr>
        <p:txBody>
          <a:bodyPr wrap="none" rtlCol="0">
            <a:spAutoFit/>
          </a:bodyPr>
          <a:lstStyle/>
          <a:p>
            <a:pPr algn="ctr"/>
            <a:r>
              <a:rPr lang="en-US" sz="4400" b="1" dirty="0">
                <a:latin typeface="Calibri" panose="020F0502020204030204" pitchFamily="34" charset="0"/>
                <a:cs typeface="Calibri" panose="020F0502020204030204" pitchFamily="34" charset="0"/>
              </a:rPr>
              <a:t>Joseph M. Souney</a:t>
            </a:r>
            <a:r>
              <a:rPr lang="en-US" sz="4400" baseline="30000" dirty="0">
                <a:latin typeface="Calibri" panose="020F0502020204030204" pitchFamily="34" charset="0"/>
                <a:cs typeface="Calibri" panose="020F0502020204030204" pitchFamily="34" charset="0"/>
              </a:rPr>
              <a:t>1</a:t>
            </a:r>
            <a:r>
              <a:rPr lang="en-US" sz="4400" dirty="0">
                <a:latin typeface="Calibri" panose="020F0502020204030204" pitchFamily="34" charset="0"/>
                <a:cs typeface="Calibri" panose="020F0502020204030204" pitchFamily="34" charset="0"/>
              </a:rPr>
              <a:t>, Murat Aydin</a:t>
            </a:r>
            <a:r>
              <a:rPr lang="en-US" sz="4400" baseline="30000" dirty="0">
                <a:latin typeface="Calibri" panose="020F0502020204030204" pitchFamily="34" charset="0"/>
                <a:cs typeface="Calibri" panose="020F0502020204030204" pitchFamily="34" charset="0"/>
              </a:rPr>
              <a:t>2</a:t>
            </a:r>
            <a:r>
              <a:rPr lang="en-US" sz="4400" dirty="0">
                <a:latin typeface="Calibri" panose="020F0502020204030204" pitchFamily="34" charset="0"/>
                <a:cs typeface="Calibri" panose="020F0502020204030204" pitchFamily="34" charset="0"/>
              </a:rPr>
              <a:t>, T. J. Fudge</a:t>
            </a:r>
            <a:r>
              <a:rPr lang="en-US" sz="4400" baseline="30000" dirty="0">
                <a:latin typeface="Calibri" panose="020F0502020204030204" pitchFamily="34" charset="0"/>
                <a:cs typeface="Calibri" panose="020F0502020204030204" pitchFamily="34" charset="0"/>
              </a:rPr>
              <a:t>3</a:t>
            </a:r>
            <a:r>
              <a:rPr lang="en-US" sz="4400" dirty="0">
                <a:latin typeface="Calibri" panose="020F0502020204030204" pitchFamily="34" charset="0"/>
                <a:cs typeface="Calibri" panose="020F0502020204030204" pitchFamily="34" charset="0"/>
              </a:rPr>
              <a:t>, Jay A. Johnson</a:t>
            </a:r>
            <a:r>
              <a:rPr lang="en-US" sz="4400" baseline="30000" dirty="0">
                <a:latin typeface="Calibri" panose="020F0502020204030204" pitchFamily="34" charset="0"/>
                <a:cs typeface="Calibri" panose="020F0502020204030204" pitchFamily="34" charset="0"/>
              </a:rPr>
              <a:t>4</a:t>
            </a:r>
            <a:r>
              <a:rPr lang="en-US" sz="4400" dirty="0">
                <a:latin typeface="Calibri" panose="020F0502020204030204" pitchFamily="34" charset="0"/>
                <a:cs typeface="Calibri" panose="020F0502020204030204" pitchFamily="34" charset="0"/>
              </a:rPr>
              <a:t>, Tanner W. Kuhl</a:t>
            </a:r>
            <a:r>
              <a:rPr lang="en-US" sz="4400" baseline="30000" dirty="0">
                <a:latin typeface="Calibri" panose="020F0502020204030204" pitchFamily="34" charset="0"/>
                <a:cs typeface="Calibri" panose="020F0502020204030204" pitchFamily="34" charset="0"/>
              </a:rPr>
              <a:t>4</a:t>
            </a:r>
            <a:r>
              <a:rPr lang="en-US" sz="4400" dirty="0">
                <a:latin typeface="Calibri" panose="020F0502020204030204" pitchFamily="34" charset="0"/>
                <a:cs typeface="Calibri" panose="020F0502020204030204" pitchFamily="34" charset="0"/>
              </a:rPr>
              <a:t>, Eric J. Steig</a:t>
            </a:r>
            <a:r>
              <a:rPr lang="en-US" sz="4400" baseline="30000" dirty="0">
                <a:latin typeface="Calibri" panose="020F0502020204030204" pitchFamily="34" charset="0"/>
                <a:cs typeface="Calibri" panose="020F0502020204030204" pitchFamily="34" charset="0"/>
              </a:rPr>
              <a:t>3</a:t>
            </a:r>
            <a:r>
              <a:rPr lang="en-US" sz="4400" dirty="0">
                <a:latin typeface="Calibri" panose="020F0502020204030204" pitchFamily="34" charset="0"/>
                <a:cs typeface="Calibri" panose="020F0502020204030204" pitchFamily="34" charset="0"/>
              </a:rPr>
              <a:t>,</a:t>
            </a:r>
            <a:r>
              <a:rPr lang="en-US" sz="4400" baseline="30000" dirty="0">
                <a:latin typeface="Calibri" panose="020F0502020204030204" pitchFamily="34" charset="0"/>
                <a:cs typeface="Calibri" panose="020F0502020204030204" pitchFamily="34" charset="0"/>
              </a:rPr>
              <a:t> </a:t>
            </a:r>
            <a:r>
              <a:rPr lang="en-US" sz="4400" dirty="0">
                <a:latin typeface="Calibri" panose="020F0502020204030204" pitchFamily="34" charset="0"/>
                <a:cs typeface="Calibri" panose="020F0502020204030204" pitchFamily="34" charset="0"/>
              </a:rPr>
              <a:t>and Mark S. Twickler</a:t>
            </a:r>
            <a:r>
              <a:rPr lang="en-US" sz="4400" baseline="30000" dirty="0">
                <a:latin typeface="Calibri" panose="020F0502020204030204" pitchFamily="34" charset="0"/>
                <a:cs typeface="Calibri" panose="020F0502020204030204" pitchFamily="34" charset="0"/>
              </a:rPr>
              <a:t>1</a:t>
            </a:r>
          </a:p>
          <a:p>
            <a:pPr algn="ctr"/>
            <a:endParaRPr lang="en-US" sz="1800" i="1" baseline="30000" dirty="0"/>
          </a:p>
          <a:p>
            <a:pPr algn="ctr"/>
            <a:r>
              <a:rPr lang="en-US" sz="2400" i="1" baseline="30000" dirty="0">
                <a:latin typeface="Calibri" panose="020F0502020204030204" pitchFamily="34" charset="0"/>
                <a:cs typeface="Calibri" panose="020F0502020204030204" pitchFamily="34" charset="0"/>
              </a:rPr>
              <a:t>1</a:t>
            </a:r>
            <a:r>
              <a:rPr lang="en-US" sz="2400" i="1" dirty="0">
                <a:latin typeface="Calibri" panose="020F0502020204030204" pitchFamily="34" charset="0"/>
                <a:cs typeface="Calibri" panose="020F0502020204030204" pitchFamily="34" charset="0"/>
              </a:rPr>
              <a:t>Univ. of New Hampshire, Durham, NH, United States  </a:t>
            </a:r>
            <a:r>
              <a:rPr lang="en-US" sz="2400" i="1" baseline="30000" dirty="0">
                <a:latin typeface="Calibri" panose="020F0502020204030204" pitchFamily="34" charset="0"/>
                <a:cs typeface="Calibri" panose="020F0502020204030204" pitchFamily="34" charset="0"/>
              </a:rPr>
              <a:t>2</a:t>
            </a:r>
            <a:r>
              <a:rPr lang="en-US" sz="2400" i="1" dirty="0">
                <a:latin typeface="Calibri" panose="020F0502020204030204" pitchFamily="34" charset="0"/>
                <a:cs typeface="Calibri" panose="020F0502020204030204" pitchFamily="34" charset="0"/>
              </a:rPr>
              <a:t>Univ. of California Irvine, Irvine, CA, United States  </a:t>
            </a:r>
            <a:r>
              <a:rPr lang="en-US" sz="2400" i="1" baseline="30000" dirty="0">
                <a:latin typeface="Calibri" panose="020F0502020204030204" pitchFamily="34" charset="0"/>
                <a:cs typeface="Calibri" panose="020F0502020204030204" pitchFamily="34" charset="0"/>
              </a:rPr>
              <a:t>3</a:t>
            </a:r>
            <a:r>
              <a:rPr lang="en-US" sz="2400" i="1" dirty="0">
                <a:latin typeface="Calibri" panose="020F0502020204030204" pitchFamily="34" charset="0"/>
                <a:cs typeface="Calibri" panose="020F0502020204030204" pitchFamily="34" charset="0"/>
              </a:rPr>
              <a:t>Univ. of Washington, Seattle, WA, United States </a:t>
            </a:r>
            <a:r>
              <a:rPr lang="en-US" sz="2400" i="1" baseline="30000" dirty="0">
                <a:latin typeface="Calibri" panose="020F0502020204030204" pitchFamily="34" charset="0"/>
                <a:cs typeface="Calibri" panose="020F0502020204030204" pitchFamily="34" charset="0"/>
              </a:rPr>
              <a:t>4</a:t>
            </a:r>
            <a:r>
              <a:rPr lang="en-US" sz="2400" i="1" dirty="0">
                <a:latin typeface="Calibri" panose="020F0502020204030204" pitchFamily="34" charset="0"/>
                <a:cs typeface="Calibri" panose="020F0502020204030204" pitchFamily="34" charset="0"/>
              </a:rPr>
              <a:t>Univ. of Wisconsin, Madison, WI, United States</a:t>
            </a:r>
            <a:endParaRPr lang="en-US" sz="2400" dirty="0">
              <a:latin typeface="Calibri" panose="020F0502020204030204" pitchFamily="34" charset="0"/>
              <a:cs typeface="Calibri" panose="020F0502020204030204" pitchFamily="34" charset="0"/>
            </a:endParaRPr>
          </a:p>
        </p:txBody>
      </p:sp>
      <p:sp>
        <p:nvSpPr>
          <p:cNvPr id="178" name="TextBox 177">
            <a:extLst>
              <a:ext uri="{FF2B5EF4-FFF2-40B4-BE49-F238E27FC236}">
                <a16:creationId xmlns:a16="http://schemas.microsoft.com/office/drawing/2014/main" id="{F83D37DA-DB91-0940-8DB7-9591D724CE55}"/>
              </a:ext>
            </a:extLst>
          </p:cNvPr>
          <p:cNvSpPr txBox="1"/>
          <p:nvPr/>
        </p:nvSpPr>
        <p:spPr>
          <a:xfrm>
            <a:off x="1179337" y="5752907"/>
            <a:ext cx="27410132" cy="2677656"/>
          </a:xfrm>
          <a:prstGeom prst="rect">
            <a:avLst/>
          </a:prstGeom>
          <a:noFill/>
        </p:spPr>
        <p:txBody>
          <a:bodyPr wrap="square" rtlCol="0">
            <a:spAutoFit/>
          </a:bodyPr>
          <a:lstStyle/>
          <a:p>
            <a:pPr algn="just"/>
            <a:r>
              <a:rPr lang="en-US" sz="2800" dirty="0">
                <a:latin typeface="Calibri" panose="020F0502020204030204" pitchFamily="34" charset="0"/>
                <a:cs typeface="Calibri" panose="020F0502020204030204" pitchFamily="34" charset="0"/>
              </a:rPr>
              <a:t>The stable isotope, aerosol, and atmospheric gas records in ice cores provide exceptional archives of past climate. Supported by the U.S. National Science Foundation (Office of Polar Programs – Antarctic Glaciology), a new 1,751-meter long ice core (~54,000 years in age) was recovered from South Pole, Antarctica, during the 2014-2015 (0 to 736 m) and 2015-2016 (736 to 1751 m) field seasons using the new U.S. Intermediate Depth Drill. Ice from the brittle ice zone was left at the site to relax. A third field season was required to pack and ship the brittle ice from the second field season back to the USA, although in hindsight the ice was not brittle. Very few measurements were performed on the ice in the field. The primary goal of the on-site core handling was to remove as much of the Estisol-140 drill fluid from the core as possible, assign a precise depth to the ice, and safely prepare the ice for transport back to the NSF Ice Core Facility in Denver, Colorado, USA, for subsequent intensive processing and sampling.</a:t>
            </a:r>
          </a:p>
        </p:txBody>
      </p:sp>
      <p:sp>
        <p:nvSpPr>
          <p:cNvPr id="181" name="TextBox 180">
            <a:extLst>
              <a:ext uri="{FF2B5EF4-FFF2-40B4-BE49-F238E27FC236}">
                <a16:creationId xmlns:a16="http://schemas.microsoft.com/office/drawing/2014/main" id="{3590C130-5B61-0341-A631-AECD7FE16F7C}"/>
              </a:ext>
            </a:extLst>
          </p:cNvPr>
          <p:cNvSpPr txBox="1"/>
          <p:nvPr/>
        </p:nvSpPr>
        <p:spPr>
          <a:xfrm>
            <a:off x="1179337" y="5043024"/>
            <a:ext cx="6120141" cy="834763"/>
          </a:xfrm>
          <a:prstGeom prst="rect">
            <a:avLst/>
          </a:prstGeom>
          <a:noFill/>
        </p:spPr>
        <p:txBody>
          <a:bodyPr wrap="square" lIns="95171" tIns="47585" rIns="95171" bIns="47585" rtlCol="0">
            <a:spAutoFit/>
          </a:bodyPr>
          <a:lstStyle/>
          <a:p>
            <a:r>
              <a:rPr lang="en-US" sz="4800" b="1" dirty="0">
                <a:latin typeface="Calibri" panose="020F0502020204030204" pitchFamily="34" charset="0"/>
                <a:cs typeface="Calibri" panose="020F0502020204030204" pitchFamily="34" charset="0"/>
              </a:rPr>
              <a:t>ABSTRACT</a:t>
            </a:r>
          </a:p>
        </p:txBody>
      </p:sp>
      <p:sp>
        <p:nvSpPr>
          <p:cNvPr id="182" name="TextBox 181">
            <a:extLst>
              <a:ext uri="{FF2B5EF4-FFF2-40B4-BE49-F238E27FC236}">
                <a16:creationId xmlns:a16="http://schemas.microsoft.com/office/drawing/2014/main" id="{386240F3-2BDC-704A-9949-A2E632DC633B}"/>
              </a:ext>
            </a:extLst>
          </p:cNvPr>
          <p:cNvSpPr txBox="1"/>
          <p:nvPr/>
        </p:nvSpPr>
        <p:spPr>
          <a:xfrm>
            <a:off x="1136473" y="8972010"/>
            <a:ext cx="7249853" cy="865541"/>
          </a:xfrm>
          <a:prstGeom prst="rect">
            <a:avLst/>
          </a:prstGeom>
          <a:noFill/>
        </p:spPr>
        <p:txBody>
          <a:bodyPr wrap="square" lIns="95171" tIns="47585" rIns="95171" bIns="47585" rtlCol="0">
            <a:spAutoFit/>
          </a:bodyPr>
          <a:lstStyle/>
          <a:p>
            <a:r>
              <a:rPr lang="en-US" sz="4800" b="1" dirty="0">
                <a:latin typeface="Calibri" panose="020F0502020204030204" pitchFamily="34" charset="0"/>
                <a:cs typeface="Calibri" panose="020F0502020204030204" pitchFamily="34" charset="0"/>
              </a:rPr>
              <a:t>LOCATION</a:t>
            </a:r>
          </a:p>
        </p:txBody>
      </p:sp>
      <p:sp>
        <p:nvSpPr>
          <p:cNvPr id="183" name="TextBox 182">
            <a:extLst>
              <a:ext uri="{FF2B5EF4-FFF2-40B4-BE49-F238E27FC236}">
                <a16:creationId xmlns:a16="http://schemas.microsoft.com/office/drawing/2014/main" id="{88AFE48B-B573-4C44-8A58-2921B895AD61}"/>
              </a:ext>
            </a:extLst>
          </p:cNvPr>
          <p:cNvSpPr txBox="1"/>
          <p:nvPr/>
        </p:nvSpPr>
        <p:spPr>
          <a:xfrm>
            <a:off x="1136473" y="24625740"/>
            <a:ext cx="7134120" cy="1711926"/>
          </a:xfrm>
          <a:prstGeom prst="rect">
            <a:avLst/>
          </a:prstGeom>
          <a:noFill/>
        </p:spPr>
        <p:txBody>
          <a:bodyPr wrap="square" lIns="95171" tIns="47585" rIns="95171" bIns="47585" rtlCol="0">
            <a:spAutoFit/>
          </a:bodyPr>
          <a:lstStyle/>
          <a:p>
            <a:r>
              <a:rPr lang="en-US" sz="2100" b="1" dirty="0">
                <a:latin typeface="Calibri" panose="020F0502020204030204" pitchFamily="34" charset="0"/>
                <a:cs typeface="Calibri" panose="020F0502020204030204" pitchFamily="34" charset="0"/>
              </a:rPr>
              <a:t>FIGURE 1</a:t>
            </a:r>
            <a:r>
              <a:rPr lang="en-US" sz="2100" dirty="0">
                <a:latin typeface="Calibri" panose="020F0502020204030204" pitchFamily="34" charset="0"/>
                <a:cs typeface="Calibri" panose="020F0502020204030204" pitchFamily="34" charset="0"/>
              </a:rPr>
              <a:t>.  Top: South Pole drill site (SP, red circle). The drill site is approximately 2.7 km from South Pole Station.  Middle: Aerial view of the drill site. The drilling took place inside the long red and white tent.  Bottom: General characteristics of the drill site location.</a:t>
            </a:r>
          </a:p>
        </p:txBody>
      </p:sp>
      <p:pic>
        <p:nvPicPr>
          <p:cNvPr id="190" name="Picture 189">
            <a:extLst>
              <a:ext uri="{FF2B5EF4-FFF2-40B4-BE49-F238E27FC236}">
                <a16:creationId xmlns:a16="http://schemas.microsoft.com/office/drawing/2014/main" id="{F0865964-2470-9B4F-86A4-59FB81781CB7}"/>
              </a:ext>
            </a:extLst>
          </p:cNvPr>
          <p:cNvPicPr>
            <a:picLocks noChangeAspect="1"/>
          </p:cNvPicPr>
          <p:nvPr/>
        </p:nvPicPr>
        <p:blipFill rotWithShape="1">
          <a:blip r:embed="rId12">
            <a:extLst>
              <a:ext uri="{28A0092B-C50C-407E-A947-70E740481C1C}">
                <a14:useLocalDpi xmlns:a14="http://schemas.microsoft.com/office/drawing/2010/main" val="0"/>
              </a:ext>
            </a:extLst>
          </a:blip>
          <a:srcRect l="1747" t="443" r="45945" b="64696"/>
          <a:stretch/>
        </p:blipFill>
        <p:spPr>
          <a:xfrm>
            <a:off x="1136473" y="9954781"/>
            <a:ext cx="7016650" cy="5713765"/>
          </a:xfrm>
          <a:prstGeom prst="rect">
            <a:avLst/>
          </a:prstGeom>
        </p:spPr>
      </p:pic>
      <p:graphicFrame>
        <p:nvGraphicFramePr>
          <p:cNvPr id="193" name="Table 192">
            <a:extLst>
              <a:ext uri="{FF2B5EF4-FFF2-40B4-BE49-F238E27FC236}">
                <a16:creationId xmlns:a16="http://schemas.microsoft.com/office/drawing/2014/main" id="{124C44EC-A3C0-EB4E-923F-410BA1C2277A}"/>
              </a:ext>
            </a:extLst>
          </p:cNvPr>
          <p:cNvGraphicFramePr>
            <a:graphicFrameLocks noGrp="1"/>
          </p:cNvGraphicFramePr>
          <p:nvPr>
            <p:extLst>
              <p:ext uri="{D42A27DB-BD31-4B8C-83A1-F6EECF244321}">
                <p14:modId xmlns:p14="http://schemas.microsoft.com/office/powerpoint/2010/main" val="1385308265"/>
              </p:ext>
            </p:extLst>
          </p:nvPr>
        </p:nvGraphicFramePr>
        <p:xfrm>
          <a:off x="1136473" y="21025269"/>
          <a:ext cx="7025683" cy="3333997"/>
        </p:xfrm>
        <a:graphic>
          <a:graphicData uri="http://schemas.openxmlformats.org/drawingml/2006/table">
            <a:tbl>
              <a:tblPr firstCol="1" bandRow="1">
                <a:tableStyleId>{5DA37D80-6434-44D0-A028-1B22A696006F}</a:tableStyleId>
              </a:tblPr>
              <a:tblGrid>
                <a:gridCol w="3627747">
                  <a:extLst>
                    <a:ext uri="{9D8B030D-6E8A-4147-A177-3AD203B41FA5}">
                      <a16:colId xmlns:a16="http://schemas.microsoft.com/office/drawing/2014/main" val="20000"/>
                    </a:ext>
                  </a:extLst>
                </a:gridCol>
                <a:gridCol w="3397936">
                  <a:extLst>
                    <a:ext uri="{9D8B030D-6E8A-4147-A177-3AD203B41FA5}">
                      <a16:colId xmlns:a16="http://schemas.microsoft.com/office/drawing/2014/main" val="20001"/>
                    </a:ext>
                  </a:extLst>
                </a:gridCol>
              </a:tblGrid>
              <a:tr h="468043">
                <a:tc>
                  <a:txBody>
                    <a:bodyPr/>
                    <a:lstStyle/>
                    <a:p>
                      <a:pPr marL="0" marR="0">
                        <a:lnSpc>
                          <a:spcPct val="115000"/>
                        </a:lnSpc>
                        <a:spcBef>
                          <a:spcPts val="0"/>
                        </a:spcBef>
                        <a:spcAft>
                          <a:spcPts val="600"/>
                        </a:spcAft>
                      </a:pPr>
                      <a:r>
                        <a:rPr lang="en-US" sz="2200" baseline="0" dirty="0">
                          <a:effectLst/>
                          <a:latin typeface="Calibri" panose="020F0502020204030204" pitchFamily="34" charset="0"/>
                          <a:cs typeface="Calibri" panose="020F0502020204030204" pitchFamily="34" charset="0"/>
                        </a:rPr>
                        <a:t>Latitude</a:t>
                      </a:r>
                      <a:endParaRPr lang="en-US" sz="2200" b="0" i="0" baseline="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latin typeface="Calibri" panose="020F0502020204030204" pitchFamily="34" charset="0"/>
                          <a:cs typeface="Calibri" panose="020F0502020204030204" pitchFamily="34" charset="0"/>
                        </a:rPr>
                        <a:t>89°59’ 20.168”</a:t>
                      </a:r>
                      <a:r>
                        <a:rPr lang="en-US" sz="2200" baseline="0" dirty="0">
                          <a:latin typeface="Calibri" panose="020F0502020204030204" pitchFamily="34" charset="0"/>
                          <a:cs typeface="Calibri" panose="020F0502020204030204" pitchFamily="34" charset="0"/>
                        </a:rPr>
                        <a:t> </a:t>
                      </a:r>
                      <a:r>
                        <a:rPr lang="en-US" sz="2200" dirty="0">
                          <a:latin typeface="Calibri" panose="020F0502020204030204" pitchFamily="34" charset="0"/>
                          <a:cs typeface="Calibri" panose="020F0502020204030204" pitchFamily="34" charset="0"/>
                        </a:rPr>
                        <a:t>S</a:t>
                      </a:r>
                      <a:endParaRPr lang="en-US" sz="2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1"/>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Longitude</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latin typeface="Calibri" panose="020F0502020204030204" pitchFamily="34" charset="0"/>
                          <a:cs typeface="Calibri" panose="020F0502020204030204" pitchFamily="34" charset="0"/>
                        </a:rPr>
                        <a:t>98°09’ 34.528” W</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2"/>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Altitude</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2835 </a:t>
                      </a:r>
                      <a:r>
                        <a:rPr lang="en-US" sz="2200" dirty="0" err="1">
                          <a:effectLst/>
                          <a:latin typeface="Calibri" panose="020F0502020204030204" pitchFamily="34" charset="0"/>
                          <a:cs typeface="Calibri" panose="020F0502020204030204" pitchFamily="34" charset="0"/>
                        </a:rPr>
                        <a:t>m</a:t>
                      </a:r>
                      <a:r>
                        <a:rPr lang="en-US" sz="2200" dirty="0">
                          <a:effectLst/>
                          <a:latin typeface="Calibri" panose="020F0502020204030204" pitchFamily="34" charset="0"/>
                          <a:cs typeface="Calibri" panose="020F0502020204030204" pitchFamily="34" charset="0"/>
                        </a:rPr>
                        <a:t> </a:t>
                      </a:r>
                      <a:r>
                        <a:rPr lang="en-US" sz="2200" dirty="0" err="1">
                          <a:effectLst/>
                          <a:latin typeface="Calibri" panose="020F0502020204030204" pitchFamily="34" charset="0"/>
                          <a:cs typeface="Calibri" panose="020F0502020204030204" pitchFamily="34" charset="0"/>
                        </a:rPr>
                        <a:t>a.s.l</a:t>
                      </a:r>
                      <a:r>
                        <a:rPr lang="en-US" sz="2200" dirty="0">
                          <a:effectLst/>
                          <a:latin typeface="Calibri" panose="020F0502020204030204" pitchFamily="34" charset="0"/>
                          <a:cs typeface="Calibri" panose="020F0502020204030204" pitchFamily="34" charset="0"/>
                        </a:rPr>
                        <a:t>.</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3"/>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Ice</a:t>
                      </a:r>
                      <a:r>
                        <a:rPr lang="en-US" sz="2200" baseline="0" dirty="0">
                          <a:effectLst/>
                          <a:latin typeface="Calibri" panose="020F0502020204030204" pitchFamily="34" charset="0"/>
                          <a:cs typeface="Calibri" panose="020F0502020204030204" pitchFamily="34" charset="0"/>
                        </a:rPr>
                        <a:t> thickness</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2700 </a:t>
                      </a:r>
                      <a:r>
                        <a:rPr lang="en-US" sz="2200" dirty="0" err="1">
                          <a:effectLst/>
                          <a:latin typeface="Calibri" panose="020F0502020204030204" pitchFamily="34" charset="0"/>
                          <a:cs typeface="Calibri" panose="020F0502020204030204" pitchFamily="34" charset="0"/>
                        </a:rPr>
                        <a:t>m</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4"/>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Accumulation</a:t>
                      </a:r>
                      <a:r>
                        <a:rPr lang="en-US" sz="2200" baseline="0" dirty="0">
                          <a:effectLst/>
                          <a:latin typeface="Calibri" panose="020F0502020204030204" pitchFamily="34" charset="0"/>
                          <a:cs typeface="Calibri" panose="020F0502020204030204" pitchFamily="34" charset="0"/>
                        </a:rPr>
                        <a:t> rate</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8 cm w.e.a</a:t>
                      </a:r>
                      <a:r>
                        <a:rPr lang="en-US" sz="2200" baseline="30000" dirty="0">
                          <a:effectLst/>
                          <a:latin typeface="Calibri" panose="020F0502020204030204" pitchFamily="34" charset="0"/>
                          <a:cs typeface="Calibri" panose="020F0502020204030204" pitchFamily="34" charset="0"/>
                        </a:rPr>
                        <a:t>-1 </a:t>
                      </a:r>
                      <a:r>
                        <a:rPr lang="en-US" sz="2200" baseline="0" dirty="0">
                          <a:effectLst/>
                          <a:latin typeface="Calibri" panose="020F0502020204030204" pitchFamily="34" charset="0"/>
                          <a:cs typeface="Calibri" panose="020F0502020204030204" pitchFamily="34" charset="0"/>
                        </a:rPr>
                        <a:t>(20 cm snow)</a:t>
                      </a:r>
                      <a:endParaRPr lang="en-US" sz="2200" b="0" i="0" baseline="300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5"/>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Ice</a:t>
                      </a:r>
                      <a:r>
                        <a:rPr lang="en-US" sz="2200" baseline="0" dirty="0">
                          <a:effectLst/>
                          <a:latin typeface="Calibri" panose="020F0502020204030204" pitchFamily="34" charset="0"/>
                          <a:cs typeface="Calibri" panose="020F0502020204030204" pitchFamily="34" charset="0"/>
                        </a:rPr>
                        <a:t> velocity</a:t>
                      </a:r>
                      <a:endParaRPr lang="en-US" sz="2200" b="0" i="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10 ma</a:t>
                      </a:r>
                      <a:r>
                        <a:rPr lang="en-US" sz="2200" baseline="30000" dirty="0">
                          <a:effectLst/>
                          <a:latin typeface="Calibri" panose="020F0502020204030204" pitchFamily="34" charset="0"/>
                          <a:cs typeface="Calibri" panose="020F0502020204030204" pitchFamily="34" charset="0"/>
                        </a:rPr>
                        <a:t>-1</a:t>
                      </a:r>
                      <a:r>
                        <a:rPr lang="en-US" sz="2200" dirty="0">
                          <a:effectLst/>
                          <a:latin typeface="Calibri" panose="020F0502020204030204" pitchFamily="34" charset="0"/>
                          <a:cs typeface="Calibri" panose="020F0502020204030204" pitchFamily="34" charset="0"/>
                        </a:rPr>
                        <a:t> along 40°W</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6"/>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Mean annual temperature</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-49°C (-56°F)</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7"/>
                  </a:ext>
                </a:extLst>
              </a:tr>
              <a:tr h="402618">
                <a:tc>
                  <a:txBody>
                    <a:bodyPr/>
                    <a:lstStyle/>
                    <a:p>
                      <a:pPr marL="0" marR="0">
                        <a:lnSpc>
                          <a:spcPct val="115000"/>
                        </a:lnSpc>
                        <a:spcBef>
                          <a:spcPts val="0"/>
                        </a:spcBef>
                        <a:spcAft>
                          <a:spcPts val="600"/>
                        </a:spcAft>
                      </a:pPr>
                      <a:r>
                        <a:rPr lang="en-US" sz="2200" dirty="0">
                          <a:effectLst/>
                          <a:latin typeface="Calibri" panose="020F0502020204030204" pitchFamily="34" charset="0"/>
                          <a:cs typeface="Calibri" panose="020F0502020204030204" pitchFamily="34" charset="0"/>
                        </a:rPr>
                        <a:t>15 </a:t>
                      </a:r>
                      <a:r>
                        <a:rPr lang="en-US" sz="2200" dirty="0" err="1">
                          <a:effectLst/>
                          <a:latin typeface="Calibri" panose="020F0502020204030204" pitchFamily="34" charset="0"/>
                          <a:cs typeface="Calibri" panose="020F0502020204030204" pitchFamily="34" charset="0"/>
                        </a:rPr>
                        <a:t>m</a:t>
                      </a:r>
                      <a:r>
                        <a:rPr lang="en-US" sz="2200" dirty="0">
                          <a:effectLst/>
                          <a:latin typeface="Calibri" panose="020F0502020204030204" pitchFamily="34" charset="0"/>
                          <a:cs typeface="Calibri" panose="020F0502020204030204" pitchFamily="34" charset="0"/>
                        </a:rPr>
                        <a:t> depth </a:t>
                      </a:r>
                      <a:r>
                        <a:rPr lang="en-US" sz="2200" dirty="0" err="1">
                          <a:effectLst/>
                          <a:latin typeface="Calibri" panose="020F0502020204030204" pitchFamily="34" charset="0"/>
                          <a:cs typeface="Calibri" panose="020F0502020204030204" pitchFamily="34" charset="0"/>
                        </a:rPr>
                        <a:t>firn</a:t>
                      </a:r>
                      <a:r>
                        <a:rPr lang="en-US" sz="2200" dirty="0">
                          <a:effectLst/>
                          <a:latin typeface="Calibri" panose="020F0502020204030204" pitchFamily="34" charset="0"/>
                          <a:cs typeface="Calibri" panose="020F0502020204030204" pitchFamily="34" charset="0"/>
                        </a:rPr>
                        <a:t> temperature</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tc>
                  <a:txBody>
                    <a:bodyPr/>
                    <a:lstStyle/>
                    <a:p>
                      <a:pPr marL="0" marR="0" indent="0" algn="l" defTabSz="2194352" rtl="0" eaLnBrk="1" fontAlgn="auto" latinLnBrk="0" hangingPunct="1">
                        <a:lnSpc>
                          <a:spcPct val="115000"/>
                        </a:lnSpc>
                        <a:spcBef>
                          <a:spcPts val="0"/>
                        </a:spcBef>
                        <a:spcAft>
                          <a:spcPts val="600"/>
                        </a:spcAft>
                        <a:buClrTx/>
                        <a:buSzTx/>
                        <a:buFontTx/>
                        <a:buNone/>
                        <a:tabLst/>
                        <a:defRPr/>
                      </a:pPr>
                      <a:r>
                        <a:rPr lang="en-US" sz="2200" dirty="0">
                          <a:effectLst/>
                          <a:latin typeface="Calibri" panose="020F0502020204030204" pitchFamily="34" charset="0"/>
                          <a:cs typeface="Calibri" panose="020F0502020204030204" pitchFamily="34" charset="0"/>
                        </a:rPr>
                        <a:t>-51°C (-60°F)</a:t>
                      </a:r>
                      <a:endParaRPr lang="en-US" sz="2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98381" marR="73786" marT="0" marB="46456" anchor="ctr"/>
                </a:tc>
                <a:extLst>
                  <a:ext uri="{0D108BD9-81ED-4DB2-BD59-A6C34878D82A}">
                    <a16:rowId xmlns:a16="http://schemas.microsoft.com/office/drawing/2014/main" val="10008"/>
                  </a:ext>
                </a:extLst>
              </a:tr>
            </a:tbl>
          </a:graphicData>
        </a:graphic>
      </p:graphicFrame>
      <p:sp>
        <p:nvSpPr>
          <p:cNvPr id="194" name="TextBox 193">
            <a:extLst>
              <a:ext uri="{FF2B5EF4-FFF2-40B4-BE49-F238E27FC236}">
                <a16:creationId xmlns:a16="http://schemas.microsoft.com/office/drawing/2014/main" id="{1E8E0337-7EA3-1349-A294-D143FCA5F389}"/>
              </a:ext>
            </a:extLst>
          </p:cNvPr>
          <p:cNvSpPr txBox="1"/>
          <p:nvPr/>
        </p:nvSpPr>
        <p:spPr>
          <a:xfrm>
            <a:off x="1136473" y="27901912"/>
            <a:ext cx="9241903" cy="834763"/>
          </a:xfrm>
          <a:prstGeom prst="rect">
            <a:avLst/>
          </a:prstGeom>
          <a:noFill/>
        </p:spPr>
        <p:txBody>
          <a:bodyPr wrap="square" lIns="95171" tIns="47585" rIns="95171" bIns="47585" rtlCol="0">
            <a:spAutoFit/>
          </a:bodyPr>
          <a:lstStyle/>
          <a:p>
            <a:r>
              <a:rPr lang="en-US" sz="4800" b="1" dirty="0">
                <a:latin typeface="Calibri" panose="020F0502020204030204" pitchFamily="34" charset="0"/>
                <a:cs typeface="Calibri" panose="020F0502020204030204" pitchFamily="34" charset="0"/>
              </a:rPr>
              <a:t>CORE HANDLING PROCESS</a:t>
            </a:r>
          </a:p>
        </p:txBody>
      </p:sp>
      <p:sp>
        <p:nvSpPr>
          <p:cNvPr id="198" name="TextBox 197">
            <a:extLst>
              <a:ext uri="{FF2B5EF4-FFF2-40B4-BE49-F238E27FC236}">
                <a16:creationId xmlns:a16="http://schemas.microsoft.com/office/drawing/2014/main" id="{A564F706-E8E9-7243-AEB0-766E3D044EAC}"/>
              </a:ext>
            </a:extLst>
          </p:cNvPr>
          <p:cNvSpPr txBox="1"/>
          <p:nvPr/>
        </p:nvSpPr>
        <p:spPr>
          <a:xfrm>
            <a:off x="8649620" y="9031363"/>
            <a:ext cx="11515450" cy="834763"/>
          </a:xfrm>
          <a:prstGeom prst="rect">
            <a:avLst/>
          </a:prstGeom>
          <a:noFill/>
        </p:spPr>
        <p:txBody>
          <a:bodyPr wrap="square" lIns="95171" tIns="47585" rIns="95171" bIns="47585" rtlCol="0">
            <a:spAutoFit/>
          </a:bodyPr>
          <a:lstStyle/>
          <a:p>
            <a:r>
              <a:rPr lang="en-US" sz="4800" b="1" dirty="0">
                <a:latin typeface="Calibri" panose="020F0502020204030204" pitchFamily="34" charset="0"/>
                <a:cs typeface="Calibri" panose="020F0502020204030204" pitchFamily="34" charset="0"/>
              </a:rPr>
              <a:t>FIELD LAYOUT</a:t>
            </a:r>
          </a:p>
        </p:txBody>
      </p:sp>
      <p:sp>
        <p:nvSpPr>
          <p:cNvPr id="199" name="TextBox 198">
            <a:extLst>
              <a:ext uri="{FF2B5EF4-FFF2-40B4-BE49-F238E27FC236}">
                <a16:creationId xmlns:a16="http://schemas.microsoft.com/office/drawing/2014/main" id="{4B1B93B0-94AD-AE47-9607-7168795D463F}"/>
              </a:ext>
            </a:extLst>
          </p:cNvPr>
          <p:cNvSpPr txBox="1"/>
          <p:nvPr/>
        </p:nvSpPr>
        <p:spPr>
          <a:xfrm>
            <a:off x="26469747" y="37989239"/>
            <a:ext cx="5182024" cy="3096921"/>
          </a:xfrm>
          <a:prstGeom prst="rect">
            <a:avLst/>
          </a:prstGeom>
          <a:noFill/>
        </p:spPr>
        <p:txBody>
          <a:bodyPr wrap="square" lIns="95171" tIns="47585" rIns="95171" bIns="47585" rtlCol="0">
            <a:spAutoFit/>
          </a:bodyPr>
          <a:lstStyle/>
          <a:p>
            <a:pPr algn="just"/>
            <a:r>
              <a:rPr lang="en-US" sz="1500" b="1" dirty="0">
                <a:latin typeface="Calibri" panose="020F0502020204030204" pitchFamily="34" charset="0"/>
                <a:cs typeface="Calibri" panose="020F0502020204030204" pitchFamily="34" charset="0"/>
              </a:rPr>
              <a:t>ACKNOWLEDGEMENTS</a:t>
            </a:r>
          </a:p>
          <a:p>
            <a:pPr algn="just"/>
            <a:r>
              <a:rPr lang="en-US" sz="1500" dirty="0">
                <a:latin typeface="Calibri" panose="020F0502020204030204" pitchFamily="34" charset="0"/>
                <a:cs typeface="Calibri" panose="020F0502020204030204" pitchFamily="34" charset="0"/>
              </a:rPr>
              <a:t>This work is supported by US National Science Foundation grants OPP-1142517 (Aydin), OPP-1141839 (Steig), OPP-1142646 (Twickler) and the NASA Cryospheric Sciences Program. We thank the U.S. Ice Drilling Program (IDP; OPP-1327315) for drilling the ice core; the National Science Foundation Ice Core Facility for curating the core; the Antarctic Support Contractor for logistics support in Antarctica; the 109</a:t>
            </a:r>
            <a:r>
              <a:rPr lang="en-US" sz="1500" baseline="30000" dirty="0">
                <a:latin typeface="Calibri" panose="020F0502020204030204" pitchFamily="34" charset="0"/>
                <a:cs typeface="Calibri" panose="020F0502020204030204" pitchFamily="34" charset="0"/>
              </a:rPr>
              <a:t>th</a:t>
            </a:r>
            <a:r>
              <a:rPr lang="en-US" sz="1500" dirty="0">
                <a:latin typeface="Calibri" panose="020F0502020204030204" pitchFamily="34" charset="0"/>
                <a:cs typeface="Calibri" panose="020F0502020204030204" pitchFamily="34" charset="0"/>
              </a:rPr>
              <a:t> New York Air National Guard for airlift support; and CH2M HILL Polar Services for drill test support in Greenland. We appreciate the collaboration with the Centre for Ice and Climate, University of Copenhagen, Denmark, on the design of the U.S. Intermediate Depth Drill.</a:t>
            </a:r>
          </a:p>
        </p:txBody>
      </p:sp>
      <p:pic>
        <p:nvPicPr>
          <p:cNvPr id="200" name="Picture 199" descr="cut-plan-with-core-image.png">
            <a:extLst>
              <a:ext uri="{FF2B5EF4-FFF2-40B4-BE49-F238E27FC236}">
                <a16:creationId xmlns:a16="http://schemas.microsoft.com/office/drawing/2014/main" id="{7F51E547-AEEE-2D45-8D58-4D48C5B54ACC}"/>
              </a:ext>
            </a:extLst>
          </p:cNvPr>
          <p:cNvPicPr>
            <a:picLocks noChangeAspect="1"/>
          </p:cNvPicPr>
          <p:nvPr/>
        </p:nvPicPr>
        <p:blipFill>
          <a:blip r:embed="rId13"/>
          <a:stretch>
            <a:fillRect/>
          </a:stretch>
        </p:blipFill>
        <p:spPr>
          <a:xfrm>
            <a:off x="17070582" y="28940303"/>
            <a:ext cx="8622990" cy="8356226"/>
          </a:xfrm>
          <a:prstGeom prst="rect">
            <a:avLst/>
          </a:prstGeom>
        </p:spPr>
      </p:pic>
      <p:sp>
        <p:nvSpPr>
          <p:cNvPr id="201" name="TextBox 200">
            <a:extLst>
              <a:ext uri="{FF2B5EF4-FFF2-40B4-BE49-F238E27FC236}">
                <a16:creationId xmlns:a16="http://schemas.microsoft.com/office/drawing/2014/main" id="{CEDF5CD8-005F-9147-959B-7E739FE01E96}"/>
              </a:ext>
            </a:extLst>
          </p:cNvPr>
          <p:cNvSpPr txBox="1"/>
          <p:nvPr/>
        </p:nvSpPr>
        <p:spPr>
          <a:xfrm>
            <a:off x="16936369" y="27901912"/>
            <a:ext cx="6392616" cy="834763"/>
          </a:xfrm>
          <a:prstGeom prst="rect">
            <a:avLst/>
          </a:prstGeom>
          <a:noFill/>
        </p:spPr>
        <p:txBody>
          <a:bodyPr wrap="none" lIns="95171" tIns="47585" rIns="95171" bIns="47585" rtlCol="0">
            <a:spAutoFit/>
          </a:bodyPr>
          <a:lstStyle/>
          <a:p>
            <a:r>
              <a:rPr lang="en-US" sz="4800" b="1" dirty="0">
                <a:latin typeface="Calibri" panose="020F0502020204030204" pitchFamily="34" charset="0"/>
                <a:cs typeface="Calibri" panose="020F0502020204030204" pitchFamily="34" charset="0"/>
              </a:rPr>
              <a:t>GENERALIZED CUT PLAN</a:t>
            </a:r>
          </a:p>
        </p:txBody>
      </p:sp>
      <p:cxnSp>
        <p:nvCxnSpPr>
          <p:cNvPr id="202" name="Straight Connector 201">
            <a:extLst>
              <a:ext uri="{FF2B5EF4-FFF2-40B4-BE49-F238E27FC236}">
                <a16:creationId xmlns:a16="http://schemas.microsoft.com/office/drawing/2014/main" id="{7ED638D7-91C9-0A40-81B4-E9DC9084390E}"/>
              </a:ext>
            </a:extLst>
          </p:cNvPr>
          <p:cNvCxnSpPr>
            <a:cxnSpLocks/>
          </p:cNvCxnSpPr>
          <p:nvPr/>
        </p:nvCxnSpPr>
        <p:spPr>
          <a:xfrm>
            <a:off x="18190019" y="37679973"/>
            <a:ext cx="6043776" cy="0"/>
          </a:xfrm>
          <a:prstGeom prst="line">
            <a:avLst/>
          </a:prstGeom>
          <a:ln w="38100" cap="flat" cmpd="sng" algn="ctr">
            <a:solidFill>
              <a:schemeClr val="tx1"/>
            </a:solidFill>
            <a:prstDash val="solid"/>
            <a:round/>
            <a:headEnd type="triangl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203" name="TextBox 202">
            <a:extLst>
              <a:ext uri="{FF2B5EF4-FFF2-40B4-BE49-F238E27FC236}">
                <a16:creationId xmlns:a16="http://schemas.microsoft.com/office/drawing/2014/main" id="{8DFF6BF2-FA78-CA44-AF3A-2450F34FE779}"/>
              </a:ext>
            </a:extLst>
          </p:cNvPr>
          <p:cNvSpPr txBox="1"/>
          <p:nvPr/>
        </p:nvSpPr>
        <p:spPr>
          <a:xfrm>
            <a:off x="20727236" y="37416480"/>
            <a:ext cx="1213314" cy="526987"/>
          </a:xfrm>
          <a:prstGeom prst="rect">
            <a:avLst/>
          </a:prstGeom>
          <a:solidFill>
            <a:schemeClr val="bg1"/>
          </a:solidFill>
        </p:spPr>
        <p:txBody>
          <a:bodyPr wrap="none" lIns="95171" tIns="47585" rIns="95171" bIns="47585" rtlCol="0">
            <a:spAutoFit/>
          </a:bodyPr>
          <a:lstStyle/>
          <a:p>
            <a:r>
              <a:rPr lang="en-US" sz="2800" dirty="0">
                <a:latin typeface="Calibri" panose="020F0502020204030204" pitchFamily="34" charset="0"/>
                <a:cs typeface="Calibri" panose="020F0502020204030204" pitchFamily="34" charset="0"/>
              </a:rPr>
              <a:t>98 mm</a:t>
            </a:r>
          </a:p>
        </p:txBody>
      </p:sp>
      <p:sp>
        <p:nvSpPr>
          <p:cNvPr id="204" name="TextBox 203">
            <a:extLst>
              <a:ext uri="{FF2B5EF4-FFF2-40B4-BE49-F238E27FC236}">
                <a16:creationId xmlns:a16="http://schemas.microsoft.com/office/drawing/2014/main" id="{FEEAA24D-FD6F-DF47-9BBE-64DADF92E731}"/>
              </a:ext>
            </a:extLst>
          </p:cNvPr>
          <p:cNvSpPr txBox="1"/>
          <p:nvPr/>
        </p:nvSpPr>
        <p:spPr>
          <a:xfrm>
            <a:off x="20474274" y="31151775"/>
            <a:ext cx="1388072"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archive</a:t>
            </a:r>
          </a:p>
        </p:txBody>
      </p:sp>
      <p:sp>
        <p:nvSpPr>
          <p:cNvPr id="205" name="TextBox 204">
            <a:extLst>
              <a:ext uri="{FF2B5EF4-FFF2-40B4-BE49-F238E27FC236}">
                <a16:creationId xmlns:a16="http://schemas.microsoft.com/office/drawing/2014/main" id="{267AA2C1-5480-0248-9DC0-270400BF71A8}"/>
              </a:ext>
            </a:extLst>
          </p:cNvPr>
          <p:cNvSpPr txBox="1"/>
          <p:nvPr/>
        </p:nvSpPr>
        <p:spPr>
          <a:xfrm>
            <a:off x="21253464" y="33777193"/>
            <a:ext cx="1092350"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gases</a:t>
            </a:r>
          </a:p>
        </p:txBody>
      </p:sp>
      <p:cxnSp>
        <p:nvCxnSpPr>
          <p:cNvPr id="206" name="Straight Connector 205">
            <a:extLst>
              <a:ext uri="{FF2B5EF4-FFF2-40B4-BE49-F238E27FC236}">
                <a16:creationId xmlns:a16="http://schemas.microsoft.com/office/drawing/2014/main" id="{51DD230E-CA76-EB48-92AC-AAC9C6EFFC58}"/>
              </a:ext>
            </a:extLst>
          </p:cNvPr>
          <p:cNvCxnSpPr>
            <a:cxnSpLocks/>
          </p:cNvCxnSpPr>
          <p:nvPr/>
        </p:nvCxnSpPr>
        <p:spPr>
          <a:xfrm>
            <a:off x="24233795" y="32826768"/>
            <a:ext cx="0" cy="5116698"/>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07" name="Straight Connector 206">
            <a:extLst>
              <a:ext uri="{FF2B5EF4-FFF2-40B4-BE49-F238E27FC236}">
                <a16:creationId xmlns:a16="http://schemas.microsoft.com/office/drawing/2014/main" id="{153797A5-F6D6-3E48-B380-6E6DFC029FC4}"/>
              </a:ext>
            </a:extLst>
          </p:cNvPr>
          <p:cNvCxnSpPr>
            <a:cxnSpLocks/>
          </p:cNvCxnSpPr>
          <p:nvPr/>
        </p:nvCxnSpPr>
        <p:spPr>
          <a:xfrm>
            <a:off x="18194905" y="32826769"/>
            <a:ext cx="0" cy="5060291"/>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08" name="TextBox 207">
            <a:extLst>
              <a:ext uri="{FF2B5EF4-FFF2-40B4-BE49-F238E27FC236}">
                <a16:creationId xmlns:a16="http://schemas.microsoft.com/office/drawing/2014/main" id="{C58BB838-0D96-7940-8E9F-E0AA4E5194E0}"/>
              </a:ext>
            </a:extLst>
          </p:cNvPr>
          <p:cNvSpPr txBox="1"/>
          <p:nvPr/>
        </p:nvSpPr>
        <p:spPr>
          <a:xfrm>
            <a:off x="26070539" y="28880159"/>
            <a:ext cx="5661139" cy="5509200"/>
          </a:xfrm>
          <a:prstGeom prst="rect">
            <a:avLst/>
          </a:prstGeom>
          <a:noFill/>
        </p:spPr>
        <p:txBody>
          <a:bodyPr wrap="square" rtlCol="0">
            <a:spAutoFit/>
          </a:bodyPr>
          <a:lstStyle/>
          <a:p>
            <a:r>
              <a:rPr lang="en-US" sz="2200" b="1" dirty="0">
                <a:latin typeface="Calibri" panose="020F0502020204030204" pitchFamily="34" charset="0"/>
                <a:cs typeface="Calibri" panose="020F0502020204030204" pitchFamily="34" charset="0"/>
              </a:rPr>
              <a:t>FIGURE 3.</a:t>
            </a:r>
            <a:r>
              <a:rPr lang="en-US" sz="2200" dirty="0">
                <a:latin typeface="Calibri" panose="020F0502020204030204" pitchFamily="34" charset="0"/>
                <a:cs typeface="Calibri" panose="020F0502020204030204" pitchFamily="34" charset="0"/>
              </a:rPr>
              <a:t> Generalized cut plan of the 98 mm diameter SPC14 ice core.</a:t>
            </a:r>
          </a:p>
          <a:p>
            <a:endParaRPr lang="en-US" sz="22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The ice core was cut and sampled at the National Science Foundation Ice Core Facility in Lakewood, CO, during the summers of 2015, 2016, and 2017. </a:t>
            </a:r>
          </a:p>
          <a:p>
            <a:endParaRPr lang="en-US" sz="22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Over 10,300 samples have been cut to date from the ice core and sent to 14 individually NSF-funded institutions for analysis.</a:t>
            </a:r>
          </a:p>
          <a:p>
            <a:endParaRPr lang="en-US" sz="22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A: chemistry</a:t>
            </a:r>
          </a:p>
          <a:p>
            <a:r>
              <a:rPr lang="en-US" sz="2200" dirty="0">
                <a:latin typeface="Calibri" panose="020F0502020204030204" pitchFamily="34" charset="0"/>
                <a:cs typeface="Calibri" panose="020F0502020204030204" pitchFamily="34" charset="0"/>
              </a:rPr>
              <a:t>B: continuous water isotopes</a:t>
            </a:r>
          </a:p>
          <a:p>
            <a:r>
              <a:rPr lang="en-US" sz="2200" dirty="0">
                <a:latin typeface="Calibri" panose="020F0502020204030204" pitchFamily="34" charset="0"/>
                <a:cs typeface="Calibri" panose="020F0502020204030204" pitchFamily="34" charset="0"/>
              </a:rPr>
              <a:t>C: discrete water isotopes</a:t>
            </a:r>
          </a:p>
          <a:p>
            <a:r>
              <a:rPr lang="en-US" sz="2200" dirty="0">
                <a:latin typeface="Calibri" panose="020F0502020204030204" pitchFamily="34" charset="0"/>
                <a:cs typeface="Calibri" panose="020F0502020204030204" pitchFamily="34" charset="0"/>
              </a:rPr>
              <a:t>D: Beryllium-10</a:t>
            </a:r>
          </a:p>
        </p:txBody>
      </p:sp>
      <p:sp>
        <p:nvSpPr>
          <p:cNvPr id="209" name="TextBox 208">
            <a:extLst>
              <a:ext uri="{FF2B5EF4-FFF2-40B4-BE49-F238E27FC236}">
                <a16:creationId xmlns:a16="http://schemas.microsoft.com/office/drawing/2014/main" id="{AE6E30D4-9111-3348-BBAD-B244D410B98C}"/>
              </a:ext>
            </a:extLst>
          </p:cNvPr>
          <p:cNvSpPr txBox="1"/>
          <p:nvPr/>
        </p:nvSpPr>
        <p:spPr>
          <a:xfrm>
            <a:off x="18947686" y="32859252"/>
            <a:ext cx="421910"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A</a:t>
            </a:r>
          </a:p>
        </p:txBody>
      </p:sp>
      <p:sp>
        <p:nvSpPr>
          <p:cNvPr id="210" name="TextBox 209">
            <a:extLst>
              <a:ext uri="{FF2B5EF4-FFF2-40B4-BE49-F238E27FC236}">
                <a16:creationId xmlns:a16="http://schemas.microsoft.com/office/drawing/2014/main" id="{A431D845-708E-F440-816B-1F9C74042D8D}"/>
              </a:ext>
            </a:extLst>
          </p:cNvPr>
          <p:cNvSpPr txBox="1"/>
          <p:nvPr/>
        </p:nvSpPr>
        <p:spPr>
          <a:xfrm>
            <a:off x="19410534" y="34119243"/>
            <a:ext cx="407484"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B</a:t>
            </a:r>
          </a:p>
        </p:txBody>
      </p:sp>
      <p:sp>
        <p:nvSpPr>
          <p:cNvPr id="211" name="TextBox 210">
            <a:extLst>
              <a:ext uri="{FF2B5EF4-FFF2-40B4-BE49-F238E27FC236}">
                <a16:creationId xmlns:a16="http://schemas.microsoft.com/office/drawing/2014/main" id="{731BDAEA-AD84-F847-BAB6-AD35BC89F637}"/>
              </a:ext>
            </a:extLst>
          </p:cNvPr>
          <p:cNvSpPr txBox="1"/>
          <p:nvPr/>
        </p:nvSpPr>
        <p:spPr>
          <a:xfrm>
            <a:off x="18571874" y="34104645"/>
            <a:ext cx="404278"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C</a:t>
            </a:r>
          </a:p>
        </p:txBody>
      </p:sp>
      <p:sp>
        <p:nvSpPr>
          <p:cNvPr id="212" name="TextBox 211">
            <a:extLst>
              <a:ext uri="{FF2B5EF4-FFF2-40B4-BE49-F238E27FC236}">
                <a16:creationId xmlns:a16="http://schemas.microsoft.com/office/drawing/2014/main" id="{3E2DF166-EA64-9A43-B7EB-8B7586236A51}"/>
              </a:ext>
            </a:extLst>
          </p:cNvPr>
          <p:cNvSpPr txBox="1"/>
          <p:nvPr/>
        </p:nvSpPr>
        <p:spPr>
          <a:xfrm>
            <a:off x="19369364" y="35096797"/>
            <a:ext cx="437940"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D</a:t>
            </a:r>
          </a:p>
        </p:txBody>
      </p:sp>
      <p:sp>
        <p:nvSpPr>
          <p:cNvPr id="213" name="TextBox 212">
            <a:extLst>
              <a:ext uri="{FF2B5EF4-FFF2-40B4-BE49-F238E27FC236}">
                <a16:creationId xmlns:a16="http://schemas.microsoft.com/office/drawing/2014/main" id="{29C81B77-EB75-CA42-8F13-1C1D94ED1BBF}"/>
              </a:ext>
            </a:extLst>
          </p:cNvPr>
          <p:cNvSpPr txBox="1"/>
          <p:nvPr/>
        </p:nvSpPr>
        <p:spPr>
          <a:xfrm>
            <a:off x="17905984" y="32818064"/>
            <a:ext cx="437940" cy="584775"/>
          </a:xfrm>
          <a:prstGeom prst="rect">
            <a:avLst/>
          </a:prstGeom>
          <a:solidFill>
            <a:schemeClr val="bg1">
              <a:alpha val="80000"/>
            </a:schemeClr>
          </a:solidFill>
        </p:spPr>
        <p:txBody>
          <a:bodyPr wrap="none" rtlCol="0">
            <a:spAutoFit/>
          </a:bodyPr>
          <a:lstStyle/>
          <a:p>
            <a:r>
              <a:rPr lang="en-US" sz="3200" dirty="0">
                <a:latin typeface="Calibri" panose="020F0502020204030204" pitchFamily="34" charset="0"/>
                <a:cs typeface="Calibri" panose="020F0502020204030204" pitchFamily="34" charset="0"/>
              </a:rPr>
              <a:t>D</a:t>
            </a:r>
          </a:p>
        </p:txBody>
      </p:sp>
      <p:sp>
        <p:nvSpPr>
          <p:cNvPr id="53" name="TextBox 52">
            <a:extLst>
              <a:ext uri="{FF2B5EF4-FFF2-40B4-BE49-F238E27FC236}">
                <a16:creationId xmlns:a16="http://schemas.microsoft.com/office/drawing/2014/main" id="{5C458A89-860F-2143-80FF-18387F8C724B}"/>
              </a:ext>
            </a:extLst>
          </p:cNvPr>
          <p:cNvSpPr txBox="1"/>
          <p:nvPr/>
        </p:nvSpPr>
        <p:spPr>
          <a:xfrm>
            <a:off x="8896006" y="20599651"/>
            <a:ext cx="431528" cy="646331"/>
          </a:xfrm>
          <a:prstGeom prst="rect">
            <a:avLst/>
          </a:prstGeom>
          <a:solidFill>
            <a:schemeClr val="bg1"/>
          </a:solidFill>
        </p:spPr>
        <p:txBody>
          <a:bodyPr wrap="none" rtlCol="0">
            <a:spAutoFit/>
          </a:bodyPr>
          <a:lstStyle/>
          <a:p>
            <a:r>
              <a:rPr lang="en-US" sz="3600" dirty="0"/>
              <a:t>C</a:t>
            </a:r>
          </a:p>
        </p:txBody>
      </p:sp>
      <p:sp>
        <p:nvSpPr>
          <p:cNvPr id="6" name="Rectangle 5">
            <a:extLst>
              <a:ext uri="{FF2B5EF4-FFF2-40B4-BE49-F238E27FC236}">
                <a16:creationId xmlns:a16="http://schemas.microsoft.com/office/drawing/2014/main" id="{AACA9321-E611-2E4C-BEA6-3F341656A03E}"/>
              </a:ext>
            </a:extLst>
          </p:cNvPr>
          <p:cNvSpPr/>
          <p:nvPr/>
        </p:nvSpPr>
        <p:spPr>
          <a:xfrm>
            <a:off x="26472805" y="41331016"/>
            <a:ext cx="5258874" cy="1708160"/>
          </a:xfrm>
          <a:prstGeom prst="rect">
            <a:avLst/>
          </a:prstGeom>
        </p:spPr>
        <p:txBody>
          <a:bodyPr wrap="square">
            <a:spAutoFit/>
          </a:bodyPr>
          <a:lstStyle/>
          <a:p>
            <a:r>
              <a:rPr lang="en-US" sz="1500" b="1" dirty="0">
                <a:latin typeface="Calibri" panose="020F0502020204030204" pitchFamily="34" charset="0"/>
                <a:cs typeface="Calibri" panose="020F0502020204030204" pitchFamily="34" charset="0"/>
              </a:rPr>
              <a:t>REFERENCES</a:t>
            </a:r>
          </a:p>
          <a:p>
            <a:pPr marL="951708" indent="-951708"/>
            <a:r>
              <a:rPr lang="en-US" sz="1500" dirty="0">
                <a:latin typeface="Calibri" panose="020F0502020204030204" pitchFamily="34" charset="0"/>
                <a:cs typeface="Calibri" panose="020F0502020204030204" pitchFamily="34" charset="0"/>
              </a:rPr>
              <a:t>Johnson, JA, </a:t>
            </a:r>
            <a:r>
              <a:rPr lang="en-US" sz="1500" dirty="0" err="1">
                <a:latin typeface="Calibri" panose="020F0502020204030204" pitchFamily="34" charset="0"/>
                <a:cs typeface="Calibri" panose="020F0502020204030204" pitchFamily="34" charset="0"/>
              </a:rPr>
              <a:t>Shturmakov</a:t>
            </a:r>
            <a:r>
              <a:rPr lang="en-US" sz="1500" dirty="0">
                <a:latin typeface="Calibri" panose="020F0502020204030204" pitchFamily="34" charset="0"/>
                <a:cs typeface="Calibri" panose="020F0502020204030204" pitchFamily="34" charset="0"/>
              </a:rPr>
              <a:t>, TW Kuhl, N Mortensen, CJ Gibson. Next generation of an intermediate depth drill. </a:t>
            </a:r>
            <a:r>
              <a:rPr lang="en-US" sz="1500" i="1" dirty="0">
                <a:latin typeface="Calibri" panose="020F0502020204030204" pitchFamily="34" charset="0"/>
                <a:cs typeface="Calibri" panose="020F0502020204030204" pitchFamily="34" charset="0"/>
              </a:rPr>
              <a:t>Ann. </a:t>
            </a:r>
            <a:r>
              <a:rPr lang="en-US" sz="1500" i="1" dirty="0" err="1">
                <a:latin typeface="Calibri" panose="020F0502020204030204" pitchFamily="34" charset="0"/>
                <a:cs typeface="Calibri" panose="020F0502020204030204" pitchFamily="34" charset="0"/>
              </a:rPr>
              <a:t>Glaciol</a:t>
            </a:r>
            <a:r>
              <a:rPr lang="en-US" sz="1500" i="1" dirty="0">
                <a:latin typeface="Calibri" panose="020F0502020204030204" pitchFamily="34" charset="0"/>
                <a:cs typeface="Calibri" panose="020F0502020204030204" pitchFamily="34" charset="0"/>
              </a:rPr>
              <a:t>.</a:t>
            </a:r>
            <a:r>
              <a:rPr lang="en-US" sz="1500" dirty="0">
                <a:latin typeface="Calibri" panose="020F0502020204030204" pitchFamily="34" charset="0"/>
                <a:cs typeface="Calibri" panose="020F0502020204030204" pitchFamily="34" charset="0"/>
              </a:rPr>
              <a:t> 55(68), 27-33, 2014.</a:t>
            </a:r>
          </a:p>
          <a:p>
            <a:pPr marL="951708" indent="-951708"/>
            <a:r>
              <a:rPr lang="en-US" sz="1500" dirty="0" err="1">
                <a:latin typeface="Calibri" panose="020F0502020204030204" pitchFamily="34" charset="0"/>
                <a:cs typeface="Calibri" panose="020F0502020204030204" pitchFamily="34" charset="0"/>
              </a:rPr>
              <a:t>Hvidberg</a:t>
            </a:r>
            <a:r>
              <a:rPr lang="en-US" sz="1500" dirty="0">
                <a:latin typeface="Calibri" panose="020F0502020204030204" pitchFamily="34" charset="0"/>
                <a:cs typeface="Calibri" panose="020F0502020204030204" pitchFamily="34" charset="0"/>
              </a:rPr>
              <a:t> CS, </a:t>
            </a:r>
            <a:r>
              <a:rPr lang="en-US" sz="1500" dirty="0" err="1">
                <a:latin typeface="Calibri" panose="020F0502020204030204" pitchFamily="34" charset="0"/>
                <a:cs typeface="Calibri" panose="020F0502020204030204" pitchFamily="34" charset="0"/>
              </a:rPr>
              <a:t>Steffensen</a:t>
            </a:r>
            <a:r>
              <a:rPr lang="en-US" sz="1500" dirty="0">
                <a:latin typeface="Calibri" panose="020F0502020204030204" pitchFamily="34" charset="0"/>
                <a:cs typeface="Calibri" panose="020F0502020204030204" pitchFamily="34" charset="0"/>
              </a:rPr>
              <a:t> JP, Clausen HB, Shoji H, </a:t>
            </a:r>
            <a:r>
              <a:rPr lang="en-US" sz="1500" dirty="0" err="1">
                <a:latin typeface="Calibri" panose="020F0502020204030204" pitchFamily="34" charset="0"/>
                <a:cs typeface="Calibri" panose="020F0502020204030204" pitchFamily="34" charset="0"/>
              </a:rPr>
              <a:t>Kipfstuhl</a:t>
            </a:r>
            <a:r>
              <a:rPr lang="en-US" sz="1500" dirty="0">
                <a:latin typeface="Calibri" panose="020F0502020204030204" pitchFamily="34" charset="0"/>
                <a:cs typeface="Calibri" panose="020F0502020204030204" pitchFamily="34" charset="0"/>
              </a:rPr>
              <a:t> J. The </a:t>
            </a:r>
            <a:r>
              <a:rPr lang="en-US" sz="1500" dirty="0" err="1">
                <a:latin typeface="Calibri" panose="020F0502020204030204" pitchFamily="34" charset="0"/>
                <a:cs typeface="Calibri" panose="020F0502020204030204" pitchFamily="34" charset="0"/>
              </a:rPr>
              <a:t>NorthGRIP</a:t>
            </a:r>
            <a:r>
              <a:rPr lang="en-US" sz="1500" dirty="0">
                <a:latin typeface="Calibri" panose="020F0502020204030204" pitchFamily="34" charset="0"/>
                <a:cs typeface="Calibri" panose="020F0502020204030204" pitchFamily="34" charset="0"/>
              </a:rPr>
              <a:t> ice-core logging procedure: description and evaluation. </a:t>
            </a:r>
            <a:r>
              <a:rPr lang="en-US" sz="1500" i="1" dirty="0">
                <a:latin typeface="Calibri" panose="020F0502020204030204" pitchFamily="34" charset="0"/>
                <a:cs typeface="Calibri" panose="020F0502020204030204" pitchFamily="34" charset="0"/>
              </a:rPr>
              <a:t>Ann. </a:t>
            </a:r>
            <a:r>
              <a:rPr lang="en-US" sz="1500" i="1" dirty="0" err="1">
                <a:latin typeface="Calibri" panose="020F0502020204030204" pitchFamily="34" charset="0"/>
                <a:cs typeface="Calibri" panose="020F0502020204030204" pitchFamily="34" charset="0"/>
              </a:rPr>
              <a:t>Glaciol</a:t>
            </a:r>
            <a:r>
              <a:rPr lang="en-US" sz="1500" i="1" dirty="0">
                <a:latin typeface="Calibri" panose="020F0502020204030204" pitchFamily="34" charset="0"/>
                <a:cs typeface="Calibri" panose="020F0502020204030204" pitchFamily="34" charset="0"/>
              </a:rPr>
              <a:t>.</a:t>
            </a:r>
            <a:r>
              <a:rPr lang="en-US" sz="1500" dirty="0">
                <a:latin typeface="Calibri" panose="020F0502020204030204" pitchFamily="34" charset="0"/>
                <a:cs typeface="Calibri" panose="020F0502020204030204" pitchFamily="34" charset="0"/>
              </a:rPr>
              <a:t> 35, 5-8, 2002.</a:t>
            </a:r>
          </a:p>
        </p:txBody>
      </p:sp>
      <p:sp>
        <p:nvSpPr>
          <p:cNvPr id="55" name="TextBox 54">
            <a:extLst>
              <a:ext uri="{FF2B5EF4-FFF2-40B4-BE49-F238E27FC236}">
                <a16:creationId xmlns:a16="http://schemas.microsoft.com/office/drawing/2014/main" id="{AEA7D899-A0C7-9C4C-B458-5136B5AD0F8B}"/>
              </a:ext>
            </a:extLst>
          </p:cNvPr>
          <p:cNvSpPr txBox="1"/>
          <p:nvPr/>
        </p:nvSpPr>
        <p:spPr>
          <a:xfrm>
            <a:off x="15628224" y="15431224"/>
            <a:ext cx="468398" cy="646331"/>
          </a:xfrm>
          <a:prstGeom prst="rect">
            <a:avLst/>
          </a:prstGeom>
          <a:noFill/>
        </p:spPr>
        <p:txBody>
          <a:bodyPr wrap="none" rtlCol="0">
            <a:spAutoFit/>
          </a:bodyPr>
          <a:lstStyle/>
          <a:p>
            <a:r>
              <a:rPr lang="en-US" sz="3600" dirty="0"/>
              <a:t>D</a:t>
            </a:r>
          </a:p>
        </p:txBody>
      </p:sp>
      <p:sp>
        <p:nvSpPr>
          <p:cNvPr id="57" name="TextBox 56">
            <a:extLst>
              <a:ext uri="{FF2B5EF4-FFF2-40B4-BE49-F238E27FC236}">
                <a16:creationId xmlns:a16="http://schemas.microsoft.com/office/drawing/2014/main" id="{C3F21DC7-65FD-2B47-B740-8D3580F66A3E}"/>
              </a:ext>
            </a:extLst>
          </p:cNvPr>
          <p:cNvSpPr txBox="1"/>
          <p:nvPr/>
        </p:nvSpPr>
        <p:spPr>
          <a:xfrm>
            <a:off x="1136473" y="28853905"/>
            <a:ext cx="15322118" cy="14276544"/>
          </a:xfrm>
          <a:prstGeom prst="rect">
            <a:avLst/>
          </a:prstGeom>
          <a:noFill/>
        </p:spPr>
        <p:txBody>
          <a:bodyPr wrap="square" numCol="1" rtlCol="0">
            <a:noAutofit/>
          </a:bodyPr>
          <a:lstStyle/>
          <a:p>
            <a:r>
              <a:rPr lang="en-US" sz="2800" b="1" dirty="0">
                <a:latin typeface="Calibri" panose="020F0502020204030204" pitchFamily="34" charset="0"/>
                <a:cs typeface="Calibri" panose="020F0502020204030204" pitchFamily="34" charset="0"/>
              </a:rPr>
              <a:t>Receiving/Logging</a:t>
            </a:r>
            <a:endParaRPr lang="en-US" sz="28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Inside temperature between -20 to -25°C. Radiative heating in the tent. </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Rigid tables with adjustable-height aluminum core tray rail system </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2 m of ice received</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Fluid evacuation device (FED) for removing drill fluid, followed by hand-vacuuming and towel-wiping</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Brittle ice pushed directly into elastic netting (619 – 1078 m) </a:t>
            </a:r>
            <a:r>
              <a:rPr lang="en-US" sz="2800" baseline="30000" dirty="0">
                <a:latin typeface="Calibri" panose="020F0502020204030204" pitchFamily="34" charset="0"/>
                <a:cs typeface="Calibri" panose="020F0502020204030204" pitchFamily="34" charset="0"/>
              </a:rPr>
              <a:t>**</a:t>
            </a:r>
            <a:r>
              <a:rPr lang="en-US" sz="2800" dirty="0">
                <a:latin typeface="Calibri" panose="020F0502020204030204" pitchFamily="34" charset="0"/>
                <a:cs typeface="Calibri" panose="020F0502020204030204" pitchFamily="34" charset="0"/>
              </a:rPr>
              <a:t> </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Logging procedure based on </a:t>
            </a:r>
            <a:r>
              <a:rPr lang="en-US" sz="2800" dirty="0" err="1">
                <a:latin typeface="Calibri" panose="020F0502020204030204" pitchFamily="34" charset="0"/>
                <a:cs typeface="Calibri" panose="020F0502020204030204" pitchFamily="34" charset="0"/>
              </a:rPr>
              <a:t>NorthGRIP</a:t>
            </a:r>
            <a:r>
              <a:rPr lang="en-US" sz="2800" dirty="0">
                <a:latin typeface="Calibri" panose="020F0502020204030204" pitchFamily="34" charset="0"/>
                <a:cs typeface="Calibri" panose="020F0502020204030204" pitchFamily="34" charset="0"/>
              </a:rPr>
              <a:t> procedure (</a:t>
            </a:r>
            <a:r>
              <a:rPr lang="en-US" sz="2800" dirty="0" err="1">
                <a:latin typeface="Calibri" panose="020F0502020204030204" pitchFamily="34" charset="0"/>
                <a:cs typeface="Calibri" panose="020F0502020204030204" pitchFamily="34" charset="0"/>
              </a:rPr>
              <a:t>Hvidberg</a:t>
            </a:r>
            <a:r>
              <a:rPr lang="en-US" sz="2800" dirty="0">
                <a:latin typeface="Calibri" panose="020F0502020204030204" pitchFamily="34" charset="0"/>
                <a:cs typeface="Calibri" panose="020F0502020204030204" pitchFamily="34" charset="0"/>
              </a:rPr>
              <a:t> et al., Annals </a:t>
            </a:r>
            <a:r>
              <a:rPr lang="en-US" sz="2800" dirty="0" err="1">
                <a:latin typeface="Calibri" panose="020F0502020204030204" pitchFamily="34" charset="0"/>
                <a:cs typeface="Calibri" panose="020F0502020204030204" pitchFamily="34" charset="0"/>
              </a:rPr>
              <a:t>Glac</a:t>
            </a:r>
            <a:r>
              <a:rPr lang="en-US" sz="2800" dirty="0">
                <a:latin typeface="Calibri" panose="020F0502020204030204" pitchFamily="34" charset="0"/>
                <a:cs typeface="Calibri" panose="020F0502020204030204" pitchFamily="34" charset="0"/>
              </a:rPr>
              <a:t>. 2002)</a:t>
            </a:r>
          </a:p>
          <a:p>
            <a:endParaRPr lang="en-US" sz="28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 The length is measured, the ends tagged, and the 2-meter-long run of ice is pushed into a cardboard tube and set to rest on the racks in the core storage trench. The ice winters-over and is cut into 1-meter-long sections the following season.</a:t>
            </a:r>
          </a:p>
          <a:p>
            <a:endParaRPr lang="en-US" sz="2800" dirty="0">
              <a:latin typeface="Calibri" panose="020F0502020204030204" pitchFamily="34" charset="0"/>
              <a:cs typeface="Calibri" panose="020F0502020204030204" pitchFamily="34" charset="0"/>
            </a:endParaRPr>
          </a:p>
          <a:p>
            <a:r>
              <a:rPr lang="en-US" sz="2800" b="1" dirty="0">
                <a:latin typeface="Calibri" panose="020F0502020204030204" pitchFamily="34" charset="0"/>
                <a:cs typeface="Calibri" panose="020F0502020204030204" pitchFamily="34" charset="0"/>
              </a:rPr>
              <a:t>Cutting</a:t>
            </a:r>
            <a:endParaRPr lang="en-US" sz="28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2 m drill runs cut into 1 m sections</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Circular saw w/ tungsten carbide tipped 14” blade</a:t>
            </a:r>
          </a:p>
          <a:p>
            <a:r>
              <a:rPr lang="en-US" sz="2800" dirty="0">
                <a:latin typeface="Calibri" panose="020F0502020204030204" pitchFamily="34" charset="0"/>
                <a:cs typeface="Calibri" panose="020F0502020204030204" pitchFamily="34" charset="0"/>
              </a:rPr>
              <a:t> </a:t>
            </a:r>
          </a:p>
          <a:p>
            <a:r>
              <a:rPr lang="en-US" sz="2800" b="1" dirty="0">
                <a:latin typeface="Calibri" panose="020F0502020204030204" pitchFamily="34" charset="0"/>
                <a:cs typeface="Calibri" panose="020F0502020204030204" pitchFamily="34" charset="0"/>
              </a:rPr>
              <a:t>Packing</a:t>
            </a:r>
            <a:endParaRPr lang="en-US" sz="28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1 m cores into 6-mil </a:t>
            </a:r>
            <a:r>
              <a:rPr lang="en-US" sz="2800" dirty="0" err="1">
                <a:latin typeface="Calibri" panose="020F0502020204030204" pitchFamily="34" charset="0"/>
                <a:cs typeface="Calibri" panose="020F0502020204030204" pitchFamily="34" charset="0"/>
              </a:rPr>
              <a:t>layflat</a:t>
            </a:r>
            <a:r>
              <a:rPr lang="en-US" sz="2800" dirty="0">
                <a:latin typeface="Calibri" panose="020F0502020204030204" pitchFamily="34" charset="0"/>
                <a:cs typeface="Calibri" panose="020F0502020204030204" pitchFamily="34" charset="0"/>
              </a:rPr>
              <a:t> and then into Al-coated cardboard core tubes</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4 core tubes (packed in snow)/ISC box;  8 ISC boxes/wood skid;  4 wood skids/Air Force Pallet (AFP)</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Temperature loggers inside ISC boxes &amp; on each skid</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1”-thick, quilted insulated blanket under AFP netting</a:t>
            </a:r>
          </a:p>
          <a:p>
            <a:r>
              <a:rPr lang="en-US" sz="2800" dirty="0">
                <a:latin typeface="Calibri" panose="020F0502020204030204" pitchFamily="34" charset="0"/>
                <a:cs typeface="Calibri" panose="020F0502020204030204" pitchFamily="34" charset="0"/>
              </a:rPr>
              <a:t> </a:t>
            </a:r>
          </a:p>
          <a:p>
            <a:r>
              <a:rPr lang="en-US" sz="2800" b="1" dirty="0">
                <a:latin typeface="Calibri" panose="020F0502020204030204" pitchFamily="34" charset="0"/>
                <a:cs typeface="Calibri" panose="020F0502020204030204" pitchFamily="34" charset="0"/>
              </a:rPr>
              <a:t>Storage</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4.5 m (W) x 7.3 m (L) x ~2.74 m (H) core storage basement</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Temperature varied between -30 to -35°C</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Brittle ice allowed to relax over winter in basement</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Served as storage area for packed ISC boxes</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Mechanical lift system for moving packed ISC boxes out of storage and onto surface</a:t>
            </a:r>
          </a:p>
          <a:p>
            <a:r>
              <a:rPr lang="en-US" sz="2800" dirty="0">
                <a:latin typeface="Calibri" panose="020F0502020204030204" pitchFamily="34" charset="0"/>
                <a:cs typeface="Calibri" panose="020F0502020204030204" pitchFamily="34" charset="0"/>
              </a:rPr>
              <a:t> </a:t>
            </a:r>
          </a:p>
          <a:p>
            <a:r>
              <a:rPr lang="en-US" sz="2800" b="1" dirty="0">
                <a:latin typeface="Calibri" panose="020F0502020204030204" pitchFamily="34" charset="0"/>
                <a:cs typeface="Calibri" panose="020F0502020204030204" pitchFamily="34" charset="0"/>
              </a:rPr>
              <a:t>Shipping</a:t>
            </a:r>
            <a:endParaRPr lang="en-US" sz="28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Palletized ISC boxes from South Pole to NSF Ice Core Facility (Lakewood, CO, USA)</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Cold-deck LC-130 flights from South Pole to McMurdo Station</a:t>
            </a:r>
          </a:p>
          <a:p>
            <a:pPr marL="457200" indent="-457200">
              <a:buFont typeface="Arial" panose="020B0604020202020204" pitchFamily="34" charset="0"/>
              <a:buChar char="•"/>
            </a:pPr>
            <a:r>
              <a:rPr lang="en-US" sz="2800" dirty="0">
                <a:latin typeface="Calibri" panose="020F0502020204030204" pitchFamily="34" charset="0"/>
                <a:cs typeface="Calibri" panose="020F0502020204030204" pitchFamily="34" charset="0"/>
              </a:rPr>
              <a:t>-30</a:t>
            </a:r>
            <a:r>
              <a:rPr lang="en-US" sz="2800" baseline="30000" dirty="0">
                <a:latin typeface="Calibri" panose="020F0502020204030204" pitchFamily="34" charset="0"/>
                <a:cs typeface="Calibri" panose="020F0502020204030204" pitchFamily="34" charset="0"/>
              </a:rPr>
              <a:t>o</a:t>
            </a:r>
            <a:r>
              <a:rPr lang="en-US" sz="2800" dirty="0">
                <a:latin typeface="Calibri" panose="020F0502020204030204" pitchFamily="34" charset="0"/>
                <a:cs typeface="Calibri" panose="020F0502020204030204" pitchFamily="34" charset="0"/>
              </a:rPr>
              <a:t>C SAFECORE shipping containers w/ dual cooling &amp; power systems</a:t>
            </a:r>
          </a:p>
        </p:txBody>
      </p:sp>
      <p:cxnSp>
        <p:nvCxnSpPr>
          <p:cNvPr id="69" name="Straight Arrow Connector 68">
            <a:extLst>
              <a:ext uri="{FF2B5EF4-FFF2-40B4-BE49-F238E27FC236}">
                <a16:creationId xmlns:a16="http://schemas.microsoft.com/office/drawing/2014/main" id="{73B64A6D-0DE8-7046-A699-1869BD073586}"/>
              </a:ext>
            </a:extLst>
          </p:cNvPr>
          <p:cNvCxnSpPr>
            <a:cxnSpLocks/>
          </p:cNvCxnSpPr>
          <p:nvPr/>
        </p:nvCxnSpPr>
        <p:spPr>
          <a:xfrm>
            <a:off x="9202208" y="10559976"/>
            <a:ext cx="5242916" cy="0"/>
          </a:xfrm>
          <a:prstGeom prst="straightConnector1">
            <a:avLst/>
          </a:prstGeom>
          <a:ln w="12700" cap="flat" cmpd="sng" algn="ctr">
            <a:solidFill>
              <a:schemeClr val="tx1"/>
            </a:solidFill>
            <a:prstDash val="solid"/>
            <a:round/>
            <a:headEnd type="arrow" w="med" len="med"/>
            <a:tailEnd type="arrow" w="med" len="med"/>
          </a:ln>
          <a:effectLst/>
        </p:spPr>
        <p:style>
          <a:lnRef idx="2">
            <a:schemeClr val="accent1"/>
          </a:lnRef>
          <a:fillRef idx="0">
            <a:schemeClr val="accent1"/>
          </a:fillRef>
          <a:effectRef idx="1">
            <a:schemeClr val="accent1"/>
          </a:effectRef>
          <a:fontRef idx="minor">
            <a:schemeClr val="tx1"/>
          </a:fontRef>
        </p:style>
      </p:cxnSp>
      <p:cxnSp>
        <p:nvCxnSpPr>
          <p:cNvPr id="70" name="Straight Arrow Connector 69">
            <a:extLst>
              <a:ext uri="{FF2B5EF4-FFF2-40B4-BE49-F238E27FC236}">
                <a16:creationId xmlns:a16="http://schemas.microsoft.com/office/drawing/2014/main" id="{1B59C372-C723-B543-BE26-3C19CCBD9FC8}"/>
              </a:ext>
            </a:extLst>
          </p:cNvPr>
          <p:cNvCxnSpPr>
            <a:cxnSpLocks/>
          </p:cNvCxnSpPr>
          <p:nvPr/>
        </p:nvCxnSpPr>
        <p:spPr>
          <a:xfrm>
            <a:off x="8951289" y="10764639"/>
            <a:ext cx="206" cy="3548102"/>
          </a:xfrm>
          <a:prstGeom prst="straightConnector1">
            <a:avLst/>
          </a:prstGeom>
          <a:ln w="12700" cap="flat" cmpd="sng" algn="ctr">
            <a:solidFill>
              <a:schemeClr val="tx1"/>
            </a:solidFill>
            <a:prstDash val="solid"/>
            <a:round/>
            <a:headEnd type="arrow" w="med" len="med"/>
            <a:tailEnd type="arrow" w="med" len="med"/>
          </a:ln>
          <a:effectLst/>
        </p:spPr>
        <p:style>
          <a:lnRef idx="2">
            <a:schemeClr val="accent1"/>
          </a:lnRef>
          <a:fillRef idx="0">
            <a:schemeClr val="accent1"/>
          </a:fillRef>
          <a:effectRef idx="1">
            <a:schemeClr val="accent1"/>
          </a:effectRef>
          <a:fontRef idx="minor">
            <a:schemeClr val="tx1"/>
          </a:fontRef>
        </p:style>
      </p:cxnSp>
      <p:sp>
        <p:nvSpPr>
          <p:cNvPr id="71" name="TextBox 70">
            <a:extLst>
              <a:ext uri="{FF2B5EF4-FFF2-40B4-BE49-F238E27FC236}">
                <a16:creationId xmlns:a16="http://schemas.microsoft.com/office/drawing/2014/main" id="{9E041141-D9A7-D749-BE83-59814860E9E2}"/>
              </a:ext>
            </a:extLst>
          </p:cNvPr>
          <p:cNvSpPr txBox="1"/>
          <p:nvPr/>
        </p:nvSpPr>
        <p:spPr>
          <a:xfrm>
            <a:off x="8663779" y="12052591"/>
            <a:ext cx="660399" cy="557764"/>
          </a:xfrm>
          <a:prstGeom prst="rect">
            <a:avLst/>
          </a:prstGeom>
          <a:solidFill>
            <a:schemeClr val="bg1"/>
          </a:solidFill>
        </p:spPr>
        <p:txBody>
          <a:bodyPr wrap="square" lIns="95171" tIns="47585" rIns="95171" bIns="47585" rtlCol="0">
            <a:spAutoFit/>
          </a:bodyPr>
          <a:lstStyle/>
          <a:p>
            <a:r>
              <a:rPr lang="en-US" sz="1500" dirty="0"/>
              <a:t>4.5m</a:t>
            </a:r>
          </a:p>
          <a:p>
            <a:r>
              <a:rPr lang="en-US" sz="1500" dirty="0"/>
              <a:t>(15’)</a:t>
            </a:r>
          </a:p>
        </p:txBody>
      </p:sp>
      <p:sp>
        <p:nvSpPr>
          <p:cNvPr id="72" name="TextBox 71">
            <a:extLst>
              <a:ext uri="{FF2B5EF4-FFF2-40B4-BE49-F238E27FC236}">
                <a16:creationId xmlns:a16="http://schemas.microsoft.com/office/drawing/2014/main" id="{F8B82B17-777F-9742-94D0-B0AC45309E62}"/>
              </a:ext>
            </a:extLst>
          </p:cNvPr>
          <p:cNvSpPr txBox="1"/>
          <p:nvPr/>
        </p:nvSpPr>
        <p:spPr>
          <a:xfrm>
            <a:off x="11373448" y="10371388"/>
            <a:ext cx="1112080" cy="326932"/>
          </a:xfrm>
          <a:prstGeom prst="rect">
            <a:avLst/>
          </a:prstGeom>
          <a:solidFill>
            <a:schemeClr val="bg1"/>
          </a:solidFill>
        </p:spPr>
        <p:txBody>
          <a:bodyPr wrap="square" lIns="95171" tIns="47585" rIns="95171" bIns="47585" rtlCol="0">
            <a:spAutoFit/>
          </a:bodyPr>
          <a:lstStyle/>
          <a:p>
            <a:r>
              <a:rPr lang="en-US" sz="1500" dirty="0"/>
              <a:t>7.3m (24’)</a:t>
            </a:r>
          </a:p>
        </p:txBody>
      </p:sp>
      <p:sp>
        <p:nvSpPr>
          <p:cNvPr id="73" name="Rectangle 72">
            <a:extLst>
              <a:ext uri="{FF2B5EF4-FFF2-40B4-BE49-F238E27FC236}">
                <a16:creationId xmlns:a16="http://schemas.microsoft.com/office/drawing/2014/main" id="{06BAFFF3-504D-164E-B3A4-9DE8A518740E}"/>
              </a:ext>
            </a:extLst>
          </p:cNvPr>
          <p:cNvSpPr/>
          <p:nvPr/>
        </p:nvSpPr>
        <p:spPr>
          <a:xfrm>
            <a:off x="9202208" y="10763832"/>
            <a:ext cx="5330968" cy="3547771"/>
          </a:xfrm>
          <a:prstGeom prst="rect">
            <a:avLst/>
          </a:prstGeom>
          <a:noFill/>
          <a:ln w="9525" cap="flat" cmpd="sng" algn="ctr">
            <a:solidFill>
              <a:schemeClr val="tx1"/>
            </a:solidFill>
            <a:prstDash val="lgDash"/>
            <a:round/>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sp>
        <p:nvSpPr>
          <p:cNvPr id="74" name="Rectangle 73">
            <a:extLst>
              <a:ext uri="{FF2B5EF4-FFF2-40B4-BE49-F238E27FC236}">
                <a16:creationId xmlns:a16="http://schemas.microsoft.com/office/drawing/2014/main" id="{0273B198-CFDC-5A43-B390-A3439B423775}"/>
              </a:ext>
            </a:extLst>
          </p:cNvPr>
          <p:cNvSpPr/>
          <p:nvPr/>
        </p:nvSpPr>
        <p:spPr>
          <a:xfrm>
            <a:off x="9229538" y="10783188"/>
            <a:ext cx="1774981" cy="3500779"/>
          </a:xfrm>
          <a:prstGeom prst="rect">
            <a:avLst/>
          </a:prstGeom>
          <a:solidFill>
            <a:schemeClr val="bg2">
              <a:lumMod val="90000"/>
            </a:schemeClr>
          </a:solidFill>
          <a:ln>
            <a:noFill/>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sp>
        <p:nvSpPr>
          <p:cNvPr id="75" name="TextBox 74">
            <a:extLst>
              <a:ext uri="{FF2B5EF4-FFF2-40B4-BE49-F238E27FC236}">
                <a16:creationId xmlns:a16="http://schemas.microsoft.com/office/drawing/2014/main" id="{E56BD579-F1B0-E148-9181-82E141E53B1B}"/>
              </a:ext>
            </a:extLst>
          </p:cNvPr>
          <p:cNvSpPr txBox="1"/>
          <p:nvPr/>
        </p:nvSpPr>
        <p:spPr>
          <a:xfrm>
            <a:off x="9516581" y="12054276"/>
            <a:ext cx="1026500" cy="357709"/>
          </a:xfrm>
          <a:prstGeom prst="rect">
            <a:avLst/>
          </a:prstGeom>
          <a:noFill/>
        </p:spPr>
        <p:txBody>
          <a:bodyPr wrap="square" lIns="95171" tIns="47585" rIns="95171" bIns="47585" rtlCol="0">
            <a:spAutoFit/>
          </a:bodyPr>
          <a:lstStyle/>
          <a:p>
            <a:r>
              <a:rPr lang="en-US" sz="1700" dirty="0">
                <a:solidFill>
                  <a:schemeClr val="tx1">
                    <a:lumMod val="75000"/>
                    <a:lumOff val="25000"/>
                  </a:schemeClr>
                </a:solidFill>
              </a:rPr>
              <a:t>shelving</a:t>
            </a:r>
          </a:p>
        </p:txBody>
      </p:sp>
      <p:sp>
        <p:nvSpPr>
          <p:cNvPr id="76" name="Rectangle 75">
            <a:extLst>
              <a:ext uri="{FF2B5EF4-FFF2-40B4-BE49-F238E27FC236}">
                <a16:creationId xmlns:a16="http://schemas.microsoft.com/office/drawing/2014/main" id="{B335FBA8-AA01-0245-BCF3-B04E59D4351C}"/>
              </a:ext>
            </a:extLst>
          </p:cNvPr>
          <p:cNvSpPr/>
          <p:nvPr/>
        </p:nvSpPr>
        <p:spPr>
          <a:xfrm>
            <a:off x="12701440" y="11058514"/>
            <a:ext cx="959086" cy="690964"/>
          </a:xfrm>
          <a:prstGeom prst="rect">
            <a:avLst/>
          </a:prstGeom>
          <a:solidFill>
            <a:schemeClr val="bg2">
              <a:lumMod val="90000"/>
            </a:schemeClr>
          </a:solidFill>
          <a:ln>
            <a:noFill/>
          </a:ln>
          <a:effectLst/>
        </p:spPr>
        <p:style>
          <a:lnRef idx="1">
            <a:schemeClr val="accent1"/>
          </a:lnRef>
          <a:fillRef idx="3">
            <a:schemeClr val="accent1"/>
          </a:fillRef>
          <a:effectRef idx="2">
            <a:schemeClr val="accent1"/>
          </a:effectRef>
          <a:fontRef idx="minor">
            <a:schemeClr val="lt1"/>
          </a:fontRef>
        </p:style>
        <p:txBody>
          <a:bodyPr lIns="95171" tIns="47585" rIns="95171" bIns="47585" rtlCol="0" anchor="ctr"/>
          <a:lstStyle/>
          <a:p>
            <a:pPr algn="ctr"/>
            <a:endParaRPr lang="en-US"/>
          </a:p>
        </p:txBody>
      </p:sp>
      <p:sp>
        <p:nvSpPr>
          <p:cNvPr id="77" name="TextBox 76">
            <a:extLst>
              <a:ext uri="{FF2B5EF4-FFF2-40B4-BE49-F238E27FC236}">
                <a16:creationId xmlns:a16="http://schemas.microsoft.com/office/drawing/2014/main" id="{37E7C08A-63C7-1540-A280-EB76C0DDEBFC}"/>
              </a:ext>
            </a:extLst>
          </p:cNvPr>
          <p:cNvSpPr txBox="1"/>
          <p:nvPr/>
        </p:nvSpPr>
        <p:spPr>
          <a:xfrm>
            <a:off x="12768572" y="11058514"/>
            <a:ext cx="866945" cy="619320"/>
          </a:xfrm>
          <a:prstGeom prst="rect">
            <a:avLst/>
          </a:prstGeom>
          <a:noFill/>
        </p:spPr>
        <p:txBody>
          <a:bodyPr wrap="square" lIns="95171" tIns="47585" rIns="95171" bIns="47585" rtlCol="0">
            <a:spAutoFit/>
          </a:bodyPr>
          <a:lstStyle/>
          <a:p>
            <a:r>
              <a:rPr lang="en-US" sz="1700" dirty="0">
                <a:solidFill>
                  <a:schemeClr val="tx1">
                    <a:lumMod val="75000"/>
                    <a:lumOff val="25000"/>
                  </a:schemeClr>
                </a:solidFill>
              </a:rPr>
              <a:t>ceiling</a:t>
            </a:r>
          </a:p>
          <a:p>
            <a:r>
              <a:rPr lang="en-US" sz="1700" dirty="0">
                <a:solidFill>
                  <a:schemeClr val="tx1">
                    <a:lumMod val="75000"/>
                    <a:lumOff val="25000"/>
                  </a:schemeClr>
                </a:solidFill>
              </a:rPr>
              <a:t>hatch</a:t>
            </a:r>
          </a:p>
        </p:txBody>
      </p:sp>
      <p:sp>
        <p:nvSpPr>
          <p:cNvPr id="78" name="TextBox 77">
            <a:extLst>
              <a:ext uri="{FF2B5EF4-FFF2-40B4-BE49-F238E27FC236}">
                <a16:creationId xmlns:a16="http://schemas.microsoft.com/office/drawing/2014/main" id="{913BD6A7-9E40-1547-9A2A-6050290475E3}"/>
              </a:ext>
            </a:extLst>
          </p:cNvPr>
          <p:cNvSpPr txBox="1"/>
          <p:nvPr/>
        </p:nvSpPr>
        <p:spPr>
          <a:xfrm>
            <a:off x="8854587" y="9826515"/>
            <a:ext cx="472947" cy="584775"/>
          </a:xfrm>
          <a:prstGeom prst="rect">
            <a:avLst/>
          </a:prstGeom>
          <a:noFill/>
        </p:spPr>
        <p:txBody>
          <a:bodyPr wrap="square" rtlCol="0">
            <a:spAutoFit/>
          </a:bodyPr>
          <a:lstStyle/>
          <a:p>
            <a:r>
              <a:rPr lang="en-US" sz="3200" dirty="0"/>
              <a:t>A</a:t>
            </a:r>
          </a:p>
        </p:txBody>
      </p:sp>
      <p:sp>
        <p:nvSpPr>
          <p:cNvPr id="68" name="TextBox 67">
            <a:extLst>
              <a:ext uri="{FF2B5EF4-FFF2-40B4-BE49-F238E27FC236}">
                <a16:creationId xmlns:a16="http://schemas.microsoft.com/office/drawing/2014/main" id="{F7BCFC8E-1138-1A47-95F5-7C3F45B354AB}"/>
              </a:ext>
            </a:extLst>
          </p:cNvPr>
          <p:cNvSpPr txBox="1"/>
          <p:nvPr/>
        </p:nvSpPr>
        <p:spPr>
          <a:xfrm>
            <a:off x="9572876" y="13935609"/>
            <a:ext cx="4426161" cy="357709"/>
          </a:xfrm>
          <a:prstGeom prst="rect">
            <a:avLst/>
          </a:prstGeom>
          <a:noFill/>
        </p:spPr>
        <p:txBody>
          <a:bodyPr wrap="square" lIns="95171" tIns="47585" rIns="95171" bIns="47585" rtlCol="0">
            <a:spAutoFit/>
          </a:bodyPr>
          <a:lstStyle/>
          <a:p>
            <a:r>
              <a:rPr lang="en-US" sz="1700" dirty="0">
                <a:solidFill>
                  <a:schemeClr val="tx1">
                    <a:lumMod val="85000"/>
                    <a:lumOff val="15000"/>
                  </a:schemeClr>
                </a:solidFill>
              </a:rPr>
              <a:t>Underground core storage trench</a:t>
            </a:r>
          </a:p>
        </p:txBody>
      </p:sp>
      <p:sp>
        <p:nvSpPr>
          <p:cNvPr id="58" name="Pentagon 57">
            <a:extLst>
              <a:ext uri="{FF2B5EF4-FFF2-40B4-BE49-F238E27FC236}">
                <a16:creationId xmlns:a16="http://schemas.microsoft.com/office/drawing/2014/main" id="{8CF3DE04-07BB-3146-8617-8F8B1E5DACB0}"/>
              </a:ext>
            </a:extLst>
          </p:cNvPr>
          <p:cNvSpPr/>
          <p:nvPr/>
        </p:nvSpPr>
        <p:spPr>
          <a:xfrm>
            <a:off x="17028124" y="39408641"/>
            <a:ext cx="8551198" cy="3741307"/>
          </a:xfrm>
          <a:prstGeom prst="homePlate">
            <a:avLst>
              <a:gd name="adj" fmla="val 27124"/>
            </a:avLst>
          </a:prstGeom>
          <a:solidFill>
            <a:schemeClr val="bg1"/>
          </a:solidFill>
          <a:ln w="12700" cap="flat" cmpd="sng" algn="ctr">
            <a:solidFill>
              <a:schemeClr val="tx1">
                <a:lumMod val="65000"/>
                <a:lumOff val="35000"/>
              </a:schemeClr>
            </a:solidFill>
            <a:prstDash val="solid"/>
            <a:round/>
            <a:headEnd type="none" w="med" len="med"/>
            <a:tailEnd type="none" w="med" len="med"/>
          </a:ln>
          <a:effectLst>
            <a:outerShdw blurRad="50800" dist="38100" dir="2700000" algn="tl" rotWithShape="0">
              <a:prstClr val="black">
                <a:alpha val="40000"/>
              </a:prstClr>
            </a:outerShdw>
          </a:effectLst>
        </p:spPr>
        <p:txBody>
          <a:bodyPr lIns="95171" tIns="47585" rIns="95171" bIns="47585" anchor="ctr"/>
          <a:lstStyle/>
          <a:p>
            <a:pPr algn="ctr">
              <a:defRPr/>
            </a:pPr>
            <a:endParaRPr lang="da-DK" sz="1700" kern="0" dirty="0">
              <a:solidFill>
                <a:sysClr val="window" lastClr="FFFFFF"/>
              </a:solidFill>
            </a:endParaRPr>
          </a:p>
        </p:txBody>
      </p:sp>
      <p:grpSp>
        <p:nvGrpSpPr>
          <p:cNvPr id="59" name="Gruppe 28">
            <a:extLst>
              <a:ext uri="{FF2B5EF4-FFF2-40B4-BE49-F238E27FC236}">
                <a16:creationId xmlns:a16="http://schemas.microsoft.com/office/drawing/2014/main" id="{A868F5B1-1090-8044-8425-CEAEAC8D0225}"/>
              </a:ext>
            </a:extLst>
          </p:cNvPr>
          <p:cNvGrpSpPr/>
          <p:nvPr/>
        </p:nvGrpSpPr>
        <p:grpSpPr>
          <a:xfrm>
            <a:off x="18529544" y="39591819"/>
            <a:ext cx="6148818" cy="3363012"/>
            <a:chOff x="979255" y="2130354"/>
            <a:chExt cx="3127586" cy="2422187"/>
          </a:xfrm>
          <a:solidFill>
            <a:schemeClr val="bg1"/>
          </a:solidFill>
        </p:grpSpPr>
        <p:cxnSp>
          <p:nvCxnSpPr>
            <p:cNvPr id="60" name="Lige forbindelse 15">
              <a:extLst>
                <a:ext uri="{FF2B5EF4-FFF2-40B4-BE49-F238E27FC236}">
                  <a16:creationId xmlns:a16="http://schemas.microsoft.com/office/drawing/2014/main" id="{5836CFF1-934E-5C4A-B675-E542E7041930}"/>
                </a:ext>
              </a:extLst>
            </p:cNvPr>
            <p:cNvCxnSpPr/>
            <p:nvPr/>
          </p:nvCxnSpPr>
          <p:spPr>
            <a:xfrm rot="5400000">
              <a:off x="554191"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1" name="Lige forbindelse 17">
              <a:extLst>
                <a:ext uri="{FF2B5EF4-FFF2-40B4-BE49-F238E27FC236}">
                  <a16:creationId xmlns:a16="http://schemas.microsoft.com/office/drawing/2014/main" id="{B5482A3B-8DDB-1946-9B2F-DA96E63E0C4C}"/>
                </a:ext>
              </a:extLst>
            </p:cNvPr>
            <p:cNvCxnSpPr/>
            <p:nvPr/>
          </p:nvCxnSpPr>
          <p:spPr>
            <a:xfrm rot="5400000">
              <a:off x="-226975"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2" name="Lige forbindelse 18">
              <a:extLst>
                <a:ext uri="{FF2B5EF4-FFF2-40B4-BE49-F238E27FC236}">
                  <a16:creationId xmlns:a16="http://schemas.microsoft.com/office/drawing/2014/main" id="{F1B39AE3-32E2-3048-B25A-A9B19B3B5215}"/>
                </a:ext>
              </a:extLst>
            </p:cNvPr>
            <p:cNvCxnSpPr/>
            <p:nvPr/>
          </p:nvCxnSpPr>
          <p:spPr>
            <a:xfrm rot="5400000">
              <a:off x="2106794"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3" name="Lige forbindelse 19">
              <a:extLst>
                <a:ext uri="{FF2B5EF4-FFF2-40B4-BE49-F238E27FC236}">
                  <a16:creationId xmlns:a16="http://schemas.microsoft.com/office/drawing/2014/main" id="{790F7AB5-DDDB-8D4D-ABFC-EDF75760B192}"/>
                </a:ext>
              </a:extLst>
            </p:cNvPr>
            <p:cNvCxnSpPr/>
            <p:nvPr/>
          </p:nvCxnSpPr>
          <p:spPr>
            <a:xfrm rot="5400000">
              <a:off x="1335357"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4" name="Lige forbindelse 20">
              <a:extLst>
                <a:ext uri="{FF2B5EF4-FFF2-40B4-BE49-F238E27FC236}">
                  <a16:creationId xmlns:a16="http://schemas.microsoft.com/office/drawing/2014/main" id="{F259FCFC-A959-EC44-840D-B5E31F10D98E}"/>
                </a:ext>
              </a:extLst>
            </p:cNvPr>
            <p:cNvCxnSpPr/>
            <p:nvPr/>
          </p:nvCxnSpPr>
          <p:spPr>
            <a:xfrm rot="5400000">
              <a:off x="2890883" y="3336584"/>
              <a:ext cx="2422187" cy="9728"/>
            </a:xfrm>
            <a:prstGeom prst="line">
              <a:avLst/>
            </a:prstGeom>
            <a:grpFill/>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79" name="Tekstboks 48">
            <a:extLst>
              <a:ext uri="{FF2B5EF4-FFF2-40B4-BE49-F238E27FC236}">
                <a16:creationId xmlns:a16="http://schemas.microsoft.com/office/drawing/2014/main" id="{38A1F997-15C6-A24C-A696-566D4002A293}"/>
              </a:ext>
            </a:extLst>
          </p:cNvPr>
          <p:cNvSpPr txBox="1"/>
          <p:nvPr/>
        </p:nvSpPr>
        <p:spPr>
          <a:xfrm>
            <a:off x="23542302" y="39591819"/>
            <a:ext cx="793865" cy="373098"/>
          </a:xfrm>
          <a:prstGeom prst="rect">
            <a:avLst/>
          </a:prstGeom>
          <a:noFill/>
        </p:spPr>
        <p:txBody>
          <a:bodyPr wrap="square" lIns="95171" tIns="47585" rIns="95171" bIns="47585" rtlCol="0">
            <a:spAutoFit/>
          </a:bodyPr>
          <a:lstStyle/>
          <a:p>
            <a:pPr algn="ctr"/>
            <a:r>
              <a:rPr lang="da-DK" sz="1800" dirty="0">
                <a:solidFill>
                  <a:srgbClr val="0070C0"/>
                </a:solidFill>
              </a:rPr>
              <a:t>2017</a:t>
            </a:r>
          </a:p>
        </p:txBody>
      </p:sp>
      <p:sp>
        <p:nvSpPr>
          <p:cNvPr id="80" name="Tekstboks 50">
            <a:extLst>
              <a:ext uri="{FF2B5EF4-FFF2-40B4-BE49-F238E27FC236}">
                <a16:creationId xmlns:a16="http://schemas.microsoft.com/office/drawing/2014/main" id="{E74B2D7D-10D9-204C-9137-4A4EE54E0D35}"/>
              </a:ext>
            </a:extLst>
          </p:cNvPr>
          <p:cNvSpPr txBox="1"/>
          <p:nvPr/>
        </p:nvSpPr>
        <p:spPr>
          <a:xfrm>
            <a:off x="20441240" y="39591819"/>
            <a:ext cx="793865" cy="373098"/>
          </a:xfrm>
          <a:prstGeom prst="rect">
            <a:avLst/>
          </a:prstGeom>
          <a:noFill/>
        </p:spPr>
        <p:txBody>
          <a:bodyPr wrap="square" lIns="95171" tIns="47585" rIns="95171" bIns="47585" rtlCol="0">
            <a:spAutoFit/>
          </a:bodyPr>
          <a:lstStyle/>
          <a:p>
            <a:pPr algn="ctr"/>
            <a:r>
              <a:rPr lang="da-DK" sz="1800" dirty="0">
                <a:solidFill>
                  <a:srgbClr val="0070C0"/>
                </a:solidFill>
              </a:rPr>
              <a:t>2015</a:t>
            </a:r>
          </a:p>
        </p:txBody>
      </p:sp>
      <p:sp>
        <p:nvSpPr>
          <p:cNvPr id="81" name="Tekstboks 51">
            <a:extLst>
              <a:ext uri="{FF2B5EF4-FFF2-40B4-BE49-F238E27FC236}">
                <a16:creationId xmlns:a16="http://schemas.microsoft.com/office/drawing/2014/main" id="{56DA464F-3A4E-B845-A377-96AFFAA0AEC0}"/>
              </a:ext>
            </a:extLst>
          </p:cNvPr>
          <p:cNvSpPr txBox="1"/>
          <p:nvPr/>
        </p:nvSpPr>
        <p:spPr>
          <a:xfrm>
            <a:off x="18925743" y="39591819"/>
            <a:ext cx="800995" cy="373098"/>
          </a:xfrm>
          <a:prstGeom prst="rect">
            <a:avLst/>
          </a:prstGeom>
          <a:noFill/>
        </p:spPr>
        <p:txBody>
          <a:bodyPr wrap="square" lIns="95171" tIns="47585" rIns="95171" bIns="47585" rtlCol="0">
            <a:spAutoFit/>
          </a:bodyPr>
          <a:lstStyle/>
          <a:p>
            <a:pPr algn="ctr"/>
            <a:r>
              <a:rPr lang="da-DK" sz="1800" dirty="0">
                <a:solidFill>
                  <a:srgbClr val="0070C0"/>
                </a:solidFill>
              </a:rPr>
              <a:t>2014</a:t>
            </a:r>
          </a:p>
        </p:txBody>
      </p:sp>
      <p:sp>
        <p:nvSpPr>
          <p:cNvPr id="82" name="Tekstboks 52">
            <a:extLst>
              <a:ext uri="{FF2B5EF4-FFF2-40B4-BE49-F238E27FC236}">
                <a16:creationId xmlns:a16="http://schemas.microsoft.com/office/drawing/2014/main" id="{9C6497D4-D473-1146-A514-B5D766CFA3AE}"/>
              </a:ext>
            </a:extLst>
          </p:cNvPr>
          <p:cNvSpPr txBox="1"/>
          <p:nvPr/>
        </p:nvSpPr>
        <p:spPr>
          <a:xfrm>
            <a:off x="17447858" y="39609431"/>
            <a:ext cx="793865" cy="373098"/>
          </a:xfrm>
          <a:prstGeom prst="rect">
            <a:avLst/>
          </a:prstGeom>
          <a:noFill/>
        </p:spPr>
        <p:txBody>
          <a:bodyPr wrap="square" lIns="95171" tIns="47585" rIns="95171" bIns="47585" rtlCol="0">
            <a:spAutoFit/>
          </a:bodyPr>
          <a:lstStyle/>
          <a:p>
            <a:pPr algn="ctr"/>
            <a:r>
              <a:rPr lang="da-DK" sz="1800" dirty="0">
                <a:solidFill>
                  <a:srgbClr val="0070C0"/>
                </a:solidFill>
              </a:rPr>
              <a:t>2013</a:t>
            </a:r>
          </a:p>
        </p:txBody>
      </p:sp>
      <p:sp>
        <p:nvSpPr>
          <p:cNvPr id="83" name="Tekstboks 53">
            <a:extLst>
              <a:ext uri="{FF2B5EF4-FFF2-40B4-BE49-F238E27FC236}">
                <a16:creationId xmlns:a16="http://schemas.microsoft.com/office/drawing/2014/main" id="{29F14F0D-C671-614E-B4CA-589472D4DB35}"/>
              </a:ext>
            </a:extLst>
          </p:cNvPr>
          <p:cNvSpPr txBox="1"/>
          <p:nvPr/>
        </p:nvSpPr>
        <p:spPr>
          <a:xfrm>
            <a:off x="22017853" y="39591819"/>
            <a:ext cx="793865" cy="373098"/>
          </a:xfrm>
          <a:prstGeom prst="rect">
            <a:avLst/>
          </a:prstGeom>
          <a:noFill/>
        </p:spPr>
        <p:txBody>
          <a:bodyPr wrap="square" lIns="95171" tIns="47585" rIns="95171" bIns="47585" rtlCol="0">
            <a:spAutoFit/>
          </a:bodyPr>
          <a:lstStyle/>
          <a:p>
            <a:pPr algn="ctr"/>
            <a:r>
              <a:rPr lang="da-DK" sz="1800" dirty="0">
                <a:solidFill>
                  <a:srgbClr val="0070C0"/>
                </a:solidFill>
              </a:rPr>
              <a:t>2016</a:t>
            </a:r>
          </a:p>
        </p:txBody>
      </p:sp>
      <p:grpSp>
        <p:nvGrpSpPr>
          <p:cNvPr id="4" name="Group 3">
            <a:extLst>
              <a:ext uri="{FF2B5EF4-FFF2-40B4-BE49-F238E27FC236}">
                <a16:creationId xmlns:a16="http://schemas.microsoft.com/office/drawing/2014/main" id="{72C5C267-FA6C-794E-87B0-B21FC12B31CC}"/>
              </a:ext>
            </a:extLst>
          </p:cNvPr>
          <p:cNvGrpSpPr/>
          <p:nvPr/>
        </p:nvGrpSpPr>
        <p:grpSpPr>
          <a:xfrm>
            <a:off x="18903158" y="42164127"/>
            <a:ext cx="5719732" cy="794287"/>
            <a:chOff x="18903158" y="42116001"/>
            <a:chExt cx="5719732" cy="794287"/>
          </a:xfrm>
        </p:grpSpPr>
        <p:sp>
          <p:nvSpPr>
            <p:cNvPr id="66" name="Rectangle 65">
              <a:extLst>
                <a:ext uri="{FF2B5EF4-FFF2-40B4-BE49-F238E27FC236}">
                  <a16:creationId xmlns:a16="http://schemas.microsoft.com/office/drawing/2014/main" id="{361388BA-2FD7-C440-BABF-2B3E6522E299}"/>
                </a:ext>
              </a:extLst>
            </p:cNvPr>
            <p:cNvSpPr/>
            <p:nvPr/>
          </p:nvSpPr>
          <p:spPr>
            <a:xfrm>
              <a:off x="18903158" y="42117324"/>
              <a:ext cx="5412839" cy="792964"/>
            </a:xfrm>
            <a:prstGeom prst="rect">
              <a:avLst/>
            </a:prstGeom>
            <a:solidFill>
              <a:srgbClr val="FFC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400" dirty="0">
                  <a:solidFill>
                    <a:prstClr val="black"/>
                  </a:solidFill>
                </a:rPr>
                <a:t>NSF-ICF CPL’s:</a:t>
              </a:r>
            </a:p>
          </p:txBody>
        </p:sp>
        <p:sp>
          <p:nvSpPr>
            <p:cNvPr id="91" name="Pentagon 90">
              <a:extLst>
                <a:ext uri="{FF2B5EF4-FFF2-40B4-BE49-F238E27FC236}">
                  <a16:creationId xmlns:a16="http://schemas.microsoft.com/office/drawing/2014/main" id="{1564A06E-FAC0-8548-9041-675F8D210430}"/>
                </a:ext>
              </a:extLst>
            </p:cNvPr>
            <p:cNvSpPr/>
            <p:nvPr/>
          </p:nvSpPr>
          <p:spPr>
            <a:xfrm>
              <a:off x="20298952" y="42117323"/>
              <a:ext cx="1032413" cy="792964"/>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0-555</a:t>
              </a:r>
            </a:p>
          </p:txBody>
        </p:sp>
        <p:sp>
          <p:nvSpPr>
            <p:cNvPr id="92" name="Pentagon 91">
              <a:extLst>
                <a:ext uri="{FF2B5EF4-FFF2-40B4-BE49-F238E27FC236}">
                  <a16:creationId xmlns:a16="http://schemas.microsoft.com/office/drawing/2014/main" id="{6F99FB9F-FF37-C74C-9638-0A7F31787261}"/>
                </a:ext>
              </a:extLst>
            </p:cNvPr>
            <p:cNvSpPr/>
            <p:nvPr/>
          </p:nvSpPr>
          <p:spPr>
            <a:xfrm>
              <a:off x="21940177" y="42116381"/>
              <a:ext cx="1135041" cy="781881"/>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556-734</a:t>
              </a:r>
            </a:p>
            <a:p>
              <a:pPr algn="ctr">
                <a:defRPr/>
              </a:pPr>
              <a:r>
                <a:rPr lang="da-DK" sz="1400" kern="0" dirty="0">
                  <a:solidFill>
                    <a:prstClr val="black"/>
                  </a:solidFill>
                </a:rPr>
                <a:t>1078-1462</a:t>
              </a:r>
            </a:p>
          </p:txBody>
        </p:sp>
        <p:sp>
          <p:nvSpPr>
            <p:cNvPr id="93" name="Pentagon 92">
              <a:extLst>
                <a:ext uri="{FF2B5EF4-FFF2-40B4-BE49-F238E27FC236}">
                  <a16:creationId xmlns:a16="http://schemas.microsoft.com/office/drawing/2014/main" id="{10AFA5FF-2E19-4246-A9DC-E846AFD80891}"/>
                </a:ext>
              </a:extLst>
            </p:cNvPr>
            <p:cNvSpPr/>
            <p:nvPr/>
          </p:nvSpPr>
          <p:spPr>
            <a:xfrm>
              <a:off x="23487850" y="42116001"/>
              <a:ext cx="1135040" cy="777413"/>
            </a:xfrm>
            <a:prstGeom prst="homePlate">
              <a:avLst>
                <a:gd name="adj" fmla="val 35141"/>
              </a:avLst>
            </a:prstGeom>
            <a:solidFill>
              <a:srgbClr val="FFC000"/>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735-1077</a:t>
              </a:r>
            </a:p>
            <a:p>
              <a:pPr algn="ctr">
                <a:defRPr/>
              </a:pPr>
              <a:r>
                <a:rPr lang="da-DK" sz="1400" kern="0" dirty="0">
                  <a:solidFill>
                    <a:prstClr val="black"/>
                  </a:solidFill>
                </a:rPr>
                <a:t>1463-1751</a:t>
              </a:r>
            </a:p>
          </p:txBody>
        </p:sp>
      </p:grpSp>
      <p:grpSp>
        <p:nvGrpSpPr>
          <p:cNvPr id="7" name="Group 6">
            <a:extLst>
              <a:ext uri="{FF2B5EF4-FFF2-40B4-BE49-F238E27FC236}">
                <a16:creationId xmlns:a16="http://schemas.microsoft.com/office/drawing/2014/main" id="{B358C1A9-BB49-714A-97D5-212E7324DA2A}"/>
              </a:ext>
            </a:extLst>
          </p:cNvPr>
          <p:cNvGrpSpPr/>
          <p:nvPr/>
        </p:nvGrpSpPr>
        <p:grpSpPr>
          <a:xfrm>
            <a:off x="17639118" y="40052604"/>
            <a:ext cx="6450583" cy="804990"/>
            <a:chOff x="17639118" y="40052604"/>
            <a:chExt cx="6450583" cy="804990"/>
          </a:xfrm>
        </p:grpSpPr>
        <p:sp>
          <p:nvSpPr>
            <p:cNvPr id="94" name="Rectangle 93">
              <a:extLst>
                <a:ext uri="{FF2B5EF4-FFF2-40B4-BE49-F238E27FC236}">
                  <a16:creationId xmlns:a16="http://schemas.microsoft.com/office/drawing/2014/main" id="{22E44F5F-1649-8C4B-BDD5-E9869A67CF27}"/>
                </a:ext>
              </a:extLst>
            </p:cNvPr>
            <p:cNvSpPr/>
            <p:nvPr/>
          </p:nvSpPr>
          <p:spPr>
            <a:xfrm>
              <a:off x="17639118" y="40053548"/>
              <a:ext cx="6119156" cy="804046"/>
            </a:xfrm>
            <a:prstGeom prst="rect">
              <a:avLst/>
            </a:prstGeom>
            <a:solidFill>
              <a:srgbClr val="D883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400" dirty="0">
                  <a:solidFill>
                    <a:prstClr val="black"/>
                  </a:solidFill>
                </a:rPr>
                <a:t>South Pole drilling</a:t>
              </a:r>
            </a:p>
            <a:p>
              <a:r>
                <a:rPr lang="en-US" sz="1400" dirty="0">
                  <a:solidFill>
                    <a:prstClr val="black"/>
                  </a:solidFill>
                </a:rPr>
                <a:t>operations:</a:t>
              </a:r>
            </a:p>
          </p:txBody>
        </p:sp>
        <p:sp>
          <p:nvSpPr>
            <p:cNvPr id="95" name="Pentagon 94">
              <a:extLst>
                <a:ext uri="{FF2B5EF4-FFF2-40B4-BE49-F238E27FC236}">
                  <a16:creationId xmlns:a16="http://schemas.microsoft.com/office/drawing/2014/main" id="{AC268FAC-C7A2-5C4D-BE70-8E2DF721C4CC}"/>
                </a:ext>
              </a:extLst>
            </p:cNvPr>
            <p:cNvSpPr/>
            <p:nvPr/>
          </p:nvSpPr>
          <p:spPr>
            <a:xfrm>
              <a:off x="20985399" y="40052604"/>
              <a:ext cx="1393990" cy="792964"/>
            </a:xfrm>
            <a:prstGeom prst="homePlate">
              <a:avLst>
                <a:gd name="adj" fmla="val 35141"/>
              </a:avLst>
            </a:prstGeom>
            <a:solidFill>
              <a:srgbClr val="D883FF"/>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drill to 1751m, begin packup</a:t>
              </a:r>
              <a:endParaRPr lang="da-DK" sz="1400" kern="0" dirty="0">
                <a:solidFill>
                  <a:sysClr val="window" lastClr="FFFFFF"/>
                </a:solidFill>
              </a:endParaRPr>
            </a:p>
          </p:txBody>
        </p:sp>
        <p:sp>
          <p:nvSpPr>
            <p:cNvPr id="96" name="Pentagon 95">
              <a:extLst>
                <a:ext uri="{FF2B5EF4-FFF2-40B4-BE49-F238E27FC236}">
                  <a16:creationId xmlns:a16="http://schemas.microsoft.com/office/drawing/2014/main" id="{6B88AAB2-EE0B-114A-AB82-DD8FB15D1809}"/>
                </a:ext>
              </a:extLst>
            </p:cNvPr>
            <p:cNvSpPr/>
            <p:nvPr/>
          </p:nvSpPr>
          <p:spPr>
            <a:xfrm>
              <a:off x="22602256" y="40052604"/>
              <a:ext cx="1487445" cy="792964"/>
            </a:xfrm>
            <a:prstGeom prst="homePlate">
              <a:avLst>
                <a:gd name="adj" fmla="val 35141"/>
              </a:avLst>
            </a:prstGeom>
            <a:solidFill>
              <a:srgbClr val="D883FF"/>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t>complete packup</a:t>
              </a:r>
            </a:p>
          </p:txBody>
        </p:sp>
        <p:sp>
          <p:nvSpPr>
            <p:cNvPr id="97" name="Pentagon 96">
              <a:extLst>
                <a:ext uri="{FF2B5EF4-FFF2-40B4-BE49-F238E27FC236}">
                  <a16:creationId xmlns:a16="http://schemas.microsoft.com/office/drawing/2014/main" id="{F4ABD1B6-84A8-A44D-85EC-874952ECADA4}"/>
                </a:ext>
              </a:extLst>
            </p:cNvPr>
            <p:cNvSpPr/>
            <p:nvPr/>
          </p:nvSpPr>
          <p:spPr>
            <a:xfrm>
              <a:off x="19401804" y="40052604"/>
              <a:ext cx="1371647" cy="792964"/>
            </a:xfrm>
            <a:prstGeom prst="homePlate">
              <a:avLst>
                <a:gd name="adj" fmla="val 35141"/>
              </a:avLst>
            </a:prstGeom>
            <a:solidFill>
              <a:srgbClr val="D883FF"/>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install, drill</a:t>
              </a:r>
            </a:p>
            <a:p>
              <a:pPr algn="ctr">
                <a:defRPr/>
              </a:pPr>
              <a:r>
                <a:rPr lang="da-DK" sz="1400" kern="0" dirty="0">
                  <a:solidFill>
                    <a:prstClr val="black"/>
                  </a:solidFill>
                </a:rPr>
                <a:t>to 736m</a:t>
              </a:r>
              <a:endParaRPr lang="da-DK" sz="1400" kern="0" dirty="0">
                <a:solidFill>
                  <a:sysClr val="window" lastClr="FFFFFF"/>
                </a:solidFill>
              </a:endParaRPr>
            </a:p>
          </p:txBody>
        </p:sp>
      </p:grpSp>
      <p:grpSp>
        <p:nvGrpSpPr>
          <p:cNvPr id="2" name="Group 1">
            <a:extLst>
              <a:ext uri="{FF2B5EF4-FFF2-40B4-BE49-F238E27FC236}">
                <a16:creationId xmlns:a16="http://schemas.microsoft.com/office/drawing/2014/main" id="{7F8ADDAE-DFAC-3E40-B872-E62315FB84C3}"/>
              </a:ext>
            </a:extLst>
          </p:cNvPr>
          <p:cNvGrpSpPr/>
          <p:nvPr/>
        </p:nvGrpSpPr>
        <p:grpSpPr>
          <a:xfrm>
            <a:off x="17639118" y="41108366"/>
            <a:ext cx="6466857" cy="804990"/>
            <a:chOff x="17639118" y="41067822"/>
            <a:chExt cx="6466857" cy="804990"/>
          </a:xfrm>
        </p:grpSpPr>
        <p:sp>
          <p:nvSpPr>
            <p:cNvPr id="98" name="Rectangle 97">
              <a:extLst>
                <a:ext uri="{FF2B5EF4-FFF2-40B4-BE49-F238E27FC236}">
                  <a16:creationId xmlns:a16="http://schemas.microsoft.com/office/drawing/2014/main" id="{09F01BB6-A60B-4744-A24E-A4F13F001511}"/>
                </a:ext>
              </a:extLst>
            </p:cNvPr>
            <p:cNvSpPr/>
            <p:nvPr/>
          </p:nvSpPr>
          <p:spPr>
            <a:xfrm>
              <a:off x="17639118" y="41068766"/>
              <a:ext cx="6119156" cy="804046"/>
            </a:xfrm>
            <a:prstGeom prst="rect">
              <a:avLst/>
            </a:pr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5171" tIns="47585" rIns="95171" bIns="47585" rtlCol="0" anchor="ctr"/>
            <a:lstStyle/>
            <a:p>
              <a:r>
                <a:rPr lang="en-US" sz="1400" dirty="0">
                  <a:solidFill>
                    <a:prstClr val="black"/>
                  </a:solidFill>
                </a:rPr>
                <a:t>South Pole ice</a:t>
              </a:r>
            </a:p>
            <a:p>
              <a:r>
                <a:rPr lang="en-US" sz="1400" dirty="0">
                  <a:solidFill>
                    <a:prstClr val="black"/>
                  </a:solidFill>
                </a:rPr>
                <a:t>retrograde:</a:t>
              </a:r>
            </a:p>
          </p:txBody>
        </p:sp>
        <p:sp>
          <p:nvSpPr>
            <p:cNvPr id="99" name="Pentagon 98">
              <a:extLst>
                <a:ext uri="{FF2B5EF4-FFF2-40B4-BE49-F238E27FC236}">
                  <a16:creationId xmlns:a16="http://schemas.microsoft.com/office/drawing/2014/main" id="{A6FB738B-501F-0C4D-83F7-874D7718BA30}"/>
                </a:ext>
              </a:extLst>
            </p:cNvPr>
            <p:cNvSpPr/>
            <p:nvPr/>
          </p:nvSpPr>
          <p:spPr>
            <a:xfrm>
              <a:off x="20991031" y="41067822"/>
              <a:ext cx="1357037" cy="792964"/>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585-734</a:t>
              </a:r>
            </a:p>
            <a:p>
              <a:pPr algn="ctr">
                <a:defRPr/>
              </a:pPr>
              <a:r>
                <a:rPr lang="da-DK" sz="1400" kern="0" dirty="0">
                  <a:solidFill>
                    <a:prstClr val="black"/>
                  </a:solidFill>
                </a:rPr>
                <a:t>1078-1478</a:t>
              </a:r>
              <a:endParaRPr lang="da-DK" sz="1400" kern="0" dirty="0">
                <a:solidFill>
                  <a:sysClr val="window" lastClr="FFFFFF"/>
                </a:solidFill>
              </a:endParaRPr>
            </a:p>
          </p:txBody>
        </p:sp>
        <p:sp>
          <p:nvSpPr>
            <p:cNvPr id="100" name="Pentagon 99">
              <a:extLst>
                <a:ext uri="{FF2B5EF4-FFF2-40B4-BE49-F238E27FC236}">
                  <a16:creationId xmlns:a16="http://schemas.microsoft.com/office/drawing/2014/main" id="{9671EE98-B325-DA40-8EA7-79877AD60374}"/>
                </a:ext>
              </a:extLst>
            </p:cNvPr>
            <p:cNvSpPr/>
            <p:nvPr/>
          </p:nvSpPr>
          <p:spPr>
            <a:xfrm>
              <a:off x="22657961" y="41067822"/>
              <a:ext cx="1448014" cy="792964"/>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ctr"/>
            <a:lstStyle/>
            <a:p>
              <a:pPr algn="ctr">
                <a:defRPr/>
              </a:pPr>
              <a:r>
                <a:rPr lang="da-DK" sz="1400" kern="0" dirty="0">
                  <a:solidFill>
                    <a:prstClr val="black"/>
                  </a:solidFill>
                </a:rPr>
                <a:t>735-1077</a:t>
              </a:r>
            </a:p>
            <a:p>
              <a:pPr algn="ctr">
                <a:defRPr/>
              </a:pPr>
              <a:r>
                <a:rPr lang="da-DK" sz="1400" kern="0" dirty="0">
                  <a:solidFill>
                    <a:prstClr val="black"/>
                  </a:solidFill>
                </a:rPr>
                <a:t>1479-1751</a:t>
              </a:r>
              <a:endParaRPr lang="da-DK" sz="1400" kern="0" dirty="0">
                <a:solidFill>
                  <a:sysClr val="window" lastClr="FFFFFF"/>
                </a:solidFill>
              </a:endParaRPr>
            </a:p>
          </p:txBody>
        </p:sp>
        <p:sp>
          <p:nvSpPr>
            <p:cNvPr id="101" name="Pentagon 100">
              <a:extLst>
                <a:ext uri="{FF2B5EF4-FFF2-40B4-BE49-F238E27FC236}">
                  <a16:creationId xmlns:a16="http://schemas.microsoft.com/office/drawing/2014/main" id="{4D096A48-7464-F244-8765-D78D10C3D860}"/>
                </a:ext>
              </a:extLst>
            </p:cNvPr>
            <p:cNvSpPr/>
            <p:nvPr/>
          </p:nvSpPr>
          <p:spPr>
            <a:xfrm>
              <a:off x="19447103" y="41067822"/>
              <a:ext cx="1335286" cy="792964"/>
            </a:xfrm>
            <a:prstGeom prst="homePlate">
              <a:avLst>
                <a:gd name="adj" fmla="val 35141"/>
              </a:avLst>
            </a:prstGeom>
            <a:solidFill>
              <a:schemeClr val="accent5">
                <a:lumMod val="60000"/>
                <a:lumOff val="40000"/>
              </a:schemeClr>
            </a:solidFill>
            <a:ln w="9525" cap="flat" cmpd="sng" algn="ctr">
              <a:noFill/>
              <a:prstDash val="solid"/>
            </a:ln>
            <a:effectLst>
              <a:outerShdw blurRad="50800" dist="38100" dir="2700000" algn="tl" rotWithShape="0">
                <a:prstClr val="black">
                  <a:alpha val="40000"/>
                </a:prstClr>
              </a:outerShdw>
            </a:effectLst>
          </p:spPr>
          <p:txBody>
            <a:bodyPr lIns="95171" tIns="47585" rIns="95171" bIns="47585" anchor="b"/>
            <a:lstStyle/>
            <a:p>
              <a:pPr algn="ctr">
                <a:defRPr/>
              </a:pPr>
              <a:r>
                <a:rPr lang="da-DK" sz="1400" kern="0" dirty="0">
                  <a:solidFill>
                    <a:prstClr val="black"/>
                  </a:solidFill>
                </a:rPr>
                <a:t>0-584</a:t>
              </a:r>
              <a:endParaRPr lang="da-DK" sz="1400" kern="0" dirty="0">
                <a:solidFill>
                  <a:sysClr val="window" lastClr="FFFFFF"/>
                </a:solidFill>
              </a:endParaRPr>
            </a:p>
            <a:p>
              <a:pPr algn="ctr">
                <a:defRPr/>
              </a:pPr>
              <a:endParaRPr lang="da-DK" sz="1400" kern="0" dirty="0">
                <a:solidFill>
                  <a:sysClr val="window" lastClr="FFFFFF"/>
                </a:solidFill>
              </a:endParaRPr>
            </a:p>
          </p:txBody>
        </p:sp>
      </p:grpSp>
      <p:sp>
        <p:nvSpPr>
          <p:cNvPr id="102" name="TextBox 101">
            <a:extLst>
              <a:ext uri="{FF2B5EF4-FFF2-40B4-BE49-F238E27FC236}">
                <a16:creationId xmlns:a16="http://schemas.microsoft.com/office/drawing/2014/main" id="{5361E7BA-E9ED-BA4D-BF39-0A62A00F778A}"/>
              </a:ext>
            </a:extLst>
          </p:cNvPr>
          <p:cNvSpPr txBox="1"/>
          <p:nvPr/>
        </p:nvSpPr>
        <p:spPr>
          <a:xfrm>
            <a:off x="16936369" y="38402600"/>
            <a:ext cx="2627163" cy="834763"/>
          </a:xfrm>
          <a:prstGeom prst="rect">
            <a:avLst/>
          </a:prstGeom>
          <a:noFill/>
        </p:spPr>
        <p:txBody>
          <a:bodyPr wrap="none" lIns="95171" tIns="47585" rIns="95171" bIns="47585" rtlCol="0">
            <a:spAutoFit/>
          </a:bodyPr>
          <a:lstStyle/>
          <a:p>
            <a:r>
              <a:rPr lang="en-US" sz="4800" b="1" dirty="0">
                <a:latin typeface="Calibri" panose="020F0502020204030204" pitchFamily="34" charset="0"/>
                <a:cs typeface="Calibri" panose="020F0502020204030204" pitchFamily="34" charset="0"/>
              </a:rPr>
              <a:t>TIMELINE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3895</TotalTime>
  <Words>1097</Words>
  <Application>Microsoft Macintosh PowerPoint</Application>
  <PresentationFormat>Custom</PresentationFormat>
  <Paragraphs>121</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Manager/>
  <Company>UNH</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South Pole Ice Core - IPICS 2nd OSC - March 2016</dc:title>
  <dc:subject/>
  <dc:creator>Joseph Souney Jr</dc:creator>
  <cp:keywords/>
  <dc:description/>
  <cp:lastModifiedBy>Souney, Joe</cp:lastModifiedBy>
  <cp:revision>275</cp:revision>
  <dcterms:created xsi:type="dcterms:W3CDTF">2016-02-17T17:04:33Z</dcterms:created>
  <dcterms:modified xsi:type="dcterms:W3CDTF">2019-09-23T18:13:47Z</dcterms:modified>
  <cp:category/>
</cp:coreProperties>
</file>