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9003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840063" algn="ctr" rtl="0" fontAlgn="base">
      <a:spcBef>
        <a:spcPct val="0"/>
      </a:spcBef>
      <a:spcAft>
        <a:spcPct val="0"/>
      </a:spcAft>
      <a:defRPr sz="9003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1680126" algn="ctr" rtl="0" fontAlgn="base">
      <a:spcBef>
        <a:spcPct val="0"/>
      </a:spcBef>
      <a:spcAft>
        <a:spcPct val="0"/>
      </a:spcAft>
      <a:defRPr sz="9003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2520188" algn="ctr" rtl="0" fontAlgn="base">
      <a:spcBef>
        <a:spcPct val="0"/>
      </a:spcBef>
      <a:spcAft>
        <a:spcPct val="0"/>
      </a:spcAft>
      <a:defRPr sz="9003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3360253" algn="ctr" rtl="0" fontAlgn="base">
      <a:spcBef>
        <a:spcPct val="0"/>
      </a:spcBef>
      <a:spcAft>
        <a:spcPct val="0"/>
      </a:spcAft>
      <a:defRPr sz="9003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4200316" algn="l" defTabSz="840063" rtl="0" eaLnBrk="1" latinLnBrk="0" hangingPunct="1">
      <a:defRPr sz="9003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5040378" algn="l" defTabSz="840063" rtl="0" eaLnBrk="1" latinLnBrk="0" hangingPunct="1">
      <a:defRPr sz="9003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5880441" algn="l" defTabSz="840063" rtl="0" eaLnBrk="1" latinLnBrk="0" hangingPunct="1">
      <a:defRPr sz="9003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6720504" algn="l" defTabSz="840063" rtl="0" eaLnBrk="1" latinLnBrk="0" hangingPunct="1">
      <a:defRPr sz="9003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1808" userDrawn="1">
          <p15:clr>
            <a:srgbClr val="A4A3A4"/>
          </p15:clr>
        </p15:guide>
        <p15:guide id="2" orient="horz" pos="20016" userDrawn="1">
          <p15:clr>
            <a:srgbClr val="A4A3A4"/>
          </p15:clr>
        </p15:guide>
        <p15:guide id="3" orient="horz" pos="2304" userDrawn="1">
          <p15:clr>
            <a:srgbClr val="A4A3A4"/>
          </p15:clr>
        </p15:guide>
        <p15:guide id="4" pos="1510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10">
          <p15:clr>
            <a:srgbClr val="A4A3A4"/>
          </p15:clr>
        </p15:guide>
        <p15:guide id="2" pos="211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F6F"/>
    <a:srgbClr val="70AFDC"/>
    <a:srgbClr val="537394"/>
    <a:srgbClr val="003F7F"/>
    <a:srgbClr val="A6A6A6"/>
    <a:srgbClr val="3F3F3F"/>
    <a:srgbClr val="1F4277"/>
    <a:srgbClr val="004A94"/>
    <a:srgbClr val="005493"/>
    <a:srgbClr val="3E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72" autoAdjust="0"/>
    <p:restoredTop sz="93235" autoAdjust="0"/>
  </p:normalViewPr>
  <p:slideViewPr>
    <p:cSldViewPr snapToObjects="1">
      <p:cViewPr varScale="1">
        <p:scale>
          <a:sx n="23" d="100"/>
          <a:sy n="23" d="100"/>
        </p:scale>
        <p:origin x="2094" y="42"/>
      </p:cViewPr>
      <p:guideLst>
        <p:guide orient="horz" pos="11808"/>
        <p:guide orient="horz" pos="20016"/>
        <p:guide orient="horz" pos="2304"/>
        <p:guide pos="151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Objects="1">
      <p:cViewPr varScale="1">
        <p:scale>
          <a:sx n="58" d="100"/>
          <a:sy n="58" d="100"/>
        </p:scale>
        <p:origin x="-2520" y="-90"/>
      </p:cViewPr>
      <p:guideLst>
        <p:guide orient="horz" pos="2910"/>
        <p:guide pos="211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03650" y="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47750" y="692150"/>
            <a:ext cx="4621213" cy="3465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389438"/>
            <a:ext cx="5372100" cy="415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570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3650" y="877570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fld id="{83B01A95-C234-6D44-A321-F6E891468C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7871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2205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840063" algn="l" rtl="0" eaLnBrk="0" fontAlgn="base" hangingPunct="0">
      <a:spcBef>
        <a:spcPct val="30000"/>
      </a:spcBef>
      <a:spcAft>
        <a:spcPct val="0"/>
      </a:spcAft>
      <a:defRPr sz="2205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1680126" algn="l" rtl="0" eaLnBrk="0" fontAlgn="base" hangingPunct="0">
      <a:spcBef>
        <a:spcPct val="30000"/>
      </a:spcBef>
      <a:spcAft>
        <a:spcPct val="0"/>
      </a:spcAft>
      <a:defRPr sz="2205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2520188" algn="l" rtl="0" eaLnBrk="0" fontAlgn="base" hangingPunct="0">
      <a:spcBef>
        <a:spcPct val="30000"/>
      </a:spcBef>
      <a:spcAft>
        <a:spcPct val="0"/>
      </a:spcAft>
      <a:defRPr sz="2205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3360253" algn="l" rtl="0" eaLnBrk="0" fontAlgn="base" hangingPunct="0">
      <a:spcBef>
        <a:spcPct val="30000"/>
      </a:spcBef>
      <a:spcAft>
        <a:spcPct val="0"/>
      </a:spcAft>
      <a:defRPr sz="2205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4200316" algn="l" defTabSz="840063" rtl="0" eaLnBrk="1" latinLnBrk="0" hangingPunct="1">
      <a:defRPr sz="2205" kern="1200">
        <a:solidFill>
          <a:schemeClr val="tx1"/>
        </a:solidFill>
        <a:latin typeface="+mn-lt"/>
        <a:ea typeface="+mn-ea"/>
        <a:cs typeface="+mn-cs"/>
      </a:defRPr>
    </a:lvl6pPr>
    <a:lvl7pPr marL="5040378" algn="l" defTabSz="840063" rtl="0" eaLnBrk="1" latinLnBrk="0" hangingPunct="1">
      <a:defRPr sz="2205" kern="1200">
        <a:solidFill>
          <a:schemeClr val="tx1"/>
        </a:solidFill>
        <a:latin typeface="+mn-lt"/>
        <a:ea typeface="+mn-ea"/>
        <a:cs typeface="+mn-cs"/>
      </a:defRPr>
    </a:lvl7pPr>
    <a:lvl8pPr marL="5880441" algn="l" defTabSz="840063" rtl="0" eaLnBrk="1" latinLnBrk="0" hangingPunct="1">
      <a:defRPr sz="2205" kern="1200">
        <a:solidFill>
          <a:schemeClr val="tx1"/>
        </a:solidFill>
        <a:latin typeface="+mn-lt"/>
        <a:ea typeface="+mn-ea"/>
        <a:cs typeface="+mn-cs"/>
      </a:defRPr>
    </a:lvl8pPr>
    <a:lvl9pPr marL="6720504" algn="l" defTabSz="840063" rtl="0" eaLnBrk="1" latinLnBrk="0" hangingPunct="1">
      <a:defRPr sz="220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474B3AF7-C7B8-9740-AA46-0A77B2B7B169}" type="slidenum">
              <a:rPr lang="en-US" sz="1200" b="0"/>
              <a:pPr eaLnBrk="1" hangingPunct="1"/>
              <a:t>1</a:t>
            </a:fld>
            <a:endParaRPr lang="en-US" sz="1200" b="0" dirty="0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47750" y="692150"/>
            <a:ext cx="4621213" cy="3465513"/>
          </a:xfrm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627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684"/>
            <a:ext cx="37307520" cy="7054850"/>
          </a:xfrm>
          <a:prstGeom prst="rect">
            <a:avLst/>
          </a:prstGeom>
        </p:spPr>
        <p:txBody>
          <a:bodyPr vert="horz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134"/>
            <a:ext cx="30723840" cy="8413751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596069" indent="0" algn="ctr">
              <a:buNone/>
              <a:defRPr/>
            </a:lvl2pPr>
            <a:lvl3pPr marL="1192137" indent="0" algn="ctr">
              <a:buNone/>
              <a:defRPr/>
            </a:lvl3pPr>
            <a:lvl4pPr marL="1788205" indent="0" algn="ctr">
              <a:buNone/>
              <a:defRPr/>
            </a:lvl4pPr>
            <a:lvl5pPr marL="2384274" indent="0" algn="ctr">
              <a:buNone/>
              <a:defRPr/>
            </a:lvl5pPr>
            <a:lvl6pPr marL="2980341" indent="0" algn="ctr">
              <a:buNone/>
              <a:defRPr/>
            </a:lvl6pPr>
            <a:lvl7pPr marL="3576411" indent="0" algn="ctr">
              <a:buNone/>
              <a:defRPr/>
            </a:lvl7pPr>
            <a:lvl8pPr marL="4172478" indent="0" algn="ctr">
              <a:buNone/>
              <a:defRPr/>
            </a:lvl8pPr>
            <a:lvl9pPr marL="4768549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428675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7626"/>
            <a:ext cx="39502080" cy="5486400"/>
          </a:xfrm>
          <a:prstGeom prst="rect">
            <a:avLst/>
          </a:prstGeom>
        </p:spPr>
        <p:txBody>
          <a:bodyPr vert="horz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4560" y="7680326"/>
            <a:ext cx="39502080" cy="21726524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47354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1" y="21151855"/>
            <a:ext cx="37307520" cy="6540500"/>
          </a:xfrm>
          <a:prstGeom prst="rect">
            <a:avLst/>
          </a:prstGeom>
        </p:spPr>
        <p:txBody>
          <a:bodyPr vert="horz" anchor="t"/>
          <a:lstStyle>
            <a:lvl1pPr algn="l">
              <a:defRPr sz="5216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1" y="13950950"/>
            <a:ext cx="37307520" cy="72009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607"/>
            </a:lvl1pPr>
            <a:lvl2pPr marL="596069" indent="0">
              <a:buNone/>
              <a:defRPr sz="2347"/>
            </a:lvl2pPr>
            <a:lvl3pPr marL="1192137" indent="0">
              <a:buNone/>
              <a:defRPr sz="2087"/>
            </a:lvl3pPr>
            <a:lvl4pPr marL="1788205" indent="0">
              <a:buNone/>
              <a:defRPr sz="1825"/>
            </a:lvl4pPr>
            <a:lvl5pPr marL="2384274" indent="0">
              <a:buNone/>
              <a:defRPr sz="1825"/>
            </a:lvl5pPr>
            <a:lvl6pPr marL="2980341" indent="0">
              <a:buNone/>
              <a:defRPr sz="1825"/>
            </a:lvl6pPr>
            <a:lvl7pPr marL="3576411" indent="0">
              <a:buNone/>
              <a:defRPr sz="1825"/>
            </a:lvl7pPr>
            <a:lvl8pPr marL="4172478" indent="0">
              <a:buNone/>
              <a:defRPr sz="1825"/>
            </a:lvl8pPr>
            <a:lvl9pPr marL="4768549" indent="0">
              <a:buNone/>
              <a:defRPr sz="182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44218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7626"/>
            <a:ext cx="39502080" cy="5486400"/>
          </a:xfrm>
          <a:prstGeom prst="rect">
            <a:avLst/>
          </a:prstGeom>
        </p:spPr>
        <p:txBody>
          <a:bodyPr vert="horz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326"/>
            <a:ext cx="19629120" cy="21726524"/>
          </a:xfrm>
          <a:prstGeom prst="rect">
            <a:avLst/>
          </a:prstGeom>
        </p:spPr>
        <p:txBody>
          <a:bodyPr vert="horz"/>
          <a:lstStyle>
            <a:lvl1pPr>
              <a:defRPr sz="3651"/>
            </a:lvl1pPr>
            <a:lvl2pPr>
              <a:defRPr sz="3129"/>
            </a:lvl2pPr>
            <a:lvl3pPr>
              <a:defRPr sz="2607"/>
            </a:lvl3pPr>
            <a:lvl4pPr>
              <a:defRPr sz="2347"/>
            </a:lvl4pPr>
            <a:lvl5pPr>
              <a:defRPr sz="2347"/>
            </a:lvl5pPr>
            <a:lvl6pPr>
              <a:defRPr sz="2347"/>
            </a:lvl6pPr>
            <a:lvl7pPr>
              <a:defRPr sz="2347"/>
            </a:lvl7pPr>
            <a:lvl8pPr>
              <a:defRPr sz="2347"/>
            </a:lvl8pPr>
            <a:lvl9pPr>
              <a:defRPr sz="234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67520" y="7680326"/>
            <a:ext cx="19629120" cy="21726524"/>
          </a:xfrm>
          <a:prstGeom prst="rect">
            <a:avLst/>
          </a:prstGeom>
        </p:spPr>
        <p:txBody>
          <a:bodyPr vert="horz"/>
          <a:lstStyle>
            <a:lvl1pPr>
              <a:defRPr sz="3651"/>
            </a:lvl1pPr>
            <a:lvl2pPr>
              <a:defRPr sz="3129"/>
            </a:lvl2pPr>
            <a:lvl3pPr>
              <a:defRPr sz="2607"/>
            </a:lvl3pPr>
            <a:lvl4pPr>
              <a:defRPr sz="2347"/>
            </a:lvl4pPr>
            <a:lvl5pPr>
              <a:defRPr sz="2347"/>
            </a:lvl5pPr>
            <a:lvl6pPr>
              <a:defRPr sz="2347"/>
            </a:lvl6pPr>
            <a:lvl7pPr>
              <a:defRPr sz="2347"/>
            </a:lvl7pPr>
            <a:lvl8pPr>
              <a:defRPr sz="2347"/>
            </a:lvl8pPr>
            <a:lvl9pPr>
              <a:defRPr sz="234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58054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7626"/>
            <a:ext cx="39502080" cy="54864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3" y="7369176"/>
            <a:ext cx="19392901" cy="3070224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3129" b="1"/>
            </a:lvl1pPr>
            <a:lvl2pPr marL="596069" indent="0">
              <a:buNone/>
              <a:defRPr sz="2607" b="1"/>
            </a:lvl2pPr>
            <a:lvl3pPr marL="1192137" indent="0">
              <a:buNone/>
              <a:defRPr sz="2347" b="1"/>
            </a:lvl3pPr>
            <a:lvl4pPr marL="1788205" indent="0">
              <a:buNone/>
              <a:defRPr sz="2087" b="1"/>
            </a:lvl4pPr>
            <a:lvl5pPr marL="2384274" indent="0">
              <a:buNone/>
              <a:defRPr sz="2087" b="1"/>
            </a:lvl5pPr>
            <a:lvl6pPr marL="2980341" indent="0">
              <a:buNone/>
              <a:defRPr sz="2087" b="1"/>
            </a:lvl6pPr>
            <a:lvl7pPr marL="3576411" indent="0">
              <a:buNone/>
              <a:defRPr sz="2087" b="1"/>
            </a:lvl7pPr>
            <a:lvl8pPr marL="4172478" indent="0">
              <a:buNone/>
              <a:defRPr sz="2087" b="1"/>
            </a:lvl8pPr>
            <a:lvl9pPr marL="4768549" indent="0">
              <a:buNone/>
              <a:defRPr sz="208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3" y="10439408"/>
            <a:ext cx="19392901" cy="18967451"/>
          </a:xfrm>
          <a:prstGeom prst="rect">
            <a:avLst/>
          </a:prstGeom>
        </p:spPr>
        <p:txBody>
          <a:bodyPr vert="horz"/>
          <a:lstStyle>
            <a:lvl1pPr>
              <a:defRPr sz="3129"/>
            </a:lvl1pPr>
            <a:lvl2pPr>
              <a:defRPr sz="2607"/>
            </a:lvl2pPr>
            <a:lvl3pPr>
              <a:defRPr sz="2347"/>
            </a:lvl3pPr>
            <a:lvl4pPr>
              <a:defRPr sz="2087"/>
            </a:lvl4pPr>
            <a:lvl5pPr>
              <a:defRPr sz="2087"/>
            </a:lvl5pPr>
            <a:lvl6pPr>
              <a:defRPr sz="2087"/>
            </a:lvl6pPr>
            <a:lvl7pPr>
              <a:defRPr sz="2087"/>
            </a:lvl7pPr>
            <a:lvl8pPr>
              <a:defRPr sz="2087"/>
            </a:lvl8pPr>
            <a:lvl9pPr>
              <a:defRPr sz="208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7" y="7369176"/>
            <a:ext cx="19400520" cy="3070224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3129" b="1"/>
            </a:lvl1pPr>
            <a:lvl2pPr marL="596069" indent="0">
              <a:buNone/>
              <a:defRPr sz="2607" b="1"/>
            </a:lvl2pPr>
            <a:lvl3pPr marL="1192137" indent="0">
              <a:buNone/>
              <a:defRPr sz="2347" b="1"/>
            </a:lvl3pPr>
            <a:lvl4pPr marL="1788205" indent="0">
              <a:buNone/>
              <a:defRPr sz="2087" b="1"/>
            </a:lvl4pPr>
            <a:lvl5pPr marL="2384274" indent="0">
              <a:buNone/>
              <a:defRPr sz="2087" b="1"/>
            </a:lvl5pPr>
            <a:lvl6pPr marL="2980341" indent="0">
              <a:buNone/>
              <a:defRPr sz="2087" b="1"/>
            </a:lvl6pPr>
            <a:lvl7pPr marL="3576411" indent="0">
              <a:buNone/>
              <a:defRPr sz="2087" b="1"/>
            </a:lvl7pPr>
            <a:lvl8pPr marL="4172478" indent="0">
              <a:buNone/>
              <a:defRPr sz="2087" b="1"/>
            </a:lvl8pPr>
            <a:lvl9pPr marL="4768549" indent="0">
              <a:buNone/>
              <a:defRPr sz="208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7" y="10439408"/>
            <a:ext cx="19400520" cy="18967451"/>
          </a:xfrm>
          <a:prstGeom prst="rect">
            <a:avLst/>
          </a:prstGeom>
        </p:spPr>
        <p:txBody>
          <a:bodyPr vert="horz"/>
          <a:lstStyle>
            <a:lvl1pPr>
              <a:defRPr sz="3129"/>
            </a:lvl1pPr>
            <a:lvl2pPr>
              <a:defRPr sz="2607"/>
            </a:lvl2pPr>
            <a:lvl3pPr>
              <a:defRPr sz="2347"/>
            </a:lvl3pPr>
            <a:lvl4pPr>
              <a:defRPr sz="2087"/>
            </a:lvl4pPr>
            <a:lvl5pPr>
              <a:defRPr sz="2087"/>
            </a:lvl5pPr>
            <a:lvl6pPr>
              <a:defRPr sz="2087"/>
            </a:lvl6pPr>
            <a:lvl7pPr>
              <a:defRPr sz="2087"/>
            </a:lvl7pPr>
            <a:lvl8pPr>
              <a:defRPr sz="2087"/>
            </a:lvl8pPr>
            <a:lvl9pPr>
              <a:defRPr sz="208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34135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7626"/>
            <a:ext cx="39502080" cy="5486400"/>
          </a:xfrm>
          <a:prstGeom prst="rect">
            <a:avLst/>
          </a:prstGeom>
        </p:spPr>
        <p:txBody>
          <a:bodyPr vert="horz"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51404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9492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1284"/>
            <a:ext cx="14439901" cy="5578475"/>
          </a:xfrm>
          <a:prstGeom prst="rect">
            <a:avLst/>
          </a:prstGeom>
        </p:spPr>
        <p:txBody>
          <a:bodyPr vert="horz" anchor="b"/>
          <a:lstStyle>
            <a:lvl1pPr algn="l">
              <a:defRPr sz="260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1284"/>
            <a:ext cx="24536400" cy="28095575"/>
          </a:xfrm>
          <a:prstGeom prst="rect">
            <a:avLst/>
          </a:prstGeom>
        </p:spPr>
        <p:txBody>
          <a:bodyPr vert="horz"/>
          <a:lstStyle>
            <a:lvl1pPr>
              <a:defRPr sz="4172"/>
            </a:lvl1pPr>
            <a:lvl2pPr>
              <a:defRPr sz="3651"/>
            </a:lvl2pPr>
            <a:lvl3pPr>
              <a:defRPr sz="3129"/>
            </a:lvl3pPr>
            <a:lvl4pPr>
              <a:defRPr sz="2607"/>
            </a:lvl4pPr>
            <a:lvl5pPr>
              <a:defRPr sz="2607"/>
            </a:lvl5pPr>
            <a:lvl6pPr>
              <a:defRPr sz="2607"/>
            </a:lvl6pPr>
            <a:lvl7pPr>
              <a:defRPr sz="2607"/>
            </a:lvl7pPr>
            <a:lvl8pPr>
              <a:defRPr sz="2607"/>
            </a:lvl8pPr>
            <a:lvl9pPr>
              <a:defRPr sz="260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0" y="6889751"/>
            <a:ext cx="14439901" cy="225171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825"/>
            </a:lvl1pPr>
            <a:lvl2pPr marL="596069" indent="0">
              <a:buNone/>
              <a:defRPr sz="1564"/>
            </a:lvl2pPr>
            <a:lvl3pPr marL="1192137" indent="0">
              <a:buNone/>
              <a:defRPr sz="1304"/>
            </a:lvl3pPr>
            <a:lvl4pPr marL="1788205" indent="0">
              <a:buNone/>
              <a:defRPr sz="1173"/>
            </a:lvl4pPr>
            <a:lvl5pPr marL="2384274" indent="0">
              <a:buNone/>
              <a:defRPr sz="1173"/>
            </a:lvl5pPr>
            <a:lvl6pPr marL="2980341" indent="0">
              <a:buNone/>
              <a:defRPr sz="1173"/>
            </a:lvl6pPr>
            <a:lvl7pPr marL="3576411" indent="0">
              <a:buNone/>
              <a:defRPr sz="1173"/>
            </a:lvl7pPr>
            <a:lvl8pPr marL="4172478" indent="0">
              <a:buNone/>
              <a:defRPr sz="1173"/>
            </a:lvl8pPr>
            <a:lvl9pPr marL="4768549" indent="0">
              <a:buNone/>
              <a:defRPr sz="117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08970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1" y="23044154"/>
            <a:ext cx="26334720" cy="2717801"/>
          </a:xfrm>
          <a:prstGeom prst="rect">
            <a:avLst/>
          </a:prstGeom>
        </p:spPr>
        <p:txBody>
          <a:bodyPr vert="horz" anchor="b"/>
          <a:lstStyle>
            <a:lvl1pPr algn="l">
              <a:defRPr sz="260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1" y="2940051"/>
            <a:ext cx="26334720" cy="19751676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4172"/>
            </a:lvl1pPr>
            <a:lvl2pPr marL="596069" indent="0">
              <a:buNone/>
              <a:defRPr sz="3651"/>
            </a:lvl2pPr>
            <a:lvl3pPr marL="1192137" indent="0">
              <a:buNone/>
              <a:defRPr sz="3129"/>
            </a:lvl3pPr>
            <a:lvl4pPr marL="1788205" indent="0">
              <a:buNone/>
              <a:defRPr sz="2607"/>
            </a:lvl4pPr>
            <a:lvl5pPr marL="2384274" indent="0">
              <a:buNone/>
              <a:defRPr sz="2607"/>
            </a:lvl5pPr>
            <a:lvl6pPr marL="2980341" indent="0">
              <a:buNone/>
              <a:defRPr sz="2607"/>
            </a:lvl6pPr>
            <a:lvl7pPr marL="3576411" indent="0">
              <a:buNone/>
              <a:defRPr sz="2607"/>
            </a:lvl7pPr>
            <a:lvl8pPr marL="4172478" indent="0">
              <a:buNone/>
              <a:defRPr sz="2607"/>
            </a:lvl8pPr>
            <a:lvl9pPr marL="4768549" indent="0">
              <a:buNone/>
              <a:defRPr sz="2607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1" y="25761950"/>
            <a:ext cx="26334720" cy="3863976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825"/>
            </a:lvl1pPr>
            <a:lvl2pPr marL="596069" indent="0">
              <a:buNone/>
              <a:defRPr sz="1564"/>
            </a:lvl2pPr>
            <a:lvl3pPr marL="1192137" indent="0">
              <a:buNone/>
              <a:defRPr sz="1304"/>
            </a:lvl3pPr>
            <a:lvl4pPr marL="1788205" indent="0">
              <a:buNone/>
              <a:defRPr sz="1173"/>
            </a:lvl4pPr>
            <a:lvl5pPr marL="2384274" indent="0">
              <a:buNone/>
              <a:defRPr sz="1173"/>
            </a:lvl5pPr>
            <a:lvl6pPr marL="2980341" indent="0">
              <a:buNone/>
              <a:defRPr sz="1173"/>
            </a:lvl6pPr>
            <a:lvl7pPr marL="3576411" indent="0">
              <a:buNone/>
              <a:defRPr sz="1173"/>
            </a:lvl7pPr>
            <a:lvl8pPr marL="4172478" indent="0">
              <a:buNone/>
              <a:defRPr sz="1173"/>
            </a:lvl8pPr>
            <a:lvl9pPr marL="4768549" indent="0">
              <a:buNone/>
              <a:defRPr sz="117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3756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7626"/>
            <a:ext cx="39502080" cy="5486400"/>
          </a:xfrm>
          <a:prstGeom prst="rect">
            <a:avLst/>
          </a:prstGeom>
        </p:spPr>
        <p:txBody>
          <a:bodyPr vert="horz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7680326"/>
            <a:ext cx="39502080" cy="2172652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81639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7631"/>
            <a:ext cx="9875520" cy="28089224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7631"/>
            <a:ext cx="29382720" cy="2808922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94670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rgbClr val="003F7F"/>
            </a:gs>
            <a:gs pos="74000">
              <a:srgbClr val="537394"/>
            </a:gs>
            <a:gs pos="21000">
              <a:srgbClr val="A6A6A6"/>
            </a:gs>
            <a:gs pos="56000">
              <a:srgbClr val="003F7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35171384" y="32331034"/>
          <a:ext cx="7896859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CorelDRAW" r:id="rId14" imgW="7314120" imgH="246600" progId="">
                  <p:embed/>
                </p:oleObj>
              </mc:Choice>
              <mc:Fallback>
                <p:oleObj name="CorelDRAW" r:id="rId14" imgW="7314120" imgH="246600" progId="">
                  <p:embed/>
                  <p:pic>
                    <p:nvPicPr>
                      <p:cNvPr id="0" name="Picture 3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71384" y="32331034"/>
                        <a:ext cx="7896859" cy="31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270098" rtl="0" eaLnBrk="0" fontAlgn="base" hangingPunct="0">
        <a:spcBef>
          <a:spcPct val="0"/>
        </a:spcBef>
        <a:spcAft>
          <a:spcPct val="0"/>
        </a:spcAft>
        <a:defRPr sz="15777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ctr" defTabSz="3270098" rtl="0" eaLnBrk="0" fontAlgn="base" hangingPunct="0">
        <a:spcBef>
          <a:spcPct val="0"/>
        </a:spcBef>
        <a:spcAft>
          <a:spcPct val="0"/>
        </a:spcAft>
        <a:defRPr sz="15777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ctr" defTabSz="3270098" rtl="0" eaLnBrk="0" fontAlgn="base" hangingPunct="0">
        <a:spcBef>
          <a:spcPct val="0"/>
        </a:spcBef>
        <a:spcAft>
          <a:spcPct val="0"/>
        </a:spcAft>
        <a:defRPr sz="15777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ctr" defTabSz="3270098" rtl="0" eaLnBrk="0" fontAlgn="base" hangingPunct="0">
        <a:spcBef>
          <a:spcPct val="0"/>
        </a:spcBef>
        <a:spcAft>
          <a:spcPct val="0"/>
        </a:spcAft>
        <a:defRPr sz="15777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ctr" defTabSz="3270098" rtl="0" eaLnBrk="0" fontAlgn="base" hangingPunct="0">
        <a:spcBef>
          <a:spcPct val="0"/>
        </a:spcBef>
        <a:spcAft>
          <a:spcPct val="0"/>
        </a:spcAft>
        <a:defRPr sz="15777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596069" algn="ctr" defTabSz="3270098" rtl="0" fontAlgn="base">
        <a:spcBef>
          <a:spcPct val="0"/>
        </a:spcBef>
        <a:spcAft>
          <a:spcPct val="0"/>
        </a:spcAft>
        <a:defRPr sz="15777">
          <a:solidFill>
            <a:schemeClr val="tx2"/>
          </a:solidFill>
          <a:latin typeface="Arial" charset="0"/>
        </a:defRPr>
      </a:lvl6pPr>
      <a:lvl7pPr marL="1192137" algn="ctr" defTabSz="3270098" rtl="0" fontAlgn="base">
        <a:spcBef>
          <a:spcPct val="0"/>
        </a:spcBef>
        <a:spcAft>
          <a:spcPct val="0"/>
        </a:spcAft>
        <a:defRPr sz="15777">
          <a:solidFill>
            <a:schemeClr val="tx2"/>
          </a:solidFill>
          <a:latin typeface="Arial" charset="0"/>
        </a:defRPr>
      </a:lvl7pPr>
      <a:lvl8pPr marL="1788205" algn="ctr" defTabSz="3270098" rtl="0" fontAlgn="base">
        <a:spcBef>
          <a:spcPct val="0"/>
        </a:spcBef>
        <a:spcAft>
          <a:spcPct val="0"/>
        </a:spcAft>
        <a:defRPr sz="15777">
          <a:solidFill>
            <a:schemeClr val="tx2"/>
          </a:solidFill>
          <a:latin typeface="Arial" charset="0"/>
        </a:defRPr>
      </a:lvl8pPr>
      <a:lvl9pPr marL="2384274" algn="ctr" defTabSz="3270098" rtl="0" fontAlgn="base">
        <a:spcBef>
          <a:spcPct val="0"/>
        </a:spcBef>
        <a:spcAft>
          <a:spcPct val="0"/>
        </a:spcAft>
        <a:defRPr sz="15777">
          <a:solidFill>
            <a:schemeClr val="tx2"/>
          </a:solidFill>
          <a:latin typeface="Arial" charset="0"/>
        </a:defRPr>
      </a:lvl9pPr>
    </p:titleStyle>
    <p:bodyStyle>
      <a:lvl1pPr marL="1227324" indent="-1227324" algn="l" defTabSz="3270098" rtl="0" eaLnBrk="0" fontAlgn="base" hangingPunct="0">
        <a:spcBef>
          <a:spcPct val="20000"/>
        </a:spcBef>
        <a:spcAft>
          <a:spcPct val="0"/>
        </a:spcAft>
        <a:buChar char="•"/>
        <a:defRPr sz="11474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2655403" indent="-1020353" algn="l" defTabSz="3270098" rtl="0" eaLnBrk="0" fontAlgn="base" hangingPunct="0">
        <a:spcBef>
          <a:spcPct val="20000"/>
        </a:spcBef>
        <a:spcAft>
          <a:spcPct val="0"/>
        </a:spcAft>
        <a:buChar char="–"/>
        <a:defRPr sz="10040">
          <a:solidFill>
            <a:schemeClr val="tx1"/>
          </a:solidFill>
          <a:latin typeface="+mn-lt"/>
          <a:ea typeface="ＭＳ Ｐゴシック" charset="-128"/>
        </a:defRPr>
      </a:lvl2pPr>
      <a:lvl3pPr marL="4087624" indent="-817525" algn="l" defTabSz="3270098" rtl="0" eaLnBrk="0" fontAlgn="base" hangingPunct="0">
        <a:spcBef>
          <a:spcPct val="20000"/>
        </a:spcBef>
        <a:spcAft>
          <a:spcPct val="0"/>
        </a:spcAft>
        <a:buChar char="•"/>
        <a:defRPr sz="8605">
          <a:solidFill>
            <a:schemeClr val="tx1"/>
          </a:solidFill>
          <a:latin typeface="+mn-lt"/>
          <a:ea typeface="ＭＳ Ｐゴシック" charset="-128"/>
        </a:defRPr>
      </a:lvl3pPr>
      <a:lvl4pPr marL="5720601" indent="-815456" algn="l" defTabSz="3270098" rtl="0" eaLnBrk="0" fontAlgn="base" hangingPunct="0">
        <a:spcBef>
          <a:spcPct val="20000"/>
        </a:spcBef>
        <a:spcAft>
          <a:spcPct val="0"/>
        </a:spcAft>
        <a:buChar char="–"/>
        <a:defRPr sz="7170">
          <a:solidFill>
            <a:schemeClr val="tx1"/>
          </a:solidFill>
          <a:latin typeface="+mn-lt"/>
          <a:ea typeface="ＭＳ Ｐゴシック" charset="-128"/>
        </a:defRPr>
      </a:lvl4pPr>
      <a:lvl5pPr marL="7357723" indent="-817525" algn="l" defTabSz="3270098" rtl="0" eaLnBrk="0" fontAlgn="base" hangingPunct="0">
        <a:spcBef>
          <a:spcPct val="20000"/>
        </a:spcBef>
        <a:spcAft>
          <a:spcPct val="0"/>
        </a:spcAft>
        <a:buChar char="»"/>
        <a:defRPr sz="7170">
          <a:solidFill>
            <a:schemeClr val="tx1"/>
          </a:solidFill>
          <a:latin typeface="+mn-lt"/>
          <a:ea typeface="ＭＳ Ｐゴシック" charset="-128"/>
        </a:defRPr>
      </a:lvl5pPr>
      <a:lvl6pPr marL="7953790" indent="-817525" algn="l" defTabSz="3270098" rtl="0" fontAlgn="base">
        <a:spcBef>
          <a:spcPct val="20000"/>
        </a:spcBef>
        <a:spcAft>
          <a:spcPct val="0"/>
        </a:spcAft>
        <a:buChar char="»"/>
        <a:defRPr sz="7170">
          <a:solidFill>
            <a:schemeClr val="tx1"/>
          </a:solidFill>
          <a:latin typeface="+mn-lt"/>
          <a:ea typeface="ＭＳ Ｐゴシック" charset="-128"/>
        </a:defRPr>
      </a:lvl6pPr>
      <a:lvl7pPr marL="8549860" indent="-817525" algn="l" defTabSz="3270098" rtl="0" fontAlgn="base">
        <a:spcBef>
          <a:spcPct val="20000"/>
        </a:spcBef>
        <a:spcAft>
          <a:spcPct val="0"/>
        </a:spcAft>
        <a:buChar char="»"/>
        <a:defRPr sz="7170">
          <a:solidFill>
            <a:schemeClr val="tx1"/>
          </a:solidFill>
          <a:latin typeface="+mn-lt"/>
          <a:ea typeface="ＭＳ Ｐゴシック" charset="-128"/>
        </a:defRPr>
      </a:lvl7pPr>
      <a:lvl8pPr marL="9145927" indent="-817525" algn="l" defTabSz="3270098" rtl="0" fontAlgn="base">
        <a:spcBef>
          <a:spcPct val="20000"/>
        </a:spcBef>
        <a:spcAft>
          <a:spcPct val="0"/>
        </a:spcAft>
        <a:buChar char="»"/>
        <a:defRPr sz="7170">
          <a:solidFill>
            <a:schemeClr val="tx1"/>
          </a:solidFill>
          <a:latin typeface="+mn-lt"/>
          <a:ea typeface="ＭＳ Ｐゴシック" charset="-128"/>
        </a:defRPr>
      </a:lvl8pPr>
      <a:lvl9pPr marL="9741995" indent="-817525" algn="l" defTabSz="3270098" rtl="0" fontAlgn="base">
        <a:spcBef>
          <a:spcPct val="20000"/>
        </a:spcBef>
        <a:spcAft>
          <a:spcPct val="0"/>
        </a:spcAft>
        <a:buChar char="»"/>
        <a:defRPr sz="717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596069" rtl="0" eaLnBrk="1" latinLnBrk="0" hangingPunct="1">
        <a:defRPr sz="2347" kern="1200">
          <a:solidFill>
            <a:schemeClr val="tx1"/>
          </a:solidFill>
          <a:latin typeface="+mn-lt"/>
          <a:ea typeface="+mn-ea"/>
          <a:cs typeface="+mn-cs"/>
        </a:defRPr>
      </a:lvl1pPr>
      <a:lvl2pPr marL="596069" algn="l" defTabSz="596069" rtl="0" eaLnBrk="1" latinLnBrk="0" hangingPunct="1">
        <a:defRPr sz="2347" kern="1200">
          <a:solidFill>
            <a:schemeClr val="tx1"/>
          </a:solidFill>
          <a:latin typeface="+mn-lt"/>
          <a:ea typeface="+mn-ea"/>
          <a:cs typeface="+mn-cs"/>
        </a:defRPr>
      </a:lvl2pPr>
      <a:lvl3pPr marL="1192137" algn="l" defTabSz="596069" rtl="0" eaLnBrk="1" latinLnBrk="0" hangingPunct="1">
        <a:defRPr sz="2347" kern="1200">
          <a:solidFill>
            <a:schemeClr val="tx1"/>
          </a:solidFill>
          <a:latin typeface="+mn-lt"/>
          <a:ea typeface="+mn-ea"/>
          <a:cs typeface="+mn-cs"/>
        </a:defRPr>
      </a:lvl3pPr>
      <a:lvl4pPr marL="1788205" algn="l" defTabSz="596069" rtl="0" eaLnBrk="1" latinLnBrk="0" hangingPunct="1">
        <a:defRPr sz="2347" kern="1200">
          <a:solidFill>
            <a:schemeClr val="tx1"/>
          </a:solidFill>
          <a:latin typeface="+mn-lt"/>
          <a:ea typeface="+mn-ea"/>
          <a:cs typeface="+mn-cs"/>
        </a:defRPr>
      </a:lvl4pPr>
      <a:lvl5pPr marL="2384274" algn="l" defTabSz="596069" rtl="0" eaLnBrk="1" latinLnBrk="0" hangingPunct="1">
        <a:defRPr sz="2347" kern="1200">
          <a:solidFill>
            <a:schemeClr val="tx1"/>
          </a:solidFill>
          <a:latin typeface="+mn-lt"/>
          <a:ea typeface="+mn-ea"/>
          <a:cs typeface="+mn-cs"/>
        </a:defRPr>
      </a:lvl5pPr>
      <a:lvl6pPr marL="2980341" algn="l" defTabSz="596069" rtl="0" eaLnBrk="1" latinLnBrk="0" hangingPunct="1">
        <a:defRPr sz="2347" kern="1200">
          <a:solidFill>
            <a:schemeClr val="tx1"/>
          </a:solidFill>
          <a:latin typeface="+mn-lt"/>
          <a:ea typeface="+mn-ea"/>
          <a:cs typeface="+mn-cs"/>
        </a:defRPr>
      </a:lvl6pPr>
      <a:lvl7pPr marL="3576411" algn="l" defTabSz="596069" rtl="0" eaLnBrk="1" latinLnBrk="0" hangingPunct="1">
        <a:defRPr sz="2347" kern="1200">
          <a:solidFill>
            <a:schemeClr val="tx1"/>
          </a:solidFill>
          <a:latin typeface="+mn-lt"/>
          <a:ea typeface="+mn-ea"/>
          <a:cs typeface="+mn-cs"/>
        </a:defRPr>
      </a:lvl7pPr>
      <a:lvl8pPr marL="4172478" algn="l" defTabSz="596069" rtl="0" eaLnBrk="1" latinLnBrk="0" hangingPunct="1">
        <a:defRPr sz="2347" kern="1200">
          <a:solidFill>
            <a:schemeClr val="tx1"/>
          </a:solidFill>
          <a:latin typeface="+mn-lt"/>
          <a:ea typeface="+mn-ea"/>
          <a:cs typeface="+mn-cs"/>
        </a:defRPr>
      </a:lvl8pPr>
      <a:lvl9pPr marL="4768549" algn="l" defTabSz="596069" rtl="0" eaLnBrk="1" latinLnBrk="0" hangingPunct="1">
        <a:defRPr sz="234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11" Type="http://schemas.openxmlformats.org/officeDocument/2006/relationships/image" Target="../media/image10.tiff"/><Relationship Id="rId5" Type="http://schemas.openxmlformats.org/officeDocument/2006/relationships/image" Target="../media/image4.emf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extBox 1"/>
          <p:cNvSpPr txBox="1">
            <a:spLocks noChangeArrowheads="1"/>
          </p:cNvSpPr>
          <p:nvPr/>
        </p:nvSpPr>
        <p:spPr bwMode="auto">
          <a:xfrm>
            <a:off x="24066569" y="29139487"/>
            <a:ext cx="18895713" cy="94623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 marL="288925" indent="-288925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457189" indent="-457189" algn="l" eaLnBrk="1" hangingPunct="1">
              <a:buFont typeface="Arial" panose="020B0604020202020204" pitchFamily="34" charset="0"/>
              <a:buChar char="•"/>
            </a:pPr>
            <a:r>
              <a:rPr lang="en-US" sz="3200" b="0" dirty="0"/>
              <a:t>Funded by MH110876 from the NIMH. </a:t>
            </a:r>
          </a:p>
        </p:txBody>
      </p:sp>
      <p:sp>
        <p:nvSpPr>
          <p:cNvPr id="3109" name="TextBox 1"/>
          <p:cNvSpPr txBox="1">
            <a:spLocks noChangeArrowheads="1"/>
          </p:cNvSpPr>
          <p:nvPr/>
        </p:nvSpPr>
        <p:spPr bwMode="auto">
          <a:xfrm>
            <a:off x="998097" y="6006580"/>
            <a:ext cx="11482399" cy="992673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 marL="288925" indent="-288925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412740" indent="0" algn="l">
              <a:spcAft>
                <a:spcPts val="0"/>
              </a:spcAft>
            </a:pPr>
            <a:r>
              <a:rPr lang="en-US" sz="4267" dirty="0"/>
              <a:t>	Ventral pallidum (VP)</a:t>
            </a:r>
          </a:p>
          <a:p>
            <a:pPr marL="412740" indent="0" algn="l">
              <a:spcAft>
                <a:spcPts val="0"/>
              </a:spcAft>
            </a:pPr>
            <a:r>
              <a:rPr lang="en-US" sz="4267" dirty="0"/>
              <a:t>influences goal-directed </a:t>
            </a:r>
          </a:p>
          <a:p>
            <a:pPr marL="412740" indent="0" algn="l">
              <a:spcAft>
                <a:spcPts val="0"/>
              </a:spcAft>
            </a:pPr>
            <a:r>
              <a:rPr lang="en-US" sz="4267" dirty="0"/>
              <a:t>behavior through </a:t>
            </a:r>
          </a:p>
          <a:p>
            <a:pPr marL="412740" indent="0" algn="l">
              <a:spcAft>
                <a:spcPts val="0"/>
              </a:spcAft>
            </a:pPr>
            <a:r>
              <a:rPr lang="en-US" sz="4267" dirty="0"/>
              <a:t>projections to the medio-</a:t>
            </a:r>
          </a:p>
          <a:p>
            <a:pPr marL="412740" indent="0" algn="l">
              <a:spcAft>
                <a:spcPts val="0"/>
              </a:spcAft>
            </a:pPr>
            <a:r>
              <a:rPr lang="en-US" sz="4267" dirty="0"/>
              <a:t>dorsal thalamic nucleus (MD).</a:t>
            </a:r>
            <a:r>
              <a:rPr lang="en-US" sz="4267" dirty="0">
                <a:solidFill>
                  <a:schemeClr val="tx2"/>
                </a:solidFill>
              </a:rPr>
              <a:t> </a:t>
            </a:r>
            <a:r>
              <a:rPr lang="en-US" sz="2667" b="0" dirty="0">
                <a:solidFill>
                  <a:schemeClr val="tx2"/>
                </a:solidFill>
              </a:rPr>
              <a:t>(</a:t>
            </a:r>
            <a:r>
              <a:rPr lang="en-US" sz="2667" b="0" dirty="0" err="1">
                <a:solidFill>
                  <a:schemeClr val="tx2"/>
                </a:solidFill>
              </a:rPr>
              <a:t>Groenewegen</a:t>
            </a:r>
            <a:r>
              <a:rPr lang="en-US" sz="2667" b="0" dirty="0">
                <a:solidFill>
                  <a:schemeClr val="tx2"/>
                </a:solidFill>
              </a:rPr>
              <a:t> &amp; </a:t>
            </a:r>
            <a:r>
              <a:rPr lang="en-US" sz="2667" b="0" dirty="0" err="1">
                <a:solidFill>
                  <a:schemeClr val="tx2"/>
                </a:solidFill>
              </a:rPr>
              <a:t>Berendse</a:t>
            </a:r>
            <a:r>
              <a:rPr lang="en-US" sz="2667" b="0" dirty="0">
                <a:solidFill>
                  <a:schemeClr val="tx2"/>
                </a:solidFill>
              </a:rPr>
              <a:t>, 1994)</a:t>
            </a:r>
          </a:p>
          <a:p>
            <a:pPr marL="412740" indent="0" algn="l">
              <a:spcAft>
                <a:spcPts val="0"/>
              </a:spcAft>
            </a:pPr>
            <a:endParaRPr lang="en-US" sz="4267" dirty="0"/>
          </a:p>
          <a:p>
            <a:pPr marL="412740" indent="0" algn="l">
              <a:spcAft>
                <a:spcPts val="0"/>
              </a:spcAft>
            </a:pPr>
            <a:r>
              <a:rPr lang="en-US" sz="4267" dirty="0"/>
              <a:t>	To understand the role of VP in reward-guided choice we recorded the activity of VP neurons in rats during the dynamic delayed nonmatching to position task (</a:t>
            </a:r>
            <a:r>
              <a:rPr lang="en-US" sz="4267" dirty="0" err="1"/>
              <a:t>dDNMTP</a:t>
            </a:r>
            <a:r>
              <a:rPr lang="en-US" sz="4267" dirty="0"/>
              <a:t>) and compared results to previous studies of neurons in MD </a:t>
            </a:r>
            <a:r>
              <a:rPr lang="en-US" sz="2667" dirty="0"/>
              <a:t>(Miller, et al., 2017) </a:t>
            </a:r>
            <a:r>
              <a:rPr lang="en-US" sz="4267" dirty="0"/>
              <a:t>and medial prefrontal cortex (</a:t>
            </a:r>
            <a:r>
              <a:rPr lang="en-US" sz="4267" dirty="0" err="1"/>
              <a:t>mPFC</a:t>
            </a:r>
            <a:r>
              <a:rPr lang="en-US" sz="4267" dirty="0"/>
              <a:t>) </a:t>
            </a:r>
            <a:r>
              <a:rPr lang="en-US" sz="2667" dirty="0"/>
              <a:t>(</a:t>
            </a:r>
            <a:r>
              <a:rPr lang="en-US" sz="2667" dirty="0" err="1"/>
              <a:t>Francoeur</a:t>
            </a:r>
            <a:r>
              <a:rPr lang="en-US" sz="2667" dirty="0"/>
              <a:t> &amp; </a:t>
            </a:r>
            <a:r>
              <a:rPr lang="en-US" sz="2667" dirty="0" err="1"/>
              <a:t>Mair</a:t>
            </a:r>
            <a:r>
              <a:rPr lang="en-US" sz="2667" dirty="0"/>
              <a:t>, 2018) </a:t>
            </a:r>
            <a:r>
              <a:rPr lang="en-US" sz="4267" dirty="0"/>
              <a:t>.</a:t>
            </a:r>
          </a:p>
        </p:txBody>
      </p:sp>
      <p:sp>
        <p:nvSpPr>
          <p:cNvPr id="3078" name="Text Box 14"/>
          <p:cNvSpPr txBox="1">
            <a:spLocks noChangeArrowheads="1"/>
          </p:cNvSpPr>
          <p:nvPr/>
        </p:nvSpPr>
        <p:spPr bwMode="auto">
          <a:xfrm>
            <a:off x="4107775" y="2246127"/>
            <a:ext cx="34966560" cy="3108607"/>
          </a:xfrm>
          <a:prstGeom prst="rect">
            <a:avLst/>
          </a:prstGeom>
          <a:solidFill>
            <a:schemeClr val="accent2">
              <a:alpha val="0"/>
            </a:schemeClr>
          </a:solidFill>
          <a:ln>
            <a:noFill/>
          </a:ln>
        </p:spPr>
        <p:txBody>
          <a:bodyPr wrap="none" lIns="68113" tIns="34057" rIns="68113" bIns="34057" anchor="t" anchorCtr="1"/>
          <a:lstStyle>
            <a:lvl1pPr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en-US" sz="7200" dirty="0">
                <a:solidFill>
                  <a:schemeClr val="bg1"/>
                </a:solidFill>
                <a:latin typeface="Arial"/>
                <a:ea typeface="ＭＳ Ｐゴシック"/>
              </a:rPr>
              <a:t>Neuronal responses to actions and outcomes in rat ventral pallidum</a:t>
            </a:r>
            <a:endParaRPr lang="en-US" sz="7200" dirty="0">
              <a:solidFill>
                <a:schemeClr val="bg1"/>
              </a:solidFill>
            </a:endParaRPr>
          </a:p>
          <a:p>
            <a:pPr eaLnBrk="1" hangingPunct="1">
              <a:lnSpc>
                <a:spcPct val="70000"/>
              </a:lnSpc>
            </a:pPr>
            <a:r>
              <a:rPr lang="en-US" sz="5333" dirty="0">
                <a:solidFill>
                  <a:schemeClr val="bg1"/>
                </a:solidFill>
                <a:latin typeface="Arial"/>
                <a:ea typeface="ＭＳ Ｐゴシック"/>
              </a:rPr>
              <a:t>E. Krell, M.J. Francoeur, K. Deegan, G. Macedonia, B.M. Gibson, and R.G. Mair</a:t>
            </a:r>
          </a:p>
          <a:p>
            <a:pPr eaLnBrk="1" hangingPunct="1">
              <a:lnSpc>
                <a:spcPct val="70000"/>
              </a:lnSpc>
            </a:pPr>
            <a:endParaRPr lang="en-US" sz="3651" i="1" dirty="0">
              <a:solidFill>
                <a:schemeClr val="bg1"/>
              </a:solidFill>
            </a:endParaRPr>
          </a:p>
          <a:p>
            <a:pPr eaLnBrk="1" hangingPunct="1">
              <a:lnSpc>
                <a:spcPct val="70000"/>
              </a:lnSpc>
            </a:pPr>
            <a:r>
              <a:rPr lang="en-US" sz="5333" b="0" i="1" dirty="0">
                <a:solidFill>
                  <a:schemeClr val="bg1"/>
                </a:solidFill>
              </a:rPr>
              <a:t>Psychology Department - University of New Hampshire</a:t>
            </a:r>
          </a:p>
        </p:txBody>
      </p:sp>
      <p:sp>
        <p:nvSpPr>
          <p:cNvPr id="3085" name="Text Box 148"/>
          <p:cNvSpPr txBox="1">
            <a:spLocks noChangeArrowheads="1"/>
          </p:cNvSpPr>
          <p:nvPr/>
        </p:nvSpPr>
        <p:spPr bwMode="auto">
          <a:xfrm>
            <a:off x="13283426" y="5098819"/>
            <a:ext cx="29678857" cy="734368"/>
          </a:xfrm>
          <a:prstGeom prst="rect">
            <a:avLst/>
          </a:prstGeom>
          <a:solidFill>
            <a:srgbClr val="004080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172" dirty="0">
                <a:solidFill>
                  <a:schemeClr val="bg1"/>
                </a:solidFill>
              </a:rPr>
              <a:t>RESULTS</a:t>
            </a:r>
          </a:p>
        </p:txBody>
      </p:sp>
      <p:sp>
        <p:nvSpPr>
          <p:cNvPr id="3088" name="Rectangle 206"/>
          <p:cNvSpPr>
            <a:spLocks noChangeArrowheads="1"/>
          </p:cNvSpPr>
          <p:nvPr/>
        </p:nvSpPr>
        <p:spPr bwMode="auto">
          <a:xfrm>
            <a:off x="14112831" y="4277394"/>
            <a:ext cx="184730" cy="1812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11181" dirty="0"/>
          </a:p>
        </p:txBody>
      </p:sp>
      <p:sp>
        <p:nvSpPr>
          <p:cNvPr id="3089" name="Rectangle 211"/>
          <p:cNvSpPr>
            <a:spLocks noChangeArrowheads="1"/>
          </p:cNvSpPr>
          <p:nvPr/>
        </p:nvSpPr>
        <p:spPr bwMode="auto">
          <a:xfrm>
            <a:off x="30108992" y="-2603565"/>
            <a:ext cx="184730" cy="1812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sz="11181" dirty="0"/>
          </a:p>
        </p:txBody>
      </p:sp>
      <p:sp>
        <p:nvSpPr>
          <p:cNvPr id="3084" name="Text Box 147"/>
          <p:cNvSpPr txBox="1">
            <a:spLocks noChangeArrowheads="1"/>
          </p:cNvSpPr>
          <p:nvPr/>
        </p:nvSpPr>
        <p:spPr bwMode="auto">
          <a:xfrm>
            <a:off x="24066570" y="20480522"/>
            <a:ext cx="18894172" cy="734368"/>
          </a:xfrm>
          <a:prstGeom prst="rect">
            <a:avLst/>
          </a:prstGeom>
          <a:solidFill>
            <a:srgbClr val="004080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172" dirty="0">
                <a:solidFill>
                  <a:schemeClr val="bg1"/>
                </a:solidFill>
              </a:rPr>
              <a:t>CONCLUSIONS</a:t>
            </a:r>
          </a:p>
        </p:txBody>
      </p:sp>
      <p:sp>
        <p:nvSpPr>
          <p:cNvPr id="3110" name="Text Box 141"/>
          <p:cNvSpPr txBox="1">
            <a:spLocks noChangeArrowheads="1"/>
          </p:cNvSpPr>
          <p:nvPr/>
        </p:nvSpPr>
        <p:spPr bwMode="auto">
          <a:xfrm>
            <a:off x="1045808" y="5155064"/>
            <a:ext cx="11494521" cy="734368"/>
          </a:xfrm>
          <a:prstGeom prst="rect">
            <a:avLst/>
          </a:prstGeom>
          <a:solidFill>
            <a:srgbClr val="004080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172" dirty="0">
                <a:solidFill>
                  <a:schemeClr val="bg1"/>
                </a:solidFill>
              </a:rPr>
              <a:t>BACKGROUND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079" y="3169849"/>
            <a:ext cx="1789815" cy="1723740"/>
          </a:xfrm>
          <a:prstGeom prst="rect">
            <a:avLst/>
          </a:prstGeom>
        </p:spPr>
      </p:pic>
      <p:sp>
        <p:nvSpPr>
          <p:cNvPr id="174" name="TextBox 173"/>
          <p:cNvSpPr txBox="1">
            <a:spLocks noChangeArrowheads="1"/>
          </p:cNvSpPr>
          <p:nvPr/>
        </p:nvSpPr>
        <p:spPr bwMode="auto">
          <a:xfrm>
            <a:off x="1074797" y="17676598"/>
            <a:ext cx="11392961" cy="8002372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 marL="288925" indent="-288925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indent="385224" algn="l">
              <a:spcAft>
                <a:spcPts val="2000"/>
              </a:spcAft>
            </a:pPr>
            <a:r>
              <a:rPr lang="en-US" sz="4267" dirty="0"/>
              <a:t>	Rats were acquired, acclimated, housed, and trained following procedures used in previous studies of MD and </a:t>
            </a:r>
            <a:r>
              <a:rPr lang="en-US" sz="4267" dirty="0" err="1"/>
              <a:t>mPFC</a:t>
            </a:r>
            <a:r>
              <a:rPr lang="en-US" sz="4267" dirty="0"/>
              <a:t> neurons. Training comprised six computer-controlled shaping procedures each trained to set criteria.</a:t>
            </a:r>
          </a:p>
          <a:p>
            <a:pPr indent="385224" algn="l">
              <a:spcAft>
                <a:spcPts val="2000"/>
              </a:spcAft>
            </a:pPr>
            <a:r>
              <a:rPr lang="en-US" sz="4267" dirty="0"/>
              <a:t>	Neurons were recorded with a </a:t>
            </a:r>
            <a:r>
              <a:rPr lang="en-US" sz="4267" dirty="0" err="1"/>
              <a:t>Neuralynx</a:t>
            </a:r>
            <a:r>
              <a:rPr lang="en-US" sz="4267" dirty="0"/>
              <a:t> Digital Lynx SX high density recording system with chronic arrays of 8 tetrodes advanced between sessions with Harlan 8 drives</a:t>
            </a:r>
            <a:r>
              <a:rPr lang="en-US" sz="5333" dirty="0"/>
              <a:t>.</a:t>
            </a:r>
          </a:p>
        </p:txBody>
      </p:sp>
      <p:sp>
        <p:nvSpPr>
          <p:cNvPr id="122" name="Text Box 142"/>
          <p:cNvSpPr txBox="1">
            <a:spLocks noChangeArrowheads="1"/>
          </p:cNvSpPr>
          <p:nvPr/>
        </p:nvSpPr>
        <p:spPr bwMode="auto">
          <a:xfrm>
            <a:off x="1065137" y="16838907"/>
            <a:ext cx="11359843" cy="734368"/>
          </a:xfrm>
          <a:prstGeom prst="rect">
            <a:avLst/>
          </a:prstGeom>
          <a:solidFill>
            <a:srgbClr val="004080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172" dirty="0">
                <a:solidFill>
                  <a:schemeClr val="bg1"/>
                </a:solidFill>
              </a:rPr>
              <a:t>METHODS</a:t>
            </a:r>
          </a:p>
        </p:txBody>
      </p:sp>
      <p:sp>
        <p:nvSpPr>
          <p:cNvPr id="181" name="Text Box 147"/>
          <p:cNvSpPr txBox="1">
            <a:spLocks noChangeArrowheads="1"/>
          </p:cNvSpPr>
          <p:nvPr/>
        </p:nvSpPr>
        <p:spPr bwMode="auto">
          <a:xfrm>
            <a:off x="24066570" y="28374320"/>
            <a:ext cx="18895713" cy="734368"/>
          </a:xfrm>
          <a:prstGeom prst="rect">
            <a:avLst/>
          </a:prstGeom>
          <a:solidFill>
            <a:srgbClr val="004080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172" dirty="0">
                <a:solidFill>
                  <a:schemeClr val="bg1"/>
                </a:solidFill>
              </a:rPr>
              <a:t>Acknowledgements </a:t>
            </a:r>
          </a:p>
        </p:txBody>
      </p:sp>
      <p:sp>
        <p:nvSpPr>
          <p:cNvPr id="19" name="AutoShape 2" descr="blob:https://unh.app.box.com/a1a59a46-4d34-48f7-8c90-ad9ba583c48a"/>
          <p:cNvSpPr>
            <a:spLocks noChangeAspect="1" noChangeArrowheads="1"/>
          </p:cNvSpPr>
          <p:nvPr/>
        </p:nvSpPr>
        <p:spPr bwMode="auto">
          <a:xfrm>
            <a:off x="4202290" y="1700389"/>
            <a:ext cx="270933" cy="270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1280" tIns="40640" rIns="81280" bIns="40640" numCol="1" anchor="t" anchorCtr="0" compatLnSpc="1">
            <a:prstTxWarp prst="textNoShape">
              <a:avLst/>
            </a:prstTxWarp>
          </a:bodyPr>
          <a:lstStyle/>
          <a:p>
            <a:endParaRPr lang="en-US" sz="5717"/>
          </a:p>
        </p:txBody>
      </p:sp>
      <p:sp>
        <p:nvSpPr>
          <p:cNvPr id="178" name="Text Box 141"/>
          <p:cNvSpPr txBox="1">
            <a:spLocks noChangeArrowheads="1"/>
          </p:cNvSpPr>
          <p:nvPr/>
        </p:nvSpPr>
        <p:spPr bwMode="auto">
          <a:xfrm>
            <a:off x="1074796" y="26578200"/>
            <a:ext cx="11350184" cy="734368"/>
          </a:xfrm>
          <a:prstGeom prst="rect">
            <a:avLst/>
          </a:prstGeom>
          <a:solidFill>
            <a:srgbClr val="004080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172" dirty="0" err="1">
                <a:solidFill>
                  <a:schemeClr val="bg1"/>
                </a:solidFill>
              </a:rPr>
              <a:t>dDNMTP</a:t>
            </a:r>
            <a:r>
              <a:rPr lang="en-US" sz="4172" dirty="0">
                <a:solidFill>
                  <a:schemeClr val="bg1"/>
                </a:solidFill>
              </a:rPr>
              <a:t> Task</a:t>
            </a:r>
          </a:p>
        </p:txBody>
      </p:sp>
      <p:sp>
        <p:nvSpPr>
          <p:cNvPr id="83" name="AutoShape 2" descr="blob:https://unh.app.box.com/cb495699-71f1-4e2f-9b20-1da497381486"/>
          <p:cNvSpPr>
            <a:spLocks noChangeAspect="1" noChangeArrowheads="1"/>
          </p:cNvSpPr>
          <p:nvPr/>
        </p:nvSpPr>
        <p:spPr bwMode="auto">
          <a:xfrm>
            <a:off x="4337756" y="1835857"/>
            <a:ext cx="270933" cy="270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1280" tIns="40640" rIns="81280" bIns="40640" numCol="1" anchor="t" anchorCtr="0" compatLnSpc="1">
            <a:prstTxWarp prst="textNoShape">
              <a:avLst/>
            </a:prstTxWarp>
          </a:bodyPr>
          <a:lstStyle/>
          <a:p>
            <a:endParaRPr lang="en-US" sz="5717"/>
          </a:p>
        </p:txBody>
      </p:sp>
      <p:pic>
        <p:nvPicPr>
          <p:cNvPr id="4" name="Picture 5" descr="A picture containing animal&#10;&#10;Description generated with very high confidence">
            <a:extLst>
              <a:ext uri="{FF2B5EF4-FFF2-40B4-BE49-F238E27FC236}">
                <a16:creationId xmlns:a16="http://schemas.microsoft.com/office/drawing/2014/main" id="{0FE4D422-0B79-44F8-BA5E-8C5C9DC1E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5137" y="27403573"/>
            <a:ext cx="11388832" cy="2670027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2D2BE5A8-DA48-46F3-BA4C-D8D4EBD368CD}"/>
              </a:ext>
            </a:extLst>
          </p:cNvPr>
          <p:cNvSpPr/>
          <p:nvPr/>
        </p:nvSpPr>
        <p:spPr>
          <a:xfrm>
            <a:off x="1074797" y="29530358"/>
            <a:ext cx="3653129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/>
              <a:t>Onos</a:t>
            </a:r>
            <a:r>
              <a:rPr lang="en-US" sz="2400" dirty="0"/>
              <a:t> et al., 2016</a:t>
            </a:r>
          </a:p>
        </p:txBody>
      </p:sp>
      <p:sp>
        <p:nvSpPr>
          <p:cNvPr id="26" name="Text Box 148">
            <a:extLst>
              <a:ext uri="{FF2B5EF4-FFF2-40B4-BE49-F238E27FC236}">
                <a16:creationId xmlns:a16="http://schemas.microsoft.com/office/drawing/2014/main" id="{2C7A89E4-D86E-1349-A67E-716EC27642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99349" y="19334024"/>
            <a:ext cx="9735631" cy="1376402"/>
          </a:xfrm>
          <a:prstGeom prst="rect">
            <a:avLst/>
          </a:prstGeom>
          <a:solidFill>
            <a:srgbClr val="004080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172" dirty="0">
                <a:solidFill>
                  <a:schemeClr val="bg1"/>
                </a:solidFill>
              </a:rPr>
              <a:t>Excitation during reinforcement was the predominant response in VP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D90FD99-1BB0-8647-A102-75DA27BEA6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77153" y="8197420"/>
            <a:ext cx="11363415" cy="8026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4ED9836-D348-D046-92C0-0D27B5E73E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05830" y="8197421"/>
            <a:ext cx="3056453" cy="8026400"/>
          </a:xfrm>
          <a:prstGeom prst="rect">
            <a:avLst/>
          </a:prstGeom>
        </p:spPr>
      </p:pic>
      <p:sp>
        <p:nvSpPr>
          <p:cNvPr id="32" name="Text Box 148">
            <a:extLst>
              <a:ext uri="{FF2B5EF4-FFF2-40B4-BE49-F238E27FC236}">
                <a16:creationId xmlns:a16="http://schemas.microsoft.com/office/drawing/2014/main" id="{532F016F-BB29-1B4C-BABE-780AAC4FB9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39053" y="6469169"/>
            <a:ext cx="14023231" cy="1697452"/>
          </a:xfrm>
          <a:prstGeom prst="rect">
            <a:avLst/>
          </a:prstGeom>
          <a:solidFill>
            <a:srgbClr val="004080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172" dirty="0">
                <a:solidFill>
                  <a:schemeClr val="bg1"/>
                </a:solidFill>
              </a:rPr>
              <a:t>Normalized Population Histograms:</a:t>
            </a:r>
          </a:p>
          <a:p>
            <a:pPr eaLnBrk="1" hangingPunct="1">
              <a:spcBef>
                <a:spcPct val="50000"/>
              </a:spcBef>
            </a:pPr>
            <a:r>
              <a:rPr lang="en-US" sz="4172" dirty="0">
                <a:solidFill>
                  <a:schemeClr val="bg1"/>
                </a:solidFill>
              </a:rPr>
              <a:t>Reinforcement Excitation in VP, MD, </a:t>
            </a:r>
            <a:r>
              <a:rPr lang="en-US" sz="4172" dirty="0" err="1">
                <a:solidFill>
                  <a:schemeClr val="bg1"/>
                </a:solidFill>
              </a:rPr>
              <a:t>mPFC</a:t>
            </a:r>
            <a:endParaRPr lang="en-US" sz="4172" dirty="0">
              <a:solidFill>
                <a:schemeClr val="bg1"/>
              </a:solidFill>
            </a:endParaRPr>
          </a:p>
        </p:txBody>
      </p:sp>
      <p:sp>
        <p:nvSpPr>
          <p:cNvPr id="33" name="Text Box 148">
            <a:extLst>
              <a:ext uri="{FF2B5EF4-FFF2-40B4-BE49-F238E27FC236}">
                <a16:creationId xmlns:a16="http://schemas.microsoft.com/office/drawing/2014/main" id="{4BB692C4-E12A-E74A-8C11-9F2DBECF9F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58434" y="6480802"/>
            <a:ext cx="14664581" cy="1697452"/>
          </a:xfrm>
          <a:prstGeom prst="rect">
            <a:avLst/>
          </a:prstGeom>
          <a:solidFill>
            <a:srgbClr val="004080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172" dirty="0">
                <a:solidFill>
                  <a:schemeClr val="bg1"/>
                </a:solidFill>
              </a:rPr>
              <a:t>Reinforcement Excitation and Suppression</a:t>
            </a:r>
          </a:p>
          <a:p>
            <a:pPr eaLnBrk="1" hangingPunct="1">
              <a:spcBef>
                <a:spcPct val="50000"/>
              </a:spcBef>
            </a:pPr>
            <a:r>
              <a:rPr lang="en-US" sz="4172" dirty="0">
                <a:solidFill>
                  <a:schemeClr val="bg1"/>
                </a:solidFill>
              </a:rPr>
              <a:t>Examples from VP and MD</a:t>
            </a:r>
          </a:p>
        </p:txBody>
      </p:sp>
      <p:sp>
        <p:nvSpPr>
          <p:cNvPr id="35" name="TextBox 1">
            <a:extLst>
              <a:ext uri="{FF2B5EF4-FFF2-40B4-BE49-F238E27FC236}">
                <a16:creationId xmlns:a16="http://schemas.microsoft.com/office/drawing/2014/main" id="{FC56C8A8-F1D6-1940-B9E4-EBCE5CA302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77153" y="16223821"/>
            <a:ext cx="13985131" cy="3709201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 marL="288925" indent="-288925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457189" indent="-457189" algn="l" eaLnBrk="1" hangingPunct="1">
              <a:buFont typeface="Arial" panose="020B0604020202020204" pitchFamily="34" charset="0"/>
              <a:buChar char="•"/>
            </a:pPr>
            <a:r>
              <a:rPr lang="en-US" sz="3200" b="0" dirty="0"/>
              <a:t>Results for VP (N=101), MD (N= 71), and </a:t>
            </a:r>
            <a:r>
              <a:rPr lang="en-US" sz="3200" b="0" dirty="0" err="1"/>
              <a:t>mPFC</a:t>
            </a:r>
            <a:r>
              <a:rPr lang="en-US" sz="3200" b="0" dirty="0"/>
              <a:t> (N= 63) neurons.</a:t>
            </a:r>
          </a:p>
          <a:p>
            <a:pPr marL="457189" indent="-457189" algn="l" eaLnBrk="1" hangingPunct="1">
              <a:buFont typeface="Arial" panose="020B0604020202020204" pitchFamily="34" charset="0"/>
              <a:buChar char="•"/>
            </a:pPr>
            <a:r>
              <a:rPr lang="en-US" sz="3200" b="0" dirty="0"/>
              <a:t>Activity increased immediately after start of reinforcement for sample and correct choice responses in all areas.</a:t>
            </a:r>
          </a:p>
          <a:p>
            <a:pPr marL="457189" indent="-457189" algn="l" eaLnBrk="1" hangingPunct="1">
              <a:buFont typeface="Arial" panose="020B0604020202020204" pitchFamily="34" charset="0"/>
              <a:buChar char="•"/>
            </a:pPr>
            <a:r>
              <a:rPr lang="en-US" sz="3200" b="0" dirty="0"/>
              <a:t>Duration of elevated firing outlasts reinforcement (1.2 s): shorter duration response in MD than VP or </a:t>
            </a:r>
            <a:r>
              <a:rPr lang="en-US" sz="3200" b="0" dirty="0" err="1"/>
              <a:t>mPFC</a:t>
            </a:r>
            <a:endParaRPr lang="en-US" sz="3200" b="0" dirty="0"/>
          </a:p>
          <a:p>
            <a:pPr marL="457189" indent="-457189" algn="l" eaLnBrk="1" hangingPunct="1">
              <a:buFont typeface="Arial" panose="020B0604020202020204" pitchFamily="34" charset="0"/>
              <a:buChar char="•"/>
            </a:pPr>
            <a:r>
              <a:rPr lang="en-US" sz="3200" b="0" dirty="0"/>
              <a:t>Sample response marginally larger than correct choice in VP and MD. More pronounced difference in </a:t>
            </a:r>
            <a:r>
              <a:rPr lang="en-US" sz="3200" b="0" dirty="0" err="1"/>
              <a:t>mPFC</a:t>
            </a:r>
            <a:endParaRPr lang="en-US" sz="3200" b="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5311724-05AF-884A-8106-C2EB2549D7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23200" y="6215944"/>
            <a:ext cx="3953237" cy="2366275"/>
          </a:xfrm>
          <a:prstGeom prst="rect">
            <a:avLst/>
          </a:prstGeom>
        </p:spPr>
      </p:pic>
      <p:sp>
        <p:nvSpPr>
          <p:cNvPr id="47" name="TextBox 1">
            <a:extLst>
              <a:ext uri="{FF2B5EF4-FFF2-40B4-BE49-F238E27FC236}">
                <a16:creationId xmlns:a16="http://schemas.microsoft.com/office/drawing/2014/main" id="{2A7BBF4A-B166-1F4C-986A-F836E4FEA3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09350" y="21277810"/>
            <a:ext cx="18880420" cy="6563127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 marL="288925" indent="-288925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457189" indent="-457189" algn="l" eaLnBrk="1" hangingPunct="1">
              <a:spcAft>
                <a:spcPts val="2000"/>
              </a:spcAft>
              <a:buFont typeface="Arial" panose="020B0604020202020204" pitchFamily="34" charset="0"/>
              <a:buChar char="•"/>
            </a:pPr>
            <a:r>
              <a:rPr lang="en-US" sz="4267" b="0" dirty="0"/>
              <a:t>Ventral pallidum is dominated by neurons with excitatory responses related to reinforcement in rats performing the </a:t>
            </a:r>
            <a:r>
              <a:rPr lang="en-US" sz="4267" b="0" dirty="0" err="1"/>
              <a:t>dDNMTP</a:t>
            </a:r>
            <a:r>
              <a:rPr lang="en-US" sz="4267" b="0" dirty="0"/>
              <a:t> task.</a:t>
            </a:r>
          </a:p>
          <a:p>
            <a:pPr marL="457189" indent="-457189" algn="l" eaLnBrk="1" hangingPunct="1">
              <a:spcAft>
                <a:spcPts val="2000"/>
              </a:spcAft>
              <a:buFont typeface="Arial" panose="020B0604020202020204" pitchFamily="34" charset="0"/>
              <a:buChar char="•"/>
            </a:pPr>
            <a:r>
              <a:rPr lang="en-US" sz="4267" b="0" dirty="0"/>
              <a:t>No VP neurons exhibited reinforcement anticipation: increased firing preceding and continuing throughout reinforcement, observed in MD and </a:t>
            </a:r>
            <a:r>
              <a:rPr lang="en-US" sz="4267" b="0" dirty="0" err="1"/>
              <a:t>mPFC</a:t>
            </a:r>
            <a:r>
              <a:rPr lang="en-US" sz="4267" b="0" dirty="0"/>
              <a:t> during </a:t>
            </a:r>
            <a:r>
              <a:rPr lang="en-US" sz="4267" b="0" dirty="0" err="1"/>
              <a:t>dDNMTP</a:t>
            </a:r>
            <a:r>
              <a:rPr lang="en-US" sz="4267" b="0" dirty="0"/>
              <a:t>.</a:t>
            </a:r>
          </a:p>
          <a:p>
            <a:pPr marL="457189" indent="-457189" algn="l" eaLnBrk="1" hangingPunct="1">
              <a:spcAft>
                <a:spcPts val="2000"/>
              </a:spcAft>
              <a:buFont typeface="Arial" panose="020B0604020202020204" pitchFamily="34" charset="0"/>
              <a:buChar char="•"/>
            </a:pPr>
            <a:r>
              <a:rPr lang="en-US" sz="4267" b="0" dirty="0"/>
              <a:t>These results suggest that VP is specialized to provide feedback about rewards that follow actions during goal-directed behavior. Unlike MD and </a:t>
            </a:r>
            <a:r>
              <a:rPr lang="en-US" sz="4267" b="0" dirty="0" err="1"/>
              <a:t>mPFC</a:t>
            </a:r>
            <a:r>
              <a:rPr lang="en-US" sz="4267" b="0" dirty="0"/>
              <a:t>, VP does not signal likely consequences of a pending action.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0612EDB-FBDD-5143-8EB1-FEA6C0A48E1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399350" y="20788173"/>
            <a:ext cx="9735631" cy="92854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BB026F2-1B5D-5D49-82CF-D139AB28DDE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358434" y="8279879"/>
            <a:ext cx="14664581" cy="812585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2C6E89F-6A70-3E49-AECE-59567B4D9FBC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67987" y="12529451"/>
            <a:ext cx="4883572" cy="416924"/>
          </a:xfrm>
          <a:prstGeom prst="rect">
            <a:avLst/>
          </a:prstGeom>
        </p:spPr>
      </p:pic>
      <p:sp>
        <p:nvSpPr>
          <p:cNvPr id="31" name="TextBox 1">
            <a:extLst>
              <a:ext uri="{FF2B5EF4-FFF2-40B4-BE49-F238E27FC236}">
                <a16:creationId xmlns:a16="http://schemas.microsoft.com/office/drawing/2014/main" id="{B40B6BE5-480C-864C-BF1C-975DE96D3D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26764" y="16409880"/>
            <a:ext cx="10621651" cy="2106265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 marL="288925" indent="-288925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457189" indent="-457189" algn="l" eaLnBrk="1" hangingPunct="1">
              <a:buFont typeface="Arial" panose="020B0604020202020204" pitchFamily="34" charset="0"/>
              <a:buChar char="•"/>
            </a:pPr>
            <a:r>
              <a:rPr lang="en-US" sz="3200" b="0" dirty="0"/>
              <a:t>Tetrode recording (RS example in VP), 27,464 spikes in cluster,  L-ratio= 0.262, Isolation Distance= 13.905</a:t>
            </a:r>
          </a:p>
          <a:p>
            <a:pPr marL="457189" indent="-457189" algn="l" eaLnBrk="1" hangingPunct="1">
              <a:buFont typeface="Arial" panose="020B0604020202020204" pitchFamily="34" charset="0"/>
              <a:buChar char="•"/>
            </a:pPr>
            <a:r>
              <a:rPr lang="en-US" sz="3200" b="0" dirty="0"/>
              <a:t>Responses began with reinforcement and ended for sample reinforcement before the delay response.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59CC89-A0F5-714A-8E24-38BD965B442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355232" y="16438142"/>
            <a:ext cx="4061873" cy="204974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1129967" y="3419385"/>
            <a:ext cx="1859803" cy="7494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270" dirty="0" smtClean="0">
                <a:solidFill>
                  <a:schemeClr val="bg1"/>
                </a:solidFill>
              </a:rPr>
              <a:t>234.13</a:t>
            </a:r>
            <a:endParaRPr lang="en-US" sz="427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25082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9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25082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9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16439</TotalTime>
  <Words>251</Words>
  <Application>Microsoft Office PowerPoint</Application>
  <PresentationFormat>Custom</PresentationFormat>
  <Paragraphs>37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ＭＳ Ｐゴシック</vt:lpstr>
      <vt:lpstr>Arial</vt:lpstr>
      <vt:lpstr>Default Design</vt:lpstr>
      <vt:lpstr>CorelDRAW</vt:lpstr>
      <vt:lpstr>PowerPoint Presentation</vt:lpstr>
    </vt:vector>
  </TitlesOfParts>
  <Manager/>
  <Company>MegaPrint Inc.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36x60 Horizontal Template</dc:title>
  <dc:subject/>
  <dc:creator>Ethan Shulda</dc:creator>
  <cp:keywords/>
  <dc:description>©MegaPrint Inc. 2009</dc:description>
  <cp:lastModifiedBy>Gibsonlab04p, Pool</cp:lastModifiedBy>
  <cp:revision>1127</cp:revision>
  <cp:lastPrinted>2017-04-19T18:56:03Z</cp:lastPrinted>
  <dcterms:created xsi:type="dcterms:W3CDTF">2011-11-04T12:54:46Z</dcterms:created>
  <dcterms:modified xsi:type="dcterms:W3CDTF">2019-10-18T13:02:54Z</dcterms:modified>
  <cp:category>Research Poster</cp:category>
</cp:coreProperties>
</file>