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3"/>
  </p:sldMasterIdLst>
  <p:sldIdLst>
    <p:sldId id="256" r:id="rId4"/>
  </p:sldIdLst>
  <p:sldSz cx="43891200" cy="32918400"/>
  <p:notesSz cx="9144000" cy="6858000"/>
  <p:defaultTextStyle>
    <a:defPPr>
      <a:defRPr lang="en-US"/>
    </a:defPPr>
    <a:lvl1pPr marL="0" algn="l" defTabSz="4301092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1pPr>
    <a:lvl2pPr marL="2150545" algn="l" defTabSz="4301092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2pPr>
    <a:lvl3pPr marL="4301092" algn="l" defTabSz="4301092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3pPr>
    <a:lvl4pPr marL="6451637" algn="l" defTabSz="4301092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4pPr>
    <a:lvl5pPr marL="8602184" algn="l" defTabSz="4301092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5pPr>
    <a:lvl6pPr marL="10752730" algn="l" defTabSz="4301092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6pPr>
    <a:lvl7pPr marL="12903275" algn="l" defTabSz="4301092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7pPr>
    <a:lvl8pPr marL="15053822" algn="l" defTabSz="4301092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8pPr>
    <a:lvl9pPr marL="17204367" algn="l" defTabSz="4301092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368">
          <p15:clr>
            <a:srgbClr val="A4A3A4"/>
          </p15:clr>
        </p15:guide>
        <p15:guide id="2" pos="1382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99FD9"/>
    <a:srgbClr val="49ADDF"/>
    <a:srgbClr val="1A6B92"/>
    <a:srgbClr val="D6D6D6"/>
    <a:srgbClr val="9BD2ED"/>
    <a:srgbClr val="2E0957"/>
    <a:srgbClr val="FFC9C9"/>
    <a:srgbClr val="DEC8EE"/>
    <a:srgbClr val="9ED18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279" autoAdjust="0"/>
    <p:restoredTop sz="94434" autoAdjust="0"/>
  </p:normalViewPr>
  <p:slideViewPr>
    <p:cSldViewPr snapToGrid="0">
      <p:cViewPr>
        <p:scale>
          <a:sx n="40" d="100"/>
          <a:sy n="40" d="100"/>
        </p:scale>
        <p:origin x="-3606" y="30"/>
      </p:cViewPr>
      <p:guideLst>
        <p:guide orient="horz" pos="10368"/>
        <p:guide pos="1382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Master" Target="slideMasters/slideMaster1.xml"/><Relationship Id="rId7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5387343"/>
            <a:ext cx="37307520" cy="11460480"/>
          </a:xfrm>
        </p:spPr>
        <p:txBody>
          <a:bodyPr anchor="b"/>
          <a:lstStyle>
            <a:lvl1pPr algn="ctr">
              <a:defRPr sz="29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17289783"/>
            <a:ext cx="32918400" cy="7947657"/>
          </a:xfrm>
        </p:spPr>
        <p:txBody>
          <a:bodyPr/>
          <a:lstStyle>
            <a:lvl1pPr marL="0" indent="0" algn="ctr">
              <a:buNone/>
              <a:defRPr sz="11800"/>
            </a:lvl1pPr>
            <a:lvl2pPr marL="2240152" indent="0" algn="ctr">
              <a:buNone/>
              <a:defRPr sz="9800"/>
            </a:lvl2pPr>
            <a:lvl3pPr marL="4480304" indent="0" algn="ctr">
              <a:buNone/>
              <a:defRPr sz="8800"/>
            </a:lvl3pPr>
            <a:lvl4pPr marL="6720456" indent="0" algn="ctr">
              <a:buNone/>
              <a:defRPr sz="7800"/>
            </a:lvl4pPr>
            <a:lvl5pPr marL="8960608" indent="0" algn="ctr">
              <a:buNone/>
              <a:defRPr sz="7800"/>
            </a:lvl5pPr>
            <a:lvl6pPr marL="11200760" indent="0" algn="ctr">
              <a:buNone/>
              <a:defRPr sz="7800"/>
            </a:lvl6pPr>
            <a:lvl7pPr marL="13440912" indent="0" algn="ctr">
              <a:buNone/>
              <a:defRPr sz="7800"/>
            </a:lvl7pPr>
            <a:lvl8pPr marL="15681064" indent="0" algn="ctr">
              <a:buNone/>
              <a:defRPr sz="7800"/>
            </a:lvl8pPr>
            <a:lvl9pPr marL="17921216" indent="0" algn="ctr">
              <a:buNone/>
              <a:defRPr sz="78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10/23/2019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52316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10/23/2019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70496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94662" y="8206751"/>
            <a:ext cx="37856160" cy="13693137"/>
          </a:xfrm>
        </p:spPr>
        <p:txBody>
          <a:bodyPr anchor="b"/>
          <a:lstStyle>
            <a:lvl1pPr>
              <a:defRPr sz="29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94662" y="22029431"/>
            <a:ext cx="37856160" cy="7200897"/>
          </a:xfrm>
        </p:spPr>
        <p:txBody>
          <a:bodyPr/>
          <a:lstStyle>
            <a:lvl1pPr marL="0" indent="0">
              <a:buNone/>
              <a:defRPr sz="11800">
                <a:solidFill>
                  <a:schemeClr val="tx1"/>
                </a:solidFill>
              </a:defRPr>
            </a:lvl1pPr>
            <a:lvl2pPr marL="2240152" indent="0">
              <a:buNone/>
              <a:defRPr sz="9800">
                <a:solidFill>
                  <a:schemeClr val="tx1">
                    <a:tint val="75000"/>
                  </a:schemeClr>
                </a:solidFill>
              </a:defRPr>
            </a:lvl2pPr>
            <a:lvl3pPr marL="4480304" indent="0">
              <a:buNone/>
              <a:defRPr sz="8800">
                <a:solidFill>
                  <a:schemeClr val="tx1">
                    <a:tint val="75000"/>
                  </a:schemeClr>
                </a:solidFill>
              </a:defRPr>
            </a:lvl3pPr>
            <a:lvl4pPr marL="6720456" indent="0">
              <a:buNone/>
              <a:defRPr sz="7800">
                <a:solidFill>
                  <a:schemeClr val="tx1">
                    <a:tint val="75000"/>
                  </a:schemeClr>
                </a:solidFill>
              </a:defRPr>
            </a:lvl4pPr>
            <a:lvl5pPr marL="8960608" indent="0">
              <a:buNone/>
              <a:defRPr sz="7800">
                <a:solidFill>
                  <a:schemeClr val="tx1">
                    <a:tint val="75000"/>
                  </a:schemeClr>
                </a:solidFill>
              </a:defRPr>
            </a:lvl5pPr>
            <a:lvl6pPr marL="11200760" indent="0">
              <a:buNone/>
              <a:defRPr sz="7800">
                <a:solidFill>
                  <a:schemeClr val="tx1">
                    <a:tint val="75000"/>
                  </a:schemeClr>
                </a:solidFill>
              </a:defRPr>
            </a:lvl6pPr>
            <a:lvl7pPr marL="13440912" indent="0">
              <a:buNone/>
              <a:defRPr sz="7800">
                <a:solidFill>
                  <a:schemeClr val="tx1">
                    <a:tint val="75000"/>
                  </a:schemeClr>
                </a:solidFill>
              </a:defRPr>
            </a:lvl7pPr>
            <a:lvl8pPr marL="15681064" indent="0">
              <a:buNone/>
              <a:defRPr sz="7800">
                <a:solidFill>
                  <a:schemeClr val="tx1">
                    <a:tint val="75000"/>
                  </a:schemeClr>
                </a:solidFill>
              </a:defRPr>
            </a:lvl8pPr>
            <a:lvl9pPr marL="17921216" indent="0">
              <a:buNone/>
              <a:defRPr sz="7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10/23/2019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41230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17520" y="8763000"/>
            <a:ext cx="18653760" cy="2088642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219920" y="8763000"/>
            <a:ext cx="18653760" cy="2088642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10/23/2019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89056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1752607"/>
            <a:ext cx="37856160" cy="636270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23242" y="8069584"/>
            <a:ext cx="18568032" cy="3954777"/>
          </a:xfrm>
        </p:spPr>
        <p:txBody>
          <a:bodyPr anchor="b"/>
          <a:lstStyle>
            <a:lvl1pPr marL="0" indent="0">
              <a:buNone/>
              <a:defRPr sz="11800" b="1"/>
            </a:lvl1pPr>
            <a:lvl2pPr marL="2240152" indent="0">
              <a:buNone/>
              <a:defRPr sz="9800" b="1"/>
            </a:lvl2pPr>
            <a:lvl3pPr marL="4480304" indent="0">
              <a:buNone/>
              <a:defRPr sz="8800" b="1"/>
            </a:lvl3pPr>
            <a:lvl4pPr marL="6720456" indent="0">
              <a:buNone/>
              <a:defRPr sz="7800" b="1"/>
            </a:lvl4pPr>
            <a:lvl5pPr marL="8960608" indent="0">
              <a:buNone/>
              <a:defRPr sz="7800" b="1"/>
            </a:lvl5pPr>
            <a:lvl6pPr marL="11200760" indent="0">
              <a:buNone/>
              <a:defRPr sz="7800" b="1"/>
            </a:lvl6pPr>
            <a:lvl7pPr marL="13440912" indent="0">
              <a:buNone/>
              <a:defRPr sz="7800" b="1"/>
            </a:lvl7pPr>
            <a:lvl8pPr marL="15681064" indent="0">
              <a:buNone/>
              <a:defRPr sz="7800" b="1"/>
            </a:lvl8pPr>
            <a:lvl9pPr marL="17921216" indent="0">
              <a:buNone/>
              <a:defRPr sz="78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23242" y="12024360"/>
            <a:ext cx="18568032" cy="1768602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19922" y="8069584"/>
            <a:ext cx="18659477" cy="3954777"/>
          </a:xfrm>
        </p:spPr>
        <p:txBody>
          <a:bodyPr anchor="b"/>
          <a:lstStyle>
            <a:lvl1pPr marL="0" indent="0">
              <a:buNone/>
              <a:defRPr sz="11800" b="1"/>
            </a:lvl1pPr>
            <a:lvl2pPr marL="2240152" indent="0">
              <a:buNone/>
              <a:defRPr sz="9800" b="1"/>
            </a:lvl2pPr>
            <a:lvl3pPr marL="4480304" indent="0">
              <a:buNone/>
              <a:defRPr sz="8800" b="1"/>
            </a:lvl3pPr>
            <a:lvl4pPr marL="6720456" indent="0">
              <a:buNone/>
              <a:defRPr sz="7800" b="1"/>
            </a:lvl4pPr>
            <a:lvl5pPr marL="8960608" indent="0">
              <a:buNone/>
              <a:defRPr sz="7800" b="1"/>
            </a:lvl5pPr>
            <a:lvl6pPr marL="11200760" indent="0">
              <a:buNone/>
              <a:defRPr sz="7800" b="1"/>
            </a:lvl6pPr>
            <a:lvl7pPr marL="13440912" indent="0">
              <a:buNone/>
              <a:defRPr sz="7800" b="1"/>
            </a:lvl7pPr>
            <a:lvl8pPr marL="15681064" indent="0">
              <a:buNone/>
              <a:defRPr sz="7800" b="1"/>
            </a:lvl8pPr>
            <a:lvl9pPr marL="17921216" indent="0">
              <a:buNone/>
              <a:defRPr sz="78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19922" y="12024360"/>
            <a:ext cx="18659477" cy="1768602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10/23/2019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45068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10/23/2019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34854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10/23/2019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94555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7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659477" y="4739648"/>
            <a:ext cx="22219920" cy="23393400"/>
          </a:xfrm>
        </p:spPr>
        <p:txBody>
          <a:bodyPr/>
          <a:lstStyle>
            <a:lvl1pPr>
              <a:defRPr sz="15700"/>
            </a:lvl1pPr>
            <a:lvl2pPr>
              <a:defRPr sz="13700"/>
            </a:lvl2pPr>
            <a:lvl3pPr>
              <a:defRPr sz="11800"/>
            </a:lvl3pPr>
            <a:lvl4pPr>
              <a:defRPr sz="9800"/>
            </a:lvl4pPr>
            <a:lvl5pPr>
              <a:defRPr sz="9800"/>
            </a:lvl5pPr>
            <a:lvl6pPr>
              <a:defRPr sz="9800"/>
            </a:lvl6pPr>
            <a:lvl7pPr>
              <a:defRPr sz="9800"/>
            </a:lvl7pPr>
            <a:lvl8pPr>
              <a:defRPr sz="9800"/>
            </a:lvl8pPr>
            <a:lvl9pPr>
              <a:defRPr sz="9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3"/>
          </a:xfrm>
        </p:spPr>
        <p:txBody>
          <a:bodyPr/>
          <a:lstStyle>
            <a:lvl1pPr marL="0" indent="0">
              <a:buNone/>
              <a:defRPr sz="7800"/>
            </a:lvl1pPr>
            <a:lvl2pPr marL="2240152" indent="0">
              <a:buNone/>
              <a:defRPr sz="6900"/>
            </a:lvl2pPr>
            <a:lvl3pPr marL="4480304" indent="0">
              <a:buNone/>
              <a:defRPr sz="5900"/>
            </a:lvl3pPr>
            <a:lvl4pPr marL="6720456" indent="0">
              <a:buNone/>
              <a:defRPr sz="4900"/>
            </a:lvl4pPr>
            <a:lvl5pPr marL="8960608" indent="0">
              <a:buNone/>
              <a:defRPr sz="4900"/>
            </a:lvl5pPr>
            <a:lvl6pPr marL="11200760" indent="0">
              <a:buNone/>
              <a:defRPr sz="4900"/>
            </a:lvl6pPr>
            <a:lvl7pPr marL="13440912" indent="0">
              <a:buNone/>
              <a:defRPr sz="4900"/>
            </a:lvl7pPr>
            <a:lvl8pPr marL="15681064" indent="0">
              <a:buNone/>
              <a:defRPr sz="4900"/>
            </a:lvl8pPr>
            <a:lvl9pPr marL="17921216" indent="0">
              <a:buNone/>
              <a:defRPr sz="4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10/23/2019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36188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7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8659477" y="4739648"/>
            <a:ext cx="22219920" cy="23393400"/>
          </a:xfrm>
        </p:spPr>
        <p:txBody>
          <a:bodyPr anchor="t"/>
          <a:lstStyle>
            <a:lvl1pPr marL="0" indent="0">
              <a:buNone/>
              <a:defRPr sz="15700"/>
            </a:lvl1pPr>
            <a:lvl2pPr marL="2240152" indent="0">
              <a:buNone/>
              <a:defRPr sz="13700"/>
            </a:lvl2pPr>
            <a:lvl3pPr marL="4480304" indent="0">
              <a:buNone/>
              <a:defRPr sz="11800"/>
            </a:lvl3pPr>
            <a:lvl4pPr marL="6720456" indent="0">
              <a:buNone/>
              <a:defRPr sz="9800"/>
            </a:lvl4pPr>
            <a:lvl5pPr marL="8960608" indent="0">
              <a:buNone/>
              <a:defRPr sz="9800"/>
            </a:lvl5pPr>
            <a:lvl6pPr marL="11200760" indent="0">
              <a:buNone/>
              <a:defRPr sz="9800"/>
            </a:lvl6pPr>
            <a:lvl7pPr marL="13440912" indent="0">
              <a:buNone/>
              <a:defRPr sz="9800"/>
            </a:lvl7pPr>
            <a:lvl8pPr marL="15681064" indent="0">
              <a:buNone/>
              <a:defRPr sz="9800"/>
            </a:lvl8pPr>
            <a:lvl9pPr marL="17921216" indent="0">
              <a:buNone/>
              <a:defRPr sz="98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3"/>
          </a:xfrm>
        </p:spPr>
        <p:txBody>
          <a:bodyPr/>
          <a:lstStyle>
            <a:lvl1pPr marL="0" indent="0">
              <a:buNone/>
              <a:defRPr sz="7800"/>
            </a:lvl1pPr>
            <a:lvl2pPr marL="2240152" indent="0">
              <a:buNone/>
              <a:defRPr sz="6900"/>
            </a:lvl2pPr>
            <a:lvl3pPr marL="4480304" indent="0">
              <a:buNone/>
              <a:defRPr sz="5900"/>
            </a:lvl3pPr>
            <a:lvl4pPr marL="6720456" indent="0">
              <a:buNone/>
              <a:defRPr sz="4900"/>
            </a:lvl4pPr>
            <a:lvl5pPr marL="8960608" indent="0">
              <a:buNone/>
              <a:defRPr sz="4900"/>
            </a:lvl5pPr>
            <a:lvl6pPr marL="11200760" indent="0">
              <a:buNone/>
              <a:defRPr sz="4900"/>
            </a:lvl6pPr>
            <a:lvl7pPr marL="13440912" indent="0">
              <a:buNone/>
              <a:defRPr sz="4900"/>
            </a:lvl7pPr>
            <a:lvl8pPr marL="15681064" indent="0">
              <a:buNone/>
              <a:defRPr sz="4900"/>
            </a:lvl8pPr>
            <a:lvl9pPr marL="17921216" indent="0">
              <a:buNone/>
              <a:defRPr sz="4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10/23/2019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46830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10/23/2019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74992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409642" y="1752600"/>
            <a:ext cx="9464040" cy="2789682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17522" y="1752600"/>
            <a:ext cx="27843480" cy="2789682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10/23/2019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7967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17520" y="1752607"/>
            <a:ext cx="37856160" cy="6362703"/>
          </a:xfrm>
          <a:prstGeom prst="rect">
            <a:avLst/>
          </a:prstGeom>
        </p:spPr>
        <p:txBody>
          <a:bodyPr vert="horz" lIns="106674" tIns="53337" rIns="106674" bIns="53337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0" y="8763000"/>
            <a:ext cx="37856160" cy="20886423"/>
          </a:xfrm>
          <a:prstGeom prst="rect">
            <a:avLst/>
          </a:prstGeom>
        </p:spPr>
        <p:txBody>
          <a:bodyPr vert="horz" lIns="106674" tIns="53337" rIns="106674" bIns="53337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017520" y="30510488"/>
            <a:ext cx="9875520" cy="1752600"/>
          </a:xfrm>
          <a:prstGeom prst="rect">
            <a:avLst/>
          </a:prstGeom>
        </p:spPr>
        <p:txBody>
          <a:bodyPr vert="horz" lIns="106674" tIns="53337" rIns="106674" bIns="53337" rtlCol="0" anchor="ctr"/>
          <a:lstStyle>
            <a:lvl1pPr algn="l">
              <a:defRPr sz="5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E81BC7-D5A5-445F-BF4D-797F02B50EB4}" type="datetimeFigureOut">
              <a:rPr lang="en-US" smtClean="0"/>
              <a:t>10/23/2019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38960" y="30510488"/>
            <a:ext cx="14813280" cy="1752600"/>
          </a:xfrm>
          <a:prstGeom prst="rect">
            <a:avLst/>
          </a:prstGeom>
        </p:spPr>
        <p:txBody>
          <a:bodyPr vert="horz" lIns="106674" tIns="53337" rIns="106674" bIns="53337" rtlCol="0" anchor="ctr"/>
          <a:lstStyle>
            <a:lvl1pPr algn="ctr">
              <a:defRPr sz="5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0998160" y="30510488"/>
            <a:ext cx="9875520" cy="1752600"/>
          </a:xfrm>
          <a:prstGeom prst="rect">
            <a:avLst/>
          </a:prstGeom>
        </p:spPr>
        <p:txBody>
          <a:bodyPr vert="horz" lIns="106674" tIns="53337" rIns="106674" bIns="53337" rtlCol="0" anchor="ctr"/>
          <a:lstStyle>
            <a:lvl1pPr algn="r">
              <a:defRPr sz="5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31729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4480304" rtl="0" eaLnBrk="1" latinLnBrk="0" hangingPunct="1">
        <a:lnSpc>
          <a:spcPct val="90000"/>
        </a:lnSpc>
        <a:spcBef>
          <a:spcPct val="0"/>
        </a:spcBef>
        <a:buNone/>
        <a:defRPr sz="21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120076" indent="-1120076" algn="l" defTabSz="4480304" rtl="0" eaLnBrk="1" latinLnBrk="0" hangingPunct="1">
        <a:lnSpc>
          <a:spcPct val="90000"/>
        </a:lnSpc>
        <a:spcBef>
          <a:spcPts val="4900"/>
        </a:spcBef>
        <a:buFont typeface="Arial" panose="020B0604020202020204" pitchFamily="34" charset="0"/>
        <a:buChar char="•"/>
        <a:defRPr sz="13700" kern="1200">
          <a:solidFill>
            <a:schemeClr val="tx1"/>
          </a:solidFill>
          <a:latin typeface="+mn-lt"/>
          <a:ea typeface="+mn-ea"/>
          <a:cs typeface="+mn-cs"/>
        </a:defRPr>
      </a:lvl1pPr>
      <a:lvl2pPr marL="3360228" indent="-1120076" algn="l" defTabSz="4480304" rtl="0" eaLnBrk="1" latinLnBrk="0" hangingPunct="1">
        <a:lnSpc>
          <a:spcPct val="90000"/>
        </a:lnSpc>
        <a:spcBef>
          <a:spcPts val="2450"/>
        </a:spcBef>
        <a:buFont typeface="Arial" panose="020B0604020202020204" pitchFamily="34" charset="0"/>
        <a:buChar char="•"/>
        <a:defRPr sz="11800" kern="1200">
          <a:solidFill>
            <a:schemeClr val="tx1"/>
          </a:solidFill>
          <a:latin typeface="+mn-lt"/>
          <a:ea typeface="+mn-ea"/>
          <a:cs typeface="+mn-cs"/>
        </a:defRPr>
      </a:lvl2pPr>
      <a:lvl3pPr marL="5600380" indent="-1120076" algn="l" defTabSz="4480304" rtl="0" eaLnBrk="1" latinLnBrk="0" hangingPunct="1">
        <a:lnSpc>
          <a:spcPct val="90000"/>
        </a:lnSpc>
        <a:spcBef>
          <a:spcPts val="2450"/>
        </a:spcBef>
        <a:buFont typeface="Arial" panose="020B0604020202020204" pitchFamily="34" charset="0"/>
        <a:buChar char="•"/>
        <a:defRPr sz="9800" kern="1200">
          <a:solidFill>
            <a:schemeClr val="tx1"/>
          </a:solidFill>
          <a:latin typeface="+mn-lt"/>
          <a:ea typeface="+mn-ea"/>
          <a:cs typeface="+mn-cs"/>
        </a:defRPr>
      </a:lvl3pPr>
      <a:lvl4pPr marL="7840532" indent="-1120076" algn="l" defTabSz="4480304" rtl="0" eaLnBrk="1" latinLnBrk="0" hangingPunct="1">
        <a:lnSpc>
          <a:spcPct val="90000"/>
        </a:lnSpc>
        <a:spcBef>
          <a:spcPts val="2450"/>
        </a:spcBef>
        <a:buFont typeface="Arial" panose="020B0604020202020204" pitchFamily="34" charset="0"/>
        <a:buChar char="•"/>
        <a:defRPr sz="8800" kern="1200">
          <a:solidFill>
            <a:schemeClr val="tx1"/>
          </a:solidFill>
          <a:latin typeface="+mn-lt"/>
          <a:ea typeface="+mn-ea"/>
          <a:cs typeface="+mn-cs"/>
        </a:defRPr>
      </a:lvl4pPr>
      <a:lvl5pPr marL="10080684" indent="-1120076" algn="l" defTabSz="4480304" rtl="0" eaLnBrk="1" latinLnBrk="0" hangingPunct="1">
        <a:lnSpc>
          <a:spcPct val="90000"/>
        </a:lnSpc>
        <a:spcBef>
          <a:spcPts val="2450"/>
        </a:spcBef>
        <a:buFont typeface="Arial" panose="020B0604020202020204" pitchFamily="34" charset="0"/>
        <a:buChar char="•"/>
        <a:defRPr sz="8800" kern="1200">
          <a:solidFill>
            <a:schemeClr val="tx1"/>
          </a:solidFill>
          <a:latin typeface="+mn-lt"/>
          <a:ea typeface="+mn-ea"/>
          <a:cs typeface="+mn-cs"/>
        </a:defRPr>
      </a:lvl5pPr>
      <a:lvl6pPr marL="12320836" indent="-1120076" algn="l" defTabSz="4480304" rtl="0" eaLnBrk="1" latinLnBrk="0" hangingPunct="1">
        <a:lnSpc>
          <a:spcPct val="90000"/>
        </a:lnSpc>
        <a:spcBef>
          <a:spcPts val="2450"/>
        </a:spcBef>
        <a:buFont typeface="Arial" panose="020B0604020202020204" pitchFamily="34" charset="0"/>
        <a:buChar char="•"/>
        <a:defRPr sz="8800" kern="1200">
          <a:solidFill>
            <a:schemeClr val="tx1"/>
          </a:solidFill>
          <a:latin typeface="+mn-lt"/>
          <a:ea typeface="+mn-ea"/>
          <a:cs typeface="+mn-cs"/>
        </a:defRPr>
      </a:lvl6pPr>
      <a:lvl7pPr marL="14560988" indent="-1120076" algn="l" defTabSz="4480304" rtl="0" eaLnBrk="1" latinLnBrk="0" hangingPunct="1">
        <a:lnSpc>
          <a:spcPct val="90000"/>
        </a:lnSpc>
        <a:spcBef>
          <a:spcPts val="2450"/>
        </a:spcBef>
        <a:buFont typeface="Arial" panose="020B0604020202020204" pitchFamily="34" charset="0"/>
        <a:buChar char="•"/>
        <a:defRPr sz="8800" kern="1200">
          <a:solidFill>
            <a:schemeClr val="tx1"/>
          </a:solidFill>
          <a:latin typeface="+mn-lt"/>
          <a:ea typeface="+mn-ea"/>
          <a:cs typeface="+mn-cs"/>
        </a:defRPr>
      </a:lvl7pPr>
      <a:lvl8pPr marL="16801140" indent="-1120076" algn="l" defTabSz="4480304" rtl="0" eaLnBrk="1" latinLnBrk="0" hangingPunct="1">
        <a:lnSpc>
          <a:spcPct val="90000"/>
        </a:lnSpc>
        <a:spcBef>
          <a:spcPts val="2450"/>
        </a:spcBef>
        <a:buFont typeface="Arial" panose="020B0604020202020204" pitchFamily="34" charset="0"/>
        <a:buChar char="•"/>
        <a:defRPr sz="8800" kern="1200">
          <a:solidFill>
            <a:schemeClr val="tx1"/>
          </a:solidFill>
          <a:latin typeface="+mn-lt"/>
          <a:ea typeface="+mn-ea"/>
          <a:cs typeface="+mn-cs"/>
        </a:defRPr>
      </a:lvl8pPr>
      <a:lvl9pPr marL="19041292" indent="-1120076" algn="l" defTabSz="4480304" rtl="0" eaLnBrk="1" latinLnBrk="0" hangingPunct="1">
        <a:lnSpc>
          <a:spcPct val="90000"/>
        </a:lnSpc>
        <a:spcBef>
          <a:spcPts val="2450"/>
        </a:spcBef>
        <a:buFont typeface="Arial" panose="020B0604020202020204" pitchFamily="34" charset="0"/>
        <a:buChar char="•"/>
        <a:defRPr sz="8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480304" rtl="0" eaLnBrk="1" latinLnBrk="0" hangingPunct="1">
        <a:defRPr sz="8800" kern="1200">
          <a:solidFill>
            <a:schemeClr val="tx1"/>
          </a:solidFill>
          <a:latin typeface="+mn-lt"/>
          <a:ea typeface="+mn-ea"/>
          <a:cs typeface="+mn-cs"/>
        </a:defRPr>
      </a:lvl1pPr>
      <a:lvl2pPr marL="2240152" algn="l" defTabSz="4480304" rtl="0" eaLnBrk="1" latinLnBrk="0" hangingPunct="1">
        <a:defRPr sz="8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304" algn="l" defTabSz="4480304" rtl="0" eaLnBrk="1" latinLnBrk="0" hangingPunct="1">
        <a:defRPr sz="8800" kern="1200">
          <a:solidFill>
            <a:schemeClr val="tx1"/>
          </a:solidFill>
          <a:latin typeface="+mn-lt"/>
          <a:ea typeface="+mn-ea"/>
          <a:cs typeface="+mn-cs"/>
        </a:defRPr>
      </a:lvl3pPr>
      <a:lvl4pPr marL="6720456" algn="l" defTabSz="4480304" rtl="0" eaLnBrk="1" latinLnBrk="0" hangingPunct="1">
        <a:defRPr sz="8800" kern="1200">
          <a:solidFill>
            <a:schemeClr val="tx1"/>
          </a:solidFill>
          <a:latin typeface="+mn-lt"/>
          <a:ea typeface="+mn-ea"/>
          <a:cs typeface="+mn-cs"/>
        </a:defRPr>
      </a:lvl4pPr>
      <a:lvl5pPr marL="8960608" algn="l" defTabSz="4480304" rtl="0" eaLnBrk="1" latinLnBrk="0" hangingPunct="1">
        <a:defRPr sz="8800" kern="1200">
          <a:solidFill>
            <a:schemeClr val="tx1"/>
          </a:solidFill>
          <a:latin typeface="+mn-lt"/>
          <a:ea typeface="+mn-ea"/>
          <a:cs typeface="+mn-cs"/>
        </a:defRPr>
      </a:lvl5pPr>
      <a:lvl6pPr marL="11200760" algn="l" defTabSz="4480304" rtl="0" eaLnBrk="1" latinLnBrk="0" hangingPunct="1">
        <a:defRPr sz="8800" kern="1200">
          <a:solidFill>
            <a:schemeClr val="tx1"/>
          </a:solidFill>
          <a:latin typeface="+mn-lt"/>
          <a:ea typeface="+mn-ea"/>
          <a:cs typeface="+mn-cs"/>
        </a:defRPr>
      </a:lvl6pPr>
      <a:lvl7pPr marL="13440912" algn="l" defTabSz="4480304" rtl="0" eaLnBrk="1" latinLnBrk="0" hangingPunct="1">
        <a:defRPr sz="8800" kern="1200">
          <a:solidFill>
            <a:schemeClr val="tx1"/>
          </a:solidFill>
          <a:latin typeface="+mn-lt"/>
          <a:ea typeface="+mn-ea"/>
          <a:cs typeface="+mn-cs"/>
        </a:defRPr>
      </a:lvl7pPr>
      <a:lvl8pPr marL="15681064" algn="l" defTabSz="4480304" rtl="0" eaLnBrk="1" latinLnBrk="0" hangingPunct="1">
        <a:defRPr sz="88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1216" algn="l" defTabSz="4480304" rtl="0" eaLnBrk="1" latinLnBrk="0" hangingPunct="1">
        <a:defRPr sz="8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1.png"/><Relationship Id="rId18" Type="http://schemas.openxmlformats.org/officeDocument/2006/relationships/image" Target="../media/image16.png"/><Relationship Id="rId26" Type="http://schemas.openxmlformats.org/officeDocument/2006/relationships/image" Target="../media/image24.png"/><Relationship Id="rId39" Type="http://schemas.openxmlformats.org/officeDocument/2006/relationships/image" Target="../media/image37.png"/><Relationship Id="rId21" Type="http://schemas.openxmlformats.org/officeDocument/2006/relationships/image" Target="../media/image19.png"/><Relationship Id="rId34" Type="http://schemas.openxmlformats.org/officeDocument/2006/relationships/image" Target="../media/image32.png"/><Relationship Id="rId42" Type="http://schemas.openxmlformats.org/officeDocument/2006/relationships/image" Target="../media/image40.png"/><Relationship Id="rId47" Type="http://schemas.openxmlformats.org/officeDocument/2006/relationships/image" Target="../media/image45.png"/><Relationship Id="rId50" Type="http://schemas.openxmlformats.org/officeDocument/2006/relationships/image" Target="../media/image48.png"/><Relationship Id="rId55" Type="http://schemas.openxmlformats.org/officeDocument/2006/relationships/image" Target="../media/image53.png"/><Relationship Id="rId63" Type="http://schemas.openxmlformats.org/officeDocument/2006/relationships/image" Target="../media/image61.png"/><Relationship Id="rId7" Type="http://schemas.openxmlformats.org/officeDocument/2006/relationships/image" Target="../media/image6.png"/><Relationship Id="rId2" Type="http://schemas.openxmlformats.org/officeDocument/2006/relationships/image" Target="../media/image1.jpg"/><Relationship Id="rId16" Type="http://schemas.openxmlformats.org/officeDocument/2006/relationships/image" Target="../media/image14.png"/><Relationship Id="rId20" Type="http://schemas.openxmlformats.org/officeDocument/2006/relationships/image" Target="../media/image18.png"/><Relationship Id="rId29" Type="http://schemas.openxmlformats.org/officeDocument/2006/relationships/image" Target="../media/image27.png"/><Relationship Id="rId41" Type="http://schemas.openxmlformats.org/officeDocument/2006/relationships/image" Target="../media/image39.png"/><Relationship Id="rId54" Type="http://schemas.openxmlformats.org/officeDocument/2006/relationships/image" Target="../media/image52.png"/><Relationship Id="rId62" Type="http://schemas.openxmlformats.org/officeDocument/2006/relationships/image" Target="../media/image6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g"/><Relationship Id="rId11" Type="http://schemas.openxmlformats.org/officeDocument/2006/relationships/image" Target="../media/image9.png"/><Relationship Id="rId24" Type="http://schemas.openxmlformats.org/officeDocument/2006/relationships/image" Target="../media/image22.png"/><Relationship Id="rId32" Type="http://schemas.openxmlformats.org/officeDocument/2006/relationships/image" Target="../media/image30.png"/><Relationship Id="rId37" Type="http://schemas.openxmlformats.org/officeDocument/2006/relationships/image" Target="../media/image35.png"/><Relationship Id="rId40" Type="http://schemas.openxmlformats.org/officeDocument/2006/relationships/image" Target="../media/image38.png"/><Relationship Id="rId45" Type="http://schemas.openxmlformats.org/officeDocument/2006/relationships/image" Target="../media/image43.png"/><Relationship Id="rId53" Type="http://schemas.openxmlformats.org/officeDocument/2006/relationships/image" Target="../media/image51.png"/><Relationship Id="rId58" Type="http://schemas.openxmlformats.org/officeDocument/2006/relationships/image" Target="../media/image56.png"/><Relationship Id="rId66" Type="http://schemas.openxmlformats.org/officeDocument/2006/relationships/image" Target="../media/image64.png"/><Relationship Id="rId5" Type="http://schemas.openxmlformats.org/officeDocument/2006/relationships/image" Target="../media/image4.png"/><Relationship Id="rId15" Type="http://schemas.openxmlformats.org/officeDocument/2006/relationships/image" Target="../media/image13.png"/><Relationship Id="rId23" Type="http://schemas.openxmlformats.org/officeDocument/2006/relationships/image" Target="../media/image21.png"/><Relationship Id="rId28" Type="http://schemas.openxmlformats.org/officeDocument/2006/relationships/image" Target="../media/image26.png"/><Relationship Id="rId36" Type="http://schemas.openxmlformats.org/officeDocument/2006/relationships/image" Target="../media/image34.png"/><Relationship Id="rId49" Type="http://schemas.openxmlformats.org/officeDocument/2006/relationships/image" Target="../media/image47.png"/><Relationship Id="rId57" Type="http://schemas.openxmlformats.org/officeDocument/2006/relationships/image" Target="../media/image55.png"/><Relationship Id="rId61" Type="http://schemas.openxmlformats.org/officeDocument/2006/relationships/image" Target="../media/image59.png"/><Relationship Id="rId10" Type="http://schemas.openxmlformats.org/officeDocument/2006/relationships/image" Target="../media/image8.png"/><Relationship Id="rId19" Type="http://schemas.openxmlformats.org/officeDocument/2006/relationships/image" Target="../media/image17.png"/><Relationship Id="rId31" Type="http://schemas.openxmlformats.org/officeDocument/2006/relationships/image" Target="../media/image29.png"/><Relationship Id="rId44" Type="http://schemas.openxmlformats.org/officeDocument/2006/relationships/image" Target="../media/image42.png"/><Relationship Id="rId52" Type="http://schemas.openxmlformats.org/officeDocument/2006/relationships/image" Target="../media/image50.png"/><Relationship Id="rId60" Type="http://schemas.openxmlformats.org/officeDocument/2006/relationships/image" Target="../media/image58.png"/><Relationship Id="rId65" Type="http://schemas.openxmlformats.org/officeDocument/2006/relationships/image" Target="../media/image63.png"/><Relationship Id="rId4" Type="http://schemas.openxmlformats.org/officeDocument/2006/relationships/image" Target="../media/image3.png"/><Relationship Id="rId9" Type="http://schemas.openxmlformats.org/officeDocument/2006/relationships/image" Target="../media/image70.png"/><Relationship Id="rId14" Type="http://schemas.openxmlformats.org/officeDocument/2006/relationships/image" Target="../media/image12.png"/><Relationship Id="rId22" Type="http://schemas.openxmlformats.org/officeDocument/2006/relationships/image" Target="../media/image20.png"/><Relationship Id="rId27" Type="http://schemas.openxmlformats.org/officeDocument/2006/relationships/image" Target="../media/image25.png"/><Relationship Id="rId30" Type="http://schemas.openxmlformats.org/officeDocument/2006/relationships/image" Target="../media/image28.png"/><Relationship Id="rId35" Type="http://schemas.openxmlformats.org/officeDocument/2006/relationships/image" Target="../media/image33.png"/><Relationship Id="rId43" Type="http://schemas.openxmlformats.org/officeDocument/2006/relationships/image" Target="../media/image41.png"/><Relationship Id="rId48" Type="http://schemas.openxmlformats.org/officeDocument/2006/relationships/image" Target="../media/image46.png"/><Relationship Id="rId56" Type="http://schemas.openxmlformats.org/officeDocument/2006/relationships/image" Target="../media/image54.png"/><Relationship Id="rId64" Type="http://schemas.openxmlformats.org/officeDocument/2006/relationships/image" Target="../media/image62.png"/><Relationship Id="rId8" Type="http://schemas.openxmlformats.org/officeDocument/2006/relationships/image" Target="../media/image7.png"/><Relationship Id="rId51" Type="http://schemas.openxmlformats.org/officeDocument/2006/relationships/image" Target="../media/image49.png"/><Relationship Id="rId3" Type="http://schemas.openxmlformats.org/officeDocument/2006/relationships/image" Target="../media/image2.png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5" Type="http://schemas.openxmlformats.org/officeDocument/2006/relationships/image" Target="../media/image23.png"/><Relationship Id="rId33" Type="http://schemas.openxmlformats.org/officeDocument/2006/relationships/image" Target="../media/image31.png"/><Relationship Id="rId38" Type="http://schemas.openxmlformats.org/officeDocument/2006/relationships/image" Target="../media/image36.png"/><Relationship Id="rId46" Type="http://schemas.openxmlformats.org/officeDocument/2006/relationships/image" Target="../media/image44.png"/><Relationship Id="rId59" Type="http://schemas.openxmlformats.org/officeDocument/2006/relationships/image" Target="../media/image5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device&#10;&#10;Description automatically generated">
            <a:extLst>
              <a:ext uri="{FF2B5EF4-FFF2-40B4-BE49-F238E27FC236}">
                <a16:creationId xmlns:a16="http://schemas.microsoft.com/office/drawing/2014/main" id="{82A3AAFA-5CD0-4D81-BE3B-D571A94E06C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01" t="13088" r="5388" b="21143"/>
          <a:stretch/>
        </p:blipFill>
        <p:spPr>
          <a:xfrm>
            <a:off x="24664523" y="28617893"/>
            <a:ext cx="6290671" cy="3528282"/>
          </a:xfrm>
          <a:prstGeom prst="rect">
            <a:avLst/>
          </a:prstGeom>
        </p:spPr>
      </p:pic>
      <p:pic>
        <p:nvPicPr>
          <p:cNvPr id="156" name="Picture 155" descr="A screenshot of a cell phone&#10;&#10;Description automatically generated">
            <a:extLst>
              <a:ext uri="{FF2B5EF4-FFF2-40B4-BE49-F238E27FC236}">
                <a16:creationId xmlns:a16="http://schemas.microsoft.com/office/drawing/2014/main" id="{2FED1F18-DA2A-4B2C-A863-EF499DF9CA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36175" y="20241623"/>
            <a:ext cx="7370079" cy="3794768"/>
          </a:xfrm>
          <a:prstGeom prst="rect">
            <a:avLst/>
          </a:prstGeom>
        </p:spPr>
      </p:pic>
      <p:sp>
        <p:nvSpPr>
          <p:cNvPr id="6" name="Subtitle 2"/>
          <p:cNvSpPr txBox="1">
            <a:spLocks/>
          </p:cNvSpPr>
          <p:nvPr/>
        </p:nvSpPr>
        <p:spPr>
          <a:xfrm>
            <a:off x="905332" y="5962984"/>
            <a:ext cx="13613577" cy="6474959"/>
          </a:xfrm>
          <a:prstGeom prst="rect">
            <a:avLst/>
          </a:prstGeom>
          <a:noFill/>
          <a:ln>
            <a:solidFill>
              <a:srgbClr val="299FD9"/>
            </a:solidFill>
            <a:prstDash val="solid"/>
          </a:ln>
        </p:spPr>
        <p:txBody>
          <a:bodyPr vert="horz" lIns="365760" tIns="274320" rIns="365760" bIns="274320" rtlCol="0" anchor="t">
            <a:no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03000"/>
              </a:lnSpc>
              <a:spcBef>
                <a:spcPts val="0"/>
              </a:spcBef>
            </a:pPr>
            <a:r>
              <a:rPr lang="en-US" sz="3600" b="1" dirty="0"/>
              <a:t>Colloidal patchy particles have gained importance due to their ability to self-assemble into higher order structures dictated by their shapes and directional interactions [1]. Depending on the structures and chemical functionalities these self-assembled structures have various applications [2]. Although there has been a lot of progress in controlled synthesis of spherical and non-spherical patchy particles [3], systematic study on their self-assembly, mainly for non-spherical lobed particles is yet to be done. In this work, we study self-assembly of seven different shaped lobed particles and show that different higher order structures can be obtained by tuning the interactions between lobes [4]. </a:t>
            </a:r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935090" y="18603446"/>
            <a:ext cx="13541331" cy="13488129"/>
          </a:xfrm>
          <a:prstGeom prst="rect">
            <a:avLst/>
          </a:prstGeom>
          <a:ln>
            <a:solidFill>
              <a:srgbClr val="49ADDF"/>
            </a:solidFill>
          </a:ln>
        </p:spPr>
        <p:txBody>
          <a:bodyPr vert="horz" lIns="365760" tIns="274320" rIns="365760" bIns="274320" rtlCol="0" anchor="t">
            <a:no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0"/>
              </a:spcBef>
            </a:pPr>
            <a:r>
              <a:rPr lang="en-US" sz="4400" b="1" dirty="0">
                <a:ea typeface="Verdana" panose="020B0604030504040204" pitchFamily="34" charset="0"/>
                <a:cs typeface="Verdana" panose="020B0604030504040204" pitchFamily="34" charset="0"/>
              </a:rPr>
              <a:t>                   Systems of interest : Building blocks</a:t>
            </a:r>
          </a:p>
        </p:txBody>
      </p:sp>
      <p:sp>
        <p:nvSpPr>
          <p:cNvPr id="9" name="Subtitle 2"/>
          <p:cNvSpPr txBox="1">
            <a:spLocks/>
          </p:cNvSpPr>
          <p:nvPr/>
        </p:nvSpPr>
        <p:spPr>
          <a:xfrm>
            <a:off x="905332" y="12625460"/>
            <a:ext cx="13716000" cy="913158"/>
          </a:xfrm>
          <a:prstGeom prst="rect">
            <a:avLst/>
          </a:prstGeom>
          <a:solidFill>
            <a:srgbClr val="49ADDF"/>
          </a:solidFill>
          <a:ln>
            <a:noFill/>
          </a:ln>
        </p:spPr>
        <p:txBody>
          <a:bodyPr vert="horz" lIns="106674" tIns="53337" rIns="106674" bIns="53337" rtlCol="0" anchor="ctr">
            <a:no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5800" dirty="0">
                <a:solidFill>
                  <a:schemeClr val="bg1"/>
                </a:solidFill>
                <a:latin typeface="Century Gothic" panose="020B0502020202020204" pitchFamily="34" charset="0"/>
              </a:rPr>
              <a:t>Hypothesis</a:t>
            </a:r>
          </a:p>
        </p:txBody>
      </p:sp>
      <p:sp>
        <p:nvSpPr>
          <p:cNvPr id="13" name="Subtitle 2"/>
          <p:cNvSpPr txBox="1">
            <a:spLocks/>
          </p:cNvSpPr>
          <p:nvPr/>
        </p:nvSpPr>
        <p:spPr>
          <a:xfrm>
            <a:off x="923468" y="4927623"/>
            <a:ext cx="13592543" cy="913158"/>
          </a:xfrm>
          <a:prstGeom prst="rect">
            <a:avLst/>
          </a:prstGeom>
          <a:solidFill>
            <a:srgbClr val="49ADDF"/>
          </a:solidFill>
          <a:ln>
            <a:solidFill>
              <a:srgbClr val="49ADDF"/>
            </a:solidFill>
          </a:ln>
        </p:spPr>
        <p:txBody>
          <a:bodyPr vert="horz" lIns="106674" tIns="53337" rIns="106674" bIns="53337" rtlCol="0" anchor="ctr">
            <a:no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5800" dirty="0">
                <a:solidFill>
                  <a:schemeClr val="bg1"/>
                </a:solidFill>
                <a:latin typeface="Century Gothic" panose="020B0502020202020204" pitchFamily="34" charset="0"/>
              </a:rPr>
              <a:t>Introduction</a:t>
            </a:r>
          </a:p>
        </p:txBody>
      </p:sp>
      <p:sp>
        <p:nvSpPr>
          <p:cNvPr id="149" name="Subtitle 2"/>
          <p:cNvSpPr txBox="1">
            <a:spLocks/>
          </p:cNvSpPr>
          <p:nvPr/>
        </p:nvSpPr>
        <p:spPr>
          <a:xfrm>
            <a:off x="14774171" y="4925383"/>
            <a:ext cx="28850365" cy="893591"/>
          </a:xfrm>
          <a:prstGeom prst="rect">
            <a:avLst/>
          </a:prstGeom>
          <a:solidFill>
            <a:srgbClr val="49ADDF"/>
          </a:solidFill>
          <a:ln>
            <a:noFill/>
          </a:ln>
        </p:spPr>
        <p:txBody>
          <a:bodyPr vert="horz" lIns="106674" tIns="53337" rIns="106674" bIns="53337" rtlCol="0" anchor="ctr">
            <a:no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5800">
                <a:solidFill>
                  <a:schemeClr val="bg1"/>
                </a:solidFill>
                <a:latin typeface="Century Gothic" panose="020B0502020202020204" pitchFamily="34" charset="0"/>
              </a:rPr>
              <a:t>Measure</a:t>
            </a:r>
            <a:endParaRPr lang="en-US" sz="58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98" name="Subtitle 2"/>
          <p:cNvSpPr txBox="1">
            <a:spLocks/>
          </p:cNvSpPr>
          <p:nvPr/>
        </p:nvSpPr>
        <p:spPr>
          <a:xfrm>
            <a:off x="923468" y="17561117"/>
            <a:ext cx="13643754" cy="913158"/>
          </a:xfrm>
          <a:prstGeom prst="rect">
            <a:avLst/>
          </a:prstGeom>
          <a:solidFill>
            <a:srgbClr val="49ADDF"/>
          </a:solidFill>
          <a:ln>
            <a:noFill/>
          </a:ln>
        </p:spPr>
        <p:txBody>
          <a:bodyPr vert="horz" lIns="106674" tIns="53337" rIns="106674" bIns="53337" rtlCol="0" anchor="ctr">
            <a:no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5800" dirty="0">
                <a:solidFill>
                  <a:schemeClr val="bg1"/>
                </a:solidFill>
                <a:latin typeface="Century Gothic" panose="020B0502020202020204" pitchFamily="34" charset="0"/>
              </a:rPr>
              <a:t> Model</a:t>
            </a: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28303" y="572490"/>
            <a:ext cx="8979372" cy="3378138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8745" y="1218847"/>
            <a:ext cx="2179163" cy="2191760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7776550" y="1237847"/>
            <a:ext cx="28801527" cy="3992823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>
              <a:spcAft>
                <a:spcPts val="300"/>
              </a:spcAft>
            </a:pPr>
            <a:r>
              <a:rPr lang="en-US" sz="8200" b="1" dirty="0">
                <a:solidFill>
                  <a:srgbClr val="0070C0"/>
                </a:solidFill>
              </a:rPr>
              <a:t>Self-assembly of Lobed Particles into Porous Morphologies</a:t>
            </a:r>
          </a:p>
          <a:p>
            <a:pPr algn="ctr"/>
            <a:r>
              <a:rPr lang="en-US" sz="7200" b="1" u="sng" dirty="0">
                <a:solidFill>
                  <a:srgbClr val="002060"/>
                </a:solidFill>
                <a:latin typeface="+mj-lt"/>
              </a:rPr>
              <a:t>Sanjib Paul</a:t>
            </a:r>
            <a:r>
              <a:rPr lang="en-US" sz="7200" b="1" dirty="0">
                <a:solidFill>
                  <a:srgbClr val="002060"/>
                </a:solidFill>
                <a:latin typeface="+mj-lt"/>
              </a:rPr>
              <a:t> and Harish </a:t>
            </a:r>
            <a:r>
              <a:rPr lang="en-US" sz="7200" b="1" dirty="0" err="1">
                <a:solidFill>
                  <a:srgbClr val="002060"/>
                </a:solidFill>
                <a:latin typeface="+mj-lt"/>
              </a:rPr>
              <a:t>Vashisth</a:t>
            </a:r>
            <a:endParaRPr lang="en-US" sz="7200" b="1" dirty="0">
              <a:solidFill>
                <a:srgbClr val="002060"/>
              </a:solidFill>
              <a:latin typeface="+mj-lt"/>
            </a:endParaRPr>
          </a:p>
          <a:p>
            <a:pPr algn="ctr"/>
            <a:r>
              <a:rPr lang="en-US" sz="6000" b="1" dirty="0">
                <a:solidFill>
                  <a:srgbClr val="002060"/>
                </a:solidFill>
                <a:latin typeface="+mj-lt"/>
              </a:rPr>
              <a:t>Department of Chemical Engineering, University of New Hampshire, Durham, NH 03824, USA</a:t>
            </a:r>
          </a:p>
        </p:txBody>
      </p:sp>
      <p:sp>
        <p:nvSpPr>
          <p:cNvPr id="16" name="Subtitle 2"/>
          <p:cNvSpPr txBox="1">
            <a:spLocks/>
          </p:cNvSpPr>
          <p:nvPr/>
        </p:nvSpPr>
        <p:spPr>
          <a:xfrm>
            <a:off x="902434" y="13693478"/>
            <a:ext cx="13613577" cy="3712779"/>
          </a:xfrm>
          <a:prstGeom prst="rect">
            <a:avLst/>
          </a:prstGeom>
          <a:ln>
            <a:solidFill>
              <a:srgbClr val="299FD9"/>
            </a:solidFill>
          </a:ln>
        </p:spPr>
        <p:txBody>
          <a:bodyPr vert="horz" lIns="365760" tIns="274320" rIns="365760" bIns="274320" rtlCol="0" anchor="t" anchorCtr="0">
            <a:no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</a:pPr>
            <a:r>
              <a:rPr lang="en-US" sz="3600" b="1" dirty="0">
                <a:ea typeface="Verdana" panose="020B0604030504040204" pitchFamily="34" charset="0"/>
                <a:cs typeface="Verdana" panose="020B0604030504040204" pitchFamily="34" charset="0"/>
              </a:rPr>
              <a:t>Spherical patchy particles can self-assemble into different higher order structures (chains, sheets, tetrahedra and icosahedra) based on the number and location of the patches [1]. Similarly, lobed particles can form different higher order structures. Moreover, directional interactions between non-spherical lobed particles will create more void space around each particle which will eventually lead to porous self-assembled structures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3870" y="1315099"/>
            <a:ext cx="3201680" cy="263552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468" y="1406584"/>
            <a:ext cx="2521232" cy="2452560"/>
          </a:xfrm>
          <a:prstGeom prst="rect">
            <a:avLst/>
          </a:prstGeom>
        </p:spPr>
      </p:pic>
      <p:pic>
        <p:nvPicPr>
          <p:cNvPr id="7" name="Picture 6" descr="A picture containing black, photo, small, colorful&#10;&#10;Description automatically generated">
            <a:extLst>
              <a:ext uri="{FF2B5EF4-FFF2-40B4-BE49-F238E27FC236}">
                <a16:creationId xmlns:a16="http://schemas.microsoft.com/office/drawing/2014/main" id="{5BCA719B-B5A1-488B-AE8F-CBDF3FF33FC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9417" y="19504593"/>
            <a:ext cx="9928398" cy="6035141"/>
          </a:xfrm>
          <a:prstGeom prst="rect">
            <a:avLst/>
          </a:prstGeom>
          <a:ln>
            <a:solidFill>
              <a:srgbClr val="1A6B92"/>
            </a:solidFill>
          </a:ln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898FE24E-3420-4F9C-BE95-0D6D87B5B76D}"/>
                  </a:ext>
                </a:extLst>
              </p:cNvPr>
              <p:cNvSpPr txBox="1"/>
              <p:nvPr/>
            </p:nvSpPr>
            <p:spPr>
              <a:xfrm>
                <a:off x="6026242" y="26508821"/>
                <a:ext cx="8004945" cy="1301318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3800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3800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𝑽</m:t>
                          </m:r>
                        </m:e>
                        <m:sub>
                          <m:r>
                            <a:rPr lang="en-US" sz="3800" b="1" i="0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𝐋𝐉</m:t>
                          </m:r>
                        </m:sub>
                      </m:sSub>
                      <m:d>
                        <m:dPr>
                          <m:ctrlPr>
                            <a:rPr lang="en-US" sz="3800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3800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𝒓</m:t>
                          </m:r>
                        </m:e>
                      </m:d>
                      <m:r>
                        <a:rPr lang="en-US" sz="3800" b="1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3800" b="1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𝟒</m:t>
                      </m:r>
                      <m:sSub>
                        <m:sSubPr>
                          <m:ctrlPr>
                            <a:rPr lang="en-US" sz="3800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l-GR" sz="3800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𝜺</m:t>
                          </m:r>
                        </m:e>
                        <m:sub>
                          <m:r>
                            <a:rPr lang="en-US" sz="3800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𝑳𝑳</m:t>
                          </m:r>
                        </m:sub>
                      </m:sSub>
                      <m:d>
                        <m:dPr>
                          <m:begChr m:val="["/>
                          <m:endChr m:val="]"/>
                          <m:ctrlPr>
                            <a:rPr lang="en-US" sz="3800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p>
                            <m:sSupPr>
                              <m:ctrlPr>
                                <a:rPr lang="en-US" sz="38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sz="3800" b="1" i="1" smtClean="0">
                                      <a:solidFill>
                                        <a:srgbClr val="00B05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f>
                                    <m:fPr>
                                      <m:ctrlPr>
                                        <a:rPr lang="en-US" sz="3800" b="1" i="1" smtClean="0">
                                          <a:solidFill>
                                            <a:srgbClr val="00B05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fPr>
                                    <m:num>
                                      <m:sSub>
                                        <m:sSubPr>
                                          <m:ctrlPr>
                                            <a:rPr lang="en-US" sz="3800" b="1" i="1" smtClean="0">
                                              <a:solidFill>
                                                <a:srgbClr val="00B050"/>
                                              </a:solidFill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a:rPr lang="el-GR" sz="3800" b="1" i="1" smtClean="0">
                                              <a:solidFill>
                                                <a:srgbClr val="00B050"/>
                                              </a:solidFill>
                                              <a:latin typeface="Cambria Math" panose="02040503050406030204" pitchFamily="18" charset="0"/>
                                            </a:rPr>
                                            <m:t>𝝈</m:t>
                                          </m:r>
                                        </m:e>
                                        <m:sub>
                                          <m:r>
                                            <a:rPr lang="en-US" sz="3800" b="1" i="1" smtClean="0">
                                              <a:solidFill>
                                                <a:srgbClr val="00B050"/>
                                              </a:solidFill>
                                              <a:latin typeface="Cambria Math" panose="02040503050406030204" pitchFamily="18" charset="0"/>
                                            </a:rPr>
                                            <m:t>𝑳</m:t>
                                          </m:r>
                                        </m:sub>
                                      </m:sSub>
                                    </m:num>
                                    <m:den>
                                      <m:r>
                                        <a:rPr lang="en-US" sz="3800" b="1" i="1" smtClean="0">
                                          <a:solidFill>
                                            <a:srgbClr val="00B05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𝒓</m:t>
                                      </m:r>
                                    </m:den>
                                  </m:f>
                                </m:e>
                              </m:d>
                            </m:e>
                            <m:sup>
                              <m:r>
                                <a:rPr lang="en-US" sz="38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𝟏𝟐</m:t>
                              </m:r>
                            </m:sup>
                          </m:sSup>
                          <m:r>
                            <a:rPr lang="en-US" sz="3800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−</m:t>
                          </m:r>
                          <m:sSup>
                            <m:sSupPr>
                              <m:ctrlPr>
                                <a:rPr lang="en-US" sz="38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en-US" sz="3800" b="1" i="1" smtClean="0">
                                      <a:solidFill>
                                        <a:srgbClr val="00B05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f>
                                    <m:fPr>
                                      <m:ctrlPr>
                                        <a:rPr lang="en-US" sz="3800" b="1" i="1" smtClean="0">
                                          <a:solidFill>
                                            <a:srgbClr val="00B05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</m:ctrlPr>
                                    </m:fPr>
                                    <m:num>
                                      <m:sSub>
                                        <m:sSubPr>
                                          <m:ctrlPr>
                                            <a:rPr lang="en-US" sz="3800" b="1" i="1" smtClean="0">
                                              <a:solidFill>
                                                <a:srgbClr val="00B050"/>
                                              </a:solidFill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a:rPr lang="el-GR" sz="3800" b="1" i="1" smtClean="0">
                                              <a:solidFill>
                                                <a:srgbClr val="00B050"/>
                                              </a:solidFill>
                                              <a:latin typeface="Cambria Math" panose="02040503050406030204" pitchFamily="18" charset="0"/>
                                            </a:rPr>
                                            <m:t>𝝈</m:t>
                                          </m:r>
                                        </m:e>
                                        <m:sub>
                                          <m:r>
                                            <a:rPr lang="en-US" sz="3800" b="1" i="1" smtClean="0">
                                              <a:solidFill>
                                                <a:srgbClr val="00B050"/>
                                              </a:solidFill>
                                              <a:latin typeface="Cambria Math" panose="02040503050406030204" pitchFamily="18" charset="0"/>
                                            </a:rPr>
                                            <m:t>𝑳</m:t>
                                          </m:r>
                                        </m:sub>
                                      </m:sSub>
                                    </m:num>
                                    <m:den>
                                      <m:r>
                                        <a:rPr lang="en-US" sz="3800" b="1" i="1" smtClean="0">
                                          <a:solidFill>
                                            <a:srgbClr val="00B050"/>
                                          </a:solidFill>
                                          <a:latin typeface="Cambria Math" panose="02040503050406030204" pitchFamily="18" charset="0"/>
                                        </a:rPr>
                                        <m:t>𝒓</m:t>
                                      </m:r>
                                    </m:den>
                                  </m:f>
                                </m:e>
                              </m:d>
                            </m:e>
                            <m:sup>
                              <m:r>
                                <a:rPr lang="en-US" sz="3800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</a:rPr>
                                <m:t>𝟔</m:t>
                              </m:r>
                            </m:sup>
                          </m:sSup>
                        </m:e>
                      </m:d>
                    </m:oMath>
                  </m:oMathPara>
                </a14:m>
                <a:endParaRPr lang="en-US" sz="3800" b="1" dirty="0"/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898FE24E-3420-4F9C-BE95-0D6D87B5B76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26242" y="26508821"/>
                <a:ext cx="8004945" cy="1301318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DEE3A56E-3C8B-4D28-8B7B-C9D1DC2A44D5}"/>
                  </a:ext>
                </a:extLst>
              </p:cNvPr>
              <p:cNvSpPr txBox="1"/>
              <p:nvPr/>
            </p:nvSpPr>
            <p:spPr>
              <a:xfrm>
                <a:off x="1407706" y="27913863"/>
                <a:ext cx="12765248" cy="1673150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sz="38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38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𝑽</m:t>
                        </m:r>
                      </m:e>
                      <m:sub>
                        <m:r>
                          <a:rPr lang="en-US" sz="3800" b="1" i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𝐖𝐂𝐀</m:t>
                        </m:r>
                      </m:sub>
                    </m:sSub>
                    <m:d>
                      <m:dPr>
                        <m:ctrlPr>
                          <a:rPr lang="en-US" sz="38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38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𝒓</m:t>
                        </m:r>
                      </m:e>
                    </m:d>
                    <m:r>
                      <a:rPr lang="en-US" sz="3800" b="1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3800" b="1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𝟒</m:t>
                    </m:r>
                    <m:sSub>
                      <m:sSubPr>
                        <m:ctrlPr>
                          <a:rPr lang="en-US" sz="38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3800" b="1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𝜺</m:t>
                        </m:r>
                      </m:e>
                      <m:sub>
                        <m:r>
                          <a:rPr lang="en-US" sz="38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𝒊𝒋</m:t>
                        </m:r>
                      </m:sub>
                    </m:sSub>
                    <m:d>
                      <m:dPr>
                        <m:begChr m:val="["/>
                        <m:endChr m:val="]"/>
                        <m:ctrlPr>
                          <a:rPr lang="en-US" sz="38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sz="3800" b="1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en-US" sz="3800" b="1" i="1" smtClean="0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f>
                                  <m:fPr>
                                    <m:ctrlPr>
                                      <a:rPr lang="en-US" sz="3800" b="1" i="1" smtClean="0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sz="3800" b="1" i="1" smtClean="0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𝝈</m:t>
                                    </m:r>
                                  </m:num>
                                  <m:den>
                                    <m:r>
                                      <a:rPr lang="en-US" sz="3800" b="1" i="1" smtClean="0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𝒓</m:t>
                                    </m:r>
                                    <m:r>
                                      <a:rPr lang="en-US" sz="3800" b="1" i="1" smtClean="0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−∆</m:t>
                                    </m:r>
                                  </m:den>
                                </m:f>
                              </m:e>
                            </m:d>
                          </m:e>
                          <m:sup>
                            <m:r>
                              <a:rPr lang="en-US" sz="3800" b="1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𝟏𝟐</m:t>
                            </m:r>
                          </m:sup>
                        </m:sSup>
                        <m:r>
                          <a:rPr lang="en-US" sz="38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sSup>
                          <m:sSupPr>
                            <m:ctrlPr>
                              <a:rPr lang="en-US" sz="3800" b="1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en-US" sz="3800" b="1" i="1" smtClean="0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f>
                                  <m:fPr>
                                    <m:ctrlPr>
                                      <a:rPr lang="en-US" sz="3800" b="1" i="1" smtClean="0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sz="3800" b="1" i="1" smtClean="0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𝝈</m:t>
                                    </m:r>
                                  </m:num>
                                  <m:den>
                                    <m:r>
                                      <a:rPr lang="en-US" sz="3800" b="1" i="1" smtClean="0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𝒓</m:t>
                                    </m:r>
                                    <m:r>
                                      <a:rPr lang="en-US" sz="3800" b="1" i="1" smtClean="0">
                                        <a:solidFill>
                                          <a:srgbClr val="FF0000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−∆</m:t>
                                    </m:r>
                                  </m:den>
                                </m:f>
                              </m:e>
                            </m:d>
                          </m:e>
                          <m:sup>
                            <m:r>
                              <a:rPr lang="en-US" sz="3800" b="1" i="1" smtClean="0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𝟔</m:t>
                            </m:r>
                          </m:sup>
                        </m:sSup>
                      </m:e>
                    </m:d>
                    <m:r>
                      <a:rPr lang="en-US" sz="3800" b="1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sz="3800" b="1" dirty="0">
                    <a:solidFill>
                      <a:srgbClr val="FF0000"/>
                    </a:solidFill>
                  </a:rPr>
                  <a:t>+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38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38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𝜺</m:t>
                        </m:r>
                      </m:e>
                      <m:sub>
                        <m:r>
                          <a:rPr lang="en-US" sz="38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𝒊𝒋</m:t>
                        </m:r>
                        <m:r>
                          <a:rPr lang="en-US" sz="38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</m:sub>
                    </m:sSub>
                    <m:r>
                      <a:rPr lang="en-US" sz="3800" b="1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, </m:t>
                    </m:r>
                    <m:r>
                      <a:rPr lang="en-US" sz="3800" b="1" i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𝐰𝐡𝐞𝐧</m:t>
                    </m:r>
                    <m:r>
                      <a:rPr lang="en-US" sz="3800" b="1" i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3800" b="1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𝒓</m:t>
                    </m:r>
                    <m:r>
                      <a:rPr lang="en-US" sz="3800" b="1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&lt;</m:t>
                    </m:r>
                    <m:sSub>
                      <m:sSubPr>
                        <m:ctrlPr>
                          <a:rPr lang="en-US" sz="38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38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𝒓</m:t>
                        </m:r>
                      </m:e>
                      <m:sub>
                        <m:r>
                          <a:rPr lang="en-US" sz="38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𝒄𝒖𝒕</m:t>
                        </m:r>
                        <m:r>
                          <a:rPr lang="en-US" sz="38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</m:t>
                        </m:r>
                      </m:sub>
                    </m:sSub>
                    <m:r>
                      <a:rPr lang="en-US" sz="3800" b="1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+∆</m:t>
                    </m:r>
                  </m:oMath>
                </a14:m>
                <a:r>
                  <a:rPr lang="en-US" sz="3800" b="1" dirty="0">
                    <a:solidFill>
                      <a:srgbClr val="FF0000"/>
                    </a:solidFill>
                    <a:ea typeface="Cambria Math" panose="02040503050406030204" pitchFamily="18" charset="0"/>
                  </a:rPr>
                  <a:t> </a:t>
                </a:r>
              </a:p>
              <a:p>
                <a:r>
                  <a:rPr lang="en-US" sz="3800" b="1" dirty="0">
                    <a:solidFill>
                      <a:srgbClr val="FF0000"/>
                    </a:solidFill>
                    <a:ea typeface="Cambria Math" panose="02040503050406030204" pitchFamily="18" charset="0"/>
                  </a:rPr>
                  <a:t>                  </a:t>
                </a:r>
                <a14:m>
                  <m:oMath xmlns:m="http://schemas.openxmlformats.org/officeDocument/2006/math">
                    <m:r>
                      <a:rPr lang="en-US" sz="3800" b="1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n-US" sz="3800" b="1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𝟎</m:t>
                    </m:r>
                    <m:r>
                      <a:rPr lang="en-US" sz="3800" b="1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                                                    </m:t>
                    </m:r>
                    <m:r>
                      <a:rPr lang="en-US" sz="3800" b="1" i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𝐰𝐡𝐞𝐧</m:t>
                    </m:r>
                    <m:r>
                      <a:rPr lang="en-US" sz="3800" b="1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US" sz="3800" b="1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𝒓</m:t>
                    </m:r>
                    <m:r>
                      <a:rPr lang="en-US" sz="3800" b="1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≥ </m:t>
                    </m:r>
                    <m:sSub>
                      <m:sSubPr>
                        <m:ctrlPr>
                          <a:rPr lang="en-US" sz="38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38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𝒓</m:t>
                        </m:r>
                      </m:e>
                      <m:sub>
                        <m:r>
                          <a:rPr lang="en-US" sz="38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𝒄𝒖𝒕</m:t>
                        </m:r>
                      </m:sub>
                    </m:sSub>
                    <m:r>
                      <a:rPr lang="en-US" sz="3800" b="1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+∆</m:t>
                    </m:r>
                  </m:oMath>
                </a14:m>
                <a:r>
                  <a:rPr lang="en-US" sz="3800" b="1" dirty="0">
                    <a:solidFill>
                      <a:srgbClr val="FF0000"/>
                    </a:solidFill>
                    <a:ea typeface="Cambria Math" panose="02040503050406030204" pitchFamily="18" charset="0"/>
                  </a:rPr>
                  <a:t> </a:t>
                </a:r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DEE3A56E-3C8B-4D28-8B7B-C9D1DC2A44D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07706" y="27913863"/>
                <a:ext cx="12765248" cy="1673150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0" name="Picture 19" descr="A close up of a ball&#10;&#10;Description automatically generated">
            <a:extLst>
              <a:ext uri="{FF2B5EF4-FFF2-40B4-BE49-F238E27FC236}">
                <a16:creationId xmlns:a16="http://schemas.microsoft.com/office/drawing/2014/main" id="{492A9BE9-5623-4B04-B77E-316060EB65C6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265" r="13809" b="26403"/>
          <a:stretch/>
        </p:blipFill>
        <p:spPr>
          <a:xfrm rot="16200000">
            <a:off x="1221100" y="26344107"/>
            <a:ext cx="1733855" cy="1237138"/>
          </a:xfrm>
          <a:prstGeom prst="rect">
            <a:avLst/>
          </a:prstGeom>
        </p:spPr>
      </p:pic>
      <p:pic>
        <p:nvPicPr>
          <p:cNvPr id="34" name="Picture 33" descr="A close up of a ball&#10;&#10;Description automatically generated">
            <a:extLst>
              <a:ext uri="{FF2B5EF4-FFF2-40B4-BE49-F238E27FC236}">
                <a16:creationId xmlns:a16="http://schemas.microsoft.com/office/drawing/2014/main" id="{BCCF2B1E-EC52-48E6-BE58-9855150518E4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265" r="13809" b="26403"/>
          <a:stretch/>
        </p:blipFill>
        <p:spPr>
          <a:xfrm rot="16200000">
            <a:off x="4650681" y="26344107"/>
            <a:ext cx="1733855" cy="1237138"/>
          </a:xfrm>
          <a:prstGeom prst="rect">
            <a:avLst/>
          </a:prstGeom>
        </p:spPr>
      </p:pic>
      <p:sp>
        <p:nvSpPr>
          <p:cNvPr id="24" name="Arrow: Left-Right 23">
            <a:extLst>
              <a:ext uri="{FF2B5EF4-FFF2-40B4-BE49-F238E27FC236}">
                <a16:creationId xmlns:a16="http://schemas.microsoft.com/office/drawing/2014/main" id="{A422C870-4A8A-443A-91E1-AD3291057AC1}"/>
              </a:ext>
            </a:extLst>
          </p:cNvPr>
          <p:cNvSpPr/>
          <p:nvPr/>
        </p:nvSpPr>
        <p:spPr>
          <a:xfrm>
            <a:off x="2517521" y="26135236"/>
            <a:ext cx="2725253" cy="284393"/>
          </a:xfrm>
          <a:prstGeom prst="leftRightArrow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37DAB3AB-1E32-4264-8053-1A293C88C984}"/>
              </a:ext>
            </a:extLst>
          </p:cNvPr>
          <p:cNvSpPr txBox="1"/>
          <p:nvPr/>
        </p:nvSpPr>
        <p:spPr>
          <a:xfrm>
            <a:off x="2954381" y="25551135"/>
            <a:ext cx="23172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00B050"/>
                </a:solidFill>
              </a:rPr>
              <a:t>Attractive</a:t>
            </a:r>
          </a:p>
        </p:txBody>
      </p:sp>
      <p:sp>
        <p:nvSpPr>
          <p:cNvPr id="36" name="Arrow: Left-Right 35">
            <a:extLst>
              <a:ext uri="{FF2B5EF4-FFF2-40B4-BE49-F238E27FC236}">
                <a16:creationId xmlns:a16="http://schemas.microsoft.com/office/drawing/2014/main" id="{D5359902-EA8A-4F06-BEB2-FF468DB7D8E9}"/>
              </a:ext>
            </a:extLst>
          </p:cNvPr>
          <p:cNvSpPr/>
          <p:nvPr/>
        </p:nvSpPr>
        <p:spPr>
          <a:xfrm rot="739398">
            <a:off x="2413450" y="26646704"/>
            <a:ext cx="2571464" cy="334034"/>
          </a:xfrm>
          <a:prstGeom prst="left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Arrow: Left-Right 36">
            <a:extLst>
              <a:ext uri="{FF2B5EF4-FFF2-40B4-BE49-F238E27FC236}">
                <a16:creationId xmlns:a16="http://schemas.microsoft.com/office/drawing/2014/main" id="{CFD9E21E-39E5-40E6-97FB-B18E950BFD2B}"/>
              </a:ext>
            </a:extLst>
          </p:cNvPr>
          <p:cNvSpPr/>
          <p:nvPr/>
        </p:nvSpPr>
        <p:spPr>
          <a:xfrm>
            <a:off x="2537581" y="27423310"/>
            <a:ext cx="2465160" cy="322680"/>
          </a:xfrm>
          <a:prstGeom prst="left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2B7339A2-92C9-4237-81F9-473DC4EC5BEE}"/>
              </a:ext>
            </a:extLst>
          </p:cNvPr>
          <p:cNvSpPr txBox="1"/>
          <p:nvPr/>
        </p:nvSpPr>
        <p:spPr>
          <a:xfrm>
            <a:off x="2747473" y="26970487"/>
            <a:ext cx="23172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FF0000"/>
                </a:solidFill>
              </a:rPr>
              <a:t>Repulsive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DCED138D-0ED4-442D-85A8-B4102580820C}"/>
              </a:ext>
            </a:extLst>
          </p:cNvPr>
          <p:cNvSpPr txBox="1"/>
          <p:nvPr/>
        </p:nvSpPr>
        <p:spPr>
          <a:xfrm>
            <a:off x="6899352" y="25711743"/>
            <a:ext cx="585517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rgbClr val="002060"/>
                </a:solidFill>
              </a:rPr>
              <a:t>Non-bonded interactions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5C1D5055-D3B4-4A7A-BD28-83FDC83459B5}"/>
              </a:ext>
            </a:extLst>
          </p:cNvPr>
          <p:cNvSpPr txBox="1"/>
          <p:nvPr/>
        </p:nvSpPr>
        <p:spPr>
          <a:xfrm>
            <a:off x="1037985" y="30588833"/>
            <a:ext cx="935117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/>
              <a:t>Coarse-grained Langevin dynamics simulation </a:t>
            </a:r>
          </a:p>
          <a:p>
            <a:r>
              <a:rPr lang="en-US" sz="3600" b="1" dirty="0"/>
              <a:t>HOOMD-Blue Software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1" name="Table 15">
                <a:extLst>
                  <a:ext uri="{FF2B5EF4-FFF2-40B4-BE49-F238E27FC236}">
                    <a16:creationId xmlns:a16="http://schemas.microsoft.com/office/drawing/2014/main" id="{D0AB2439-5FFB-4911-B037-95A05F90EB3A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859522059"/>
                  </p:ext>
                </p:extLst>
              </p:nvPr>
            </p:nvGraphicFramePr>
            <p:xfrm>
              <a:off x="4365899" y="29718274"/>
              <a:ext cx="7140862" cy="888619"/>
            </p:xfrm>
            <a:graphic>
              <a:graphicData uri="http://schemas.openxmlformats.org/drawingml/2006/table">
                <a:tbl>
                  <a:tblPr firstRow="1" bandRow="1">
                    <a:tableStyleId>{616DA210-FB5B-4158-B5E0-FEB733F419BA}</a:tableStyleId>
                  </a:tblPr>
                  <a:tblGrid>
                    <a:gridCol w="1687221">
                      <a:extLst>
                        <a:ext uri="{9D8B030D-6E8A-4147-A177-3AD203B41FA5}">
                          <a16:colId xmlns:a16="http://schemas.microsoft.com/office/drawing/2014/main" val="1730143489"/>
                        </a:ext>
                      </a:extLst>
                    </a:gridCol>
                    <a:gridCol w="943093">
                      <a:extLst>
                        <a:ext uri="{9D8B030D-6E8A-4147-A177-3AD203B41FA5}">
                          <a16:colId xmlns:a16="http://schemas.microsoft.com/office/drawing/2014/main" val="3801890266"/>
                        </a:ext>
                      </a:extLst>
                    </a:gridCol>
                    <a:gridCol w="896210">
                      <a:extLst>
                        <a:ext uri="{9D8B030D-6E8A-4147-A177-3AD203B41FA5}">
                          <a16:colId xmlns:a16="http://schemas.microsoft.com/office/drawing/2014/main" val="774111270"/>
                        </a:ext>
                      </a:extLst>
                    </a:gridCol>
                    <a:gridCol w="894979">
                      <a:extLst>
                        <a:ext uri="{9D8B030D-6E8A-4147-A177-3AD203B41FA5}">
                          <a16:colId xmlns:a16="http://schemas.microsoft.com/office/drawing/2014/main" val="2346753873"/>
                        </a:ext>
                      </a:extLst>
                    </a:gridCol>
                    <a:gridCol w="912190">
                      <a:extLst>
                        <a:ext uri="{9D8B030D-6E8A-4147-A177-3AD203B41FA5}">
                          <a16:colId xmlns:a16="http://schemas.microsoft.com/office/drawing/2014/main" val="1409308072"/>
                        </a:ext>
                      </a:extLst>
                    </a:gridCol>
                    <a:gridCol w="912190">
                      <a:extLst>
                        <a:ext uri="{9D8B030D-6E8A-4147-A177-3AD203B41FA5}">
                          <a16:colId xmlns:a16="http://schemas.microsoft.com/office/drawing/2014/main" val="516399741"/>
                        </a:ext>
                      </a:extLst>
                    </a:gridCol>
                    <a:gridCol w="894979">
                      <a:extLst>
                        <a:ext uri="{9D8B030D-6E8A-4147-A177-3AD203B41FA5}">
                          <a16:colId xmlns:a16="http://schemas.microsoft.com/office/drawing/2014/main" val="3768048640"/>
                        </a:ext>
                      </a:extLst>
                    </a:gridCol>
                  </a:tblGrid>
                  <a:tr h="858474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acc>
                                <m:accPr>
                                  <m:chr m:val="̃"/>
                                  <m:ctrlPr>
                                    <a:rPr lang="en-US" sz="36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sSub>
                                    <m:sSubPr>
                                      <m:ctrlPr>
                                        <a:rPr lang="en-US" sz="3600" i="1" smtClean="0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l-GR" sz="3600" smtClean="0">
                                          <a:latin typeface="Cambria Math" panose="02040503050406030204" pitchFamily="18" charset="0"/>
                                        </a:rPr>
                                        <m:t>𝜺</m:t>
                                      </m:r>
                                    </m:e>
                                    <m:sub>
                                      <m:r>
                                        <a:rPr lang="en-US" sz="3600" smtClean="0">
                                          <a:latin typeface="Cambria Math" panose="02040503050406030204" pitchFamily="18" charset="0"/>
                                        </a:rPr>
                                        <m:t>𝑳𝑳</m:t>
                                      </m:r>
                                    </m:sub>
                                  </m:sSub>
                                </m:e>
                              </m:acc>
                            </m:oMath>
                          </a14:m>
                          <a:r>
                            <a:rPr lang="en-US" sz="3600" dirty="0"/>
                            <a:t>=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US" sz="36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sSub>
                                    <m:sSubPr>
                                      <m:ctrlPr>
                                        <a:rPr lang="en-US" sz="3600" i="1" smtClean="0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l-GR" sz="3600" smtClean="0">
                                          <a:latin typeface="Cambria Math" panose="02040503050406030204" pitchFamily="18" charset="0"/>
                                        </a:rPr>
                                        <m:t>𝜺</m:t>
                                      </m:r>
                                    </m:e>
                                    <m:sub>
                                      <m:r>
                                        <a:rPr lang="en-US" sz="3600" smtClean="0">
                                          <a:latin typeface="Cambria Math" panose="02040503050406030204" pitchFamily="18" charset="0"/>
                                        </a:rPr>
                                        <m:t>𝑳𝑳</m:t>
                                      </m:r>
                                    </m:sub>
                                  </m:sSub>
                                </m:num>
                                <m:den>
                                  <m:sSub>
                                    <m:sSubPr>
                                      <m:ctrlPr>
                                        <a:rPr lang="en-US" sz="3600" i="1" smtClean="0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3600" smtClean="0">
                                          <a:latin typeface="Cambria Math" panose="02040503050406030204" pitchFamily="18" charset="0"/>
                                        </a:rPr>
                                        <m:t>𝒌</m:t>
                                      </m:r>
                                    </m:e>
                                    <m:sub>
                                      <m:r>
                                        <a:rPr lang="en-US" sz="3600" smtClean="0">
                                          <a:latin typeface="Cambria Math" panose="02040503050406030204" pitchFamily="18" charset="0"/>
                                        </a:rPr>
                                        <m:t>𝑩</m:t>
                                      </m:r>
                                    </m:sub>
                                  </m:sSub>
                                  <m:r>
                                    <a:rPr lang="en-US" sz="3600" smtClean="0">
                                      <a:latin typeface="Cambria Math" panose="02040503050406030204" pitchFamily="18" charset="0"/>
                                    </a:rPr>
                                    <m:t>𝑻</m:t>
                                  </m:r>
                                </m:den>
                              </m:f>
                            </m:oMath>
                          </a14:m>
                          <a:endParaRPr lang="en-US" sz="3600" b="1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3600" dirty="0"/>
                            <a:t>3.0</a:t>
                          </a:r>
                          <a:endParaRPr lang="en-US" sz="3600" b="1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3600" dirty="0"/>
                            <a:t>3.8</a:t>
                          </a:r>
                          <a:endParaRPr lang="en-US" sz="3600" b="1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3600" dirty="0"/>
                            <a:t>4.3</a:t>
                          </a:r>
                          <a:endParaRPr lang="en-US" sz="3600" b="1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3600" dirty="0"/>
                            <a:t>5.0</a:t>
                          </a:r>
                          <a:endParaRPr lang="en-US" sz="3600" b="1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3600" dirty="0"/>
                            <a:t>6.0</a:t>
                          </a:r>
                          <a:endParaRPr lang="en-US" sz="3600" b="1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3600" dirty="0"/>
                            <a:t>7.5</a:t>
                          </a:r>
                          <a:endParaRPr lang="en-US" sz="3600" b="1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547428624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41" name="Table 15">
                <a:extLst>
                  <a:ext uri="{FF2B5EF4-FFF2-40B4-BE49-F238E27FC236}">
                    <a16:creationId xmlns:a16="http://schemas.microsoft.com/office/drawing/2014/main" id="{D0AB2439-5FFB-4911-B037-95A05F90EB3A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859522059"/>
                  </p:ext>
                </p:extLst>
              </p:nvPr>
            </p:nvGraphicFramePr>
            <p:xfrm>
              <a:off x="4365899" y="29718274"/>
              <a:ext cx="7140862" cy="888619"/>
            </p:xfrm>
            <a:graphic>
              <a:graphicData uri="http://schemas.openxmlformats.org/drawingml/2006/table">
                <a:tbl>
                  <a:tblPr firstRow="1" bandRow="1">
                    <a:tableStyleId>{616DA210-FB5B-4158-B5E0-FEB733F419BA}</a:tableStyleId>
                  </a:tblPr>
                  <a:tblGrid>
                    <a:gridCol w="1687221">
                      <a:extLst>
                        <a:ext uri="{9D8B030D-6E8A-4147-A177-3AD203B41FA5}">
                          <a16:colId xmlns:a16="http://schemas.microsoft.com/office/drawing/2014/main" val="1730143489"/>
                        </a:ext>
                      </a:extLst>
                    </a:gridCol>
                    <a:gridCol w="943093">
                      <a:extLst>
                        <a:ext uri="{9D8B030D-6E8A-4147-A177-3AD203B41FA5}">
                          <a16:colId xmlns:a16="http://schemas.microsoft.com/office/drawing/2014/main" val="3801890266"/>
                        </a:ext>
                      </a:extLst>
                    </a:gridCol>
                    <a:gridCol w="896210">
                      <a:extLst>
                        <a:ext uri="{9D8B030D-6E8A-4147-A177-3AD203B41FA5}">
                          <a16:colId xmlns:a16="http://schemas.microsoft.com/office/drawing/2014/main" val="774111270"/>
                        </a:ext>
                      </a:extLst>
                    </a:gridCol>
                    <a:gridCol w="894979">
                      <a:extLst>
                        <a:ext uri="{9D8B030D-6E8A-4147-A177-3AD203B41FA5}">
                          <a16:colId xmlns:a16="http://schemas.microsoft.com/office/drawing/2014/main" val="2346753873"/>
                        </a:ext>
                      </a:extLst>
                    </a:gridCol>
                    <a:gridCol w="912190">
                      <a:extLst>
                        <a:ext uri="{9D8B030D-6E8A-4147-A177-3AD203B41FA5}">
                          <a16:colId xmlns:a16="http://schemas.microsoft.com/office/drawing/2014/main" val="1409308072"/>
                        </a:ext>
                      </a:extLst>
                    </a:gridCol>
                    <a:gridCol w="912190">
                      <a:extLst>
                        <a:ext uri="{9D8B030D-6E8A-4147-A177-3AD203B41FA5}">
                          <a16:colId xmlns:a16="http://schemas.microsoft.com/office/drawing/2014/main" val="516399741"/>
                        </a:ext>
                      </a:extLst>
                    </a:gridCol>
                    <a:gridCol w="894979">
                      <a:extLst>
                        <a:ext uri="{9D8B030D-6E8A-4147-A177-3AD203B41FA5}">
                          <a16:colId xmlns:a16="http://schemas.microsoft.com/office/drawing/2014/main" val="3768048640"/>
                        </a:ext>
                      </a:extLst>
                    </a:gridCol>
                  </a:tblGrid>
                  <a:tr h="888619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12"/>
                          <a:stretch>
                            <a:fillRect l="-361" t="-9589" r="-324188" b="-616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3600" dirty="0"/>
                            <a:t>3.0</a:t>
                          </a:r>
                          <a:endParaRPr lang="en-US" sz="3600" b="1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3600" dirty="0"/>
                            <a:t>3.8</a:t>
                          </a:r>
                          <a:endParaRPr lang="en-US" sz="3600" b="1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3600" dirty="0"/>
                            <a:t>4.3</a:t>
                          </a:r>
                          <a:endParaRPr lang="en-US" sz="3600" b="1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3600" dirty="0"/>
                            <a:t>5.0</a:t>
                          </a:r>
                          <a:endParaRPr lang="en-US" sz="3600" b="1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3600" dirty="0"/>
                            <a:t>6.0</a:t>
                          </a:r>
                          <a:endParaRPr lang="en-US" sz="3600" b="1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3600" dirty="0"/>
                            <a:t>7.5</a:t>
                          </a:r>
                          <a:endParaRPr lang="en-US" sz="3600" b="1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547428624"/>
                      </a:ext>
                    </a:extLst>
                  </a:tr>
                </a:tbl>
              </a:graphicData>
            </a:graphic>
          </p:graphicFrame>
        </mc:Fallback>
      </mc:AlternateContent>
      <p:pic>
        <p:nvPicPr>
          <p:cNvPr id="53" name="Picture 52" descr="A close up of a ball&#10;&#10;Description automatically generated">
            <a:extLst>
              <a:ext uri="{FF2B5EF4-FFF2-40B4-BE49-F238E27FC236}">
                <a16:creationId xmlns:a16="http://schemas.microsoft.com/office/drawing/2014/main" id="{0CBA3B71-C96F-4D99-9132-F8213DA4C96D}"/>
              </a:ext>
            </a:extLst>
          </p:cNvPr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894" b="26377"/>
          <a:stretch/>
        </p:blipFill>
        <p:spPr>
          <a:xfrm>
            <a:off x="15031599" y="6085930"/>
            <a:ext cx="1422314" cy="846296"/>
          </a:xfrm>
          <a:prstGeom prst="rect">
            <a:avLst/>
          </a:prstGeom>
          <a:ln>
            <a:noFill/>
          </a:ln>
        </p:spPr>
      </p:pic>
      <p:pic>
        <p:nvPicPr>
          <p:cNvPr id="54" name="Picture 53" descr="A picture containing indoor&#10;&#10;Description automatically generated">
            <a:extLst>
              <a:ext uri="{FF2B5EF4-FFF2-40B4-BE49-F238E27FC236}">
                <a16:creationId xmlns:a16="http://schemas.microsoft.com/office/drawing/2014/main" id="{C6309E33-0735-431C-9732-A5C1818746A3}"/>
              </a:ext>
            </a:extLst>
          </p:cNvPr>
          <p:cNvPicPr>
            <a:picLocks noChangeAspect="1"/>
          </p:cNvPicPr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51" t="13389" r="6889" b="8599"/>
          <a:stretch/>
        </p:blipFill>
        <p:spPr>
          <a:xfrm>
            <a:off x="21172355" y="6263640"/>
            <a:ext cx="3918517" cy="403558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5" name="TextBox 54">
                <a:extLst>
                  <a:ext uri="{FF2B5EF4-FFF2-40B4-BE49-F238E27FC236}">
                    <a16:creationId xmlns:a16="http://schemas.microsoft.com/office/drawing/2014/main" id="{23785C16-B52F-4455-8599-7A1275E55F7C}"/>
                  </a:ext>
                </a:extLst>
              </p:cNvPr>
              <p:cNvSpPr txBox="1"/>
              <p:nvPr/>
            </p:nvSpPr>
            <p:spPr>
              <a:xfrm>
                <a:off x="15207628" y="7002336"/>
                <a:ext cx="1167303" cy="6794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n-US" sz="3600" b="1" i="1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3600" b="1" i="0" smtClean="0">
                              <a:latin typeface="Cambria Math" panose="02040503050406030204" pitchFamily="18" charset="0"/>
                            </a:rPr>
                            <m:t>𝐒</m:t>
                          </m:r>
                        </m:e>
                        <m:sub>
                          <m:r>
                            <a:rPr lang="en-US" sz="3600" b="1" i="0" smtClean="0">
                              <a:latin typeface="Cambria Math" panose="02040503050406030204" pitchFamily="18" charset="0"/>
                            </a:rPr>
                            <m:t>𝟐</m:t>
                          </m:r>
                        </m:sub>
                        <m:sup>
                          <m:r>
                            <a:rPr lang="en-US" sz="3600" b="1" i="0" smtClean="0">
                              <a:latin typeface="Cambria Math" panose="02040503050406030204" pitchFamily="18" charset="0"/>
                            </a:rPr>
                            <m:t>𝐃𝐁</m:t>
                          </m:r>
                        </m:sup>
                      </m:sSubSup>
                    </m:oMath>
                  </m:oMathPara>
                </a14:m>
                <a:endParaRPr lang="en-US" sz="3600" b="1" dirty="0"/>
              </a:p>
            </p:txBody>
          </p:sp>
        </mc:Choice>
        <mc:Fallback xmlns="">
          <p:sp>
            <p:nvSpPr>
              <p:cNvPr id="55" name="TextBox 54">
                <a:extLst>
                  <a:ext uri="{FF2B5EF4-FFF2-40B4-BE49-F238E27FC236}">
                    <a16:creationId xmlns:a16="http://schemas.microsoft.com/office/drawing/2014/main" id="{23785C16-B52F-4455-8599-7A1275E55F7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07628" y="7002336"/>
                <a:ext cx="1167303" cy="679481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6" name="TextBox 55">
                <a:extLst>
                  <a:ext uri="{FF2B5EF4-FFF2-40B4-BE49-F238E27FC236}">
                    <a16:creationId xmlns:a16="http://schemas.microsoft.com/office/drawing/2014/main" id="{4D101DFB-CB78-4599-8C0A-418B97132FB2}"/>
                  </a:ext>
                </a:extLst>
              </p:cNvPr>
              <p:cNvSpPr txBox="1"/>
              <p:nvPr/>
            </p:nvSpPr>
            <p:spPr>
              <a:xfrm>
                <a:off x="14823009" y="7594584"/>
                <a:ext cx="2530614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̃"/>
                          <m:ctrlPr>
                            <a:rPr lang="en-US" sz="3200" b="1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en-US" sz="3200" b="1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l-GR" sz="3200" b="1" i="1" smtClean="0">
                                  <a:latin typeface="Cambria Math" panose="02040503050406030204" pitchFamily="18" charset="0"/>
                                </a:rPr>
                                <m:t>𝜺</m:t>
                              </m:r>
                            </m:e>
                            <m:sub>
                              <m:r>
                                <a:rPr lang="en-US" sz="3200" b="1" i="1" smtClean="0">
                                  <a:latin typeface="Cambria Math" panose="02040503050406030204" pitchFamily="18" charset="0"/>
                                </a:rPr>
                                <m:t>𝑳𝑳</m:t>
                              </m:r>
                            </m:sub>
                          </m:sSub>
                        </m:e>
                      </m:acc>
                      <m:r>
                        <a:rPr lang="en-US" sz="3200" b="1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3200" b="1" i="1" smtClean="0">
                          <a:latin typeface="Cambria Math" panose="02040503050406030204" pitchFamily="18" charset="0"/>
                        </a:rPr>
                        <m:t>𝟕</m:t>
                      </m:r>
                      <m:r>
                        <a:rPr lang="en-US" sz="3200" b="1" i="1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US" sz="3200" b="1" i="1" smtClean="0">
                          <a:latin typeface="Cambria Math" panose="02040503050406030204" pitchFamily="18" charset="0"/>
                        </a:rPr>
                        <m:t>𝟓</m:t>
                      </m:r>
                    </m:oMath>
                  </m:oMathPara>
                </a14:m>
                <a:endParaRPr lang="en-US" sz="3200" b="1" dirty="0"/>
              </a:p>
            </p:txBody>
          </p:sp>
        </mc:Choice>
        <mc:Fallback xmlns="">
          <p:sp>
            <p:nvSpPr>
              <p:cNvPr id="56" name="TextBox 55">
                <a:extLst>
                  <a:ext uri="{FF2B5EF4-FFF2-40B4-BE49-F238E27FC236}">
                    <a16:creationId xmlns:a16="http://schemas.microsoft.com/office/drawing/2014/main" id="{4D101DFB-CB78-4599-8C0A-418B97132FB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823009" y="7594584"/>
                <a:ext cx="2530614" cy="584775"/>
              </a:xfrm>
              <a:prstGeom prst="rect">
                <a:avLst/>
              </a:prstGeom>
              <a:blipFill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9" name="Picture 58" descr="A close up of a logo&#10;&#10;Description automatically generated">
            <a:extLst>
              <a:ext uri="{FF2B5EF4-FFF2-40B4-BE49-F238E27FC236}">
                <a16:creationId xmlns:a16="http://schemas.microsoft.com/office/drawing/2014/main" id="{0AAA4015-04C9-4582-AFF2-FA366853DF94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54376" y="10578857"/>
            <a:ext cx="5047570" cy="4195240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3B20AA0F-1712-4B6D-8E22-4847080157C9}"/>
              </a:ext>
            </a:extLst>
          </p:cNvPr>
          <p:cNvSpPr txBox="1"/>
          <p:nvPr/>
        </p:nvSpPr>
        <p:spPr>
          <a:xfrm>
            <a:off x="16733925" y="10323074"/>
            <a:ext cx="380299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/>
              <a:t>Radial distribution function</a:t>
            </a:r>
          </a:p>
        </p:txBody>
      </p:sp>
      <p:pic>
        <p:nvPicPr>
          <p:cNvPr id="60" name="Picture 59" descr="A close up of a logo&#10;&#10;Description automatically generated">
            <a:extLst>
              <a:ext uri="{FF2B5EF4-FFF2-40B4-BE49-F238E27FC236}">
                <a16:creationId xmlns:a16="http://schemas.microsoft.com/office/drawing/2014/main" id="{F76038DC-794A-411A-9497-6E63F4AAA5D9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35273" y="10852930"/>
            <a:ext cx="7373901" cy="4088642"/>
          </a:xfrm>
          <a:prstGeom prst="rect">
            <a:avLst/>
          </a:prstGeom>
        </p:spPr>
      </p:pic>
      <p:pic>
        <p:nvPicPr>
          <p:cNvPr id="61" name="Picture 60" descr="A close up of a toy&#10;&#10;Description automatically generated">
            <a:extLst>
              <a:ext uri="{FF2B5EF4-FFF2-40B4-BE49-F238E27FC236}">
                <a16:creationId xmlns:a16="http://schemas.microsoft.com/office/drawing/2014/main" id="{0E2CF706-55BB-4927-8153-A0C3384A2B67}"/>
              </a:ext>
            </a:extLst>
          </p:cNvPr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62" t="14463" r="26162" b="14976"/>
          <a:stretch/>
        </p:blipFill>
        <p:spPr>
          <a:xfrm>
            <a:off x="25255076" y="6382149"/>
            <a:ext cx="1969309" cy="3185864"/>
          </a:xfrm>
          <a:prstGeom prst="rect">
            <a:avLst/>
          </a:prstGeom>
        </p:spPr>
      </p:pic>
      <p:pic>
        <p:nvPicPr>
          <p:cNvPr id="62" name="Picture 61" descr="A close up of a ball&#10;&#10;Description automatically generated">
            <a:extLst>
              <a:ext uri="{FF2B5EF4-FFF2-40B4-BE49-F238E27FC236}">
                <a16:creationId xmlns:a16="http://schemas.microsoft.com/office/drawing/2014/main" id="{562133BC-F7CE-4EFD-8044-AEF3EACB568E}"/>
              </a:ext>
            </a:extLst>
          </p:cNvPr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824" t="25641" r="30674" b="26359"/>
          <a:stretch/>
        </p:blipFill>
        <p:spPr>
          <a:xfrm>
            <a:off x="27277522" y="6397329"/>
            <a:ext cx="1833842" cy="3275506"/>
          </a:xfrm>
          <a:prstGeom prst="rect">
            <a:avLst/>
          </a:prstGeom>
        </p:spPr>
      </p:pic>
      <p:sp>
        <p:nvSpPr>
          <p:cNvPr id="64" name="TextBox 63">
            <a:extLst>
              <a:ext uri="{FF2B5EF4-FFF2-40B4-BE49-F238E27FC236}">
                <a16:creationId xmlns:a16="http://schemas.microsoft.com/office/drawing/2014/main" id="{487CC5B0-93F2-4806-ACFB-46D95EE42050}"/>
              </a:ext>
            </a:extLst>
          </p:cNvPr>
          <p:cNvSpPr txBox="1"/>
          <p:nvPr/>
        </p:nvSpPr>
        <p:spPr>
          <a:xfrm>
            <a:off x="21878979" y="10333308"/>
            <a:ext cx="462767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Distribution of number of particles in the first coordination shell 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0AC6A766-B3FC-46A4-A849-1FDB96A2B0D6}"/>
              </a:ext>
            </a:extLst>
          </p:cNvPr>
          <p:cNvSpPr txBox="1"/>
          <p:nvPr/>
        </p:nvSpPr>
        <p:spPr>
          <a:xfrm>
            <a:off x="24868078" y="9542422"/>
            <a:ext cx="46094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Trigonal prismatic geometry</a:t>
            </a:r>
          </a:p>
        </p:txBody>
      </p:sp>
      <p:pic>
        <p:nvPicPr>
          <p:cNvPr id="66" name="Picture 65" descr="A picture containing food&#10;&#10;Description automatically generated">
            <a:extLst>
              <a:ext uri="{FF2B5EF4-FFF2-40B4-BE49-F238E27FC236}">
                <a16:creationId xmlns:a16="http://schemas.microsoft.com/office/drawing/2014/main" id="{D36CA7AC-9F7E-49F2-9061-D179DEBB0F50}"/>
              </a:ext>
            </a:extLst>
          </p:cNvPr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5" t="7798" r="2728" b="7798"/>
          <a:stretch/>
        </p:blipFill>
        <p:spPr>
          <a:xfrm>
            <a:off x="17061095" y="6425701"/>
            <a:ext cx="3918517" cy="3769481"/>
          </a:xfrm>
          <a:prstGeom prst="rect">
            <a:avLst/>
          </a:prstGeom>
        </p:spPr>
      </p:pic>
      <p:sp>
        <p:nvSpPr>
          <p:cNvPr id="67" name="TextBox 66">
            <a:extLst>
              <a:ext uri="{FF2B5EF4-FFF2-40B4-BE49-F238E27FC236}">
                <a16:creationId xmlns:a16="http://schemas.microsoft.com/office/drawing/2014/main" id="{C7FA5BCC-E7A2-4588-BB98-FA7C64B8B709}"/>
              </a:ext>
            </a:extLst>
          </p:cNvPr>
          <p:cNvSpPr txBox="1"/>
          <p:nvPr/>
        </p:nvSpPr>
        <p:spPr>
          <a:xfrm>
            <a:off x="16648660" y="5946866"/>
            <a:ext cx="52006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Simulation box at t = 10</a:t>
            </a:r>
            <a:r>
              <a:rPr lang="en-US" sz="2800" b="1" baseline="30000" dirty="0"/>
              <a:t>8</a:t>
            </a:r>
            <a:r>
              <a:rPr lang="en-US" sz="2800" b="1" dirty="0"/>
              <a:t> step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A5BA3F03-6932-4597-9B4E-D262E754CFAC}"/>
                  </a:ext>
                </a:extLst>
              </p:cNvPr>
              <p:cNvSpPr txBox="1"/>
              <p:nvPr/>
            </p:nvSpPr>
            <p:spPr>
              <a:xfrm>
                <a:off x="17069161" y="11725878"/>
                <a:ext cx="2279791" cy="103887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200" b="1" i="0" smtClean="0">
                          <a:latin typeface="Cambria Math" panose="02040503050406030204" pitchFamily="18" charset="0"/>
                        </a:rPr>
                        <m:t>𝐠</m:t>
                      </m:r>
                      <m:d>
                        <m:dPr>
                          <m:ctrlPr>
                            <a:rPr lang="en-US" sz="3200" b="1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3200" b="1" i="1" smtClean="0">
                              <a:latin typeface="Cambria Math" panose="02040503050406030204" pitchFamily="18" charset="0"/>
                            </a:rPr>
                            <m:t>𝒓</m:t>
                          </m:r>
                        </m:e>
                      </m:d>
                      <m:r>
                        <a:rPr lang="en-US" sz="3200" b="1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3200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3200" b="1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𝝆</m:t>
                          </m:r>
                          <m:d>
                            <m:dPr>
                              <m:ctrlPr>
                                <a:rPr lang="en-US" sz="3200" b="1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3200" b="1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𝒓</m:t>
                              </m:r>
                            </m:e>
                          </m:d>
                        </m:num>
                        <m:den>
                          <m:sSub>
                            <m:sSubPr>
                              <m:ctrlPr>
                                <a:rPr lang="en-US" sz="3200" b="1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3200" b="1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𝝆</m:t>
                              </m:r>
                            </m:e>
                            <m:sub>
                              <m:r>
                                <a:rPr lang="en-US" sz="3200" b="1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𝟎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sz="3200" b="1" dirty="0"/>
              </a:p>
            </p:txBody>
          </p:sp>
        </mc:Choice>
        <mc:Fallback xmlns="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A5BA3F03-6932-4597-9B4E-D262E754CFA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069161" y="11725878"/>
                <a:ext cx="2279791" cy="1038874"/>
              </a:xfrm>
              <a:prstGeom prst="rect">
                <a:avLst/>
              </a:prstGeom>
              <a:blipFill>
                <a:blip r:embed="rId2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9" name="Picture 68" descr="A close up of a ball&#10;&#10;Description automatically generated">
            <a:extLst>
              <a:ext uri="{FF2B5EF4-FFF2-40B4-BE49-F238E27FC236}">
                <a16:creationId xmlns:a16="http://schemas.microsoft.com/office/drawing/2014/main" id="{7BB76670-489A-4E87-A21F-2AB8DF2E34F7}"/>
              </a:ext>
            </a:extLst>
          </p:cNvPr>
          <p:cNvPicPr>
            <a:picLocks noChangeAspect="1"/>
          </p:cNvPicPr>
          <p:nvPr/>
        </p:nvPicPr>
        <p:blipFill rotWithShape="1"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53" t="8000" r="3544" b="22462"/>
          <a:stretch/>
        </p:blipFill>
        <p:spPr>
          <a:xfrm>
            <a:off x="29497061" y="5993522"/>
            <a:ext cx="1326326" cy="1252436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70" name="TextBox 69">
                <a:extLst>
                  <a:ext uri="{FF2B5EF4-FFF2-40B4-BE49-F238E27FC236}">
                    <a16:creationId xmlns:a16="http://schemas.microsoft.com/office/drawing/2014/main" id="{D069BC69-26F8-49FB-9D9E-3ABA21E2C031}"/>
                  </a:ext>
                </a:extLst>
              </p:cNvPr>
              <p:cNvSpPr txBox="1"/>
              <p:nvPr/>
            </p:nvSpPr>
            <p:spPr>
              <a:xfrm>
                <a:off x="29497061" y="7387245"/>
                <a:ext cx="1167303" cy="682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n-US" sz="3600" b="1" i="1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3600" b="1" i="0" smtClean="0">
                              <a:latin typeface="Cambria Math" panose="02040503050406030204" pitchFamily="18" charset="0"/>
                            </a:rPr>
                            <m:t>𝐒</m:t>
                          </m:r>
                        </m:e>
                        <m:sub>
                          <m:r>
                            <a:rPr lang="en-US" sz="3600" b="1" i="0" smtClean="0">
                              <a:latin typeface="Cambria Math" panose="02040503050406030204" pitchFamily="18" charset="0"/>
                            </a:rPr>
                            <m:t>𝟑</m:t>
                          </m:r>
                        </m:sub>
                        <m:sup>
                          <m:r>
                            <a:rPr lang="en-US" sz="3600" b="1" i="0" smtClean="0">
                              <a:latin typeface="Cambria Math" panose="02040503050406030204" pitchFamily="18" charset="0"/>
                            </a:rPr>
                            <m:t>𝐓𝐏</m:t>
                          </m:r>
                        </m:sup>
                      </m:sSubSup>
                    </m:oMath>
                  </m:oMathPara>
                </a14:m>
                <a:endParaRPr lang="en-US" sz="3600" b="1" dirty="0"/>
              </a:p>
            </p:txBody>
          </p:sp>
        </mc:Choice>
        <mc:Fallback xmlns="">
          <p:sp>
            <p:nvSpPr>
              <p:cNvPr id="70" name="TextBox 69">
                <a:extLst>
                  <a:ext uri="{FF2B5EF4-FFF2-40B4-BE49-F238E27FC236}">
                    <a16:creationId xmlns:a16="http://schemas.microsoft.com/office/drawing/2014/main" id="{D069BC69-26F8-49FB-9D9E-3ABA21E2C03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497061" y="7387245"/>
                <a:ext cx="1167303" cy="682110"/>
              </a:xfrm>
              <a:prstGeom prst="rect">
                <a:avLst/>
              </a:prstGeom>
              <a:blipFill>
                <a:blip r:embed="rId2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1" name="TextBox 70">
                <a:extLst>
                  <a:ext uri="{FF2B5EF4-FFF2-40B4-BE49-F238E27FC236}">
                    <a16:creationId xmlns:a16="http://schemas.microsoft.com/office/drawing/2014/main" id="{734FBADA-5F7A-4BA9-BDA2-162118D6B451}"/>
                  </a:ext>
                </a:extLst>
              </p:cNvPr>
              <p:cNvSpPr txBox="1"/>
              <p:nvPr/>
            </p:nvSpPr>
            <p:spPr>
              <a:xfrm>
                <a:off x="29189560" y="8040846"/>
                <a:ext cx="263065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̃"/>
                          <m:ctrlPr>
                            <a:rPr lang="en-US" sz="3200" b="1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en-US" sz="3200" b="1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l-GR" sz="3200" b="1" i="1" smtClean="0">
                                  <a:latin typeface="Cambria Math" panose="02040503050406030204" pitchFamily="18" charset="0"/>
                                </a:rPr>
                                <m:t>𝜺</m:t>
                              </m:r>
                            </m:e>
                            <m:sub>
                              <m:r>
                                <a:rPr lang="en-US" sz="3200" b="1" i="1" smtClean="0">
                                  <a:latin typeface="Cambria Math" panose="02040503050406030204" pitchFamily="18" charset="0"/>
                                </a:rPr>
                                <m:t>𝑳𝑳</m:t>
                              </m:r>
                            </m:sub>
                          </m:sSub>
                        </m:e>
                      </m:acc>
                      <m:r>
                        <a:rPr lang="en-US" sz="3200" b="1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3200" b="1" i="1" smtClean="0">
                          <a:latin typeface="Cambria Math" panose="02040503050406030204" pitchFamily="18" charset="0"/>
                        </a:rPr>
                        <m:t>𝟔</m:t>
                      </m:r>
                      <m:r>
                        <a:rPr lang="en-US" sz="3200" b="1" i="1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US" sz="3200" b="1" i="1" smtClean="0">
                          <a:latin typeface="Cambria Math" panose="02040503050406030204" pitchFamily="18" charset="0"/>
                        </a:rPr>
                        <m:t>𝟎</m:t>
                      </m:r>
                    </m:oMath>
                  </m:oMathPara>
                </a14:m>
                <a:endParaRPr lang="en-US" sz="3200" b="1" dirty="0"/>
              </a:p>
            </p:txBody>
          </p:sp>
        </mc:Choice>
        <mc:Fallback xmlns="">
          <p:sp>
            <p:nvSpPr>
              <p:cNvPr id="71" name="TextBox 70">
                <a:extLst>
                  <a:ext uri="{FF2B5EF4-FFF2-40B4-BE49-F238E27FC236}">
                    <a16:creationId xmlns:a16="http://schemas.microsoft.com/office/drawing/2014/main" id="{734FBADA-5F7A-4BA9-BDA2-162118D6B45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189560" y="8040846"/>
                <a:ext cx="2630655" cy="584775"/>
              </a:xfrm>
              <a:prstGeom prst="rect">
                <a:avLst/>
              </a:prstGeom>
              <a:blipFill>
                <a:blip r:embed="rId2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2" name="Picture 71" descr="A picture containing food, fruit&#10;&#10;Description automatically generated">
            <a:extLst>
              <a:ext uri="{FF2B5EF4-FFF2-40B4-BE49-F238E27FC236}">
                <a16:creationId xmlns:a16="http://schemas.microsoft.com/office/drawing/2014/main" id="{D7AEA5C4-448D-45AD-A313-2CA1AA7F8231}"/>
              </a:ext>
            </a:extLst>
          </p:cNvPr>
          <p:cNvPicPr>
            <a:picLocks noChangeAspect="1"/>
          </p:cNvPicPr>
          <p:nvPr/>
        </p:nvPicPr>
        <p:blipFill rotWithShape="1"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1" t="7150" r="5690" b="4927"/>
          <a:stretch/>
        </p:blipFill>
        <p:spPr>
          <a:xfrm>
            <a:off x="31417640" y="6441700"/>
            <a:ext cx="4056017" cy="4020673"/>
          </a:xfrm>
          <a:prstGeom prst="rect">
            <a:avLst/>
          </a:prstGeom>
        </p:spPr>
      </p:pic>
      <p:sp>
        <p:nvSpPr>
          <p:cNvPr id="73" name="TextBox 72">
            <a:extLst>
              <a:ext uri="{FF2B5EF4-FFF2-40B4-BE49-F238E27FC236}">
                <a16:creationId xmlns:a16="http://schemas.microsoft.com/office/drawing/2014/main" id="{44162092-8275-45FF-9415-696D765B7EF8}"/>
              </a:ext>
            </a:extLst>
          </p:cNvPr>
          <p:cNvSpPr txBox="1"/>
          <p:nvPr/>
        </p:nvSpPr>
        <p:spPr>
          <a:xfrm>
            <a:off x="31175940" y="5984063"/>
            <a:ext cx="52006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Simulation box at t = 10</a:t>
            </a:r>
            <a:r>
              <a:rPr lang="en-US" sz="2800" b="1" baseline="30000" dirty="0"/>
              <a:t>8</a:t>
            </a:r>
            <a:r>
              <a:rPr lang="en-US" sz="2800" b="1" dirty="0"/>
              <a:t> step</a:t>
            </a:r>
          </a:p>
        </p:txBody>
      </p:sp>
      <p:pic>
        <p:nvPicPr>
          <p:cNvPr id="74" name="Picture 73" descr="A close up of a fruit&#10;&#10;Description automatically generated">
            <a:extLst>
              <a:ext uri="{FF2B5EF4-FFF2-40B4-BE49-F238E27FC236}">
                <a16:creationId xmlns:a16="http://schemas.microsoft.com/office/drawing/2014/main" id="{24389BE1-4291-437D-B133-6AD945083811}"/>
              </a:ext>
            </a:extLst>
          </p:cNvPr>
          <p:cNvPicPr>
            <a:picLocks noChangeAspect="1"/>
          </p:cNvPicPr>
          <p:nvPr/>
        </p:nvPicPr>
        <p:blipFill rotWithShape="1"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30" t="11588" r="9275" b="20267"/>
          <a:stretch/>
        </p:blipFill>
        <p:spPr>
          <a:xfrm>
            <a:off x="35444176" y="6535671"/>
            <a:ext cx="3826877" cy="3634222"/>
          </a:xfrm>
          <a:prstGeom prst="rect">
            <a:avLst/>
          </a:prstGeom>
        </p:spPr>
      </p:pic>
      <p:pic>
        <p:nvPicPr>
          <p:cNvPr id="75" name="Picture 74" descr="A close up of a logo&#10;&#10;Description automatically generated">
            <a:extLst>
              <a:ext uri="{FF2B5EF4-FFF2-40B4-BE49-F238E27FC236}">
                <a16:creationId xmlns:a16="http://schemas.microsoft.com/office/drawing/2014/main" id="{68024D02-4960-4673-B637-FB93250DC4B3}"/>
              </a:ext>
            </a:extLst>
          </p:cNvPr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66274" y="6263640"/>
            <a:ext cx="4287737" cy="3563713"/>
          </a:xfrm>
          <a:prstGeom prst="rect">
            <a:avLst/>
          </a:prstGeom>
        </p:spPr>
      </p:pic>
      <p:pic>
        <p:nvPicPr>
          <p:cNvPr id="76" name="Picture 75" descr="A screenshot of a cell phone&#10;&#10;Description automatically generated">
            <a:extLst>
              <a:ext uri="{FF2B5EF4-FFF2-40B4-BE49-F238E27FC236}">
                <a16:creationId xmlns:a16="http://schemas.microsoft.com/office/drawing/2014/main" id="{B4F2B32D-7E8F-40AF-A1F0-CD9D10FF51F9}"/>
              </a:ext>
            </a:extLst>
          </p:cNvPr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97061" y="10854113"/>
            <a:ext cx="7308626" cy="3943398"/>
          </a:xfrm>
          <a:prstGeom prst="rect">
            <a:avLst/>
          </a:prstGeom>
        </p:spPr>
      </p:pic>
      <p:pic>
        <p:nvPicPr>
          <p:cNvPr id="77" name="Picture 76" descr="A table full of food&#10;&#10;Description automatically generated">
            <a:extLst>
              <a:ext uri="{FF2B5EF4-FFF2-40B4-BE49-F238E27FC236}">
                <a16:creationId xmlns:a16="http://schemas.microsoft.com/office/drawing/2014/main" id="{1D0CCE84-554F-4BD1-9018-09D25CE1BB20}"/>
              </a:ext>
            </a:extLst>
          </p:cNvPr>
          <p:cNvPicPr>
            <a:picLocks noChangeAspect="1"/>
          </p:cNvPicPr>
          <p:nvPr/>
        </p:nvPicPr>
        <p:blipFill rotWithShape="1"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01" t="8851" r="8448" b="15925"/>
          <a:stretch/>
        </p:blipFill>
        <p:spPr>
          <a:xfrm>
            <a:off x="35120525" y="12034411"/>
            <a:ext cx="1437022" cy="145230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0" name="TextBox 79">
                <a:extLst>
                  <a:ext uri="{FF2B5EF4-FFF2-40B4-BE49-F238E27FC236}">
                    <a16:creationId xmlns:a16="http://schemas.microsoft.com/office/drawing/2014/main" id="{EBEE5AB7-A02F-45C4-930D-EEBCEEFB2BC2}"/>
                  </a:ext>
                </a:extLst>
              </p:cNvPr>
              <p:cNvSpPr txBox="1"/>
              <p:nvPr/>
            </p:nvSpPr>
            <p:spPr>
              <a:xfrm>
                <a:off x="38495221" y="9874714"/>
                <a:ext cx="263065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̃"/>
                          <m:ctrlPr>
                            <a:rPr lang="en-US" sz="3200" b="1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en-US" sz="3200" b="1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l-GR" sz="3200" b="1" i="1" smtClean="0">
                                  <a:latin typeface="Cambria Math" panose="02040503050406030204" pitchFamily="18" charset="0"/>
                                </a:rPr>
                                <m:t>𝜺</m:t>
                              </m:r>
                            </m:e>
                            <m:sub>
                              <m:r>
                                <a:rPr lang="en-US" sz="3200" b="1" i="1" smtClean="0">
                                  <a:latin typeface="Cambria Math" panose="02040503050406030204" pitchFamily="18" charset="0"/>
                                </a:rPr>
                                <m:t>𝑳𝑳</m:t>
                              </m:r>
                            </m:sub>
                          </m:sSub>
                        </m:e>
                      </m:acc>
                      <m:r>
                        <a:rPr lang="en-US" sz="3200" b="1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3200" b="1" i="1" smtClean="0">
                          <a:latin typeface="Cambria Math" panose="02040503050406030204" pitchFamily="18" charset="0"/>
                        </a:rPr>
                        <m:t>𝟕</m:t>
                      </m:r>
                      <m:r>
                        <a:rPr lang="en-US" sz="3200" b="1" i="1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US" sz="3200" b="1" i="1" smtClean="0">
                          <a:latin typeface="Cambria Math" panose="02040503050406030204" pitchFamily="18" charset="0"/>
                        </a:rPr>
                        <m:t>𝟓</m:t>
                      </m:r>
                    </m:oMath>
                  </m:oMathPara>
                </a14:m>
                <a:endParaRPr lang="en-US" sz="3200" b="1" dirty="0"/>
              </a:p>
            </p:txBody>
          </p:sp>
        </mc:Choice>
        <mc:Fallback xmlns="">
          <p:sp>
            <p:nvSpPr>
              <p:cNvPr id="80" name="TextBox 79">
                <a:extLst>
                  <a:ext uri="{FF2B5EF4-FFF2-40B4-BE49-F238E27FC236}">
                    <a16:creationId xmlns:a16="http://schemas.microsoft.com/office/drawing/2014/main" id="{EBEE5AB7-A02F-45C4-930D-EEBCEEFB2BC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495221" y="9874714"/>
                <a:ext cx="2630655" cy="584775"/>
              </a:xfrm>
              <a:prstGeom prst="rect">
                <a:avLst/>
              </a:prstGeom>
              <a:blipFill>
                <a:blip r:embed="rId3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2" name="Rectangle 31">
            <a:extLst>
              <a:ext uri="{FF2B5EF4-FFF2-40B4-BE49-F238E27FC236}">
                <a16:creationId xmlns:a16="http://schemas.microsoft.com/office/drawing/2014/main" id="{81CFC2C2-AFD1-4CBC-92C5-6683885760DF}"/>
              </a:ext>
            </a:extLst>
          </p:cNvPr>
          <p:cNvSpPr/>
          <p:nvPr/>
        </p:nvSpPr>
        <p:spPr>
          <a:xfrm>
            <a:off x="14774171" y="5981390"/>
            <a:ext cx="14442585" cy="9194744"/>
          </a:xfrm>
          <a:prstGeom prst="rect">
            <a:avLst/>
          </a:prstGeom>
          <a:noFill/>
          <a:ln>
            <a:solidFill>
              <a:srgbClr val="299F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E7D41153-5744-45AD-BCDB-15BBF65D4D5C}"/>
              </a:ext>
            </a:extLst>
          </p:cNvPr>
          <p:cNvSpPr txBox="1"/>
          <p:nvPr/>
        </p:nvSpPr>
        <p:spPr>
          <a:xfrm>
            <a:off x="39984918" y="6065839"/>
            <a:ext cx="380299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/>
              <a:t>Radial distribution function</a:t>
            </a:r>
          </a:p>
        </p:txBody>
      </p:sp>
      <p:pic>
        <p:nvPicPr>
          <p:cNvPr id="83" name="Picture 82" descr="A picture containing food, cake, table, large&#10;&#10;Description automatically generated">
            <a:extLst>
              <a:ext uri="{FF2B5EF4-FFF2-40B4-BE49-F238E27FC236}">
                <a16:creationId xmlns:a16="http://schemas.microsoft.com/office/drawing/2014/main" id="{AC23AFCC-9A0F-4BC4-B664-1964C176BDA9}"/>
              </a:ext>
            </a:extLst>
          </p:cNvPr>
          <p:cNvPicPr>
            <a:picLocks noChangeAspect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47237" y="10486634"/>
            <a:ext cx="2787060" cy="3474451"/>
          </a:xfrm>
          <a:prstGeom prst="rect">
            <a:avLst/>
          </a:prstGeom>
        </p:spPr>
      </p:pic>
      <p:pic>
        <p:nvPicPr>
          <p:cNvPr id="84" name="Picture 83" descr="A close up of a logo&#10;&#10;Description automatically generated">
            <a:extLst>
              <a:ext uri="{FF2B5EF4-FFF2-40B4-BE49-F238E27FC236}">
                <a16:creationId xmlns:a16="http://schemas.microsoft.com/office/drawing/2014/main" id="{17716B27-7F49-4CE3-90A8-80230B02C749}"/>
              </a:ext>
            </a:extLst>
          </p:cNvPr>
          <p:cNvPicPr>
            <a:picLocks noChangeAspect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46190" y="10697548"/>
            <a:ext cx="3978346" cy="3306565"/>
          </a:xfrm>
          <a:prstGeom prst="rect">
            <a:avLst/>
          </a:prstGeom>
        </p:spPr>
      </p:pic>
      <p:sp>
        <p:nvSpPr>
          <p:cNvPr id="35" name="Rectangle 34">
            <a:extLst>
              <a:ext uri="{FF2B5EF4-FFF2-40B4-BE49-F238E27FC236}">
                <a16:creationId xmlns:a16="http://schemas.microsoft.com/office/drawing/2014/main" id="{940E9E6E-51B6-4372-9890-3B5D77812E66}"/>
              </a:ext>
            </a:extLst>
          </p:cNvPr>
          <p:cNvSpPr/>
          <p:nvPr/>
        </p:nvSpPr>
        <p:spPr>
          <a:xfrm>
            <a:off x="29379831" y="5962984"/>
            <a:ext cx="14263761" cy="9194744"/>
          </a:xfrm>
          <a:prstGeom prst="rect">
            <a:avLst/>
          </a:prstGeom>
          <a:noFill/>
          <a:ln>
            <a:solidFill>
              <a:srgbClr val="49ADD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371B1D9B-E4B1-4B61-B36C-8A97AACCAF95}"/>
              </a:ext>
            </a:extLst>
          </p:cNvPr>
          <p:cNvSpPr txBox="1"/>
          <p:nvPr/>
        </p:nvSpPr>
        <p:spPr>
          <a:xfrm>
            <a:off x="36125645" y="6016775"/>
            <a:ext cx="31275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Cylindrical tubes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3204F623-51AA-45AB-97CF-EB359A8EF25D}"/>
              </a:ext>
            </a:extLst>
          </p:cNvPr>
          <p:cNvSpPr txBox="1"/>
          <p:nvPr/>
        </p:nvSpPr>
        <p:spPr>
          <a:xfrm>
            <a:off x="38487336" y="13998316"/>
            <a:ext cx="44906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Sheets like structure</a:t>
            </a:r>
          </a:p>
        </p:txBody>
      </p:sp>
      <p:pic>
        <p:nvPicPr>
          <p:cNvPr id="88" name="Picture 87" descr="A close up of a ball&#10;&#10;Description automatically generated">
            <a:extLst>
              <a:ext uri="{FF2B5EF4-FFF2-40B4-BE49-F238E27FC236}">
                <a16:creationId xmlns:a16="http://schemas.microsoft.com/office/drawing/2014/main" id="{5FF9FF91-D9FD-4ABA-A978-87C1104FB4E5}"/>
              </a:ext>
            </a:extLst>
          </p:cNvPr>
          <p:cNvPicPr>
            <a:picLocks noChangeAspect="1"/>
          </p:cNvPicPr>
          <p:nvPr/>
        </p:nvPicPr>
        <p:blipFill rotWithShape="1"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61" t="15266" r="5194" b="15749"/>
          <a:stretch/>
        </p:blipFill>
        <p:spPr>
          <a:xfrm>
            <a:off x="14889617" y="15790927"/>
            <a:ext cx="1182711" cy="1163162"/>
          </a:xfrm>
          <a:prstGeom prst="rect">
            <a:avLst/>
          </a:prstGeom>
          <a:ln>
            <a:noFill/>
          </a:ln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9" name="TextBox 88">
                <a:extLst>
                  <a:ext uri="{FF2B5EF4-FFF2-40B4-BE49-F238E27FC236}">
                    <a16:creationId xmlns:a16="http://schemas.microsoft.com/office/drawing/2014/main" id="{0349D8AC-A9D2-4CF4-92BE-48EA660D762D}"/>
                  </a:ext>
                </a:extLst>
              </p:cNvPr>
              <p:cNvSpPr txBox="1"/>
              <p:nvPr/>
            </p:nvSpPr>
            <p:spPr>
              <a:xfrm>
                <a:off x="14854376" y="17651399"/>
                <a:ext cx="211792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̃"/>
                          <m:ctrlPr>
                            <a:rPr lang="en-US" sz="3200" b="1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en-US" sz="3200" b="1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l-GR" sz="3200" b="1" i="1" smtClean="0">
                                  <a:latin typeface="Cambria Math" panose="02040503050406030204" pitchFamily="18" charset="0"/>
                                </a:rPr>
                                <m:t>𝜺</m:t>
                              </m:r>
                            </m:e>
                            <m:sub>
                              <m:r>
                                <a:rPr lang="en-US" sz="3200" b="1" i="1" smtClean="0">
                                  <a:latin typeface="Cambria Math" panose="02040503050406030204" pitchFamily="18" charset="0"/>
                                </a:rPr>
                                <m:t>𝑳𝑳</m:t>
                              </m:r>
                            </m:sub>
                          </m:sSub>
                        </m:e>
                      </m:acc>
                      <m:r>
                        <a:rPr lang="en-US" sz="3200" b="1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3200" b="1" i="1" smtClean="0">
                          <a:latin typeface="Cambria Math" panose="02040503050406030204" pitchFamily="18" charset="0"/>
                        </a:rPr>
                        <m:t>𝟓</m:t>
                      </m:r>
                      <m:r>
                        <a:rPr lang="en-US" sz="3200" b="1" i="1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US" sz="3200" b="1" i="1" smtClean="0">
                          <a:latin typeface="Cambria Math" panose="02040503050406030204" pitchFamily="18" charset="0"/>
                        </a:rPr>
                        <m:t>𝟎</m:t>
                      </m:r>
                    </m:oMath>
                  </m:oMathPara>
                </a14:m>
                <a:endParaRPr lang="en-US" sz="3200" b="1" dirty="0"/>
              </a:p>
            </p:txBody>
          </p:sp>
        </mc:Choice>
        <mc:Fallback xmlns="">
          <p:sp>
            <p:nvSpPr>
              <p:cNvPr id="89" name="TextBox 88">
                <a:extLst>
                  <a:ext uri="{FF2B5EF4-FFF2-40B4-BE49-F238E27FC236}">
                    <a16:creationId xmlns:a16="http://schemas.microsoft.com/office/drawing/2014/main" id="{0349D8AC-A9D2-4CF4-92BE-48EA660D762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854376" y="17651399"/>
                <a:ext cx="2117925" cy="584775"/>
              </a:xfrm>
              <a:prstGeom prst="rect">
                <a:avLst/>
              </a:prstGeom>
              <a:blipFill>
                <a:blip r:embed="rId3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0" name="TextBox 89">
                <a:extLst>
                  <a:ext uri="{FF2B5EF4-FFF2-40B4-BE49-F238E27FC236}">
                    <a16:creationId xmlns:a16="http://schemas.microsoft.com/office/drawing/2014/main" id="{BC76D8A1-157E-444C-A3D1-9A29FC4E9684}"/>
                  </a:ext>
                </a:extLst>
              </p:cNvPr>
              <p:cNvSpPr txBox="1"/>
              <p:nvPr/>
            </p:nvSpPr>
            <p:spPr>
              <a:xfrm>
                <a:off x="14823009" y="17059003"/>
                <a:ext cx="1167303" cy="6832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n-US" sz="3600" b="1" i="1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3600" b="1" i="0" smtClean="0">
                              <a:latin typeface="Cambria Math" panose="02040503050406030204" pitchFamily="18" charset="0"/>
                            </a:rPr>
                            <m:t>𝐒</m:t>
                          </m:r>
                        </m:e>
                        <m:sub>
                          <m:r>
                            <a:rPr lang="en-US" sz="3600" b="1" i="0" smtClean="0">
                              <a:latin typeface="Cambria Math" panose="02040503050406030204" pitchFamily="18" charset="0"/>
                            </a:rPr>
                            <m:t>𝟒</m:t>
                          </m:r>
                        </m:sub>
                        <m:sup>
                          <m:r>
                            <a:rPr lang="en-US" sz="3600" b="1" i="0" smtClean="0">
                              <a:latin typeface="Cambria Math" panose="02040503050406030204" pitchFamily="18" charset="0"/>
                            </a:rPr>
                            <m:t>𝐒𝐏</m:t>
                          </m:r>
                        </m:sup>
                      </m:sSubSup>
                    </m:oMath>
                  </m:oMathPara>
                </a14:m>
                <a:endParaRPr lang="en-US" sz="3600" b="1" dirty="0"/>
              </a:p>
            </p:txBody>
          </p:sp>
        </mc:Choice>
        <mc:Fallback xmlns="">
          <p:sp>
            <p:nvSpPr>
              <p:cNvPr id="90" name="TextBox 89">
                <a:extLst>
                  <a:ext uri="{FF2B5EF4-FFF2-40B4-BE49-F238E27FC236}">
                    <a16:creationId xmlns:a16="http://schemas.microsoft.com/office/drawing/2014/main" id="{BC76D8A1-157E-444C-A3D1-9A29FC4E968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823009" y="17059003"/>
                <a:ext cx="1167303" cy="683264"/>
              </a:xfrm>
              <a:prstGeom prst="rect">
                <a:avLst/>
              </a:prstGeom>
              <a:blipFill>
                <a:blip r:embed="rId3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1" name="Picture 90" descr="A picture containing food, honeycomb&#10;&#10;Description automatically generated">
            <a:extLst>
              <a:ext uri="{FF2B5EF4-FFF2-40B4-BE49-F238E27FC236}">
                <a16:creationId xmlns:a16="http://schemas.microsoft.com/office/drawing/2014/main" id="{FC09857C-7793-4932-9F2A-DF39BC8CDAEC}"/>
              </a:ext>
            </a:extLst>
          </p:cNvPr>
          <p:cNvPicPr>
            <a:picLocks noChangeAspect="1"/>
          </p:cNvPicPr>
          <p:nvPr/>
        </p:nvPicPr>
        <p:blipFill rotWithShape="1"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30" t="17197" r="9288" b="17102"/>
          <a:stretch/>
        </p:blipFill>
        <p:spPr>
          <a:xfrm>
            <a:off x="17061094" y="15863147"/>
            <a:ext cx="3918517" cy="3953402"/>
          </a:xfrm>
          <a:prstGeom prst="rect">
            <a:avLst/>
          </a:prstGeom>
        </p:spPr>
      </p:pic>
      <p:sp>
        <p:nvSpPr>
          <p:cNvPr id="92" name="TextBox 91">
            <a:extLst>
              <a:ext uri="{FF2B5EF4-FFF2-40B4-BE49-F238E27FC236}">
                <a16:creationId xmlns:a16="http://schemas.microsoft.com/office/drawing/2014/main" id="{2BEB781B-7104-4D73-905B-7C8EA0BC0B4B}"/>
              </a:ext>
            </a:extLst>
          </p:cNvPr>
          <p:cNvSpPr txBox="1"/>
          <p:nvPr/>
        </p:nvSpPr>
        <p:spPr>
          <a:xfrm>
            <a:off x="16733925" y="15435135"/>
            <a:ext cx="52006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Simulation box at t = 10</a:t>
            </a:r>
            <a:r>
              <a:rPr lang="en-US" sz="2800" b="1" baseline="30000" dirty="0"/>
              <a:t>8</a:t>
            </a:r>
            <a:r>
              <a:rPr lang="en-US" sz="2800" b="1" dirty="0"/>
              <a:t> step</a:t>
            </a:r>
          </a:p>
        </p:txBody>
      </p:sp>
      <p:pic>
        <p:nvPicPr>
          <p:cNvPr id="94" name="Picture 93" descr="A group of different types of fruit&#10;&#10;Description automatically generated">
            <a:extLst>
              <a:ext uri="{FF2B5EF4-FFF2-40B4-BE49-F238E27FC236}">
                <a16:creationId xmlns:a16="http://schemas.microsoft.com/office/drawing/2014/main" id="{70AB10A6-AE5B-4E5B-96CF-8072DAA0E68A}"/>
              </a:ext>
            </a:extLst>
          </p:cNvPr>
          <p:cNvPicPr>
            <a:picLocks noChangeAspect="1"/>
          </p:cNvPicPr>
          <p:nvPr/>
        </p:nvPicPr>
        <p:blipFill rotWithShape="1"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91" t="25846" r="18487" b="19180"/>
          <a:stretch/>
        </p:blipFill>
        <p:spPr>
          <a:xfrm>
            <a:off x="21328963" y="15925653"/>
            <a:ext cx="3937324" cy="3564873"/>
          </a:xfrm>
          <a:prstGeom prst="rect">
            <a:avLst/>
          </a:prstGeom>
        </p:spPr>
      </p:pic>
      <p:sp>
        <p:nvSpPr>
          <p:cNvPr id="58" name="TextBox 57">
            <a:extLst>
              <a:ext uri="{FF2B5EF4-FFF2-40B4-BE49-F238E27FC236}">
                <a16:creationId xmlns:a16="http://schemas.microsoft.com/office/drawing/2014/main" id="{FA3E1A5D-30BB-4689-89FB-3D9221315CEA}"/>
              </a:ext>
            </a:extLst>
          </p:cNvPr>
          <p:cNvSpPr txBox="1"/>
          <p:nvPr/>
        </p:nvSpPr>
        <p:spPr>
          <a:xfrm>
            <a:off x="21716204" y="15454390"/>
            <a:ext cx="39185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Spherical Clathrates</a:t>
            </a:r>
          </a:p>
        </p:txBody>
      </p:sp>
      <p:pic>
        <p:nvPicPr>
          <p:cNvPr id="95" name="Picture 94" descr="A picture containing basketball, game&#10;&#10;Description automatically generated">
            <a:extLst>
              <a:ext uri="{FF2B5EF4-FFF2-40B4-BE49-F238E27FC236}">
                <a16:creationId xmlns:a16="http://schemas.microsoft.com/office/drawing/2014/main" id="{A1919A4A-5D1B-4AE8-B057-106382F402C3}"/>
              </a:ext>
            </a:extLst>
          </p:cNvPr>
          <p:cNvPicPr>
            <a:picLocks noChangeAspect="1"/>
          </p:cNvPicPr>
          <p:nvPr/>
        </p:nvPicPr>
        <p:blipFill rotWithShape="1"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54" t="41932" r="18423" b="17161"/>
          <a:stretch/>
        </p:blipFill>
        <p:spPr>
          <a:xfrm>
            <a:off x="25342168" y="16114312"/>
            <a:ext cx="3952071" cy="3449689"/>
          </a:xfrm>
          <a:prstGeom prst="rect">
            <a:avLst/>
          </a:prstGeom>
        </p:spPr>
      </p:pic>
      <p:sp>
        <p:nvSpPr>
          <p:cNvPr id="96" name="TextBox 95">
            <a:extLst>
              <a:ext uri="{FF2B5EF4-FFF2-40B4-BE49-F238E27FC236}">
                <a16:creationId xmlns:a16="http://schemas.microsoft.com/office/drawing/2014/main" id="{74E54453-4455-4D9D-85C0-A103F7F9FB7D}"/>
              </a:ext>
            </a:extLst>
          </p:cNvPr>
          <p:cNvSpPr txBox="1"/>
          <p:nvPr/>
        </p:nvSpPr>
        <p:spPr>
          <a:xfrm>
            <a:off x="25718771" y="15391687"/>
            <a:ext cx="29947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/>
              <a:t>Close packed Cuboctahedron</a:t>
            </a:r>
          </a:p>
        </p:txBody>
      </p:sp>
      <p:pic>
        <p:nvPicPr>
          <p:cNvPr id="97" name="Picture 96" descr="A close up of a logo&#10;&#10;Description automatically generated">
            <a:extLst>
              <a:ext uri="{FF2B5EF4-FFF2-40B4-BE49-F238E27FC236}">
                <a16:creationId xmlns:a16="http://schemas.microsoft.com/office/drawing/2014/main" id="{E7A522E0-7A1E-48BF-AA07-50A1338B7B15}"/>
              </a:ext>
            </a:extLst>
          </p:cNvPr>
          <p:cNvPicPr>
            <a:picLocks noChangeAspect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96000" y="20032102"/>
            <a:ext cx="5316958" cy="4419140"/>
          </a:xfrm>
          <a:prstGeom prst="rect">
            <a:avLst/>
          </a:prstGeom>
        </p:spPr>
      </p:pic>
      <p:pic>
        <p:nvPicPr>
          <p:cNvPr id="99" name="Picture 98" descr="A screenshot of a cell phone&#10;&#10;Description automatically generated">
            <a:extLst>
              <a:ext uri="{FF2B5EF4-FFF2-40B4-BE49-F238E27FC236}">
                <a16:creationId xmlns:a16="http://schemas.microsoft.com/office/drawing/2014/main" id="{28F8410A-588D-4817-A1E7-04E3B1F69765}"/>
              </a:ext>
            </a:extLst>
          </p:cNvPr>
          <p:cNvPicPr>
            <a:picLocks noChangeAspect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37815" y="19780246"/>
            <a:ext cx="8004314" cy="4479098"/>
          </a:xfrm>
          <a:prstGeom prst="rect">
            <a:avLst/>
          </a:prstGeom>
        </p:spPr>
      </p:pic>
      <p:pic>
        <p:nvPicPr>
          <p:cNvPr id="100" name="Picture 99" descr="A table full of food&#10;&#10;Description automatically generated">
            <a:extLst>
              <a:ext uri="{FF2B5EF4-FFF2-40B4-BE49-F238E27FC236}">
                <a16:creationId xmlns:a16="http://schemas.microsoft.com/office/drawing/2014/main" id="{50A59399-05C8-4051-BBD9-F8B3F5982D17}"/>
              </a:ext>
            </a:extLst>
          </p:cNvPr>
          <p:cNvPicPr>
            <a:picLocks noChangeAspect="1"/>
          </p:cNvPicPr>
          <p:nvPr/>
        </p:nvPicPr>
        <p:blipFill rotWithShape="1"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15" t="15260" r="3926" b="18359"/>
          <a:stretch/>
        </p:blipFill>
        <p:spPr>
          <a:xfrm>
            <a:off x="26600535" y="21021432"/>
            <a:ext cx="2099754" cy="1766340"/>
          </a:xfrm>
          <a:prstGeom prst="rect">
            <a:avLst/>
          </a:prstGeom>
        </p:spPr>
      </p:pic>
      <p:sp>
        <p:nvSpPr>
          <p:cNvPr id="101" name="TextBox 100">
            <a:extLst>
              <a:ext uri="{FF2B5EF4-FFF2-40B4-BE49-F238E27FC236}">
                <a16:creationId xmlns:a16="http://schemas.microsoft.com/office/drawing/2014/main" id="{23AB3094-E8B5-4A6F-8EF7-7481E149A2D9}"/>
              </a:ext>
            </a:extLst>
          </p:cNvPr>
          <p:cNvSpPr txBox="1"/>
          <p:nvPr/>
        </p:nvSpPr>
        <p:spPr>
          <a:xfrm>
            <a:off x="16280184" y="19887966"/>
            <a:ext cx="380299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/>
              <a:t>Radial distribution function</a:t>
            </a:r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4DE9B6B7-15F7-45D1-B30A-2EC1950F521B}"/>
              </a:ext>
            </a:extLst>
          </p:cNvPr>
          <p:cNvSpPr/>
          <p:nvPr/>
        </p:nvSpPr>
        <p:spPr>
          <a:xfrm>
            <a:off x="14774171" y="15391688"/>
            <a:ext cx="14492802" cy="9096218"/>
          </a:xfrm>
          <a:prstGeom prst="rect">
            <a:avLst/>
          </a:prstGeom>
          <a:noFill/>
          <a:ln>
            <a:solidFill>
              <a:srgbClr val="299F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3" name="TextBox 102">
                <a:extLst>
                  <a:ext uri="{FF2B5EF4-FFF2-40B4-BE49-F238E27FC236}">
                    <a16:creationId xmlns:a16="http://schemas.microsoft.com/office/drawing/2014/main" id="{3237E698-4998-420F-9341-B20A6910EFA3}"/>
                  </a:ext>
                </a:extLst>
              </p:cNvPr>
              <p:cNvSpPr txBox="1"/>
              <p:nvPr/>
            </p:nvSpPr>
            <p:spPr>
              <a:xfrm>
                <a:off x="29768139" y="17007196"/>
                <a:ext cx="1167303" cy="67800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n-US" sz="3600" b="1" i="1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3600" b="1" i="0" smtClean="0">
                              <a:latin typeface="Cambria Math" panose="02040503050406030204" pitchFamily="18" charset="0"/>
                            </a:rPr>
                            <m:t>𝐒</m:t>
                          </m:r>
                        </m:e>
                        <m:sub>
                          <m:r>
                            <a:rPr lang="en-US" sz="3600" b="1" i="0" smtClean="0">
                              <a:latin typeface="Cambria Math" panose="02040503050406030204" pitchFamily="18" charset="0"/>
                            </a:rPr>
                            <m:t>𝟒</m:t>
                          </m:r>
                        </m:sub>
                        <m:sup>
                          <m:r>
                            <a:rPr lang="en-US" sz="3600" b="1" i="0" smtClean="0">
                              <a:latin typeface="Cambria Math" panose="02040503050406030204" pitchFamily="18" charset="0"/>
                            </a:rPr>
                            <m:t>𝐓𝐇</m:t>
                          </m:r>
                        </m:sup>
                      </m:sSubSup>
                    </m:oMath>
                  </m:oMathPara>
                </a14:m>
                <a:endParaRPr lang="en-US" sz="3600" b="1" dirty="0"/>
              </a:p>
            </p:txBody>
          </p:sp>
        </mc:Choice>
        <mc:Fallback xmlns="">
          <p:sp>
            <p:nvSpPr>
              <p:cNvPr id="103" name="TextBox 102">
                <a:extLst>
                  <a:ext uri="{FF2B5EF4-FFF2-40B4-BE49-F238E27FC236}">
                    <a16:creationId xmlns:a16="http://schemas.microsoft.com/office/drawing/2014/main" id="{3237E698-4998-420F-9341-B20A6910EFA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768139" y="17007196"/>
                <a:ext cx="1167303" cy="678006"/>
              </a:xfrm>
              <a:prstGeom prst="rect">
                <a:avLst/>
              </a:prstGeom>
              <a:blipFill>
                <a:blip r:embed="rId4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4" name="Picture 103" descr="A picture containing pool ball, indoor, sport&#10;&#10;Description automatically generated">
            <a:extLst>
              <a:ext uri="{FF2B5EF4-FFF2-40B4-BE49-F238E27FC236}">
                <a16:creationId xmlns:a16="http://schemas.microsoft.com/office/drawing/2014/main" id="{8FCBF446-ABE7-496B-9D44-860D659F1607}"/>
              </a:ext>
            </a:extLst>
          </p:cNvPr>
          <p:cNvPicPr>
            <a:picLocks noChangeAspect="1"/>
          </p:cNvPicPr>
          <p:nvPr/>
        </p:nvPicPr>
        <p:blipFill rotWithShape="1"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93" t="15459" r="17727" b="22125"/>
          <a:stretch/>
        </p:blipFill>
        <p:spPr>
          <a:xfrm>
            <a:off x="29808911" y="15496835"/>
            <a:ext cx="1167303" cy="1366225"/>
          </a:xfrm>
          <a:prstGeom prst="rect">
            <a:avLst/>
          </a:prstGeom>
          <a:ln>
            <a:noFill/>
          </a:ln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06" name="TextBox 105">
                <a:extLst>
                  <a:ext uri="{FF2B5EF4-FFF2-40B4-BE49-F238E27FC236}">
                    <a16:creationId xmlns:a16="http://schemas.microsoft.com/office/drawing/2014/main" id="{AE262947-431D-4CFB-BD5F-A4C0E242A74E}"/>
                  </a:ext>
                </a:extLst>
              </p:cNvPr>
              <p:cNvSpPr txBox="1"/>
              <p:nvPr/>
            </p:nvSpPr>
            <p:spPr>
              <a:xfrm>
                <a:off x="29808911" y="17683242"/>
                <a:ext cx="197741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̃"/>
                          <m:ctrlPr>
                            <a:rPr lang="en-US" sz="3200" b="1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en-US" sz="3200" b="1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l-GR" sz="3200" b="1" i="1" smtClean="0">
                                  <a:latin typeface="Cambria Math" panose="02040503050406030204" pitchFamily="18" charset="0"/>
                                </a:rPr>
                                <m:t>𝜺</m:t>
                              </m:r>
                            </m:e>
                            <m:sub>
                              <m:r>
                                <a:rPr lang="en-US" sz="3200" b="1" i="1" smtClean="0">
                                  <a:latin typeface="Cambria Math" panose="02040503050406030204" pitchFamily="18" charset="0"/>
                                </a:rPr>
                                <m:t>𝑳𝑳</m:t>
                              </m:r>
                            </m:sub>
                          </m:sSub>
                        </m:e>
                      </m:acc>
                      <m:r>
                        <a:rPr lang="en-US" sz="3200" b="1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3200" b="1" i="1" smtClean="0">
                          <a:latin typeface="Cambria Math" panose="02040503050406030204" pitchFamily="18" charset="0"/>
                        </a:rPr>
                        <m:t>𝟓</m:t>
                      </m:r>
                      <m:r>
                        <a:rPr lang="en-US" sz="3200" b="1" i="1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US" sz="3200" b="1" i="1" smtClean="0">
                          <a:latin typeface="Cambria Math" panose="02040503050406030204" pitchFamily="18" charset="0"/>
                        </a:rPr>
                        <m:t>𝟎</m:t>
                      </m:r>
                    </m:oMath>
                  </m:oMathPara>
                </a14:m>
                <a:endParaRPr lang="en-US" sz="3200" b="1" dirty="0"/>
              </a:p>
            </p:txBody>
          </p:sp>
        </mc:Choice>
        <mc:Fallback xmlns="">
          <p:sp>
            <p:nvSpPr>
              <p:cNvPr id="106" name="TextBox 105">
                <a:extLst>
                  <a:ext uri="{FF2B5EF4-FFF2-40B4-BE49-F238E27FC236}">
                    <a16:creationId xmlns:a16="http://schemas.microsoft.com/office/drawing/2014/main" id="{AE262947-431D-4CFB-BD5F-A4C0E242A74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808911" y="17683242"/>
                <a:ext cx="1977417" cy="584775"/>
              </a:xfrm>
              <a:prstGeom prst="rect">
                <a:avLst/>
              </a:prstGeom>
              <a:blipFill>
                <a:blip r:embed="rId4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7" name="Picture 106">
            <a:extLst>
              <a:ext uri="{FF2B5EF4-FFF2-40B4-BE49-F238E27FC236}">
                <a16:creationId xmlns:a16="http://schemas.microsoft.com/office/drawing/2014/main" id="{BA7C5E35-6960-4BD1-A8DC-041C32CB422E}"/>
              </a:ext>
            </a:extLst>
          </p:cNvPr>
          <p:cNvPicPr>
            <a:picLocks noChangeAspect="1"/>
          </p:cNvPicPr>
          <p:nvPr/>
        </p:nvPicPr>
        <p:blipFill rotWithShape="1"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55" r="4461" b="7475"/>
          <a:stretch/>
        </p:blipFill>
        <p:spPr>
          <a:xfrm>
            <a:off x="31823585" y="15877210"/>
            <a:ext cx="3906301" cy="3885693"/>
          </a:xfrm>
          <a:prstGeom prst="rect">
            <a:avLst/>
          </a:prstGeom>
        </p:spPr>
      </p:pic>
      <p:sp>
        <p:nvSpPr>
          <p:cNvPr id="109" name="TextBox 108">
            <a:extLst>
              <a:ext uri="{FF2B5EF4-FFF2-40B4-BE49-F238E27FC236}">
                <a16:creationId xmlns:a16="http://schemas.microsoft.com/office/drawing/2014/main" id="{482F1D41-4213-4632-9042-23C0ACD79FA1}"/>
              </a:ext>
            </a:extLst>
          </p:cNvPr>
          <p:cNvSpPr txBox="1"/>
          <p:nvPr/>
        </p:nvSpPr>
        <p:spPr>
          <a:xfrm>
            <a:off x="31636791" y="15435135"/>
            <a:ext cx="52006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Simulation box at t = 10</a:t>
            </a:r>
            <a:r>
              <a:rPr lang="en-US" sz="2800" b="1" baseline="30000" dirty="0"/>
              <a:t>8</a:t>
            </a:r>
            <a:r>
              <a:rPr lang="en-US" sz="2800" b="1" dirty="0"/>
              <a:t> step</a:t>
            </a:r>
          </a:p>
        </p:txBody>
      </p:sp>
      <p:pic>
        <p:nvPicPr>
          <p:cNvPr id="110" name="Picture 109" descr="A close up of a logo&#10;&#10;Description automatically generated">
            <a:extLst>
              <a:ext uri="{FF2B5EF4-FFF2-40B4-BE49-F238E27FC236}">
                <a16:creationId xmlns:a16="http://schemas.microsoft.com/office/drawing/2014/main" id="{6699D66C-A785-4AC9-9366-77C1E0696D26}"/>
              </a:ext>
            </a:extLst>
          </p:cNvPr>
          <p:cNvPicPr>
            <a:picLocks noChangeAspect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25645" y="15883114"/>
            <a:ext cx="4845469" cy="4027265"/>
          </a:xfrm>
          <a:prstGeom prst="rect">
            <a:avLst/>
          </a:prstGeom>
        </p:spPr>
      </p:pic>
      <p:pic>
        <p:nvPicPr>
          <p:cNvPr id="111" name="Picture 110" descr="A bunch of different types of fruit&#10;&#10;Description automatically generated">
            <a:extLst>
              <a:ext uri="{FF2B5EF4-FFF2-40B4-BE49-F238E27FC236}">
                <a16:creationId xmlns:a16="http://schemas.microsoft.com/office/drawing/2014/main" id="{960D9ABF-0FD9-434A-A058-094914C5353A}"/>
              </a:ext>
            </a:extLst>
          </p:cNvPr>
          <p:cNvPicPr>
            <a:picLocks noChangeAspect="1"/>
          </p:cNvPicPr>
          <p:nvPr/>
        </p:nvPicPr>
        <p:blipFill rotWithShape="1"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81" t="13071" r="2851" b="19589"/>
          <a:stretch/>
        </p:blipFill>
        <p:spPr>
          <a:xfrm>
            <a:off x="40279635" y="15897279"/>
            <a:ext cx="3344901" cy="2938452"/>
          </a:xfrm>
          <a:prstGeom prst="rect">
            <a:avLst/>
          </a:prstGeom>
        </p:spPr>
      </p:pic>
      <p:sp>
        <p:nvSpPr>
          <p:cNvPr id="112" name="TextBox 111">
            <a:extLst>
              <a:ext uri="{FF2B5EF4-FFF2-40B4-BE49-F238E27FC236}">
                <a16:creationId xmlns:a16="http://schemas.microsoft.com/office/drawing/2014/main" id="{9E52FAB5-E6B1-45B4-B2FF-30ECFB4FF7FC}"/>
              </a:ext>
            </a:extLst>
          </p:cNvPr>
          <p:cNvSpPr txBox="1"/>
          <p:nvPr/>
        </p:nvSpPr>
        <p:spPr>
          <a:xfrm>
            <a:off x="37188473" y="15457486"/>
            <a:ext cx="380299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/>
              <a:t>Radial distribution function</a:t>
            </a:r>
          </a:p>
        </p:txBody>
      </p:sp>
      <p:pic>
        <p:nvPicPr>
          <p:cNvPr id="115" name="Picture 114">
            <a:extLst>
              <a:ext uri="{FF2B5EF4-FFF2-40B4-BE49-F238E27FC236}">
                <a16:creationId xmlns:a16="http://schemas.microsoft.com/office/drawing/2014/main" id="{34270544-956F-4892-8C81-B62AF927A031}"/>
              </a:ext>
            </a:extLst>
          </p:cNvPr>
          <p:cNvPicPr>
            <a:picLocks noChangeAspect="1"/>
          </p:cNvPicPr>
          <p:nvPr/>
        </p:nvPicPr>
        <p:blipFill rotWithShape="1"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115" t="33059" r="26666" b="33334"/>
          <a:stretch/>
        </p:blipFill>
        <p:spPr>
          <a:xfrm>
            <a:off x="40212837" y="20079385"/>
            <a:ext cx="3241700" cy="2938453"/>
          </a:xfrm>
          <a:prstGeom prst="rect">
            <a:avLst/>
          </a:prstGeom>
          <a:ln>
            <a:noFill/>
          </a:ln>
        </p:spPr>
      </p:pic>
      <p:pic>
        <p:nvPicPr>
          <p:cNvPr id="116" name="Picture 115" descr="A bunch of food on a table&#10;&#10;Description automatically generated">
            <a:extLst>
              <a:ext uri="{FF2B5EF4-FFF2-40B4-BE49-F238E27FC236}">
                <a16:creationId xmlns:a16="http://schemas.microsoft.com/office/drawing/2014/main" id="{1B1330BA-FF39-4F9E-8347-250D1AA2F5F2}"/>
              </a:ext>
            </a:extLst>
          </p:cNvPr>
          <p:cNvPicPr>
            <a:picLocks noChangeAspect="1"/>
          </p:cNvPicPr>
          <p:nvPr/>
        </p:nvPicPr>
        <p:blipFill rotWithShape="1"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22" t="12398" r="4644" b="15556"/>
          <a:stretch/>
        </p:blipFill>
        <p:spPr>
          <a:xfrm>
            <a:off x="37240436" y="20221137"/>
            <a:ext cx="3015418" cy="2767736"/>
          </a:xfrm>
          <a:prstGeom prst="rect">
            <a:avLst/>
          </a:prstGeom>
          <a:ln>
            <a:noFill/>
          </a:ln>
        </p:spPr>
      </p:pic>
      <p:sp>
        <p:nvSpPr>
          <p:cNvPr id="81" name="TextBox 80">
            <a:extLst>
              <a:ext uri="{FF2B5EF4-FFF2-40B4-BE49-F238E27FC236}">
                <a16:creationId xmlns:a16="http://schemas.microsoft.com/office/drawing/2014/main" id="{6F15962C-CB43-44B8-960B-5E303F939103}"/>
              </a:ext>
            </a:extLst>
          </p:cNvPr>
          <p:cNvSpPr txBox="1"/>
          <p:nvPr/>
        </p:nvSpPr>
        <p:spPr>
          <a:xfrm>
            <a:off x="40444376" y="23044181"/>
            <a:ext cx="301541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/>
              <a:t>Hexagonal close packed lattice</a:t>
            </a:r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id="{2351F606-C89F-4030-9A41-6B9B0FDC7969}"/>
              </a:ext>
            </a:extLst>
          </p:cNvPr>
          <p:cNvSpPr txBox="1"/>
          <p:nvPr/>
        </p:nvSpPr>
        <p:spPr>
          <a:xfrm>
            <a:off x="37168116" y="23015216"/>
            <a:ext cx="33061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/>
              <a:t>First coordination shell</a:t>
            </a:r>
          </a:p>
        </p:txBody>
      </p:sp>
      <p:sp>
        <p:nvSpPr>
          <p:cNvPr id="87" name="Rectangle 86">
            <a:extLst>
              <a:ext uri="{FF2B5EF4-FFF2-40B4-BE49-F238E27FC236}">
                <a16:creationId xmlns:a16="http://schemas.microsoft.com/office/drawing/2014/main" id="{7ACBED99-1BB9-4E4F-AF2C-24D2184445AA}"/>
              </a:ext>
            </a:extLst>
          </p:cNvPr>
          <p:cNvSpPr/>
          <p:nvPr/>
        </p:nvSpPr>
        <p:spPr>
          <a:xfrm>
            <a:off x="29390696" y="15391687"/>
            <a:ext cx="14263761" cy="9059555"/>
          </a:xfrm>
          <a:prstGeom prst="rect">
            <a:avLst/>
          </a:prstGeom>
          <a:noFill/>
          <a:ln>
            <a:solidFill>
              <a:srgbClr val="49ADD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8" name="TextBox 117">
                <a:extLst>
                  <a:ext uri="{FF2B5EF4-FFF2-40B4-BE49-F238E27FC236}">
                    <a16:creationId xmlns:a16="http://schemas.microsoft.com/office/drawing/2014/main" id="{C5387906-ACD8-4258-B323-F6B6A8BB98CB}"/>
                  </a:ext>
                </a:extLst>
              </p:cNvPr>
              <p:cNvSpPr txBox="1"/>
              <p:nvPr/>
            </p:nvSpPr>
            <p:spPr>
              <a:xfrm>
                <a:off x="14890289" y="26241399"/>
                <a:ext cx="1167303" cy="69038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n-US" sz="3600" b="1" i="1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3600" b="1" i="0" smtClean="0">
                              <a:latin typeface="Cambria Math" panose="02040503050406030204" pitchFamily="18" charset="0"/>
                            </a:rPr>
                            <m:t>𝐒</m:t>
                          </m:r>
                        </m:e>
                        <m:sub>
                          <m:r>
                            <a:rPr lang="en-US" sz="3600" b="1" i="1" smtClean="0">
                              <a:latin typeface="Cambria Math" panose="02040503050406030204" pitchFamily="18" charset="0"/>
                            </a:rPr>
                            <m:t>𝟓</m:t>
                          </m:r>
                        </m:sub>
                        <m:sup>
                          <m:r>
                            <a:rPr lang="en-US" sz="3600" b="1" i="0" smtClean="0">
                              <a:latin typeface="Cambria Math" panose="02040503050406030204" pitchFamily="18" charset="0"/>
                            </a:rPr>
                            <m:t>𝐓𝐁𝐏</m:t>
                          </m:r>
                        </m:sup>
                      </m:sSubSup>
                    </m:oMath>
                  </m:oMathPara>
                </a14:m>
                <a:endParaRPr lang="en-US" sz="3600" b="1" dirty="0"/>
              </a:p>
            </p:txBody>
          </p:sp>
        </mc:Choice>
        <mc:Fallback xmlns="">
          <p:sp>
            <p:nvSpPr>
              <p:cNvPr id="118" name="TextBox 117">
                <a:extLst>
                  <a:ext uri="{FF2B5EF4-FFF2-40B4-BE49-F238E27FC236}">
                    <a16:creationId xmlns:a16="http://schemas.microsoft.com/office/drawing/2014/main" id="{C5387906-ACD8-4258-B323-F6B6A8BB98C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890289" y="26241399"/>
                <a:ext cx="1167303" cy="690382"/>
              </a:xfrm>
              <a:prstGeom prst="rect">
                <a:avLst/>
              </a:prstGeom>
              <a:blipFill>
                <a:blip r:embed="rId5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9" name="TextBox 118">
                <a:extLst>
                  <a:ext uri="{FF2B5EF4-FFF2-40B4-BE49-F238E27FC236}">
                    <a16:creationId xmlns:a16="http://schemas.microsoft.com/office/drawing/2014/main" id="{EF988DB8-DA1D-4CF3-BB85-44AD383A50C4}"/>
                  </a:ext>
                </a:extLst>
              </p:cNvPr>
              <p:cNvSpPr txBox="1"/>
              <p:nvPr/>
            </p:nvSpPr>
            <p:spPr>
              <a:xfrm>
                <a:off x="14621332" y="26970487"/>
                <a:ext cx="2463334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̃"/>
                          <m:ctrlPr>
                            <a:rPr lang="en-US" sz="3200" b="1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en-US" sz="3200" b="1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l-GR" sz="3200" b="1" i="1" smtClean="0">
                                  <a:latin typeface="Cambria Math" panose="02040503050406030204" pitchFamily="18" charset="0"/>
                                </a:rPr>
                                <m:t>𝜺</m:t>
                              </m:r>
                            </m:e>
                            <m:sub>
                              <m:r>
                                <a:rPr lang="en-US" sz="3200" b="1" i="1" smtClean="0">
                                  <a:latin typeface="Cambria Math" panose="02040503050406030204" pitchFamily="18" charset="0"/>
                                </a:rPr>
                                <m:t>𝑳𝑳</m:t>
                              </m:r>
                            </m:sub>
                          </m:sSub>
                        </m:e>
                      </m:acc>
                      <m:r>
                        <a:rPr lang="en-US" sz="3200" b="1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3200" b="1" i="1" smtClean="0">
                          <a:latin typeface="Cambria Math" panose="02040503050406030204" pitchFamily="18" charset="0"/>
                        </a:rPr>
                        <m:t>𝟒</m:t>
                      </m:r>
                      <m:r>
                        <a:rPr lang="en-US" sz="3200" b="1" i="1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US" sz="3200" b="1" i="1" smtClean="0">
                          <a:latin typeface="Cambria Math" panose="02040503050406030204" pitchFamily="18" charset="0"/>
                        </a:rPr>
                        <m:t>𝟑</m:t>
                      </m:r>
                    </m:oMath>
                  </m:oMathPara>
                </a14:m>
                <a:endParaRPr lang="en-US" sz="3200" b="1" dirty="0"/>
              </a:p>
            </p:txBody>
          </p:sp>
        </mc:Choice>
        <mc:Fallback xmlns="">
          <p:sp>
            <p:nvSpPr>
              <p:cNvPr id="119" name="TextBox 118">
                <a:extLst>
                  <a:ext uri="{FF2B5EF4-FFF2-40B4-BE49-F238E27FC236}">
                    <a16:creationId xmlns:a16="http://schemas.microsoft.com/office/drawing/2014/main" id="{EF988DB8-DA1D-4CF3-BB85-44AD383A50C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621332" y="26970487"/>
                <a:ext cx="2463334" cy="584775"/>
              </a:xfrm>
              <a:prstGeom prst="rect">
                <a:avLst/>
              </a:prstGeom>
              <a:blipFill>
                <a:blip r:embed="rId5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20" name="Picture 119" descr="A close up of a ball&#10;&#10;Description automatically generated">
            <a:extLst>
              <a:ext uri="{FF2B5EF4-FFF2-40B4-BE49-F238E27FC236}">
                <a16:creationId xmlns:a16="http://schemas.microsoft.com/office/drawing/2014/main" id="{748AE127-AD01-42D1-9E71-7C2D38749631}"/>
              </a:ext>
            </a:extLst>
          </p:cNvPr>
          <p:cNvPicPr>
            <a:picLocks noChangeAspect="1"/>
          </p:cNvPicPr>
          <p:nvPr/>
        </p:nvPicPr>
        <p:blipFill rotWithShape="1"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30" t="6706" r="7184" b="14067"/>
          <a:stretch/>
        </p:blipFill>
        <p:spPr>
          <a:xfrm>
            <a:off x="14916886" y="24887145"/>
            <a:ext cx="1073426" cy="1286856"/>
          </a:xfrm>
          <a:prstGeom prst="rect">
            <a:avLst/>
          </a:prstGeom>
          <a:ln>
            <a:noFill/>
          </a:ln>
        </p:spPr>
      </p:pic>
      <p:pic>
        <p:nvPicPr>
          <p:cNvPr id="121" name="Picture 120" descr="A picture containing food&#10;&#10;Description automatically generated">
            <a:extLst>
              <a:ext uri="{FF2B5EF4-FFF2-40B4-BE49-F238E27FC236}">
                <a16:creationId xmlns:a16="http://schemas.microsoft.com/office/drawing/2014/main" id="{ACB454C5-685D-4C7E-8D2C-CF1E5E6A2979}"/>
              </a:ext>
            </a:extLst>
          </p:cNvPr>
          <p:cNvPicPr>
            <a:picLocks noChangeAspect="1"/>
          </p:cNvPicPr>
          <p:nvPr/>
        </p:nvPicPr>
        <p:blipFill rotWithShape="1">
          <a:blip r:embed="rId5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29" t="7214" r="7118" b="8019"/>
          <a:stretch/>
        </p:blipFill>
        <p:spPr>
          <a:xfrm>
            <a:off x="16762528" y="25126171"/>
            <a:ext cx="3347636" cy="3352779"/>
          </a:xfrm>
          <a:prstGeom prst="rect">
            <a:avLst/>
          </a:prstGeom>
        </p:spPr>
      </p:pic>
      <p:sp>
        <p:nvSpPr>
          <p:cNvPr id="122" name="TextBox 121">
            <a:extLst>
              <a:ext uri="{FF2B5EF4-FFF2-40B4-BE49-F238E27FC236}">
                <a16:creationId xmlns:a16="http://schemas.microsoft.com/office/drawing/2014/main" id="{DE500C42-6E18-44A4-9401-DE2B91D4A425}"/>
              </a:ext>
            </a:extLst>
          </p:cNvPr>
          <p:cNvSpPr txBox="1"/>
          <p:nvPr/>
        </p:nvSpPr>
        <p:spPr>
          <a:xfrm>
            <a:off x="16354110" y="24681418"/>
            <a:ext cx="52006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Simulation box at t = 10</a:t>
            </a:r>
            <a:r>
              <a:rPr lang="en-US" sz="2800" b="1" baseline="30000" dirty="0"/>
              <a:t>8</a:t>
            </a:r>
            <a:r>
              <a:rPr lang="en-US" sz="2800" b="1" dirty="0"/>
              <a:t> step</a:t>
            </a:r>
          </a:p>
        </p:txBody>
      </p:sp>
      <p:pic>
        <p:nvPicPr>
          <p:cNvPr id="123" name="Picture 122" descr="A close up of a logo&#10;&#10;Description automatically generated">
            <a:extLst>
              <a:ext uri="{FF2B5EF4-FFF2-40B4-BE49-F238E27FC236}">
                <a16:creationId xmlns:a16="http://schemas.microsoft.com/office/drawing/2014/main" id="{0B4CCD46-AC34-45C9-BA24-B39C4E4EC4CD}"/>
              </a:ext>
            </a:extLst>
          </p:cNvPr>
          <p:cNvPicPr>
            <a:picLocks noChangeAspect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80383" y="25229013"/>
            <a:ext cx="3941055" cy="3275570"/>
          </a:xfrm>
          <a:prstGeom prst="rect">
            <a:avLst/>
          </a:prstGeom>
        </p:spPr>
      </p:pic>
      <p:sp>
        <p:nvSpPr>
          <p:cNvPr id="125" name="TextBox 124">
            <a:extLst>
              <a:ext uri="{FF2B5EF4-FFF2-40B4-BE49-F238E27FC236}">
                <a16:creationId xmlns:a16="http://schemas.microsoft.com/office/drawing/2014/main" id="{63497F4A-66F8-4953-AD7C-13343DAFF08E}"/>
              </a:ext>
            </a:extLst>
          </p:cNvPr>
          <p:cNvSpPr txBox="1"/>
          <p:nvPr/>
        </p:nvSpPr>
        <p:spPr>
          <a:xfrm>
            <a:off x="20940615" y="24727584"/>
            <a:ext cx="380299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/>
              <a:t>Radial distribution function</a:t>
            </a:r>
          </a:p>
        </p:txBody>
      </p:sp>
      <p:pic>
        <p:nvPicPr>
          <p:cNvPr id="126" name="Picture 125" descr="A screenshot of a cell phone&#10;&#10;Description automatically generated">
            <a:extLst>
              <a:ext uri="{FF2B5EF4-FFF2-40B4-BE49-F238E27FC236}">
                <a16:creationId xmlns:a16="http://schemas.microsoft.com/office/drawing/2014/main" id="{B8956B91-100A-4840-BB2C-3A678271D101}"/>
              </a:ext>
            </a:extLst>
          </p:cNvPr>
          <p:cNvPicPr>
            <a:picLocks noChangeAspect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74383" y="25188978"/>
            <a:ext cx="6192796" cy="3375581"/>
          </a:xfrm>
          <a:prstGeom prst="rect">
            <a:avLst/>
          </a:prstGeom>
        </p:spPr>
      </p:pic>
      <p:pic>
        <p:nvPicPr>
          <p:cNvPr id="128" name="Picture 127" descr="A picture containing indoor, table, plate, food&#10;&#10;Description automatically generated">
            <a:extLst>
              <a:ext uri="{FF2B5EF4-FFF2-40B4-BE49-F238E27FC236}">
                <a16:creationId xmlns:a16="http://schemas.microsoft.com/office/drawing/2014/main" id="{A9CC11C2-4187-4E75-9BF8-D61AA8C796AB}"/>
              </a:ext>
            </a:extLst>
          </p:cNvPr>
          <p:cNvPicPr>
            <a:picLocks noChangeAspect="1"/>
          </p:cNvPicPr>
          <p:nvPr/>
        </p:nvPicPr>
        <p:blipFill rotWithShape="1">
          <a:blip r:embed="rId5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07" t="10994" r="5174" b="15322"/>
          <a:stretch/>
        </p:blipFill>
        <p:spPr>
          <a:xfrm>
            <a:off x="25699599" y="25588152"/>
            <a:ext cx="1732412" cy="1549496"/>
          </a:xfrm>
          <a:prstGeom prst="rect">
            <a:avLst/>
          </a:prstGeom>
          <a:ln>
            <a:noFill/>
          </a:ln>
        </p:spPr>
      </p:pic>
      <p:pic>
        <p:nvPicPr>
          <p:cNvPr id="129" name="Picture 128" descr="A picture containing sitting, red&#10;&#10;Description automatically generated">
            <a:extLst>
              <a:ext uri="{FF2B5EF4-FFF2-40B4-BE49-F238E27FC236}">
                <a16:creationId xmlns:a16="http://schemas.microsoft.com/office/drawing/2014/main" id="{51965EAD-38E9-49D7-A8A3-2C1975495056}"/>
              </a:ext>
            </a:extLst>
          </p:cNvPr>
          <p:cNvPicPr>
            <a:picLocks noChangeAspect="1"/>
          </p:cNvPicPr>
          <p:nvPr/>
        </p:nvPicPr>
        <p:blipFill rotWithShape="1"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79" t="30145" r="23687" b="29495"/>
          <a:stretch/>
        </p:blipFill>
        <p:spPr>
          <a:xfrm>
            <a:off x="27531649" y="25593160"/>
            <a:ext cx="1685107" cy="1583771"/>
          </a:xfrm>
          <a:prstGeom prst="rect">
            <a:avLst/>
          </a:prstGeom>
        </p:spPr>
      </p:pic>
      <p:pic>
        <p:nvPicPr>
          <p:cNvPr id="130" name="Picture 129" descr="A close up of a ball&#10;&#10;Description automatically generated">
            <a:extLst>
              <a:ext uri="{FF2B5EF4-FFF2-40B4-BE49-F238E27FC236}">
                <a16:creationId xmlns:a16="http://schemas.microsoft.com/office/drawing/2014/main" id="{7D666AB9-8493-471D-86A1-1AEE7B180F51}"/>
              </a:ext>
            </a:extLst>
          </p:cNvPr>
          <p:cNvPicPr>
            <a:picLocks noChangeAspect="1"/>
          </p:cNvPicPr>
          <p:nvPr/>
        </p:nvPicPr>
        <p:blipFill rotWithShape="1">
          <a:blip r:embed="rId5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66" t="13913" r="8566" b="24058"/>
          <a:stretch/>
        </p:blipFill>
        <p:spPr>
          <a:xfrm>
            <a:off x="14933263" y="28676522"/>
            <a:ext cx="1139065" cy="1062906"/>
          </a:xfrm>
          <a:prstGeom prst="rect">
            <a:avLst/>
          </a:prstGeom>
          <a:ln>
            <a:noFill/>
          </a:ln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31" name="TextBox 130">
                <a:extLst>
                  <a:ext uri="{FF2B5EF4-FFF2-40B4-BE49-F238E27FC236}">
                    <a16:creationId xmlns:a16="http://schemas.microsoft.com/office/drawing/2014/main" id="{5E54D29A-3DAD-405E-9572-2764A94738A8}"/>
                  </a:ext>
                </a:extLst>
              </p:cNvPr>
              <p:cNvSpPr txBox="1"/>
              <p:nvPr/>
            </p:nvSpPr>
            <p:spPr>
              <a:xfrm>
                <a:off x="14837942" y="30483053"/>
                <a:ext cx="192806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̃"/>
                          <m:ctrlPr>
                            <a:rPr lang="en-US" sz="3200" b="1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en-US" sz="3200" b="1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l-GR" sz="3200" b="1" i="1" smtClean="0">
                                  <a:latin typeface="Cambria Math" panose="02040503050406030204" pitchFamily="18" charset="0"/>
                                </a:rPr>
                                <m:t>𝜺</m:t>
                              </m:r>
                            </m:e>
                            <m:sub>
                              <m:r>
                                <a:rPr lang="en-US" sz="3200" b="1" i="1" smtClean="0">
                                  <a:latin typeface="Cambria Math" panose="02040503050406030204" pitchFamily="18" charset="0"/>
                                </a:rPr>
                                <m:t>𝑳𝑳</m:t>
                              </m:r>
                            </m:sub>
                          </m:sSub>
                        </m:e>
                      </m:acc>
                      <m:r>
                        <a:rPr lang="en-US" sz="3200" b="1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3200" b="1" i="1" smtClean="0">
                          <a:latin typeface="Cambria Math" panose="02040503050406030204" pitchFamily="18" charset="0"/>
                        </a:rPr>
                        <m:t>𝟑</m:t>
                      </m:r>
                      <m:r>
                        <a:rPr lang="en-US" sz="3200" b="1" i="1" smtClean="0"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US" sz="3200" b="1" i="1" smtClean="0">
                          <a:latin typeface="Cambria Math" panose="02040503050406030204" pitchFamily="18" charset="0"/>
                        </a:rPr>
                        <m:t>𝟖</m:t>
                      </m:r>
                    </m:oMath>
                  </m:oMathPara>
                </a14:m>
                <a:endParaRPr lang="en-US" sz="3200" b="1" dirty="0"/>
              </a:p>
            </p:txBody>
          </p:sp>
        </mc:Choice>
        <mc:Fallback xmlns="">
          <p:sp>
            <p:nvSpPr>
              <p:cNvPr id="131" name="TextBox 130">
                <a:extLst>
                  <a:ext uri="{FF2B5EF4-FFF2-40B4-BE49-F238E27FC236}">
                    <a16:creationId xmlns:a16="http://schemas.microsoft.com/office/drawing/2014/main" id="{5E54D29A-3DAD-405E-9572-2764A94738A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837942" y="30483053"/>
                <a:ext cx="1928060" cy="584775"/>
              </a:xfrm>
              <a:prstGeom prst="rect">
                <a:avLst/>
              </a:prstGeom>
              <a:blipFill>
                <a:blip r:embed="rId6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2" name="TextBox 131">
                <a:extLst>
                  <a:ext uri="{FF2B5EF4-FFF2-40B4-BE49-F238E27FC236}">
                    <a16:creationId xmlns:a16="http://schemas.microsoft.com/office/drawing/2014/main" id="{9F9AD3B1-C0AA-44E1-A1C9-15D8D11763A2}"/>
                  </a:ext>
                </a:extLst>
              </p:cNvPr>
              <p:cNvSpPr txBox="1"/>
              <p:nvPr/>
            </p:nvSpPr>
            <p:spPr>
              <a:xfrm>
                <a:off x="14854376" y="29879176"/>
                <a:ext cx="1167303" cy="68736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n-US" sz="3600" b="1" i="1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sz="3600" b="1" i="0" smtClean="0">
                              <a:latin typeface="Cambria Math" panose="02040503050406030204" pitchFamily="18" charset="0"/>
                            </a:rPr>
                            <m:t>𝐒</m:t>
                          </m:r>
                        </m:e>
                        <m:sub>
                          <m:r>
                            <a:rPr lang="en-US" sz="3600" b="1" i="1" smtClean="0">
                              <a:latin typeface="Cambria Math" panose="02040503050406030204" pitchFamily="18" charset="0"/>
                            </a:rPr>
                            <m:t>𝟔</m:t>
                          </m:r>
                        </m:sub>
                        <m:sup>
                          <m:r>
                            <a:rPr lang="en-US" sz="3600" b="1" i="0" smtClean="0">
                              <a:latin typeface="Cambria Math" panose="02040503050406030204" pitchFamily="18" charset="0"/>
                            </a:rPr>
                            <m:t>𝐎𝐂𝐓</m:t>
                          </m:r>
                        </m:sup>
                      </m:sSubSup>
                    </m:oMath>
                  </m:oMathPara>
                </a14:m>
                <a:endParaRPr lang="en-US" sz="3600" b="1" dirty="0"/>
              </a:p>
            </p:txBody>
          </p:sp>
        </mc:Choice>
        <mc:Fallback xmlns="">
          <p:sp>
            <p:nvSpPr>
              <p:cNvPr id="132" name="TextBox 131">
                <a:extLst>
                  <a:ext uri="{FF2B5EF4-FFF2-40B4-BE49-F238E27FC236}">
                    <a16:creationId xmlns:a16="http://schemas.microsoft.com/office/drawing/2014/main" id="{9F9AD3B1-C0AA-44E1-A1C9-15D8D11763A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854376" y="29879176"/>
                <a:ext cx="1167303" cy="687368"/>
              </a:xfrm>
              <a:prstGeom prst="rect">
                <a:avLst/>
              </a:prstGeom>
              <a:blipFill>
                <a:blip r:embed="rId6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33" name="Picture 132" descr="A close up of a map&#10;&#10;Description automatically generated">
            <a:extLst>
              <a:ext uri="{FF2B5EF4-FFF2-40B4-BE49-F238E27FC236}">
                <a16:creationId xmlns:a16="http://schemas.microsoft.com/office/drawing/2014/main" id="{A4C93269-0845-4F64-AB6E-5DC617DC339F}"/>
              </a:ext>
            </a:extLst>
          </p:cNvPr>
          <p:cNvPicPr>
            <a:picLocks noChangeAspect="1"/>
          </p:cNvPicPr>
          <p:nvPr/>
        </p:nvPicPr>
        <p:blipFill rotWithShape="1">
          <a:blip r:embed="rId6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99" t="7922" r="2883" b="8406"/>
          <a:stretch/>
        </p:blipFill>
        <p:spPr>
          <a:xfrm>
            <a:off x="16791160" y="28526688"/>
            <a:ext cx="3347636" cy="3332245"/>
          </a:xfrm>
          <a:prstGeom prst="rect">
            <a:avLst/>
          </a:prstGeom>
        </p:spPr>
      </p:pic>
      <p:pic>
        <p:nvPicPr>
          <p:cNvPr id="134" name="Picture 133" descr="A close up of a logo&#10;&#10;Description automatically generated">
            <a:extLst>
              <a:ext uri="{FF2B5EF4-FFF2-40B4-BE49-F238E27FC236}">
                <a16:creationId xmlns:a16="http://schemas.microsoft.com/office/drawing/2014/main" id="{7F98BFAF-0359-4A71-BBF6-B2BA0BBA8E7A}"/>
              </a:ext>
            </a:extLst>
          </p:cNvPr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34570" y="28578326"/>
            <a:ext cx="4000397" cy="3324891"/>
          </a:xfrm>
          <a:prstGeom prst="rect">
            <a:avLst/>
          </a:prstGeom>
        </p:spPr>
      </p:pic>
      <p:pic>
        <p:nvPicPr>
          <p:cNvPr id="136" name="Picture 135" descr="A close up of a logo&#10;&#10;Description automatically generated">
            <a:extLst>
              <a:ext uri="{FF2B5EF4-FFF2-40B4-BE49-F238E27FC236}">
                <a16:creationId xmlns:a16="http://schemas.microsoft.com/office/drawing/2014/main" id="{00DEA9DD-2E19-4115-B6E1-26D66656054A}"/>
              </a:ext>
            </a:extLst>
          </p:cNvPr>
          <p:cNvPicPr>
            <a:picLocks noChangeAspect="1"/>
          </p:cNvPicPr>
          <p:nvPr/>
        </p:nvPicPr>
        <p:blipFill rotWithShape="1"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406" t="35555" r="30490" b="36016"/>
          <a:stretch/>
        </p:blipFill>
        <p:spPr>
          <a:xfrm>
            <a:off x="27418064" y="28595022"/>
            <a:ext cx="1732412" cy="1493799"/>
          </a:xfrm>
          <a:prstGeom prst="rect">
            <a:avLst/>
          </a:prstGeom>
        </p:spPr>
      </p:pic>
      <p:pic>
        <p:nvPicPr>
          <p:cNvPr id="137" name="Picture 136" descr="A picture containing indoor, apple, food&#10;&#10;Description automatically generated">
            <a:extLst>
              <a:ext uri="{FF2B5EF4-FFF2-40B4-BE49-F238E27FC236}">
                <a16:creationId xmlns:a16="http://schemas.microsoft.com/office/drawing/2014/main" id="{D9738203-719C-4F4B-8F22-B0D59A7ED042}"/>
              </a:ext>
            </a:extLst>
          </p:cNvPr>
          <p:cNvPicPr>
            <a:picLocks noChangeAspect="1"/>
          </p:cNvPicPr>
          <p:nvPr/>
        </p:nvPicPr>
        <p:blipFill rotWithShape="1">
          <a:blip r:embed="rId6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9" t="11014" r="4363" b="13243"/>
          <a:stretch/>
        </p:blipFill>
        <p:spPr>
          <a:xfrm>
            <a:off x="25869570" y="28640057"/>
            <a:ext cx="1514743" cy="1423543"/>
          </a:xfrm>
          <a:prstGeom prst="rect">
            <a:avLst/>
          </a:prstGeom>
          <a:ln>
            <a:noFill/>
          </a:ln>
        </p:spPr>
      </p:pic>
      <p:sp>
        <p:nvSpPr>
          <p:cNvPr id="117" name="Rectangle 116">
            <a:extLst>
              <a:ext uri="{FF2B5EF4-FFF2-40B4-BE49-F238E27FC236}">
                <a16:creationId xmlns:a16="http://schemas.microsoft.com/office/drawing/2014/main" id="{7B705F98-F93B-4918-811A-CBBBC0F632CE}"/>
              </a:ext>
            </a:extLst>
          </p:cNvPr>
          <p:cNvSpPr/>
          <p:nvPr/>
        </p:nvSpPr>
        <p:spPr>
          <a:xfrm>
            <a:off x="14774171" y="24632042"/>
            <a:ext cx="16862620" cy="7496355"/>
          </a:xfrm>
          <a:prstGeom prst="rect">
            <a:avLst/>
          </a:prstGeom>
          <a:noFill/>
          <a:ln>
            <a:solidFill>
              <a:srgbClr val="299F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0" name="TextBox 139">
            <a:extLst>
              <a:ext uri="{FF2B5EF4-FFF2-40B4-BE49-F238E27FC236}">
                <a16:creationId xmlns:a16="http://schemas.microsoft.com/office/drawing/2014/main" id="{0FA16BDD-1635-45D6-AFE1-F80CE16334E9}"/>
              </a:ext>
            </a:extLst>
          </p:cNvPr>
          <p:cNvSpPr txBox="1"/>
          <p:nvPr/>
        </p:nvSpPr>
        <p:spPr>
          <a:xfrm>
            <a:off x="26817663" y="29936423"/>
            <a:ext cx="301541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/>
              <a:t>Face centered cubic lattice</a:t>
            </a:r>
          </a:p>
        </p:txBody>
      </p:sp>
      <p:pic>
        <p:nvPicPr>
          <p:cNvPr id="141" name="Picture 140" descr="A screenshot of a cell phone&#10;&#10;Description automatically generated">
            <a:extLst>
              <a:ext uri="{FF2B5EF4-FFF2-40B4-BE49-F238E27FC236}">
                <a16:creationId xmlns:a16="http://schemas.microsoft.com/office/drawing/2014/main" id="{67F31230-88A1-4BA9-A2B3-2E218B54EE7E}"/>
              </a:ext>
            </a:extLst>
          </p:cNvPr>
          <p:cNvPicPr>
            <a:picLocks noChangeAspect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08919" y="25599733"/>
            <a:ext cx="8267123" cy="3497305"/>
          </a:xfrm>
          <a:prstGeom prst="rect">
            <a:avLst/>
          </a:prstGeom>
        </p:spPr>
      </p:pic>
      <p:sp>
        <p:nvSpPr>
          <p:cNvPr id="142" name="TextBox 141">
            <a:extLst>
              <a:ext uri="{FF2B5EF4-FFF2-40B4-BE49-F238E27FC236}">
                <a16:creationId xmlns:a16="http://schemas.microsoft.com/office/drawing/2014/main" id="{6677218A-9C46-4069-84A2-C99F60B7B9AA}"/>
              </a:ext>
            </a:extLst>
          </p:cNvPr>
          <p:cNvSpPr txBox="1"/>
          <p:nvPr/>
        </p:nvSpPr>
        <p:spPr>
          <a:xfrm>
            <a:off x="34237136" y="24592994"/>
            <a:ext cx="81362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/>
              <a:t>Characterization of pore diameters</a:t>
            </a:r>
          </a:p>
        </p:txBody>
      </p:sp>
      <p:sp>
        <p:nvSpPr>
          <p:cNvPr id="143" name="TextBox 142">
            <a:extLst>
              <a:ext uri="{FF2B5EF4-FFF2-40B4-BE49-F238E27FC236}">
                <a16:creationId xmlns:a16="http://schemas.microsoft.com/office/drawing/2014/main" id="{AC66684A-50B4-4019-BD12-B78CFE589E9C}"/>
              </a:ext>
            </a:extLst>
          </p:cNvPr>
          <p:cNvSpPr txBox="1"/>
          <p:nvPr/>
        </p:nvSpPr>
        <p:spPr>
          <a:xfrm>
            <a:off x="34291191" y="25138068"/>
            <a:ext cx="33340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2060"/>
                </a:solidFill>
              </a:rPr>
              <a:t>Pore size distributions</a:t>
            </a:r>
          </a:p>
        </p:txBody>
      </p:sp>
      <p:sp>
        <p:nvSpPr>
          <p:cNvPr id="144" name="TextBox 143">
            <a:extLst>
              <a:ext uri="{FF2B5EF4-FFF2-40B4-BE49-F238E27FC236}">
                <a16:creationId xmlns:a16="http://schemas.microsoft.com/office/drawing/2014/main" id="{CB9F8FED-EE1D-4EEF-AFA7-A39AAD136116}"/>
              </a:ext>
            </a:extLst>
          </p:cNvPr>
          <p:cNvSpPr txBox="1"/>
          <p:nvPr/>
        </p:nvSpPr>
        <p:spPr>
          <a:xfrm>
            <a:off x="37942480" y="25144659"/>
            <a:ext cx="50362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2060"/>
                </a:solidFill>
              </a:rPr>
              <a:t>Diameters of the largest free spheres</a:t>
            </a:r>
          </a:p>
        </p:txBody>
      </p:sp>
      <p:sp>
        <p:nvSpPr>
          <p:cNvPr id="146" name="Subtitle 2">
            <a:extLst>
              <a:ext uri="{FF2B5EF4-FFF2-40B4-BE49-F238E27FC236}">
                <a16:creationId xmlns:a16="http://schemas.microsoft.com/office/drawing/2014/main" id="{C81A6049-A92C-475E-AA87-7CD3FB1DC90F}"/>
              </a:ext>
            </a:extLst>
          </p:cNvPr>
          <p:cNvSpPr txBox="1">
            <a:spLocks/>
          </p:cNvSpPr>
          <p:nvPr/>
        </p:nvSpPr>
        <p:spPr>
          <a:xfrm>
            <a:off x="34462744" y="29315206"/>
            <a:ext cx="2374737" cy="463628"/>
          </a:xfrm>
          <a:prstGeom prst="rect">
            <a:avLst/>
          </a:prstGeom>
          <a:solidFill>
            <a:srgbClr val="9BD2ED"/>
          </a:solidFill>
          <a:ln>
            <a:noFill/>
          </a:ln>
        </p:spPr>
        <p:txBody>
          <a:bodyPr vert="horz" lIns="106674" tIns="53337" rIns="106674" bIns="53337" rtlCol="0" anchor="ctr">
            <a:no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800" b="1" dirty="0">
                <a:solidFill>
                  <a:srgbClr val="0070C0"/>
                </a:solidFill>
                <a:latin typeface="Century Gothic" panose="020B0502020202020204" pitchFamily="34" charset="0"/>
              </a:rPr>
              <a:t>References</a:t>
            </a:r>
          </a:p>
        </p:txBody>
      </p:sp>
      <p:sp>
        <p:nvSpPr>
          <p:cNvPr id="138" name="Rectangle 137">
            <a:extLst>
              <a:ext uri="{FF2B5EF4-FFF2-40B4-BE49-F238E27FC236}">
                <a16:creationId xmlns:a16="http://schemas.microsoft.com/office/drawing/2014/main" id="{0FDD0E49-A942-48F8-839C-19FA66728D0A}"/>
              </a:ext>
            </a:extLst>
          </p:cNvPr>
          <p:cNvSpPr/>
          <p:nvPr/>
        </p:nvSpPr>
        <p:spPr>
          <a:xfrm>
            <a:off x="32056006" y="24592995"/>
            <a:ext cx="11568530" cy="4640766"/>
          </a:xfrm>
          <a:prstGeom prst="rect">
            <a:avLst/>
          </a:prstGeom>
          <a:noFill/>
          <a:ln>
            <a:solidFill>
              <a:srgbClr val="49ADD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7" name="Rectangle 146">
            <a:extLst>
              <a:ext uri="{FF2B5EF4-FFF2-40B4-BE49-F238E27FC236}">
                <a16:creationId xmlns:a16="http://schemas.microsoft.com/office/drawing/2014/main" id="{A6B99951-8463-4399-BDF3-93F328D28C5B}"/>
              </a:ext>
            </a:extLst>
          </p:cNvPr>
          <p:cNvSpPr/>
          <p:nvPr/>
        </p:nvSpPr>
        <p:spPr>
          <a:xfrm>
            <a:off x="31873392" y="29861846"/>
            <a:ext cx="7888697" cy="2308324"/>
          </a:xfrm>
          <a:prstGeom prst="rect">
            <a:avLst/>
          </a:prstGeom>
          <a:ln>
            <a:solidFill>
              <a:srgbClr val="299FD9"/>
            </a:solidFill>
          </a:ln>
        </p:spPr>
        <p:txBody>
          <a:bodyPr wrap="square">
            <a:spAutoFit/>
          </a:bodyPr>
          <a:lstStyle/>
          <a:p>
            <a:pPr marL="514350" indent="-514350" algn="just">
              <a:buAutoNum type="arabicPeriod"/>
            </a:pPr>
            <a:r>
              <a:rPr lang="en-US" sz="2400" b="1" dirty="0"/>
              <a:t>Zhang, Z.; </a:t>
            </a:r>
            <a:r>
              <a:rPr lang="en-US" sz="2400" b="1" dirty="0" err="1"/>
              <a:t>Glotzer</a:t>
            </a:r>
            <a:r>
              <a:rPr lang="en-US" sz="2400" b="1" dirty="0"/>
              <a:t>, S. C. Nano Lett. 2004, 4, 1407-1413.</a:t>
            </a:r>
          </a:p>
          <a:p>
            <a:pPr marL="514350" indent="-514350" algn="just">
              <a:buAutoNum type="arabicPeriod"/>
            </a:pPr>
            <a:r>
              <a:rPr lang="en-US" sz="2400" b="1" dirty="0"/>
              <a:t>Xia, Y.; Gates, B.; Li, Z.-Y. Adv. Mater. 2001, 13, 409-413.</a:t>
            </a:r>
          </a:p>
          <a:p>
            <a:pPr marL="514350" indent="-514350" algn="just">
              <a:buAutoNum type="arabicPeriod"/>
            </a:pPr>
            <a:r>
              <a:rPr lang="en-US" sz="2400" b="1" dirty="0"/>
              <a:t>Wang, Y.; Wang, Y.; Breed, D. R.; Manoharan, V. N.; Feng, L.; Hollingsworth, A. D.; </a:t>
            </a:r>
            <a:r>
              <a:rPr lang="en-US" sz="2400" b="1" dirty="0" err="1"/>
              <a:t>Weck</a:t>
            </a:r>
            <a:r>
              <a:rPr lang="en-US" sz="2400" b="1" dirty="0"/>
              <a:t>, M.; Pine, D. J. Nature 2012, 491, 51.</a:t>
            </a:r>
          </a:p>
          <a:p>
            <a:pPr marL="514350" indent="-514350" algn="just">
              <a:buAutoNum type="arabicPeriod"/>
            </a:pPr>
            <a:r>
              <a:rPr lang="en-US" sz="2400" b="1" dirty="0"/>
              <a:t>Paul, S.; </a:t>
            </a:r>
            <a:r>
              <a:rPr lang="en-US" sz="2400" b="1" dirty="0" err="1"/>
              <a:t>Vashisth</a:t>
            </a:r>
            <a:r>
              <a:rPr lang="en-US" sz="2400" b="1" dirty="0"/>
              <a:t>, H.,2019 (Under Review).</a:t>
            </a:r>
          </a:p>
        </p:txBody>
      </p:sp>
      <p:sp>
        <p:nvSpPr>
          <p:cNvPr id="150" name="Subtitle 2">
            <a:extLst>
              <a:ext uri="{FF2B5EF4-FFF2-40B4-BE49-F238E27FC236}">
                <a16:creationId xmlns:a16="http://schemas.microsoft.com/office/drawing/2014/main" id="{E2265E9E-5622-41E5-B4A3-A17E1F838E2B}"/>
              </a:ext>
            </a:extLst>
          </p:cNvPr>
          <p:cNvSpPr txBox="1">
            <a:spLocks/>
          </p:cNvSpPr>
          <p:nvPr/>
        </p:nvSpPr>
        <p:spPr>
          <a:xfrm>
            <a:off x="39831313" y="29315206"/>
            <a:ext cx="3793223" cy="424222"/>
          </a:xfrm>
          <a:prstGeom prst="rect">
            <a:avLst/>
          </a:prstGeom>
          <a:solidFill>
            <a:srgbClr val="9BD2ED"/>
          </a:solidFill>
          <a:ln>
            <a:noFill/>
          </a:ln>
        </p:spPr>
        <p:txBody>
          <a:bodyPr vert="horz" lIns="106674" tIns="53337" rIns="106674" bIns="53337" rtlCol="0" anchor="ctr">
            <a:no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800" b="1" dirty="0">
                <a:solidFill>
                  <a:srgbClr val="0070C0"/>
                </a:solidFill>
                <a:latin typeface="Century Gothic" panose="020B0502020202020204" pitchFamily="34" charset="0"/>
              </a:rPr>
              <a:t>Acknowledgements</a:t>
            </a:r>
          </a:p>
        </p:txBody>
      </p:sp>
      <p:sp>
        <p:nvSpPr>
          <p:cNvPr id="151" name="TextBox 150">
            <a:extLst>
              <a:ext uri="{FF2B5EF4-FFF2-40B4-BE49-F238E27FC236}">
                <a16:creationId xmlns:a16="http://schemas.microsoft.com/office/drawing/2014/main" id="{66E94836-62FB-422A-8365-0C9027E4C7F0}"/>
              </a:ext>
            </a:extLst>
          </p:cNvPr>
          <p:cNvSpPr txBox="1"/>
          <p:nvPr/>
        </p:nvSpPr>
        <p:spPr>
          <a:xfrm>
            <a:off x="40279635" y="29844806"/>
            <a:ext cx="3194838" cy="2246769"/>
          </a:xfrm>
          <a:prstGeom prst="rect">
            <a:avLst/>
          </a:prstGeom>
          <a:noFill/>
          <a:ln>
            <a:solidFill>
              <a:srgbClr val="299FD9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n-US" sz="2800" b="1" dirty="0">
                <a:ea typeface="Verdana" panose="020B0604030504040204" pitchFamily="34" charset="0"/>
                <a:cs typeface="Verdana" panose="020B0604030504040204" pitchFamily="34" charset="0"/>
              </a:rPr>
              <a:t>This research is supported by a National Science Foundation </a:t>
            </a:r>
            <a:r>
              <a:rPr lang="en-US" sz="2800" b="1" dirty="0" err="1">
                <a:ea typeface="Verdana" panose="020B0604030504040204" pitchFamily="34" charset="0"/>
                <a:cs typeface="Verdana" panose="020B0604030504040204" pitchFamily="34" charset="0"/>
              </a:rPr>
              <a:t>EPSCoR</a:t>
            </a:r>
            <a:r>
              <a:rPr lang="en-US" sz="2800" b="1" dirty="0">
                <a:ea typeface="Verdana" panose="020B0604030504040204" pitchFamily="34" charset="0"/>
                <a:cs typeface="Verdana" panose="020B0604030504040204" pitchFamily="34" charset="0"/>
              </a:rPr>
              <a:t> award (#1757371).</a:t>
            </a:r>
          </a:p>
        </p:txBody>
      </p:sp>
      <p:sp>
        <p:nvSpPr>
          <p:cNvPr id="153" name="TextBox 152">
            <a:extLst>
              <a:ext uri="{FF2B5EF4-FFF2-40B4-BE49-F238E27FC236}">
                <a16:creationId xmlns:a16="http://schemas.microsoft.com/office/drawing/2014/main" id="{7792375A-AC6C-476E-907E-882C03F309DC}"/>
              </a:ext>
            </a:extLst>
          </p:cNvPr>
          <p:cNvSpPr txBox="1"/>
          <p:nvPr/>
        </p:nvSpPr>
        <p:spPr>
          <a:xfrm>
            <a:off x="5638977" y="31717858"/>
            <a:ext cx="92506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Anderson, J. A.; Lorenz, C. D.; </a:t>
            </a:r>
            <a:r>
              <a:rPr lang="en-US" sz="2000" b="1" dirty="0" err="1"/>
              <a:t>Travesset</a:t>
            </a:r>
            <a:r>
              <a:rPr lang="en-US" sz="2000" b="1" dirty="0"/>
              <a:t>, A. J. Comp. Phys. 2008, 227, 5342 -  5359.</a:t>
            </a:r>
          </a:p>
        </p:txBody>
      </p:sp>
      <p:sp>
        <p:nvSpPr>
          <p:cNvPr id="157" name="TextBox 156">
            <a:extLst>
              <a:ext uri="{FF2B5EF4-FFF2-40B4-BE49-F238E27FC236}">
                <a16:creationId xmlns:a16="http://schemas.microsoft.com/office/drawing/2014/main" id="{17A3018E-4A51-4232-87FC-B8509663422D}"/>
              </a:ext>
            </a:extLst>
          </p:cNvPr>
          <p:cNvSpPr txBox="1"/>
          <p:nvPr/>
        </p:nvSpPr>
        <p:spPr>
          <a:xfrm>
            <a:off x="26167806" y="19827114"/>
            <a:ext cx="33061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/>
              <a:t>First coordination shell</a:t>
            </a:r>
          </a:p>
        </p:txBody>
      </p:sp>
      <p:sp>
        <p:nvSpPr>
          <p:cNvPr id="158" name="TextBox 157">
            <a:extLst>
              <a:ext uri="{FF2B5EF4-FFF2-40B4-BE49-F238E27FC236}">
                <a16:creationId xmlns:a16="http://schemas.microsoft.com/office/drawing/2014/main" id="{1E07C04E-DE54-4C40-A07D-9D07660B29C6}"/>
              </a:ext>
            </a:extLst>
          </p:cNvPr>
          <p:cNvSpPr txBox="1"/>
          <p:nvPr/>
        </p:nvSpPr>
        <p:spPr>
          <a:xfrm>
            <a:off x="34638891" y="10707921"/>
            <a:ext cx="223831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/>
              <a:t>First coordination shell</a:t>
            </a:r>
          </a:p>
        </p:txBody>
      </p:sp>
      <p:sp>
        <p:nvSpPr>
          <p:cNvPr id="159" name="TextBox 158">
            <a:extLst>
              <a:ext uri="{FF2B5EF4-FFF2-40B4-BE49-F238E27FC236}">
                <a16:creationId xmlns:a16="http://schemas.microsoft.com/office/drawing/2014/main" id="{A9EDCE09-C11E-4722-8449-30F99F8FDEC3}"/>
              </a:ext>
            </a:extLst>
          </p:cNvPr>
          <p:cNvSpPr txBox="1"/>
          <p:nvPr/>
        </p:nvSpPr>
        <p:spPr>
          <a:xfrm>
            <a:off x="30580436" y="10691356"/>
            <a:ext cx="411054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Distribution of number of particles in the first coordination shell </a:t>
            </a:r>
          </a:p>
        </p:txBody>
      </p:sp>
      <p:sp>
        <p:nvSpPr>
          <p:cNvPr id="160" name="TextBox 159">
            <a:extLst>
              <a:ext uri="{FF2B5EF4-FFF2-40B4-BE49-F238E27FC236}">
                <a16:creationId xmlns:a16="http://schemas.microsoft.com/office/drawing/2014/main" id="{EC4F61E7-0D60-4D51-9896-99FDD85F8C24}"/>
              </a:ext>
            </a:extLst>
          </p:cNvPr>
          <p:cNvSpPr txBox="1"/>
          <p:nvPr/>
        </p:nvSpPr>
        <p:spPr>
          <a:xfrm>
            <a:off x="21573932" y="19918661"/>
            <a:ext cx="384004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Distribution of number of particles in the first coordination shell </a:t>
            </a:r>
          </a:p>
        </p:txBody>
      </p:sp>
      <p:sp>
        <p:nvSpPr>
          <p:cNvPr id="161" name="TextBox 160">
            <a:extLst>
              <a:ext uri="{FF2B5EF4-FFF2-40B4-BE49-F238E27FC236}">
                <a16:creationId xmlns:a16="http://schemas.microsoft.com/office/drawing/2014/main" id="{39919AAB-A78F-458A-B5EC-406E74E2212C}"/>
              </a:ext>
            </a:extLst>
          </p:cNvPr>
          <p:cNvSpPr txBox="1"/>
          <p:nvPr/>
        </p:nvSpPr>
        <p:spPr>
          <a:xfrm>
            <a:off x="31175940" y="19937586"/>
            <a:ext cx="417146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Distribution of number of particles in the first coordination shell </a:t>
            </a:r>
          </a:p>
        </p:txBody>
      </p:sp>
      <p:sp>
        <p:nvSpPr>
          <p:cNvPr id="162" name="TextBox 161">
            <a:extLst>
              <a:ext uri="{FF2B5EF4-FFF2-40B4-BE49-F238E27FC236}">
                <a16:creationId xmlns:a16="http://schemas.microsoft.com/office/drawing/2014/main" id="{ECF18313-AF53-4178-9C41-A326C5B14338}"/>
              </a:ext>
            </a:extLst>
          </p:cNvPr>
          <p:cNvSpPr txBox="1"/>
          <p:nvPr/>
        </p:nvSpPr>
        <p:spPr>
          <a:xfrm>
            <a:off x="25219829" y="24586598"/>
            <a:ext cx="672247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Distribution of number of particles in the first coordination shell </a:t>
            </a:r>
          </a:p>
        </p:txBody>
      </p:sp>
    </p:spTree>
    <p:extLst>
      <p:ext uri="{BB962C8B-B14F-4D97-AF65-F5344CB8AC3E}">
        <p14:creationId xmlns:p14="http://schemas.microsoft.com/office/powerpoint/2010/main" val="3760304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EsriMapsInfo xmlns="ESRI.ArcGIS.Mapping.OfficeIntegration.PowerPointInfo">
  <Version>Version1</Version>
  <RequiresSignIn>False</RequiresSignIn>
</EsriMapsInfo>
</file>

<file path=customXml/item2.xml><?xml version="1.0" encoding="utf-8"?>
<EsriMapsInfo xmlns="ESRI.ArcGIS.Mapping.OfficeIntegration.PowerPointInfo">
  <Version>Version1</Version>
  <RequiresSignIn>False</RequiresSignIn>
</EsriMapsInfo>
</file>

<file path=customXml/itemProps1.xml><?xml version="1.0" encoding="utf-8"?>
<ds:datastoreItem xmlns:ds="http://schemas.openxmlformats.org/officeDocument/2006/customXml" ds:itemID="{1966D790-D06C-4361-94B8-8BED25FA40AD}">
  <ds:schemaRefs>
    <ds:schemaRef ds:uri="ESRI.ArcGIS.Mapping.OfficeIntegration.PowerPointInfo"/>
  </ds:schemaRefs>
</ds:datastoreItem>
</file>

<file path=customXml/itemProps2.xml><?xml version="1.0" encoding="utf-8"?>
<ds:datastoreItem xmlns:ds="http://schemas.openxmlformats.org/officeDocument/2006/customXml" ds:itemID="{E8B49EBC-8012-49EB-A634-9AC004CF8E85}">
  <ds:schemaRefs>
    <ds:schemaRef ds:uri="ESRI.ArcGIS.Mapping.OfficeIntegration.PowerPointInfo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3156</TotalTime>
  <Words>603</Words>
  <Application>Microsoft Office PowerPoint</Application>
  <PresentationFormat>Custom</PresentationFormat>
  <Paragraphs>75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Calibri</vt:lpstr>
      <vt:lpstr>Calibri Light</vt:lpstr>
      <vt:lpstr>Cambria Math</vt:lpstr>
      <vt:lpstr>Century Gothic</vt:lpstr>
      <vt:lpstr>Times New Roman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Rhiannon Jacobs</dc:creator>
  <cp:lastModifiedBy>Sanjib Paul</cp:lastModifiedBy>
  <cp:revision>235</cp:revision>
  <dcterms:created xsi:type="dcterms:W3CDTF">2016-03-05T16:55:12Z</dcterms:created>
  <dcterms:modified xsi:type="dcterms:W3CDTF">2019-10-23T20:26:01Z</dcterms:modified>
</cp:coreProperties>
</file>