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CCFF"/>
    <a:srgbClr val="AEF1F4"/>
    <a:srgbClr val="FDF7DF"/>
    <a:srgbClr val="AD84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2781" autoAdjust="0"/>
    <p:restoredTop sz="94660"/>
  </p:normalViewPr>
  <p:slideViewPr>
    <p:cSldViewPr snapToGrid="0">
      <p:cViewPr varScale="1">
        <p:scale>
          <a:sx n="17" d="100"/>
          <a:sy n="17" d="100"/>
        </p:scale>
        <p:origin x="1841" y="74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51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259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267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739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783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50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6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51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958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026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829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21E46-709A-433B-A132-2B5921201163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E26F9-728B-4DB9-957F-F9A3C7172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393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emf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emf"/><Relationship Id="rId17" Type="http://schemas.openxmlformats.org/officeDocument/2006/relationships/image" Target="../media/image16.emf"/><Relationship Id="rId2" Type="http://schemas.openxmlformats.org/officeDocument/2006/relationships/image" Target="../media/image1.png"/><Relationship Id="rId16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emf"/><Relationship Id="rId5" Type="http://schemas.openxmlformats.org/officeDocument/2006/relationships/image" Target="../media/image4.jpeg"/><Relationship Id="rId15" Type="http://schemas.openxmlformats.org/officeDocument/2006/relationships/image" Target="../media/image14.emf"/><Relationship Id="rId10" Type="http://schemas.openxmlformats.org/officeDocument/2006/relationships/image" Target="../media/image9.emf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56311F61-E6F3-45C2-8DCE-F174D38101A9}"/>
              </a:ext>
            </a:extLst>
          </p:cNvPr>
          <p:cNvSpPr/>
          <p:nvPr/>
        </p:nvSpPr>
        <p:spPr>
          <a:xfrm>
            <a:off x="14673121" y="5204628"/>
            <a:ext cx="29060667" cy="4185245"/>
          </a:xfrm>
          <a:prstGeom prst="rect">
            <a:avLst/>
          </a:prstGeom>
          <a:solidFill>
            <a:schemeClr val="bg1">
              <a:lumMod val="95000"/>
            </a:schemeClr>
          </a:solidFill>
          <a:ln w="3048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25016" y="0"/>
            <a:ext cx="43608772" cy="49980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048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tIns="274320">
            <a:spAutoFit/>
          </a:bodyPr>
          <a:lstStyle/>
          <a:p>
            <a:pPr marL="457200">
              <a:spcAft>
                <a:spcPts val="800"/>
              </a:spcAft>
            </a:pPr>
            <a:r>
              <a:rPr lang="en-US" sz="8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Winter weather whiplash: impacts of compound extreme </a:t>
            </a:r>
          </a:p>
          <a:p>
            <a:pPr marL="457200">
              <a:spcAft>
                <a:spcPts val="800"/>
              </a:spcAft>
            </a:pPr>
            <a:r>
              <a:rPr lang="en-US" sz="8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winter weather on coupled human and natural systems</a:t>
            </a:r>
          </a:p>
          <a:p>
            <a:pPr marL="457200"/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Alix Contosta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Elizabeth Burakowski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John Campbell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Nora Casson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Mindy Crandall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Irena Creed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</a:t>
            </a:r>
          </a:p>
          <a:p>
            <a:pPr marL="457200">
              <a:spcAft>
                <a:spcPts val="800"/>
              </a:spcAft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Catherine Eimers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Sarah Garlick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David Lutz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Anita Morzillo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Sarah Nelson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4,10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US" sz="2800" i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5118" y="5297040"/>
            <a:ext cx="14366275" cy="3016210"/>
          </a:xfrm>
          <a:prstGeom prst="rect">
            <a:avLst/>
          </a:prstGeom>
          <a:noFill/>
          <a:ln>
            <a:noFill/>
          </a:ln>
        </p:spPr>
        <p:txBody>
          <a:bodyPr wrap="square" lIns="27432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What is Winter Weather Whiplash?</a:t>
            </a:r>
          </a:p>
          <a:p>
            <a:r>
              <a:rPr lang="en-US" sz="4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collision of unexpected conditions producing a forceful, rapid, back-and-forth change in winter weather that induces an unexpected impact on coupled human-natural systems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5017" y="5204629"/>
            <a:ext cx="14548104" cy="27601331"/>
          </a:xfrm>
          <a:prstGeom prst="rect">
            <a:avLst/>
          </a:prstGeom>
          <a:noFill/>
          <a:ln w="3048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02464" y="16498229"/>
            <a:ext cx="14061267" cy="4832092"/>
          </a:xfrm>
          <a:prstGeom prst="rect">
            <a:avLst/>
          </a:prstGeom>
          <a:noFill/>
          <a:ln>
            <a:noFill/>
          </a:ln>
        </p:spPr>
        <p:txBody>
          <a:bodyPr wrap="square" lIns="274320" rIns="18288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Figure 1: Conceptual model of winter weather whiplash events</a:t>
            </a:r>
            <a:endParaRPr lang="en-US" sz="3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Impacts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(f)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depend on </a:t>
            </a:r>
            <a:r>
              <a:rPr lang="en-US" sz="36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 severity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(d)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36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context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(a-c)</a:t>
            </a:r>
            <a:endParaRPr lang="en-US" sz="3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u="sng" dirty="0">
                <a:latin typeface="Arial" panose="020B0604020202020204" pitchFamily="34" charset="0"/>
                <a:cs typeface="Arial" panose="020B0604020202020204" pitchFamily="34" charset="0"/>
              </a:rPr>
              <a:t>Natural system impacts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600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) include tree loss or flooding. </a:t>
            </a:r>
            <a:r>
              <a:rPr lang="en-US" sz="3600" u="sng" dirty="0">
                <a:latin typeface="Arial" panose="020B0604020202020204" pitchFamily="34" charset="0"/>
                <a:cs typeface="Arial" panose="020B0604020202020204" pitchFamily="34" charset="0"/>
              </a:rPr>
              <a:t>Human system impacts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600" i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) include property damage or power outages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u="sng" dirty="0">
                <a:latin typeface="Arial" panose="020B0604020202020204" pitchFamily="34" charset="0"/>
                <a:cs typeface="Arial" panose="020B0604020202020204" pitchFamily="34" charset="0"/>
              </a:rPr>
              <a:t>Feedbacks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may include tree branches falling on power lines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events may reorganize the </a:t>
            </a:r>
            <a:r>
              <a:rPr lang="en-US" sz="36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context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(j)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Mitigation strategies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may be designed to reduce the future influence of synoptic weather conditions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15160910" y="9674974"/>
            <a:ext cx="13849465" cy="1015663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square">
            <a:spAutoFit/>
          </a:bodyPr>
          <a:lstStyle/>
          <a:p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How frequent are these events?</a:t>
            </a:r>
            <a:endParaRPr lang="en-US" sz="6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4666" y="4460791"/>
            <a:ext cx="435185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University of New Hampshire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United States Forest Service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University of Winnipeg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University of Maine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University of Saskatchewan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Trent University 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Hubbard Brook Research Foundation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Dartmouth College 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University of Connecticut,</a:t>
            </a:r>
            <a:r>
              <a:rPr lang="en-US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Appalachian Mountain Club</a:t>
            </a:r>
            <a:endParaRPr lang="en-US" sz="2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49051" y="31916051"/>
            <a:ext cx="14249213" cy="630942"/>
          </a:xfrm>
          <a:prstGeom prst="rect">
            <a:avLst/>
          </a:prstGeom>
        </p:spPr>
        <p:txBody>
          <a:bodyPr wrap="square" bIns="91440">
            <a:spAutoFit/>
          </a:bodyPr>
          <a:lstStyle/>
          <a:p>
            <a:r>
              <a:rPr lang="en-CA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Casson et al. (in press) Earth’s Future</a:t>
            </a:r>
            <a:endParaRPr lang="en-C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34562005" y="3359423"/>
            <a:ext cx="87745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work was supported by the National Science Foundation Research Infrastructure Improvement Grant #1832970 and the National Socio-Environmental Synthesis Center under funding received from the National Science Foundation DBI-1052875.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36566" y="29849129"/>
            <a:ext cx="13771223" cy="1754326"/>
          </a:xfrm>
          <a:prstGeom prst="rect">
            <a:avLst/>
          </a:prstGeom>
          <a:noFill/>
          <a:ln>
            <a:noFill/>
          </a:ln>
        </p:spPr>
        <p:txBody>
          <a:bodyPr wrap="square" lIns="182880" rIns="182880" rtlCol="0">
            <a:spAutoFit/>
          </a:bodyPr>
          <a:lstStyle/>
          <a:p>
            <a:r>
              <a:rPr lang="en-US" sz="3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2: Typology of winter weather whiplash events</a:t>
            </a:r>
          </a:p>
          <a:p>
            <a:pPr marL="695325" indent="-574675">
              <a:buAutoNum type="arabicParenR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Cold or snowy winter conditions during the shoulder seasons</a:t>
            </a:r>
          </a:p>
          <a:p>
            <a:pPr marL="695325" indent="-574675">
              <a:buAutoNum type="arabicParenR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Warm or rainy weather within winter</a:t>
            </a:r>
            <a:endParaRPr lang="en-US" sz="3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E8B1532-3648-7D48-8F04-7EBE276FC6B5}"/>
              </a:ext>
            </a:extLst>
          </p:cNvPr>
          <p:cNvGrpSpPr/>
          <p:nvPr/>
        </p:nvGrpSpPr>
        <p:grpSpPr>
          <a:xfrm>
            <a:off x="37940855" y="536361"/>
            <a:ext cx="4751383" cy="2743200"/>
            <a:chOff x="36274697" y="1339186"/>
            <a:chExt cx="4751383" cy="2024147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1A19DE42-48AA-2248-8435-2B70CAC6682B}"/>
                </a:ext>
              </a:extLst>
            </p:cNvPr>
            <p:cNvSpPr/>
            <p:nvPr/>
          </p:nvSpPr>
          <p:spPr>
            <a:xfrm>
              <a:off x="36274697" y="1339186"/>
              <a:ext cx="4751383" cy="202414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693972" y="1564961"/>
              <a:ext cx="3912833" cy="1653172"/>
            </a:xfrm>
            <a:prstGeom prst="rect">
              <a:avLst/>
            </a:prstGeom>
          </p:spPr>
        </p:pic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22" y="8499747"/>
            <a:ext cx="13139313" cy="788547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2" name="TextBox 51"/>
          <p:cNvSpPr txBox="1"/>
          <p:nvPr/>
        </p:nvSpPr>
        <p:spPr>
          <a:xfrm>
            <a:off x="14800172" y="5330101"/>
            <a:ext cx="14570942" cy="3508653"/>
          </a:xfrm>
          <a:prstGeom prst="rect">
            <a:avLst/>
          </a:prstGeom>
          <a:noFill/>
          <a:ln>
            <a:noFill/>
          </a:ln>
        </p:spPr>
        <p:txBody>
          <a:bodyPr wrap="square" lIns="27432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6800" b="1" dirty="0">
                <a:latin typeface="Arial" panose="020B0604020202020204" pitchFamily="34" charset="0"/>
                <a:cs typeface="Arial" panose="020B0604020202020204" pitchFamily="34" charset="0"/>
              </a:rPr>
              <a:t>Research Goal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>
              <a:spcAft>
                <a:spcPts val="1200"/>
              </a:spcAft>
            </a:pP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Develop a quantitative framework for understanding the drivers and impacts of winter weather whiplash events in order to minimize their risks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4724736" y="20105331"/>
            <a:ext cx="28800704" cy="10156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lIns="27432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Expanding to the northeastern U.S. and eastern Canada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9464695" y="5686082"/>
            <a:ext cx="13760964" cy="3022979"/>
            <a:chOff x="29464695" y="5686082"/>
            <a:chExt cx="13760964" cy="3022979"/>
          </a:xfrm>
        </p:grpSpPr>
        <p:grpSp>
          <p:nvGrpSpPr>
            <p:cNvPr id="11" name="Group 10"/>
            <p:cNvGrpSpPr/>
            <p:nvPr/>
          </p:nvGrpSpPr>
          <p:grpSpPr>
            <a:xfrm>
              <a:off x="29464695" y="5686082"/>
              <a:ext cx="13760964" cy="3022979"/>
              <a:chOff x="28942141" y="5592344"/>
              <a:chExt cx="13760964" cy="3022979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FF7EA17A-5D4D-874D-9127-851832CE4DE7}"/>
                  </a:ext>
                </a:extLst>
              </p:cNvPr>
              <p:cNvGrpSpPr/>
              <p:nvPr/>
            </p:nvGrpSpPr>
            <p:grpSpPr>
              <a:xfrm>
                <a:off x="28942141" y="5592850"/>
                <a:ext cx="13760964" cy="3022473"/>
                <a:chOff x="367775" y="9532559"/>
                <a:chExt cx="13760964" cy="3022473"/>
              </a:xfrm>
            </p:grpSpPr>
            <p:grpSp>
              <p:nvGrpSpPr>
                <p:cNvPr id="53" name="Group 52"/>
                <p:cNvGrpSpPr>
                  <a:grpSpLocks noChangeAspect="1"/>
                </p:cNvGrpSpPr>
                <p:nvPr/>
              </p:nvGrpSpPr>
              <p:grpSpPr>
                <a:xfrm>
                  <a:off x="367775" y="9532559"/>
                  <a:ext cx="4077652" cy="3012291"/>
                  <a:chOff x="14975903" y="17909876"/>
                  <a:chExt cx="8806412" cy="6505576"/>
                </a:xfrm>
              </p:grpSpPr>
              <p:pic>
                <p:nvPicPr>
                  <p:cNvPr id="54" name="Picture 10" descr="https://upload.wikimedia.org/wikipedia/commons/7/75/Downed_trees_blocking_road_after_October_2011_nor%27easter%2C_Granby%2C_CT.jpg"/>
                  <p:cNvPicPr>
                    <a:picLocks noChangeAspect="1" noChangeArrowheads="1"/>
                  </p:cNvPicPr>
                  <p:nvPr/>
                </p:nvPicPr>
                <p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5047890" y="17909876"/>
                    <a:ext cx="8734425" cy="6505576"/>
                  </a:xfrm>
                  <a:prstGeom prst="round2DiagRect">
                    <a:avLst>
                      <a:gd name="adj1" fmla="val 16667"/>
                      <a:gd name="adj2" fmla="val 0"/>
                    </a:avLst>
                  </a:prstGeom>
                  <a:ln w="88900" cap="sq">
                    <a:solidFill>
                      <a:srgbClr val="FFFFFF"/>
                    </a:solidFill>
                    <a:miter lim="800000"/>
                  </a:ln>
                  <a:effectLst>
                    <a:outerShdw blurRad="254000" algn="tl" rotWithShape="0">
                      <a:srgbClr val="000000">
                        <a:alpha val="43000"/>
                      </a:srgbClr>
                    </a:outerShdw>
                  </a:effectLst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55" name="Rectangle 54"/>
                  <p:cNvSpPr/>
                  <p:nvPr/>
                </p:nvSpPr>
                <p:spPr>
                  <a:xfrm>
                    <a:off x="14975903" y="23521883"/>
                    <a:ext cx="8734423" cy="797638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en-US" sz="1800" dirty="0">
                        <a:solidFill>
                          <a:schemeClr val="bg2">
                            <a:lumMod val="9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© Dave Ginsberg/Flickr/CC-BY-2.0</a:t>
                    </a:r>
                  </a:p>
                </p:txBody>
              </p:sp>
            </p:grpSp>
            <p:grpSp>
              <p:nvGrpSpPr>
                <p:cNvPr id="62" name="Group 61"/>
                <p:cNvGrpSpPr>
                  <a:grpSpLocks noChangeAspect="1"/>
                </p:cNvGrpSpPr>
                <p:nvPr/>
              </p:nvGrpSpPr>
              <p:grpSpPr>
                <a:xfrm>
                  <a:off x="9574647" y="9537192"/>
                  <a:ext cx="4554092" cy="3017840"/>
                  <a:chOff x="22488469" y="16903790"/>
                  <a:chExt cx="10675294" cy="7074149"/>
                </a:xfrm>
              </p:grpSpPr>
              <p:pic>
                <p:nvPicPr>
                  <p:cNvPr id="67" name="Picture 66"/>
                  <p:cNvPicPr>
                    <a:picLocks noChangeAspect="1"/>
                  </p:cNvPicPr>
                  <p:nvPr/>
                </p:nvPicPr>
                <p:blipFill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2610904" y="16903790"/>
                    <a:ext cx="10552859" cy="7051965"/>
                  </a:xfrm>
                  <a:prstGeom prst="round2DiagRect">
                    <a:avLst>
                      <a:gd name="adj1" fmla="val 16667"/>
                      <a:gd name="adj2" fmla="val 0"/>
                    </a:avLst>
                  </a:prstGeom>
                  <a:ln w="88900" cap="sq">
                    <a:solidFill>
                      <a:srgbClr val="FFFFFF"/>
                    </a:solidFill>
                    <a:miter lim="800000"/>
                  </a:ln>
                  <a:effectLst>
                    <a:outerShdw blurRad="254000" algn="tl" rotWithShape="0">
                      <a:srgbClr val="000000">
                        <a:alpha val="43000"/>
                      </a:srgbClr>
                    </a:outerShdw>
                  </a:effectLst>
                </p:spPr>
              </p:pic>
              <p:sp>
                <p:nvSpPr>
                  <p:cNvPr id="68" name="Rectangle 67"/>
                  <p:cNvSpPr/>
                  <p:nvPr/>
                </p:nvSpPr>
                <p:spPr>
                  <a:xfrm>
                    <a:off x="22488469" y="23184331"/>
                    <a:ext cx="10097567" cy="793608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>
                    <a:defPPr>
                      <a:defRPr lang="en-US"/>
                    </a:defPPr>
                    <a:lvl1pPr marL="0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1843430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3686861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5530291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7373722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9217152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11060582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12904013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14747443" algn="l" defTabSz="3686861" rtl="0" eaLnBrk="1" latinLnBrk="0" hangingPunct="1">
                      <a:defRPr sz="7258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© Kent </a:t>
                    </a:r>
                    <a:r>
                      <a:rPr lang="en-US" sz="1600" dirty="0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Landerholm</a:t>
                    </a:r>
                    <a:r>
                      <a: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/Flickr/CC BY-NC 2.0</a:t>
                    </a:r>
                  </a:p>
                </p:txBody>
              </p:sp>
            </p:grpSp>
            <p:sp>
              <p:nvSpPr>
                <p:cNvPr id="66" name="Rectangle 65"/>
                <p:cNvSpPr/>
                <p:nvPr/>
              </p:nvSpPr>
              <p:spPr>
                <a:xfrm>
                  <a:off x="4887295" y="12185698"/>
                  <a:ext cx="3779015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>
                  <a:defPPr>
                    <a:defRPr lang="en-US"/>
                  </a:defPPr>
                  <a:lvl1pPr marL="0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1843430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3686861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5530291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7373722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9217152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11060582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12904013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14747443" algn="l" defTabSz="3686861" rtl="0" eaLnBrk="1" latinLnBrk="0" hangingPunct="1">
                    <a:defRPr sz="7258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1800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© Jack Holloway/Flickr/CC-BY-2.0</a:t>
                  </a:r>
                </a:p>
              </p:txBody>
            </p:sp>
          </p:grpSp>
          <p:pic>
            <p:nvPicPr>
              <p:cNvPr id="1026" name="Picture 2" descr="Image result for ice jam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-791" b="1344"/>
              <a:stretch/>
            </p:blipFill>
            <p:spPr bwMode="auto">
              <a:xfrm>
                <a:off x="33331618" y="5592344"/>
                <a:ext cx="4557800" cy="30099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2" name="Rectangle 71"/>
            <p:cNvSpPr/>
            <p:nvPr/>
          </p:nvSpPr>
          <p:spPr>
            <a:xfrm>
              <a:off x="33854172" y="8315905"/>
              <a:ext cx="450508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© Vermont Agency of Transportation/Flickr/CC-BY-2.0</a:t>
              </a:r>
            </a:p>
          </p:txBody>
        </p:sp>
      </p:grpSp>
      <p:sp>
        <p:nvSpPr>
          <p:cNvPr id="73" name="Rectangle 72"/>
          <p:cNvSpPr/>
          <p:nvPr/>
        </p:nvSpPr>
        <p:spPr>
          <a:xfrm>
            <a:off x="762906" y="15774302"/>
            <a:ext cx="35023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Casson et al. (in press)</a:t>
            </a:r>
          </a:p>
        </p:txBody>
      </p:sp>
      <p:pic>
        <p:nvPicPr>
          <p:cNvPr id="27" name="Picture 2" descr="Image result for NSF logo">
            <a:extLst>
              <a:ext uri="{FF2B5EF4-FFF2-40B4-BE49-F238E27FC236}">
                <a16:creationId xmlns:a16="http://schemas.microsoft.com/office/drawing/2014/main" id="{A2798BC4-A879-4CE1-A56F-0FFCAFF1B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3535" y="523538"/>
            <a:ext cx="273100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" name="TextBox 88">
            <a:extLst>
              <a:ext uri="{FF2B5EF4-FFF2-40B4-BE49-F238E27FC236}">
                <a16:creationId xmlns:a16="http://schemas.microsoft.com/office/drawing/2014/main" id="{45D8A188-30DB-4FAC-8DE9-7542D044B031}"/>
              </a:ext>
            </a:extLst>
          </p:cNvPr>
          <p:cNvSpPr txBox="1"/>
          <p:nvPr/>
        </p:nvSpPr>
        <p:spPr>
          <a:xfrm>
            <a:off x="274320" y="21615202"/>
            <a:ext cx="14256510" cy="19389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lIns="274320" rtlCol="0">
            <a:spAutoFit/>
          </a:bodyPr>
          <a:lstStyle/>
          <a:p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Winter Weather Whiplash events can occur within and outside of winter</a:t>
            </a:r>
            <a:endParaRPr lang="en-US" sz="4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C7D76A6-92CE-4BAC-9A8B-0B060ABB2716}"/>
              </a:ext>
            </a:extLst>
          </p:cNvPr>
          <p:cNvGrpSpPr/>
          <p:nvPr/>
        </p:nvGrpSpPr>
        <p:grpSpPr>
          <a:xfrm>
            <a:off x="1713971" y="23798043"/>
            <a:ext cx="11093887" cy="5927556"/>
            <a:chOff x="1713971" y="23698983"/>
            <a:chExt cx="11093887" cy="5927556"/>
          </a:xfrm>
        </p:grpSpPr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D9F73766-7AF6-4DE3-9520-DD88C776F6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3971" y="23698983"/>
              <a:ext cx="11087452" cy="5486400"/>
            </a:xfrm>
            <a:prstGeom prst="rect">
              <a:avLst/>
            </a:prstGeom>
            <a:noFill/>
          </p:spPr>
        </p:pic>
        <p:sp>
          <p:nvSpPr>
            <p:cNvPr id="74" name="Rectangle 73"/>
            <p:cNvSpPr/>
            <p:nvPr/>
          </p:nvSpPr>
          <p:spPr>
            <a:xfrm>
              <a:off x="1720406" y="29164874"/>
              <a:ext cx="11087452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US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Casson et al. (in press)</a:t>
              </a:r>
            </a:p>
          </p:txBody>
        </p:sp>
      </p:grpSp>
      <p:sp>
        <p:nvSpPr>
          <p:cNvPr id="91" name="Rectangle 90">
            <a:extLst>
              <a:ext uri="{FF2B5EF4-FFF2-40B4-BE49-F238E27FC236}">
                <a16:creationId xmlns:a16="http://schemas.microsoft.com/office/drawing/2014/main" id="{ECF374E0-5818-43F2-B531-D7A7456F0DD0}"/>
              </a:ext>
            </a:extLst>
          </p:cNvPr>
          <p:cNvSpPr/>
          <p:nvPr/>
        </p:nvSpPr>
        <p:spPr>
          <a:xfrm>
            <a:off x="14665501" y="9495079"/>
            <a:ext cx="29060667" cy="10095167"/>
          </a:xfrm>
          <a:prstGeom prst="rect">
            <a:avLst/>
          </a:prstGeom>
          <a:noFill/>
          <a:ln w="3048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5EBA6FE2-1688-4C16-B1B3-49A30286E422}"/>
              </a:ext>
            </a:extLst>
          </p:cNvPr>
          <p:cNvSpPr/>
          <p:nvPr/>
        </p:nvSpPr>
        <p:spPr>
          <a:xfrm>
            <a:off x="14657881" y="19613880"/>
            <a:ext cx="29075907" cy="13199700"/>
          </a:xfrm>
          <a:prstGeom prst="rect">
            <a:avLst/>
          </a:prstGeom>
          <a:noFill/>
          <a:ln w="3048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7A24340-8177-42AA-9248-06B726B08BF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1"/>
          <a:stretch/>
        </p:blipFill>
        <p:spPr>
          <a:xfrm>
            <a:off x="15123213" y="10703947"/>
            <a:ext cx="12657807" cy="8464528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BD7D1220-7604-4835-8F74-3689E4141B52}"/>
              </a:ext>
            </a:extLst>
          </p:cNvPr>
          <p:cNvSpPr/>
          <p:nvPr/>
        </p:nvSpPr>
        <p:spPr>
          <a:xfrm>
            <a:off x="33322652" y="9648271"/>
            <a:ext cx="9132810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What are the impacts?</a:t>
            </a:r>
            <a:endParaRPr lang="en-US" sz="6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5FF2AA83-4E48-41B5-B41F-6F2BF2CE324D}"/>
              </a:ext>
            </a:extLst>
          </p:cNvPr>
          <p:cNvSpPr/>
          <p:nvPr/>
        </p:nvSpPr>
        <p:spPr>
          <a:xfrm>
            <a:off x="14724736" y="9458827"/>
            <a:ext cx="18239384" cy="10155054"/>
          </a:xfrm>
          <a:prstGeom prst="rect">
            <a:avLst/>
          </a:prstGeom>
          <a:noFill/>
          <a:ln w="3048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8DF5990-842A-4ACE-A469-CF74C026FE73}"/>
              </a:ext>
            </a:extLst>
          </p:cNvPr>
          <p:cNvSpPr txBox="1"/>
          <p:nvPr/>
        </p:nvSpPr>
        <p:spPr>
          <a:xfrm>
            <a:off x="27860417" y="10021036"/>
            <a:ext cx="5295966" cy="6247864"/>
          </a:xfrm>
          <a:prstGeom prst="rect">
            <a:avLst/>
          </a:prstGeom>
          <a:noFill/>
          <a:ln>
            <a:noFill/>
          </a:ln>
        </p:spPr>
        <p:txBody>
          <a:bodyPr wrap="square" lIns="182880" rIns="182880" rtlCol="0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US" sz="4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otable winter weather whiplash events at the Hubbard Brook Experimental Forest identified by the crossing of percentile- or literature-based thresholds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4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7932B090-04C7-4DF9-A98E-2986B12DFD92}"/>
              </a:ext>
            </a:extLst>
          </p:cNvPr>
          <p:cNvSpPr/>
          <p:nvPr/>
        </p:nvSpPr>
        <p:spPr>
          <a:xfrm>
            <a:off x="24292839" y="10816812"/>
            <a:ext cx="35023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Casson et al. (in press)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2947F875-3648-47C4-A044-5C38B5CA8116}"/>
              </a:ext>
            </a:extLst>
          </p:cNvPr>
          <p:cNvSpPr txBox="1"/>
          <p:nvPr/>
        </p:nvSpPr>
        <p:spPr>
          <a:xfrm>
            <a:off x="14998195" y="29739617"/>
            <a:ext cx="8788347" cy="2554545"/>
          </a:xfrm>
          <a:prstGeom prst="rect">
            <a:avLst/>
          </a:prstGeom>
          <a:noFill/>
          <a:ln>
            <a:noFill/>
          </a:ln>
        </p:spPr>
        <p:txBody>
          <a:bodyPr wrap="square" lIns="182880" rIns="182880" rtlCol="0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5: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Location of 178 GHCN weather stations and 75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phenocams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used in analysis. Landcover from MODIS MCD12Q1 IGBP product.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AAEB9048-1437-4C05-8C92-C3D12A66D1A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83912" y="22157799"/>
            <a:ext cx="8558236" cy="7315200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97613997-C177-4D89-99E6-481B9DCEA082}"/>
              </a:ext>
            </a:extLst>
          </p:cNvPr>
          <p:cNvSpPr txBox="1"/>
          <p:nvPr/>
        </p:nvSpPr>
        <p:spPr>
          <a:xfrm>
            <a:off x="15160910" y="21303168"/>
            <a:ext cx="8247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Study area and data sources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F9D189B5-8D89-4109-A2E3-DBF390DE3F72}"/>
              </a:ext>
            </a:extLst>
          </p:cNvPr>
          <p:cNvSpPr txBox="1"/>
          <p:nvPr/>
        </p:nvSpPr>
        <p:spPr>
          <a:xfrm>
            <a:off x="23896429" y="21341268"/>
            <a:ext cx="39318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Data workflow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9337DD88-3B7B-4361-A14F-5A8EA899278D}"/>
              </a:ext>
            </a:extLst>
          </p:cNvPr>
          <p:cNvSpPr txBox="1"/>
          <p:nvPr/>
        </p:nvSpPr>
        <p:spPr>
          <a:xfrm>
            <a:off x="33596434" y="21401061"/>
            <a:ext cx="9496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Is there a “strike zone” for events?</a:t>
            </a: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1D59BF9D-16EA-41D9-B861-83F4DC13A640}"/>
              </a:ext>
            </a:extLst>
          </p:cNvPr>
          <p:cNvGrpSpPr>
            <a:grpSpLocks noChangeAspect="1"/>
          </p:cNvGrpSpPr>
          <p:nvPr/>
        </p:nvGrpSpPr>
        <p:grpSpPr>
          <a:xfrm>
            <a:off x="27955223" y="16474817"/>
            <a:ext cx="2979936" cy="2743200"/>
            <a:chOff x="27995880" y="9871833"/>
            <a:chExt cx="3886200" cy="3577467"/>
          </a:xfrm>
        </p:grpSpPr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7DDA71F0-F68D-43CD-A6D5-D51F41640E8C}"/>
                </a:ext>
              </a:extLst>
            </p:cNvPr>
            <p:cNvSpPr/>
            <p:nvPr/>
          </p:nvSpPr>
          <p:spPr>
            <a:xfrm>
              <a:off x="27995880" y="9871833"/>
              <a:ext cx="3886200" cy="35774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7305AA3C-E42C-4BDA-80DB-BBEBAA54C729}"/>
                </a:ext>
              </a:extLst>
            </p:cNvPr>
            <p:cNvGrpSpPr/>
            <p:nvPr/>
          </p:nvGrpSpPr>
          <p:grpSpPr>
            <a:xfrm>
              <a:off x="28059598" y="9933788"/>
              <a:ext cx="3790724" cy="3464258"/>
              <a:chOff x="28059598" y="9933788"/>
              <a:chExt cx="3790724" cy="3464258"/>
            </a:xfrm>
          </p:grpSpPr>
          <p:pic>
            <p:nvPicPr>
              <p:cNvPr id="112" name="Picture 111">
                <a:extLst>
                  <a:ext uri="{FF2B5EF4-FFF2-40B4-BE49-F238E27FC236}">
                    <a16:creationId xmlns:a16="http://schemas.microsoft.com/office/drawing/2014/main" id="{8279D135-4260-46FB-A254-C3FCACBA54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8059598" y="9933788"/>
                <a:ext cx="2676927" cy="3464258"/>
              </a:xfrm>
              <a:prstGeom prst="rect">
                <a:avLst/>
              </a:prstGeom>
              <a:solidFill>
                <a:schemeClr val="bg1"/>
              </a:solidFill>
            </p:spPr>
          </p:pic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624360D7-3581-48EA-B007-8FA4929C03B6}"/>
                  </a:ext>
                </a:extLst>
              </p:cNvPr>
              <p:cNvSpPr txBox="1"/>
              <p:nvPr/>
            </p:nvSpPr>
            <p:spPr>
              <a:xfrm>
                <a:off x="30301186" y="11734960"/>
                <a:ext cx="1549136" cy="76944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/>
                  <a:t>Hubbard </a:t>
                </a:r>
              </a:p>
              <a:p>
                <a:r>
                  <a:rPr lang="en-US" sz="2200" dirty="0"/>
                  <a:t>Brook</a:t>
                </a:r>
              </a:p>
            </p:txBody>
          </p:sp>
          <p:sp>
            <p:nvSpPr>
              <p:cNvPr id="115" name="5-Point Star 6">
                <a:extLst>
                  <a:ext uri="{FF2B5EF4-FFF2-40B4-BE49-F238E27FC236}">
                    <a16:creationId xmlns:a16="http://schemas.microsoft.com/office/drawing/2014/main" id="{901BD355-34E2-4794-BA97-58E85ED50263}"/>
                  </a:ext>
                </a:extLst>
              </p:cNvPr>
              <p:cNvSpPr/>
              <p:nvPr/>
            </p:nvSpPr>
            <p:spPr>
              <a:xfrm>
                <a:off x="28856128" y="11685675"/>
                <a:ext cx="274320" cy="274320"/>
              </a:xfrm>
              <a:prstGeom prst="star5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9C0EA07D-33C0-493B-9553-46457B416BF0}"/>
                  </a:ext>
                </a:extLst>
              </p:cNvPr>
              <p:cNvSpPr/>
              <p:nvPr/>
            </p:nvSpPr>
            <p:spPr>
              <a:xfrm>
                <a:off x="28179497" y="10174746"/>
                <a:ext cx="433603" cy="2722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31" name="TextBox 130">
            <a:extLst>
              <a:ext uri="{FF2B5EF4-FFF2-40B4-BE49-F238E27FC236}">
                <a16:creationId xmlns:a16="http://schemas.microsoft.com/office/drawing/2014/main" id="{4730A2DF-4337-481F-8FB3-825399DA57EC}"/>
              </a:ext>
            </a:extLst>
          </p:cNvPr>
          <p:cNvSpPr txBox="1"/>
          <p:nvPr/>
        </p:nvSpPr>
        <p:spPr>
          <a:xfrm>
            <a:off x="33617140" y="29237934"/>
            <a:ext cx="9541865" cy="3170099"/>
          </a:xfrm>
          <a:prstGeom prst="rect">
            <a:avLst/>
          </a:prstGeom>
          <a:noFill/>
          <a:ln>
            <a:noFill/>
          </a:ln>
        </p:spPr>
        <p:txBody>
          <a:bodyPr wrap="square" lIns="182880" rIns="182880" rtlCol="0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7. </a:t>
            </a:r>
            <a:r>
              <a:rPr lang="en-US" sz="4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number of occurrences (flagged when crossing a 90</a:t>
            </a:r>
            <a:r>
              <a:rPr lang="en-US" sz="4000" baseline="30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4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-percentile threshold) for four different types of winter weather whiplash events over a 30-year period from 1989 to 2018. 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2BC25A8A-17D6-42AF-8B0F-F3F87451B623}"/>
              </a:ext>
            </a:extLst>
          </p:cNvPr>
          <p:cNvGrpSpPr/>
          <p:nvPr/>
        </p:nvGrpSpPr>
        <p:grpSpPr>
          <a:xfrm>
            <a:off x="33653421" y="22342811"/>
            <a:ext cx="9419515" cy="6589425"/>
            <a:chOff x="33035315" y="22172265"/>
            <a:chExt cx="9419515" cy="6589425"/>
          </a:xfrm>
        </p:grpSpPr>
        <p:sp>
          <p:nvSpPr>
            <p:cNvPr id="1045" name="Rectangle 1044">
              <a:extLst>
                <a:ext uri="{FF2B5EF4-FFF2-40B4-BE49-F238E27FC236}">
                  <a16:creationId xmlns:a16="http://schemas.microsoft.com/office/drawing/2014/main" id="{1EDF44A2-D5A7-480F-9EC2-99286646727E}"/>
                </a:ext>
              </a:extLst>
            </p:cNvPr>
            <p:cNvSpPr/>
            <p:nvPr/>
          </p:nvSpPr>
          <p:spPr>
            <a:xfrm>
              <a:off x="33035315" y="27157680"/>
              <a:ext cx="9419515" cy="1604010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635D2E46-82B4-44EE-BECB-839962B94D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79487" r="2215" b="55638"/>
            <a:stretch/>
          </p:blipFill>
          <p:spPr>
            <a:xfrm>
              <a:off x="33195824" y="27255142"/>
              <a:ext cx="1089661" cy="1265084"/>
            </a:xfrm>
            <a:prstGeom prst="rect">
              <a:avLst/>
            </a:prstGeom>
          </p:spPr>
        </p:pic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18420B22-DCD4-403D-93A4-099DC38F1A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l="79691" r="2806" b="55574"/>
            <a:stretch/>
          </p:blipFill>
          <p:spPr>
            <a:xfrm>
              <a:off x="35464383" y="27266934"/>
              <a:ext cx="1042313" cy="1271816"/>
            </a:xfrm>
            <a:prstGeom prst="rect">
              <a:avLst/>
            </a:prstGeom>
          </p:spPr>
        </p:pic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343D6402-0A8F-4A7F-8E1D-DD55AF226C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/>
            <a:srcRect l="79934" b="55673"/>
            <a:stretch/>
          </p:blipFill>
          <p:spPr>
            <a:xfrm>
              <a:off x="34285485" y="27239034"/>
              <a:ext cx="1194979" cy="1289679"/>
            </a:xfrm>
            <a:prstGeom prst="rect">
              <a:avLst/>
            </a:prstGeom>
          </p:spPr>
        </p:pic>
        <p:pic>
          <p:nvPicPr>
            <p:cNvPr id="150" name="Picture 149">
              <a:extLst>
                <a:ext uri="{FF2B5EF4-FFF2-40B4-BE49-F238E27FC236}">
                  <a16:creationId xmlns:a16="http://schemas.microsoft.com/office/drawing/2014/main" id="{0BC02ACC-97B4-42F1-96F9-0869AC20C7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79968" r="1" b="56674"/>
            <a:stretch/>
          </p:blipFill>
          <p:spPr>
            <a:xfrm>
              <a:off x="36617912" y="27247522"/>
              <a:ext cx="1190708" cy="1248641"/>
            </a:xfrm>
            <a:prstGeom prst="rect">
              <a:avLst/>
            </a:prstGeom>
          </p:spPr>
        </p:pic>
        <p:grpSp>
          <p:nvGrpSpPr>
            <p:cNvPr id="1040" name="Group 1039">
              <a:extLst>
                <a:ext uri="{FF2B5EF4-FFF2-40B4-BE49-F238E27FC236}">
                  <a16:creationId xmlns:a16="http://schemas.microsoft.com/office/drawing/2014/main" id="{604401EA-4447-469F-A3C4-F4E9B599D385}"/>
                </a:ext>
              </a:extLst>
            </p:cNvPr>
            <p:cNvGrpSpPr/>
            <p:nvPr/>
          </p:nvGrpSpPr>
          <p:grpSpPr>
            <a:xfrm>
              <a:off x="33075286" y="22172265"/>
              <a:ext cx="4639850" cy="2444144"/>
              <a:chOff x="33075286" y="22172265"/>
              <a:chExt cx="4639850" cy="2444144"/>
            </a:xfrm>
          </p:grpSpPr>
          <p:pic>
            <p:nvPicPr>
              <p:cNvPr id="1036" name="Picture 1035">
                <a:extLst>
                  <a:ext uri="{FF2B5EF4-FFF2-40B4-BE49-F238E27FC236}">
                    <a16:creationId xmlns:a16="http://schemas.microsoft.com/office/drawing/2014/main" id="{9A3AFFCB-ED29-4519-B972-0D3739A16B4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2"/>
              <a:srcRect l="807" t="986" r="21281" b="13334"/>
              <a:stretch/>
            </p:blipFill>
            <p:spPr>
              <a:xfrm>
                <a:off x="33075286" y="22172265"/>
                <a:ext cx="4639850" cy="2443371"/>
              </a:xfrm>
              <a:prstGeom prst="rect">
                <a:avLst/>
              </a:prstGeom>
              <a:ln w="63500">
                <a:solidFill>
                  <a:schemeClr val="accent3">
                    <a:lumMod val="50000"/>
                  </a:schemeClr>
                </a:solidFill>
              </a:ln>
            </p:spPr>
          </p:pic>
          <p:sp>
            <p:nvSpPr>
              <p:cNvPr id="1039" name="Rectangle 1038">
                <a:extLst>
                  <a:ext uri="{FF2B5EF4-FFF2-40B4-BE49-F238E27FC236}">
                    <a16:creationId xmlns:a16="http://schemas.microsoft.com/office/drawing/2014/main" id="{4FB623FA-C274-465E-B5D2-3101BCB9D6E1}"/>
                  </a:ext>
                </a:extLst>
              </p:cNvPr>
              <p:cNvSpPr/>
              <p:nvPr/>
            </p:nvSpPr>
            <p:spPr>
              <a:xfrm>
                <a:off x="33123380" y="24570690"/>
                <a:ext cx="119005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42" name="Group 1041">
              <a:extLst>
                <a:ext uri="{FF2B5EF4-FFF2-40B4-BE49-F238E27FC236}">
                  <a16:creationId xmlns:a16="http://schemas.microsoft.com/office/drawing/2014/main" id="{BDCE681B-0C4C-4122-953A-11E7A7B02575}"/>
                </a:ext>
              </a:extLst>
            </p:cNvPr>
            <p:cNvGrpSpPr/>
            <p:nvPr/>
          </p:nvGrpSpPr>
          <p:grpSpPr>
            <a:xfrm>
              <a:off x="33075286" y="24694774"/>
              <a:ext cx="4639850" cy="2443370"/>
              <a:chOff x="33075286" y="24755734"/>
              <a:chExt cx="4639850" cy="2443370"/>
            </a:xfrm>
          </p:grpSpPr>
          <p:pic>
            <p:nvPicPr>
              <p:cNvPr id="1035" name="Picture 1034">
                <a:extLst>
                  <a:ext uri="{FF2B5EF4-FFF2-40B4-BE49-F238E27FC236}">
                    <a16:creationId xmlns:a16="http://schemas.microsoft.com/office/drawing/2014/main" id="{BFA9A104-C02D-4B96-996B-0A824085B07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/>
              <a:srcRect l="806" t="2613" r="21280" b="13408"/>
              <a:stretch/>
            </p:blipFill>
            <p:spPr>
              <a:xfrm>
                <a:off x="33075286" y="24755734"/>
                <a:ext cx="4639850" cy="2443370"/>
              </a:xfrm>
              <a:prstGeom prst="rect">
                <a:avLst/>
              </a:prstGeom>
              <a:noFill/>
              <a:ln w="63500">
                <a:solidFill>
                  <a:schemeClr val="accent3">
                    <a:lumMod val="50000"/>
                  </a:schemeClr>
                </a:solidFill>
              </a:ln>
            </p:spPr>
          </p:pic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270B29B7-499A-4CA6-BCAD-943D410FA6C6}"/>
                  </a:ext>
                </a:extLst>
              </p:cNvPr>
              <p:cNvSpPr/>
              <p:nvPr/>
            </p:nvSpPr>
            <p:spPr>
              <a:xfrm>
                <a:off x="33119569" y="27145766"/>
                <a:ext cx="119005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43" name="Group 1042">
              <a:extLst>
                <a:ext uri="{FF2B5EF4-FFF2-40B4-BE49-F238E27FC236}">
                  <a16:creationId xmlns:a16="http://schemas.microsoft.com/office/drawing/2014/main" id="{DAB4D4BF-C381-490C-8195-808FF9013BD5}"/>
                </a:ext>
              </a:extLst>
            </p:cNvPr>
            <p:cNvGrpSpPr/>
            <p:nvPr/>
          </p:nvGrpSpPr>
          <p:grpSpPr>
            <a:xfrm>
              <a:off x="37787580" y="22173039"/>
              <a:ext cx="4639850" cy="2443370"/>
              <a:chOff x="37939980" y="22157799"/>
              <a:chExt cx="4639850" cy="2443370"/>
            </a:xfrm>
          </p:grpSpPr>
          <p:pic>
            <p:nvPicPr>
              <p:cNvPr id="1038" name="Picture 1037">
                <a:extLst>
                  <a:ext uri="{FF2B5EF4-FFF2-40B4-BE49-F238E27FC236}">
                    <a16:creationId xmlns:a16="http://schemas.microsoft.com/office/drawing/2014/main" id="{286B6AA8-A0B7-40DA-BB73-35B2DC7FD30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/>
              <a:srcRect l="834" t="1570" r="21252" b="13080"/>
              <a:stretch/>
            </p:blipFill>
            <p:spPr>
              <a:xfrm>
                <a:off x="37939980" y="22157799"/>
                <a:ext cx="4639850" cy="2443370"/>
              </a:xfrm>
              <a:prstGeom prst="rect">
                <a:avLst/>
              </a:prstGeom>
              <a:ln w="63500">
                <a:solidFill>
                  <a:schemeClr val="accent3">
                    <a:lumMod val="50000"/>
                  </a:schemeClr>
                </a:solidFill>
              </a:ln>
            </p:spPr>
          </p:pic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1E501523-62E8-4F89-8EA7-DC9B057E5EA3}"/>
                  </a:ext>
                </a:extLst>
              </p:cNvPr>
              <p:cNvSpPr/>
              <p:nvPr/>
            </p:nvSpPr>
            <p:spPr>
              <a:xfrm>
                <a:off x="37949783" y="24551640"/>
                <a:ext cx="119005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41" name="Group 1040">
              <a:extLst>
                <a:ext uri="{FF2B5EF4-FFF2-40B4-BE49-F238E27FC236}">
                  <a16:creationId xmlns:a16="http://schemas.microsoft.com/office/drawing/2014/main" id="{352D52F7-7BE2-4B36-A98C-0B072A17D1D4}"/>
                </a:ext>
              </a:extLst>
            </p:cNvPr>
            <p:cNvGrpSpPr/>
            <p:nvPr/>
          </p:nvGrpSpPr>
          <p:grpSpPr>
            <a:xfrm>
              <a:off x="37790161" y="24691799"/>
              <a:ext cx="4639850" cy="2443370"/>
              <a:chOff x="37939980" y="24783809"/>
              <a:chExt cx="4639850" cy="2443370"/>
            </a:xfrm>
          </p:grpSpPr>
          <p:pic>
            <p:nvPicPr>
              <p:cNvPr id="1037" name="Picture 1036">
                <a:extLst>
                  <a:ext uri="{FF2B5EF4-FFF2-40B4-BE49-F238E27FC236}">
                    <a16:creationId xmlns:a16="http://schemas.microsoft.com/office/drawing/2014/main" id="{5F262379-A03D-4DED-AFD5-7FF448EB2F7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559" t="1681" r="21384" b="13538"/>
              <a:stretch/>
            </p:blipFill>
            <p:spPr>
              <a:xfrm>
                <a:off x="37939980" y="24783809"/>
                <a:ext cx="4639850" cy="2443370"/>
              </a:xfrm>
              <a:prstGeom prst="rect">
                <a:avLst/>
              </a:prstGeom>
              <a:ln w="63500">
                <a:solidFill>
                  <a:schemeClr val="accent3">
                    <a:lumMod val="50000"/>
                  </a:schemeClr>
                </a:solidFill>
              </a:ln>
            </p:spPr>
          </p:pic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1917733A-5CF4-40ED-8D83-14FCC41482FC}"/>
                  </a:ext>
                </a:extLst>
              </p:cNvPr>
              <p:cNvSpPr/>
              <p:nvPr/>
            </p:nvSpPr>
            <p:spPr>
              <a:xfrm>
                <a:off x="38001665" y="27181446"/>
                <a:ext cx="119005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044" name="Picture 1043">
              <a:extLst>
                <a:ext uri="{FF2B5EF4-FFF2-40B4-BE49-F238E27FC236}">
                  <a16:creationId xmlns:a16="http://schemas.microsoft.com/office/drawing/2014/main" id="{DC5BE754-0959-4BEF-ABE3-E339264355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l="79415" t="41527" r="567" b="11435"/>
            <a:stretch/>
          </p:blipFill>
          <p:spPr>
            <a:xfrm>
              <a:off x="41178853" y="27198558"/>
              <a:ext cx="1192087" cy="1346567"/>
            </a:xfrm>
            <a:prstGeom prst="rect">
              <a:avLst/>
            </a:prstGeom>
          </p:spPr>
        </p:pic>
      </p:grpSp>
      <p:sp>
        <p:nvSpPr>
          <p:cNvPr id="170" name="TextBox 169">
            <a:extLst>
              <a:ext uri="{FF2B5EF4-FFF2-40B4-BE49-F238E27FC236}">
                <a16:creationId xmlns:a16="http://schemas.microsoft.com/office/drawing/2014/main" id="{D0145ED9-84D1-4479-862F-EC5ED644AF47}"/>
              </a:ext>
            </a:extLst>
          </p:cNvPr>
          <p:cNvSpPr txBox="1"/>
          <p:nvPr/>
        </p:nvSpPr>
        <p:spPr>
          <a:xfrm>
            <a:off x="23986473" y="30327646"/>
            <a:ext cx="8963427" cy="1938992"/>
          </a:xfrm>
          <a:prstGeom prst="rect">
            <a:avLst/>
          </a:prstGeom>
          <a:noFill/>
          <a:ln>
            <a:noFill/>
          </a:ln>
        </p:spPr>
        <p:txBody>
          <a:bodyPr wrap="square" lIns="182880" rIns="182880" rtlCol="0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6: </a:t>
            </a:r>
            <a:r>
              <a:rPr lang="en-US" sz="4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Conceptual diagram of preparing GHCN data for flagging winter weather whiplash events. 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D9D6C05D-8023-42A6-9D13-7912E41181D4}"/>
              </a:ext>
            </a:extLst>
          </p:cNvPr>
          <p:cNvGrpSpPr/>
          <p:nvPr/>
        </p:nvGrpSpPr>
        <p:grpSpPr>
          <a:xfrm>
            <a:off x="24135726" y="22245438"/>
            <a:ext cx="8896304" cy="8020400"/>
            <a:chOff x="24135726" y="22245438"/>
            <a:chExt cx="8896304" cy="8020400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72262A4-39D9-4764-A12D-8119C9234154}"/>
                </a:ext>
              </a:extLst>
            </p:cNvPr>
            <p:cNvSpPr txBox="1"/>
            <p:nvPr/>
          </p:nvSpPr>
          <p:spPr>
            <a:xfrm>
              <a:off x="24170154" y="22245438"/>
              <a:ext cx="8779746" cy="1077218"/>
            </a:xfrm>
            <a:prstGeom prst="rect">
              <a:avLst/>
            </a:prstGeom>
            <a:solidFill>
              <a:srgbClr val="FFCCFF"/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/>
                <a:t>Weather station daily air temperature (min and max) and total precipitation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F656B80B-1145-4E98-A39F-1D2826BE0178}"/>
                </a:ext>
              </a:extLst>
            </p:cNvPr>
            <p:cNvSpPr txBox="1"/>
            <p:nvPr/>
          </p:nvSpPr>
          <p:spPr>
            <a:xfrm>
              <a:off x="24135726" y="29188620"/>
              <a:ext cx="8814174" cy="1077218"/>
            </a:xfrm>
            <a:prstGeom prst="rect">
              <a:avLst/>
            </a:prstGeom>
            <a:solidFill>
              <a:srgbClr val="FFCC99"/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/>
                <a:t>Flag winter weather whiplash occurrences based on the crossing of percentile and literature thresholds</a:t>
              </a: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DD7AF2FF-4310-4540-927F-44B24A35892D}"/>
                </a:ext>
              </a:extLst>
            </p:cNvPr>
            <p:cNvSpPr txBox="1"/>
            <p:nvPr/>
          </p:nvSpPr>
          <p:spPr>
            <a:xfrm>
              <a:off x="28835100" y="24097963"/>
              <a:ext cx="4114800" cy="1077218"/>
            </a:xfrm>
            <a:prstGeom prst="rect">
              <a:avLst/>
            </a:prstGeom>
            <a:solidFill>
              <a:schemeClr val="accent3"/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/>
                <a:t>Simulate vegetation greenness by landcover</a:t>
              </a:r>
            </a:p>
          </p:txBody>
        </p:sp>
        <p:grpSp>
          <p:nvGrpSpPr>
            <p:cNvPr id="1049" name="Group 1048">
              <a:extLst>
                <a:ext uri="{FF2B5EF4-FFF2-40B4-BE49-F238E27FC236}">
                  <a16:creationId xmlns:a16="http://schemas.microsoft.com/office/drawing/2014/main" id="{8C787A41-DECD-4D51-BA3F-CCDEC56A05B3}"/>
                </a:ext>
              </a:extLst>
            </p:cNvPr>
            <p:cNvGrpSpPr/>
            <p:nvPr/>
          </p:nvGrpSpPr>
          <p:grpSpPr>
            <a:xfrm>
              <a:off x="28828027" y="25292883"/>
              <a:ext cx="4204003" cy="3038564"/>
              <a:chOff x="28238665" y="24403417"/>
              <a:chExt cx="4204003" cy="3038564"/>
            </a:xfrm>
          </p:grpSpPr>
          <p:pic>
            <p:nvPicPr>
              <p:cNvPr id="120" name="Picture 119">
                <a:extLst>
                  <a:ext uri="{FF2B5EF4-FFF2-40B4-BE49-F238E27FC236}">
                    <a16:creationId xmlns:a16="http://schemas.microsoft.com/office/drawing/2014/main" id="{E9736779-6D3C-441B-9C34-F588737CFD5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/>
              <a:srcRect t="1968"/>
              <a:stretch/>
            </p:blipFill>
            <p:spPr>
              <a:xfrm>
                <a:off x="28327868" y="24403417"/>
                <a:ext cx="4114800" cy="3026749"/>
              </a:xfrm>
              <a:prstGeom prst="rect">
                <a:avLst/>
              </a:prstGeom>
            </p:spPr>
          </p:pic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22B3F0DE-2316-4932-8F50-1D76BD42A6FE}"/>
                  </a:ext>
                </a:extLst>
              </p:cNvPr>
              <p:cNvSpPr txBox="1"/>
              <p:nvPr/>
            </p:nvSpPr>
            <p:spPr>
              <a:xfrm rot="16200000">
                <a:off x="26873272" y="25768810"/>
                <a:ext cx="3038564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Estimated Greenness (%)</a:t>
                </a:r>
              </a:p>
            </p:txBody>
          </p:sp>
        </p:grpSp>
        <p:sp>
          <p:nvSpPr>
            <p:cNvPr id="137" name="Arrow: Down 136">
              <a:extLst>
                <a:ext uri="{FF2B5EF4-FFF2-40B4-BE49-F238E27FC236}">
                  <a16:creationId xmlns:a16="http://schemas.microsoft.com/office/drawing/2014/main" id="{F0CF532E-DC7F-469D-B1FF-3E8809B8FE7C}"/>
                </a:ext>
              </a:extLst>
            </p:cNvPr>
            <p:cNvSpPr/>
            <p:nvPr/>
          </p:nvSpPr>
          <p:spPr>
            <a:xfrm rot="18841633">
              <a:off x="28718955" y="23441782"/>
              <a:ext cx="674370" cy="60866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9" name="Arrow: Down 138">
              <a:extLst>
                <a:ext uri="{FF2B5EF4-FFF2-40B4-BE49-F238E27FC236}">
                  <a16:creationId xmlns:a16="http://schemas.microsoft.com/office/drawing/2014/main" id="{31A34244-B813-4209-A1C4-A6FF9B3F30B2}"/>
                </a:ext>
              </a:extLst>
            </p:cNvPr>
            <p:cNvSpPr/>
            <p:nvPr/>
          </p:nvSpPr>
          <p:spPr>
            <a:xfrm rot="2659255">
              <a:off x="28729667" y="28497876"/>
              <a:ext cx="674370" cy="64517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BB6107ED-294F-4C77-A098-E4D91D273481}"/>
                </a:ext>
              </a:extLst>
            </p:cNvPr>
            <p:cNvSpPr txBox="1"/>
            <p:nvPr/>
          </p:nvSpPr>
          <p:spPr>
            <a:xfrm>
              <a:off x="24135726" y="24100224"/>
              <a:ext cx="4114800" cy="1077218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3200" dirty="0"/>
                <a:t>Simulate snowpack, snowfall, and rainfall</a:t>
              </a:r>
            </a:p>
          </p:txBody>
        </p:sp>
        <p:sp>
          <p:nvSpPr>
            <p:cNvPr id="1031" name="Arrow: Down 1030">
              <a:extLst>
                <a:ext uri="{FF2B5EF4-FFF2-40B4-BE49-F238E27FC236}">
                  <a16:creationId xmlns:a16="http://schemas.microsoft.com/office/drawing/2014/main" id="{086C0134-6E26-4C4B-B4B6-69BF80B392C6}"/>
                </a:ext>
              </a:extLst>
            </p:cNvPr>
            <p:cNvSpPr/>
            <p:nvPr/>
          </p:nvSpPr>
          <p:spPr>
            <a:xfrm rot="2715478">
              <a:off x="27594628" y="23470091"/>
              <a:ext cx="674370" cy="5580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8" name="Arrow: Down 137">
              <a:extLst>
                <a:ext uri="{FF2B5EF4-FFF2-40B4-BE49-F238E27FC236}">
                  <a16:creationId xmlns:a16="http://schemas.microsoft.com/office/drawing/2014/main" id="{4826D400-94E7-4550-BAF7-BC54B053DFB8}"/>
                </a:ext>
              </a:extLst>
            </p:cNvPr>
            <p:cNvSpPr/>
            <p:nvPr/>
          </p:nvSpPr>
          <p:spPr>
            <a:xfrm rot="18892329">
              <a:off x="27686133" y="28483366"/>
              <a:ext cx="674370" cy="642893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51" name="Group 1050">
              <a:extLst>
                <a:ext uri="{FF2B5EF4-FFF2-40B4-BE49-F238E27FC236}">
                  <a16:creationId xmlns:a16="http://schemas.microsoft.com/office/drawing/2014/main" id="{0FC674BF-C5B8-4B7B-8710-CD829BE9878E}"/>
                </a:ext>
              </a:extLst>
            </p:cNvPr>
            <p:cNvGrpSpPr/>
            <p:nvPr/>
          </p:nvGrpSpPr>
          <p:grpSpPr>
            <a:xfrm>
              <a:off x="24140632" y="25250615"/>
              <a:ext cx="4152652" cy="3080832"/>
              <a:chOff x="23951580" y="26321890"/>
              <a:chExt cx="4152652" cy="3080832"/>
            </a:xfrm>
          </p:grpSpPr>
          <p:grpSp>
            <p:nvGrpSpPr>
              <p:cNvPr id="1048" name="Group 1047">
                <a:extLst>
                  <a:ext uri="{FF2B5EF4-FFF2-40B4-BE49-F238E27FC236}">
                    <a16:creationId xmlns:a16="http://schemas.microsoft.com/office/drawing/2014/main" id="{C8D36C88-7EBA-4D46-B59B-8EACA8531BE9}"/>
                  </a:ext>
                </a:extLst>
              </p:cNvPr>
              <p:cNvGrpSpPr/>
              <p:nvPr/>
            </p:nvGrpSpPr>
            <p:grpSpPr>
              <a:xfrm>
                <a:off x="23951580" y="26321890"/>
                <a:ext cx="4148814" cy="2942044"/>
                <a:chOff x="23912868" y="27765487"/>
                <a:chExt cx="4148814" cy="2942044"/>
              </a:xfrm>
            </p:grpSpPr>
            <p:pic>
              <p:nvPicPr>
                <p:cNvPr id="119" name="Picture 118">
                  <a:extLst>
                    <a:ext uri="{FF2B5EF4-FFF2-40B4-BE49-F238E27FC236}">
                      <a16:creationId xmlns:a16="http://schemas.microsoft.com/office/drawing/2014/main" id="{FCEEF325-2711-44AB-9F98-F94740C2A15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23946882" y="27765487"/>
                  <a:ext cx="4114800" cy="2934424"/>
                </a:xfrm>
                <a:prstGeom prst="rect">
                  <a:avLst/>
                </a:prstGeom>
                <a:ln>
                  <a:noFill/>
                </a:ln>
              </p:spPr>
            </p:pic>
            <p:sp>
              <p:nvSpPr>
                <p:cNvPr id="127" name="TextBox 126">
                  <a:extLst>
                    <a:ext uri="{FF2B5EF4-FFF2-40B4-BE49-F238E27FC236}">
                      <a16:creationId xmlns:a16="http://schemas.microsoft.com/office/drawing/2014/main" id="{E1CB5CBF-5985-4D02-B98A-4A2DFCB000DB}"/>
                    </a:ext>
                  </a:extLst>
                </p:cNvPr>
                <p:cNvSpPr txBox="1"/>
                <p:nvPr/>
              </p:nvSpPr>
              <p:spPr>
                <a:xfrm rot="16200000">
                  <a:off x="22600816" y="29087701"/>
                  <a:ext cx="2931882" cy="3077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Modeled SWE (mm)</a:t>
                  </a:r>
                </a:p>
              </p:txBody>
            </p:sp>
            <p:sp>
              <p:nvSpPr>
                <p:cNvPr id="1032" name="TextBox 1031">
                  <a:extLst>
                    <a:ext uri="{FF2B5EF4-FFF2-40B4-BE49-F238E27FC236}">
                      <a16:creationId xmlns:a16="http://schemas.microsoft.com/office/drawing/2014/main" id="{6A640B03-A813-4E62-9474-B462364D831E}"/>
                    </a:ext>
                  </a:extLst>
                </p:cNvPr>
                <p:cNvSpPr txBox="1"/>
                <p:nvPr/>
              </p:nvSpPr>
              <p:spPr>
                <a:xfrm>
                  <a:off x="24555519" y="27929779"/>
                  <a:ext cx="111252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r</a:t>
                  </a:r>
                  <a:r>
                    <a:rPr lang="en-US" sz="1600" baseline="30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2</a:t>
                  </a:r>
                  <a:r>
                    <a:rPr lang="en-US" sz="16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= 0.62</a:t>
                  </a:r>
                </a:p>
              </p:txBody>
            </p:sp>
          </p:grpSp>
          <p:sp>
            <p:nvSpPr>
              <p:cNvPr id="1050" name="Rectangle 1049">
                <a:extLst>
                  <a:ext uri="{FF2B5EF4-FFF2-40B4-BE49-F238E27FC236}">
                    <a16:creationId xmlns:a16="http://schemas.microsoft.com/office/drawing/2014/main" id="{817744AD-6723-4F41-98F7-9CCE45396219}"/>
                  </a:ext>
                </a:extLst>
              </p:cNvPr>
              <p:cNvSpPr/>
              <p:nvPr/>
            </p:nvSpPr>
            <p:spPr>
              <a:xfrm>
                <a:off x="23961862" y="29263934"/>
                <a:ext cx="4142370" cy="1387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55" name="TextBox 1054">
              <a:extLst>
                <a:ext uri="{FF2B5EF4-FFF2-40B4-BE49-F238E27FC236}">
                  <a16:creationId xmlns:a16="http://schemas.microsoft.com/office/drawing/2014/main" id="{8B25C543-E779-4014-BDDE-9D96C4F15C82}"/>
                </a:ext>
              </a:extLst>
            </p:cNvPr>
            <p:cNvSpPr txBox="1"/>
            <p:nvPr/>
          </p:nvSpPr>
          <p:spPr>
            <a:xfrm>
              <a:off x="24139766" y="28331447"/>
              <a:ext cx="26754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Example of snow model fit</a:t>
              </a: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08ED556E-5DC3-49D9-82E4-EB64DA218618}"/>
                </a:ext>
              </a:extLst>
            </p:cNvPr>
            <p:cNvSpPr txBox="1"/>
            <p:nvPr/>
          </p:nvSpPr>
          <p:spPr>
            <a:xfrm>
              <a:off x="29821632" y="28311210"/>
              <a:ext cx="32057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Example of simulated greenness</a:t>
              </a:r>
            </a:p>
          </p:txBody>
        </p:sp>
      </p:grpSp>
      <p:pic>
        <p:nvPicPr>
          <p:cNvPr id="174" name="Picture 173">
            <a:extLst>
              <a:ext uri="{FF2B5EF4-FFF2-40B4-BE49-F238E27FC236}">
                <a16:creationId xmlns:a16="http://schemas.microsoft.com/office/drawing/2014/main" id="{F78294B7-1AEC-4DF3-9DBC-71E38085D0D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3348280" y="10766058"/>
            <a:ext cx="10058400" cy="3771900"/>
          </a:xfrm>
          <a:prstGeom prst="rect">
            <a:avLst/>
          </a:prstGeom>
        </p:spPr>
      </p:pic>
      <p:sp>
        <p:nvSpPr>
          <p:cNvPr id="175" name="TextBox 174">
            <a:extLst>
              <a:ext uri="{FF2B5EF4-FFF2-40B4-BE49-F238E27FC236}">
                <a16:creationId xmlns:a16="http://schemas.microsoft.com/office/drawing/2014/main" id="{5D0D1F31-0B23-4221-94F6-F14F423D7E9F}"/>
              </a:ext>
            </a:extLst>
          </p:cNvPr>
          <p:cNvSpPr txBox="1"/>
          <p:nvPr/>
        </p:nvSpPr>
        <p:spPr>
          <a:xfrm>
            <a:off x="33362597" y="14740017"/>
            <a:ext cx="10162843" cy="4401205"/>
          </a:xfrm>
          <a:prstGeom prst="rect">
            <a:avLst/>
          </a:prstGeom>
          <a:noFill/>
          <a:ln>
            <a:noFill/>
          </a:ln>
        </p:spPr>
        <p:txBody>
          <a:bodyPr wrap="square" lIns="182880" rIns="182880" rtlCol="0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4.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Kernel density plot of daily winter hydrological flows (mm) for Watershed 3 at Hubbard Brook from 1963 to 2015 under three conditions: rain-on-snow, winter heat wave, and ‘normal’ winter flows. Rain-on-snow events can cause higher flows than winter heat waves and normal conditions.</a:t>
            </a:r>
            <a:endParaRPr lang="en-US" sz="4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2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7F7F7F"/>
      </a:accent1>
      <a:accent2>
        <a:srgbClr val="839ABC"/>
      </a:accent2>
      <a:accent3>
        <a:srgbClr val="CAD9D0"/>
      </a:accent3>
      <a:accent4>
        <a:srgbClr val="364969"/>
      </a:accent4>
      <a:accent5>
        <a:srgbClr val="5A84BF"/>
      </a:accent5>
      <a:accent6>
        <a:srgbClr val="F5D55F"/>
      </a:accent6>
      <a:hlink>
        <a:srgbClr val="69A020"/>
      </a:hlink>
      <a:folHlink>
        <a:srgbClr val="8C8C8C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6588</TotalTime>
  <Words>601</Words>
  <Application>Microsoft Office PowerPoint</Application>
  <PresentationFormat>Custom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the University of Winnipeg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Nora Casson</dc:creator>
  <cp:lastModifiedBy>Alix Contosta</cp:lastModifiedBy>
  <cp:revision>208</cp:revision>
  <dcterms:created xsi:type="dcterms:W3CDTF">2017-03-21T14:21:43Z</dcterms:created>
  <dcterms:modified xsi:type="dcterms:W3CDTF">2019-10-25T14:23:13Z</dcterms:modified>
</cp:coreProperties>
</file>