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32918400" cy="402336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3168" userDrawn="1">
          <p15:clr>
            <a:srgbClr val="A4A3A4"/>
          </p15:clr>
        </p15:guide>
        <p15:guide id="2" pos="14531" userDrawn="1">
          <p15:clr>
            <a:srgbClr val="A4A3A4"/>
          </p15:clr>
        </p15:guide>
        <p15:guide id="3"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4575" autoAdjust="0"/>
  </p:normalViewPr>
  <p:slideViewPr>
    <p:cSldViewPr>
      <p:cViewPr varScale="1">
        <p:scale>
          <a:sx n="17" d="100"/>
          <a:sy n="17" d="100"/>
        </p:scale>
        <p:origin x="3272" y="288"/>
      </p:cViewPr>
      <p:guideLst>
        <p:guide orient="horz" pos="3168"/>
        <p:guide pos="14531"/>
        <p:guide pos="10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4848"/>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9358" y="12499270"/>
            <a:ext cx="27979688" cy="8622594"/>
          </a:xfrm>
        </p:spPr>
        <p:txBody>
          <a:bodyPr/>
          <a:lstStyle/>
          <a:p>
            <a:r>
              <a:rPr lang="en-US"/>
              <a:t>Click to edit Master title style</a:t>
            </a:r>
          </a:p>
        </p:txBody>
      </p:sp>
      <p:sp>
        <p:nvSpPr>
          <p:cNvPr id="3" name="Subtitle 2"/>
          <p:cNvSpPr>
            <a:spLocks noGrp="1"/>
          </p:cNvSpPr>
          <p:nvPr>
            <p:ph type="subTitle" idx="1"/>
          </p:nvPr>
        </p:nvSpPr>
        <p:spPr>
          <a:xfrm>
            <a:off x="4937523" y="22798264"/>
            <a:ext cx="23043355" cy="10283472"/>
          </a:xfrm>
        </p:spPr>
        <p:txBody>
          <a:bodyPr/>
          <a:lstStyle>
            <a:lvl1pPr marL="0" indent="0" algn="ctr">
              <a:buNone/>
              <a:defRPr/>
            </a:lvl1pPr>
            <a:lvl2pPr marL="342920" indent="0" algn="ctr">
              <a:buNone/>
              <a:defRPr/>
            </a:lvl2pPr>
            <a:lvl3pPr marL="685840" indent="0" algn="ctr">
              <a:buNone/>
              <a:defRPr/>
            </a:lvl3pPr>
            <a:lvl4pPr marL="1028760" indent="0" algn="ctr">
              <a:buNone/>
              <a:defRPr/>
            </a:lvl4pPr>
            <a:lvl5pPr marL="1371680" indent="0" algn="ctr">
              <a:buNone/>
              <a:defRPr/>
            </a:lvl5pPr>
            <a:lvl6pPr marL="1714600" indent="0" algn="ctr">
              <a:buNone/>
              <a:defRPr/>
            </a:lvl6pPr>
            <a:lvl7pPr marL="2057520" indent="0" algn="ctr">
              <a:buNone/>
              <a:defRPr/>
            </a:lvl7pPr>
            <a:lvl8pPr marL="2400441" indent="0" algn="ctr">
              <a:buNone/>
              <a:defRPr/>
            </a:lvl8pPr>
            <a:lvl9pPr marL="2743361"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5" y="25854210"/>
            <a:ext cx="27980879" cy="7990064"/>
          </a:xfrm>
        </p:spPr>
        <p:txBody>
          <a:bodyPr anchor="t"/>
          <a:lstStyle>
            <a:lvl1pPr algn="l">
              <a:defRPr sz="3000" b="1" cap="all"/>
            </a:lvl1pPr>
          </a:lstStyle>
          <a:p>
            <a:r>
              <a:rPr lang="en-US"/>
              <a:t>Click to edit Master title style</a:t>
            </a:r>
          </a:p>
        </p:txBody>
      </p:sp>
      <p:sp>
        <p:nvSpPr>
          <p:cNvPr id="3" name="Text Placeholder 2"/>
          <p:cNvSpPr>
            <a:spLocks noGrp="1"/>
          </p:cNvSpPr>
          <p:nvPr>
            <p:ph type="body" idx="1"/>
          </p:nvPr>
        </p:nvSpPr>
        <p:spPr>
          <a:xfrm>
            <a:off x="2600325" y="17053102"/>
            <a:ext cx="27980879" cy="8801100"/>
          </a:xfrm>
        </p:spPr>
        <p:txBody>
          <a:bodyPr anchor="b"/>
          <a:lstStyle>
            <a:lvl1pPr marL="0" indent="0">
              <a:buNone/>
              <a:defRPr sz="1500"/>
            </a:lvl1pPr>
            <a:lvl2pPr marL="342920" indent="0">
              <a:buNone/>
              <a:defRPr sz="1350"/>
            </a:lvl2pPr>
            <a:lvl3pPr marL="685840" indent="0">
              <a:buNone/>
              <a:defRPr sz="1200"/>
            </a:lvl3pPr>
            <a:lvl4pPr marL="1028760" indent="0">
              <a:buNone/>
              <a:defRPr sz="1050"/>
            </a:lvl4pPr>
            <a:lvl5pPr marL="1371680" indent="0">
              <a:buNone/>
              <a:defRPr sz="1050"/>
            </a:lvl5pPr>
            <a:lvl6pPr marL="1714600" indent="0">
              <a:buNone/>
              <a:defRPr sz="1050"/>
            </a:lvl6pPr>
            <a:lvl7pPr marL="2057520" indent="0">
              <a:buNone/>
              <a:defRPr sz="1050"/>
            </a:lvl7pPr>
            <a:lvl8pPr marL="2400441" indent="0">
              <a:buNone/>
              <a:defRPr sz="1050"/>
            </a:lvl8pPr>
            <a:lvl9pPr marL="2743361" indent="0">
              <a:buNone/>
              <a:defRPr sz="105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45447" y="9387066"/>
            <a:ext cx="14756605" cy="265546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16353" y="9387066"/>
            <a:ext cx="14756605" cy="26554642"/>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444" y="9006775"/>
            <a:ext cx="14544676" cy="3752497"/>
          </a:xfrm>
        </p:spPr>
        <p:txBody>
          <a:bodyPr anchor="b"/>
          <a:lstStyle>
            <a:lvl1pPr marL="0" indent="0">
              <a:buNone/>
              <a:defRPr sz="1800" b="1"/>
            </a:lvl1pPr>
            <a:lvl2pPr marL="342920" indent="0">
              <a:buNone/>
              <a:defRPr sz="1500" b="1"/>
            </a:lvl2pPr>
            <a:lvl3pPr marL="685840" indent="0">
              <a:buNone/>
              <a:defRPr sz="1350" b="1"/>
            </a:lvl3pPr>
            <a:lvl4pPr marL="1028760" indent="0">
              <a:buNone/>
              <a:defRPr sz="1200" b="1"/>
            </a:lvl4pPr>
            <a:lvl5pPr marL="1371680" indent="0">
              <a:buNone/>
              <a:defRPr sz="1200" b="1"/>
            </a:lvl5pPr>
            <a:lvl6pPr marL="1714600" indent="0">
              <a:buNone/>
              <a:defRPr sz="1200" b="1"/>
            </a:lvl6pPr>
            <a:lvl7pPr marL="2057520" indent="0">
              <a:buNone/>
              <a:defRPr sz="1200" b="1"/>
            </a:lvl7pPr>
            <a:lvl8pPr marL="2400441" indent="0">
              <a:buNone/>
              <a:defRPr sz="1200" b="1"/>
            </a:lvl8pPr>
            <a:lvl9pPr marL="2743361" indent="0">
              <a:buNone/>
              <a:defRPr sz="1200" b="1"/>
            </a:lvl9pPr>
          </a:lstStyle>
          <a:p>
            <a:pPr lvl="0"/>
            <a:r>
              <a:rPr lang="en-US"/>
              <a:t>Click to edit Master text styles</a:t>
            </a:r>
          </a:p>
        </p:txBody>
      </p:sp>
      <p:sp>
        <p:nvSpPr>
          <p:cNvPr id="4" name="Content Placeholder 3"/>
          <p:cNvSpPr>
            <a:spLocks noGrp="1"/>
          </p:cNvSpPr>
          <p:nvPr>
            <p:ph sz="half" idx="2"/>
          </p:nvPr>
        </p:nvSpPr>
        <p:spPr>
          <a:xfrm>
            <a:off x="1645444" y="12759269"/>
            <a:ext cx="14544676" cy="2318049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329" y="9006775"/>
            <a:ext cx="14550628" cy="3752497"/>
          </a:xfrm>
        </p:spPr>
        <p:txBody>
          <a:bodyPr anchor="b"/>
          <a:lstStyle>
            <a:lvl1pPr marL="0" indent="0">
              <a:buNone/>
              <a:defRPr sz="1800" b="1"/>
            </a:lvl1pPr>
            <a:lvl2pPr marL="342920" indent="0">
              <a:buNone/>
              <a:defRPr sz="1500" b="1"/>
            </a:lvl2pPr>
            <a:lvl3pPr marL="685840" indent="0">
              <a:buNone/>
              <a:defRPr sz="1350" b="1"/>
            </a:lvl3pPr>
            <a:lvl4pPr marL="1028760" indent="0">
              <a:buNone/>
              <a:defRPr sz="1200" b="1"/>
            </a:lvl4pPr>
            <a:lvl5pPr marL="1371680" indent="0">
              <a:buNone/>
              <a:defRPr sz="1200" b="1"/>
            </a:lvl5pPr>
            <a:lvl6pPr marL="1714600" indent="0">
              <a:buNone/>
              <a:defRPr sz="1200" b="1"/>
            </a:lvl6pPr>
            <a:lvl7pPr marL="2057520" indent="0">
              <a:buNone/>
              <a:defRPr sz="1200" b="1"/>
            </a:lvl7pPr>
            <a:lvl8pPr marL="2400441" indent="0">
              <a:buNone/>
              <a:defRPr sz="1200" b="1"/>
            </a:lvl8pPr>
            <a:lvl9pPr marL="2743361" indent="0">
              <a:buNone/>
              <a:defRPr sz="1200" b="1"/>
            </a:lvl9pPr>
          </a:lstStyle>
          <a:p>
            <a:pPr lvl="0"/>
            <a:r>
              <a:rPr lang="en-US"/>
              <a:t>Click to edit Master text styles</a:t>
            </a:r>
          </a:p>
        </p:txBody>
      </p:sp>
      <p:sp>
        <p:nvSpPr>
          <p:cNvPr id="6" name="Content Placeholder 5"/>
          <p:cNvSpPr>
            <a:spLocks noGrp="1"/>
          </p:cNvSpPr>
          <p:nvPr>
            <p:ph sz="quarter" idx="4"/>
          </p:nvPr>
        </p:nvSpPr>
        <p:spPr>
          <a:xfrm>
            <a:off x="16722329" y="12759269"/>
            <a:ext cx="14550628" cy="23180499"/>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443" y="1602670"/>
            <a:ext cx="10829926" cy="6816196"/>
          </a:xfrm>
        </p:spPr>
        <p:txBody>
          <a:bodyPr anchor="b"/>
          <a:lstStyle>
            <a:lvl1pPr algn="l">
              <a:defRPr sz="1500" b="1"/>
            </a:lvl1pPr>
          </a:lstStyle>
          <a:p>
            <a:r>
              <a:rPr lang="en-US"/>
              <a:t>Click to edit Master title style</a:t>
            </a:r>
          </a:p>
        </p:txBody>
      </p:sp>
      <p:sp>
        <p:nvSpPr>
          <p:cNvPr id="3" name="Content Placeholder 2"/>
          <p:cNvSpPr>
            <a:spLocks noGrp="1"/>
          </p:cNvSpPr>
          <p:nvPr>
            <p:ph idx="1"/>
          </p:nvPr>
        </p:nvSpPr>
        <p:spPr>
          <a:xfrm>
            <a:off x="12870655" y="1602670"/>
            <a:ext cx="18402300" cy="34337096"/>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443" y="8418866"/>
            <a:ext cx="10829926" cy="27520900"/>
          </a:xfrm>
        </p:spPr>
        <p:txBody>
          <a:bodyPr/>
          <a:lstStyle>
            <a:lvl1pPr marL="0" indent="0">
              <a:buNone/>
              <a:defRPr sz="1050"/>
            </a:lvl1pPr>
            <a:lvl2pPr marL="342920" indent="0">
              <a:buNone/>
              <a:defRPr sz="900"/>
            </a:lvl2pPr>
            <a:lvl3pPr marL="685840" indent="0">
              <a:buNone/>
              <a:defRPr sz="750"/>
            </a:lvl3pPr>
            <a:lvl4pPr marL="1028760" indent="0">
              <a:buNone/>
              <a:defRPr sz="675"/>
            </a:lvl4pPr>
            <a:lvl5pPr marL="1371680" indent="0">
              <a:buNone/>
              <a:defRPr sz="675"/>
            </a:lvl5pPr>
            <a:lvl6pPr marL="1714600" indent="0">
              <a:buNone/>
              <a:defRPr sz="675"/>
            </a:lvl6pPr>
            <a:lvl7pPr marL="2057520" indent="0">
              <a:buNone/>
              <a:defRPr sz="675"/>
            </a:lvl7pPr>
            <a:lvl8pPr marL="2400441" indent="0">
              <a:buNone/>
              <a:defRPr sz="675"/>
            </a:lvl8pPr>
            <a:lvl9pPr marL="2743361" indent="0">
              <a:buNone/>
              <a:defRPr sz="67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000" y="28163141"/>
            <a:ext cx="19751278" cy="3325636"/>
          </a:xfrm>
        </p:spPr>
        <p:txBody>
          <a:bodyPr anchor="b"/>
          <a:lstStyle>
            <a:lvl1pPr algn="l">
              <a:defRPr sz="1500" b="1"/>
            </a:lvl1pPr>
          </a:lstStyle>
          <a:p>
            <a:r>
              <a:rPr lang="en-US"/>
              <a:t>Click to edit Master title style</a:t>
            </a:r>
          </a:p>
        </p:txBody>
      </p:sp>
      <p:sp>
        <p:nvSpPr>
          <p:cNvPr id="3" name="Picture Placeholder 2"/>
          <p:cNvSpPr>
            <a:spLocks noGrp="1"/>
          </p:cNvSpPr>
          <p:nvPr>
            <p:ph type="pic" idx="1"/>
          </p:nvPr>
        </p:nvSpPr>
        <p:spPr>
          <a:xfrm>
            <a:off x="6452000" y="3595337"/>
            <a:ext cx="19751278" cy="24138995"/>
          </a:xfrm>
        </p:spPr>
        <p:txBody>
          <a:bodyPr/>
          <a:lstStyle>
            <a:lvl1pPr marL="0" indent="0">
              <a:buNone/>
              <a:defRPr sz="2400"/>
            </a:lvl1pPr>
            <a:lvl2pPr marL="342920" indent="0">
              <a:buNone/>
              <a:defRPr sz="2100"/>
            </a:lvl2pPr>
            <a:lvl3pPr marL="685840" indent="0">
              <a:buNone/>
              <a:defRPr sz="1800"/>
            </a:lvl3pPr>
            <a:lvl4pPr marL="1028760" indent="0">
              <a:buNone/>
              <a:defRPr sz="1500"/>
            </a:lvl4pPr>
            <a:lvl5pPr marL="1371680" indent="0">
              <a:buNone/>
              <a:defRPr sz="1500"/>
            </a:lvl5pPr>
            <a:lvl6pPr marL="1714600" indent="0">
              <a:buNone/>
              <a:defRPr sz="1500"/>
            </a:lvl6pPr>
            <a:lvl7pPr marL="2057520" indent="0">
              <a:buNone/>
              <a:defRPr sz="1500"/>
            </a:lvl7pPr>
            <a:lvl8pPr marL="2400441" indent="0">
              <a:buNone/>
              <a:defRPr sz="1500"/>
            </a:lvl8pPr>
            <a:lvl9pPr marL="2743361" indent="0">
              <a:buNone/>
              <a:defRPr sz="1500"/>
            </a:lvl9pPr>
          </a:lstStyle>
          <a:p>
            <a:pPr lvl="0"/>
            <a:endParaRPr lang="en-US" noProof="0"/>
          </a:p>
        </p:txBody>
      </p:sp>
      <p:sp>
        <p:nvSpPr>
          <p:cNvPr id="4" name="Text Placeholder 3"/>
          <p:cNvSpPr>
            <a:spLocks noGrp="1"/>
          </p:cNvSpPr>
          <p:nvPr>
            <p:ph type="body" sz="half" idx="2"/>
          </p:nvPr>
        </p:nvSpPr>
        <p:spPr>
          <a:xfrm>
            <a:off x="6452000" y="31488777"/>
            <a:ext cx="19751278" cy="4720695"/>
          </a:xfrm>
        </p:spPr>
        <p:txBody>
          <a:bodyPr/>
          <a:lstStyle>
            <a:lvl1pPr marL="0" indent="0">
              <a:buNone/>
              <a:defRPr sz="1050"/>
            </a:lvl1pPr>
            <a:lvl2pPr marL="342920" indent="0">
              <a:buNone/>
              <a:defRPr sz="900"/>
            </a:lvl2pPr>
            <a:lvl3pPr marL="685840" indent="0">
              <a:buNone/>
              <a:defRPr sz="750"/>
            </a:lvl3pPr>
            <a:lvl4pPr marL="1028760" indent="0">
              <a:buNone/>
              <a:defRPr sz="675"/>
            </a:lvl4pPr>
            <a:lvl5pPr marL="1371680" indent="0">
              <a:buNone/>
              <a:defRPr sz="675"/>
            </a:lvl5pPr>
            <a:lvl6pPr marL="1714600" indent="0">
              <a:buNone/>
              <a:defRPr sz="675"/>
            </a:lvl6pPr>
            <a:lvl7pPr marL="2057520" indent="0">
              <a:buNone/>
              <a:defRPr sz="675"/>
            </a:lvl7pPr>
            <a:lvl8pPr marL="2400441" indent="0">
              <a:buNone/>
              <a:defRPr sz="675"/>
            </a:lvl8pPr>
            <a:lvl9pPr marL="2743361" indent="0">
              <a:buNone/>
              <a:defRPr sz="67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081" y="1610432"/>
            <a:ext cx="7406878" cy="343312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45444" y="1610432"/>
            <a:ext cx="22106335" cy="34331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5446" y="1610431"/>
            <a:ext cx="29627512" cy="6705600"/>
          </a:xfrm>
        </p:spPr>
        <p:txBody>
          <a:bodyPr/>
          <a:lstStyle/>
          <a:p>
            <a:r>
              <a:rPr lang="en-US"/>
              <a:t>Click to edit Master title style</a:t>
            </a:r>
          </a:p>
        </p:txBody>
      </p:sp>
      <p:sp>
        <p:nvSpPr>
          <p:cNvPr id="3" name="Content Placeholder 2"/>
          <p:cNvSpPr>
            <a:spLocks noGrp="1"/>
          </p:cNvSpPr>
          <p:nvPr>
            <p:ph sz="quarter" idx="1"/>
          </p:nvPr>
        </p:nvSpPr>
        <p:spPr>
          <a:xfrm>
            <a:off x="1645447" y="9387067"/>
            <a:ext cx="14756605" cy="13184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6516353" y="9387067"/>
            <a:ext cx="14756605" cy="13184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645447" y="22757519"/>
            <a:ext cx="14756605" cy="13184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16516353" y="22757519"/>
            <a:ext cx="14756605" cy="13184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45710" y="1610431"/>
            <a:ext cx="29626984" cy="670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645710" y="9387066"/>
            <a:ext cx="29626984" cy="265546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1645710" y="36640206"/>
            <a:ext cx="7681384" cy="279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2821946">
              <a:defRPr sz="4275"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1246910" y="36640206"/>
            <a:ext cx="10424584" cy="279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2821946">
              <a:defRPr sz="4275"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3591310" y="36640206"/>
            <a:ext cx="7681384" cy="279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2821946">
              <a:defRPr sz="4275"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2821946" rtl="0" eaLnBrk="0" fontAlgn="base" hangingPunct="0">
        <a:spcBef>
          <a:spcPct val="0"/>
        </a:spcBef>
        <a:spcAft>
          <a:spcPct val="0"/>
        </a:spcAft>
        <a:defRPr sz="13651">
          <a:solidFill>
            <a:schemeClr val="tx2"/>
          </a:solidFill>
          <a:latin typeface="+mj-lt"/>
          <a:ea typeface="+mj-ea"/>
          <a:cs typeface="+mj-cs"/>
        </a:defRPr>
      </a:lvl1pPr>
      <a:lvl2pPr algn="ctr" defTabSz="2821946" rtl="0" eaLnBrk="0" fontAlgn="base" hangingPunct="0">
        <a:spcBef>
          <a:spcPct val="0"/>
        </a:spcBef>
        <a:spcAft>
          <a:spcPct val="0"/>
        </a:spcAft>
        <a:defRPr sz="13651">
          <a:solidFill>
            <a:schemeClr val="tx2"/>
          </a:solidFill>
          <a:latin typeface="Arial" pitchFamily="34" charset="0"/>
        </a:defRPr>
      </a:lvl2pPr>
      <a:lvl3pPr algn="ctr" defTabSz="2821946" rtl="0" eaLnBrk="0" fontAlgn="base" hangingPunct="0">
        <a:spcBef>
          <a:spcPct val="0"/>
        </a:spcBef>
        <a:spcAft>
          <a:spcPct val="0"/>
        </a:spcAft>
        <a:defRPr sz="13651">
          <a:solidFill>
            <a:schemeClr val="tx2"/>
          </a:solidFill>
          <a:latin typeface="Arial" pitchFamily="34" charset="0"/>
        </a:defRPr>
      </a:lvl3pPr>
      <a:lvl4pPr algn="ctr" defTabSz="2821946" rtl="0" eaLnBrk="0" fontAlgn="base" hangingPunct="0">
        <a:spcBef>
          <a:spcPct val="0"/>
        </a:spcBef>
        <a:spcAft>
          <a:spcPct val="0"/>
        </a:spcAft>
        <a:defRPr sz="13651">
          <a:solidFill>
            <a:schemeClr val="tx2"/>
          </a:solidFill>
          <a:latin typeface="Arial" pitchFamily="34" charset="0"/>
        </a:defRPr>
      </a:lvl4pPr>
      <a:lvl5pPr algn="ctr" defTabSz="2821946" rtl="0" eaLnBrk="0" fontAlgn="base" hangingPunct="0">
        <a:spcBef>
          <a:spcPct val="0"/>
        </a:spcBef>
        <a:spcAft>
          <a:spcPct val="0"/>
        </a:spcAft>
        <a:defRPr sz="13651">
          <a:solidFill>
            <a:schemeClr val="tx2"/>
          </a:solidFill>
          <a:latin typeface="Arial" pitchFamily="34" charset="0"/>
        </a:defRPr>
      </a:lvl5pPr>
      <a:lvl6pPr marL="342920" algn="ctr" defTabSz="2821946" rtl="0" fontAlgn="base">
        <a:spcBef>
          <a:spcPct val="0"/>
        </a:spcBef>
        <a:spcAft>
          <a:spcPct val="0"/>
        </a:spcAft>
        <a:defRPr sz="13651">
          <a:solidFill>
            <a:schemeClr val="tx2"/>
          </a:solidFill>
          <a:latin typeface="Arial" pitchFamily="34" charset="0"/>
        </a:defRPr>
      </a:lvl6pPr>
      <a:lvl7pPr marL="685840" algn="ctr" defTabSz="2821946" rtl="0" fontAlgn="base">
        <a:spcBef>
          <a:spcPct val="0"/>
        </a:spcBef>
        <a:spcAft>
          <a:spcPct val="0"/>
        </a:spcAft>
        <a:defRPr sz="13651">
          <a:solidFill>
            <a:schemeClr val="tx2"/>
          </a:solidFill>
          <a:latin typeface="Arial" pitchFamily="34" charset="0"/>
        </a:defRPr>
      </a:lvl7pPr>
      <a:lvl8pPr marL="1028760" algn="ctr" defTabSz="2821946" rtl="0" fontAlgn="base">
        <a:spcBef>
          <a:spcPct val="0"/>
        </a:spcBef>
        <a:spcAft>
          <a:spcPct val="0"/>
        </a:spcAft>
        <a:defRPr sz="13651">
          <a:solidFill>
            <a:schemeClr val="tx2"/>
          </a:solidFill>
          <a:latin typeface="Arial" pitchFamily="34" charset="0"/>
        </a:defRPr>
      </a:lvl8pPr>
      <a:lvl9pPr marL="1371680" algn="ctr" defTabSz="2821946" rtl="0" fontAlgn="base">
        <a:spcBef>
          <a:spcPct val="0"/>
        </a:spcBef>
        <a:spcAft>
          <a:spcPct val="0"/>
        </a:spcAft>
        <a:defRPr sz="13651">
          <a:solidFill>
            <a:schemeClr val="tx2"/>
          </a:solidFill>
          <a:latin typeface="Arial" pitchFamily="34" charset="0"/>
        </a:defRPr>
      </a:lvl9pPr>
    </p:titleStyle>
    <p:bodyStyle>
      <a:lvl1pPr marL="1057337" indent="-1057337" algn="l" defTabSz="2821946" rtl="0" eaLnBrk="0" fontAlgn="base" hangingPunct="0">
        <a:spcBef>
          <a:spcPct val="20000"/>
        </a:spcBef>
        <a:spcAft>
          <a:spcPct val="0"/>
        </a:spcAft>
        <a:buChar char="•"/>
        <a:defRPr sz="9900">
          <a:solidFill>
            <a:schemeClr val="tx1"/>
          </a:solidFill>
          <a:latin typeface="+mn-lt"/>
          <a:ea typeface="+mn-ea"/>
          <a:cs typeface="+mn-cs"/>
        </a:defRPr>
      </a:lvl1pPr>
      <a:lvl2pPr marL="2293278" indent="-882305" algn="l" defTabSz="2821946" rtl="0" eaLnBrk="0" fontAlgn="base" hangingPunct="0">
        <a:spcBef>
          <a:spcPct val="20000"/>
        </a:spcBef>
        <a:spcAft>
          <a:spcPct val="0"/>
        </a:spcAft>
        <a:buChar char="–"/>
        <a:defRPr sz="8625">
          <a:solidFill>
            <a:schemeClr val="tx1"/>
          </a:solidFill>
          <a:latin typeface="+mn-lt"/>
        </a:defRPr>
      </a:lvl2pPr>
      <a:lvl3pPr marL="3526838" indent="-704892" algn="l" defTabSz="2821946" rtl="0" eaLnBrk="0" fontAlgn="base" hangingPunct="0">
        <a:spcBef>
          <a:spcPct val="20000"/>
        </a:spcBef>
        <a:spcAft>
          <a:spcPct val="0"/>
        </a:spcAft>
        <a:buChar char="•"/>
        <a:defRPr sz="7425">
          <a:solidFill>
            <a:schemeClr val="tx1"/>
          </a:solidFill>
          <a:latin typeface="+mn-lt"/>
        </a:defRPr>
      </a:lvl3pPr>
      <a:lvl4pPr marL="4937812" indent="-704892" algn="l" defTabSz="2821946" rtl="0" eaLnBrk="0" fontAlgn="base" hangingPunct="0">
        <a:spcBef>
          <a:spcPct val="20000"/>
        </a:spcBef>
        <a:spcAft>
          <a:spcPct val="0"/>
        </a:spcAft>
        <a:buChar char="–"/>
        <a:defRPr sz="6150">
          <a:solidFill>
            <a:schemeClr val="tx1"/>
          </a:solidFill>
          <a:latin typeface="+mn-lt"/>
        </a:defRPr>
      </a:lvl4pPr>
      <a:lvl5pPr marL="6349976" indent="-706082" algn="l" defTabSz="2821946" rtl="0" eaLnBrk="0" fontAlgn="base" hangingPunct="0">
        <a:spcBef>
          <a:spcPct val="20000"/>
        </a:spcBef>
        <a:spcAft>
          <a:spcPct val="0"/>
        </a:spcAft>
        <a:buChar char="»"/>
        <a:defRPr sz="6150">
          <a:solidFill>
            <a:schemeClr val="tx1"/>
          </a:solidFill>
          <a:latin typeface="+mn-lt"/>
        </a:defRPr>
      </a:lvl5pPr>
      <a:lvl6pPr marL="6692896" indent="-706082" algn="l" defTabSz="2821946" rtl="0" fontAlgn="base">
        <a:spcBef>
          <a:spcPct val="20000"/>
        </a:spcBef>
        <a:spcAft>
          <a:spcPct val="0"/>
        </a:spcAft>
        <a:buChar char="»"/>
        <a:defRPr sz="6150">
          <a:solidFill>
            <a:schemeClr val="tx1"/>
          </a:solidFill>
          <a:latin typeface="+mn-lt"/>
        </a:defRPr>
      </a:lvl6pPr>
      <a:lvl7pPr marL="7035816" indent="-706082" algn="l" defTabSz="2821946" rtl="0" fontAlgn="base">
        <a:spcBef>
          <a:spcPct val="20000"/>
        </a:spcBef>
        <a:spcAft>
          <a:spcPct val="0"/>
        </a:spcAft>
        <a:buChar char="»"/>
        <a:defRPr sz="6150">
          <a:solidFill>
            <a:schemeClr val="tx1"/>
          </a:solidFill>
          <a:latin typeface="+mn-lt"/>
        </a:defRPr>
      </a:lvl7pPr>
      <a:lvl8pPr marL="7378735" indent="-706082" algn="l" defTabSz="2821946" rtl="0" fontAlgn="base">
        <a:spcBef>
          <a:spcPct val="20000"/>
        </a:spcBef>
        <a:spcAft>
          <a:spcPct val="0"/>
        </a:spcAft>
        <a:buChar char="»"/>
        <a:defRPr sz="6150">
          <a:solidFill>
            <a:schemeClr val="tx1"/>
          </a:solidFill>
          <a:latin typeface="+mn-lt"/>
        </a:defRPr>
      </a:lvl8pPr>
      <a:lvl9pPr marL="7721656" indent="-706082" algn="l" defTabSz="2821946" rtl="0" fontAlgn="base">
        <a:spcBef>
          <a:spcPct val="20000"/>
        </a:spcBef>
        <a:spcAft>
          <a:spcPct val="0"/>
        </a:spcAft>
        <a:buChar char="»"/>
        <a:defRPr sz="6150">
          <a:solidFill>
            <a:schemeClr val="tx1"/>
          </a:solidFill>
          <a:latin typeface="+mn-lt"/>
        </a:defRPr>
      </a:lvl9pPr>
    </p:bodyStyle>
    <p:otherStyle>
      <a:defPPr>
        <a:defRPr lang="en-US"/>
      </a:defPPr>
      <a:lvl1pPr marL="0" algn="l" defTabSz="685840" rtl="0" eaLnBrk="1" latinLnBrk="0" hangingPunct="1">
        <a:defRPr sz="1350" kern="1200">
          <a:solidFill>
            <a:schemeClr val="tx1"/>
          </a:solidFill>
          <a:latin typeface="+mn-lt"/>
          <a:ea typeface="+mn-ea"/>
          <a:cs typeface="+mn-cs"/>
        </a:defRPr>
      </a:lvl1pPr>
      <a:lvl2pPr marL="342920" algn="l" defTabSz="685840" rtl="0" eaLnBrk="1" latinLnBrk="0" hangingPunct="1">
        <a:defRPr sz="1350" kern="1200">
          <a:solidFill>
            <a:schemeClr val="tx1"/>
          </a:solidFill>
          <a:latin typeface="+mn-lt"/>
          <a:ea typeface="+mn-ea"/>
          <a:cs typeface="+mn-cs"/>
        </a:defRPr>
      </a:lvl2pPr>
      <a:lvl3pPr marL="685840" algn="l" defTabSz="685840" rtl="0" eaLnBrk="1" latinLnBrk="0" hangingPunct="1">
        <a:defRPr sz="1350" kern="1200">
          <a:solidFill>
            <a:schemeClr val="tx1"/>
          </a:solidFill>
          <a:latin typeface="+mn-lt"/>
          <a:ea typeface="+mn-ea"/>
          <a:cs typeface="+mn-cs"/>
        </a:defRPr>
      </a:lvl3pPr>
      <a:lvl4pPr marL="1028760" algn="l" defTabSz="685840" rtl="0" eaLnBrk="1" latinLnBrk="0" hangingPunct="1">
        <a:defRPr sz="1350" kern="1200">
          <a:solidFill>
            <a:schemeClr val="tx1"/>
          </a:solidFill>
          <a:latin typeface="+mn-lt"/>
          <a:ea typeface="+mn-ea"/>
          <a:cs typeface="+mn-cs"/>
        </a:defRPr>
      </a:lvl4pPr>
      <a:lvl5pPr marL="1371680" algn="l" defTabSz="685840" rtl="0" eaLnBrk="1" latinLnBrk="0" hangingPunct="1">
        <a:defRPr sz="1350" kern="1200">
          <a:solidFill>
            <a:schemeClr val="tx1"/>
          </a:solidFill>
          <a:latin typeface="+mn-lt"/>
          <a:ea typeface="+mn-ea"/>
          <a:cs typeface="+mn-cs"/>
        </a:defRPr>
      </a:lvl5pPr>
      <a:lvl6pPr marL="1714600" algn="l" defTabSz="685840" rtl="0" eaLnBrk="1" latinLnBrk="0" hangingPunct="1">
        <a:defRPr sz="1350" kern="1200">
          <a:solidFill>
            <a:schemeClr val="tx1"/>
          </a:solidFill>
          <a:latin typeface="+mn-lt"/>
          <a:ea typeface="+mn-ea"/>
          <a:cs typeface="+mn-cs"/>
        </a:defRPr>
      </a:lvl6pPr>
      <a:lvl7pPr marL="2057520" algn="l" defTabSz="685840" rtl="0" eaLnBrk="1" latinLnBrk="0" hangingPunct="1">
        <a:defRPr sz="1350" kern="1200">
          <a:solidFill>
            <a:schemeClr val="tx1"/>
          </a:solidFill>
          <a:latin typeface="+mn-lt"/>
          <a:ea typeface="+mn-ea"/>
          <a:cs typeface="+mn-cs"/>
        </a:defRPr>
      </a:lvl7pPr>
      <a:lvl8pPr marL="2400441" algn="l" defTabSz="685840" rtl="0" eaLnBrk="1" latinLnBrk="0" hangingPunct="1">
        <a:defRPr sz="1350" kern="1200">
          <a:solidFill>
            <a:schemeClr val="tx1"/>
          </a:solidFill>
          <a:latin typeface="+mn-lt"/>
          <a:ea typeface="+mn-ea"/>
          <a:cs typeface="+mn-cs"/>
        </a:defRPr>
      </a:lvl8pPr>
      <a:lvl9pPr marL="2743361" algn="l" defTabSz="68584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10.png"/><Relationship Id="rId18" Type="http://schemas.openxmlformats.org/officeDocument/2006/relationships/image" Target="../media/image15.png"/><Relationship Id="rId26" Type="http://schemas.openxmlformats.org/officeDocument/2006/relationships/image" Target="../media/image23.png"/><Relationship Id="rId21" Type="http://schemas.openxmlformats.org/officeDocument/2006/relationships/image" Target="../media/image18.jpg"/><Relationship Id="rId34" Type="http://schemas.openxmlformats.org/officeDocument/2006/relationships/image" Target="../media/image31.png"/><Relationship Id="rId7" Type="http://schemas.openxmlformats.org/officeDocument/2006/relationships/image" Target="../media/image4.png"/><Relationship Id="rId12" Type="http://schemas.openxmlformats.org/officeDocument/2006/relationships/image" Target="../media/image9.jpeg"/><Relationship Id="rId17" Type="http://schemas.openxmlformats.org/officeDocument/2006/relationships/image" Target="../media/image14.jpg"/><Relationship Id="rId25" Type="http://schemas.openxmlformats.org/officeDocument/2006/relationships/image" Target="../media/image22.png"/><Relationship Id="rId33" Type="http://schemas.openxmlformats.org/officeDocument/2006/relationships/image" Target="../media/image30.jpg"/><Relationship Id="rId38" Type="http://schemas.openxmlformats.org/officeDocument/2006/relationships/image" Target="../media/image35.png"/><Relationship Id="rId2" Type="http://schemas.openxmlformats.org/officeDocument/2006/relationships/image" Target="../media/image1.jpg"/><Relationship Id="rId16" Type="http://schemas.openxmlformats.org/officeDocument/2006/relationships/image" Target="../media/image13.emf"/><Relationship Id="rId20" Type="http://schemas.openxmlformats.org/officeDocument/2006/relationships/image" Target="../media/image17.jpg"/><Relationship Id="rId29" Type="http://schemas.openxmlformats.org/officeDocument/2006/relationships/image" Target="../media/image26.gif"/><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jpg"/><Relationship Id="rId24" Type="http://schemas.openxmlformats.org/officeDocument/2006/relationships/image" Target="../media/image21.jpg"/><Relationship Id="rId32" Type="http://schemas.openxmlformats.org/officeDocument/2006/relationships/image" Target="../media/image29.png"/><Relationship Id="rId37" Type="http://schemas.openxmlformats.org/officeDocument/2006/relationships/image" Target="../media/image34.png"/><Relationship Id="rId5" Type="http://schemas.openxmlformats.org/officeDocument/2006/relationships/hyperlink" Target="mailto:info@neartic.net" TargetMode="External"/><Relationship Id="rId15" Type="http://schemas.openxmlformats.org/officeDocument/2006/relationships/image" Target="../media/image12.png"/><Relationship Id="rId23" Type="http://schemas.openxmlformats.org/officeDocument/2006/relationships/image" Target="../media/image20.png"/><Relationship Id="rId28" Type="http://schemas.openxmlformats.org/officeDocument/2006/relationships/image" Target="../media/image25.jpg"/><Relationship Id="rId36" Type="http://schemas.openxmlformats.org/officeDocument/2006/relationships/image" Target="../media/image33.png"/><Relationship Id="rId10" Type="http://schemas.openxmlformats.org/officeDocument/2006/relationships/image" Target="../media/image7.jpg"/><Relationship Id="rId19" Type="http://schemas.openxmlformats.org/officeDocument/2006/relationships/image" Target="../media/image16.png"/><Relationship Id="rId31" Type="http://schemas.openxmlformats.org/officeDocument/2006/relationships/image" Target="../media/image28.jpg"/><Relationship Id="rId4" Type="http://schemas.openxmlformats.org/officeDocument/2006/relationships/hyperlink" Target="https://mypages.unh.edu/ne-arctic-convergence" TargetMode="External"/><Relationship Id="rId9" Type="http://schemas.openxmlformats.org/officeDocument/2006/relationships/image" Target="../media/image6.jpg"/><Relationship Id="rId14" Type="http://schemas.openxmlformats.org/officeDocument/2006/relationships/image" Target="../media/image11.png"/><Relationship Id="rId22" Type="http://schemas.openxmlformats.org/officeDocument/2006/relationships/image" Target="../media/image19.jpg"/><Relationship Id="rId27" Type="http://schemas.openxmlformats.org/officeDocument/2006/relationships/image" Target="../media/image24.jpg"/><Relationship Id="rId30" Type="http://schemas.openxmlformats.org/officeDocument/2006/relationships/image" Target="../media/image27.png"/><Relationship Id="rId35" Type="http://schemas.openxmlformats.org/officeDocument/2006/relationships/image" Target="../media/image32.png"/><Relationship Id="rId8" Type="http://schemas.openxmlformats.org/officeDocument/2006/relationships/image" Target="../media/image5.png"/><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150" name="Text Box 161"/>
          <p:cNvSpPr txBox="1">
            <a:spLocks noChangeArrowheads="1"/>
          </p:cNvSpPr>
          <p:nvPr/>
        </p:nvSpPr>
        <p:spPr bwMode="auto">
          <a:xfrm>
            <a:off x="29889450" y="15479318"/>
            <a:ext cx="2286000" cy="4385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2250" b="0">
              <a:solidFill>
                <a:schemeClr val="tx1"/>
              </a:solidFill>
            </a:endParaRPr>
          </a:p>
        </p:txBody>
      </p:sp>
      <p:sp>
        <p:nvSpPr>
          <p:cNvPr id="44" name="Subtitle 2">
            <a:extLst>
              <a:ext uri="{FF2B5EF4-FFF2-40B4-BE49-F238E27FC236}">
                <a16:creationId xmlns:a16="http://schemas.microsoft.com/office/drawing/2014/main" id="{D2162F23-FBD6-A34B-ACD1-69C153F38B58}"/>
              </a:ext>
            </a:extLst>
          </p:cNvPr>
          <p:cNvSpPr txBox="1">
            <a:spLocks/>
          </p:cNvSpPr>
          <p:nvPr/>
        </p:nvSpPr>
        <p:spPr>
          <a:xfrm>
            <a:off x="505314" y="6464834"/>
            <a:ext cx="7315199" cy="3629860"/>
          </a:xfrm>
          <a:prstGeom prst="rect">
            <a:avLst/>
          </a:prstGeom>
          <a:noFill/>
          <a:ln>
            <a:noFill/>
          </a:ln>
        </p:spPr>
        <p:txBody>
          <a:bodyPr vert="horz" lIns="87279" tIns="43639" rIns="87279" bIns="43639"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241594" algn="l" fontAlgn="auto">
              <a:lnSpc>
                <a:spcPct val="110000"/>
              </a:lnSpc>
              <a:spcAft>
                <a:spcPts val="0"/>
              </a:spcAft>
            </a:pPr>
            <a:r>
              <a:rPr lang="en-US" sz="3200" b="0" i="1" dirty="0">
                <a:solidFill>
                  <a:prstClr val="black"/>
                </a:solidFill>
                <a:latin typeface="Calibri" panose="020F0502020204030204"/>
              </a:rPr>
              <a:t>The</a:t>
            </a:r>
            <a:r>
              <a:rPr lang="en-US" sz="3200" i="1" dirty="0">
                <a:solidFill>
                  <a:prstClr val="black"/>
                </a:solidFill>
                <a:latin typeface="Calibri" panose="020F0502020204030204"/>
              </a:rPr>
              <a:t> New England Arctic Network (NEAN)</a:t>
            </a:r>
            <a:r>
              <a:rPr lang="en-US" sz="3200" b="0" i="1" dirty="0">
                <a:solidFill>
                  <a:prstClr val="black"/>
                </a:solidFill>
                <a:latin typeface="Calibri" panose="020F0502020204030204"/>
              </a:rPr>
              <a:t> is a regional, multi-institutional, inclusive collaboration that uniquely addresses links between Arctic change and the natural, social, and built systems within the North Atlantic Arctic.</a:t>
            </a:r>
          </a:p>
        </p:txBody>
      </p:sp>
      <p:sp>
        <p:nvSpPr>
          <p:cNvPr id="46" name="Subtitle 2">
            <a:extLst>
              <a:ext uri="{FF2B5EF4-FFF2-40B4-BE49-F238E27FC236}">
                <a16:creationId xmlns:a16="http://schemas.microsoft.com/office/drawing/2014/main" id="{0F578968-4A2D-AC47-A54E-E222488B768C}"/>
              </a:ext>
            </a:extLst>
          </p:cNvPr>
          <p:cNvSpPr txBox="1">
            <a:spLocks/>
          </p:cNvSpPr>
          <p:nvPr/>
        </p:nvSpPr>
        <p:spPr>
          <a:xfrm>
            <a:off x="505314" y="5135034"/>
            <a:ext cx="7315200" cy="914400"/>
          </a:xfrm>
          <a:prstGeom prst="rect">
            <a:avLst/>
          </a:prstGeom>
          <a:solidFill>
            <a:srgbClr val="002060"/>
          </a:solidFill>
          <a:ln>
            <a:solidFill>
              <a:srgbClr val="002060"/>
            </a:solid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Vision</a:t>
            </a:r>
          </a:p>
        </p:txBody>
      </p:sp>
      <p:sp>
        <p:nvSpPr>
          <p:cNvPr id="45" name="Subtitle 2">
            <a:extLst>
              <a:ext uri="{FF2B5EF4-FFF2-40B4-BE49-F238E27FC236}">
                <a16:creationId xmlns:a16="http://schemas.microsoft.com/office/drawing/2014/main" id="{25157B07-EA73-3043-9073-83CC6EED0102}"/>
              </a:ext>
            </a:extLst>
          </p:cNvPr>
          <p:cNvSpPr txBox="1">
            <a:spLocks/>
          </p:cNvSpPr>
          <p:nvPr/>
        </p:nvSpPr>
        <p:spPr>
          <a:xfrm>
            <a:off x="505314" y="10682095"/>
            <a:ext cx="15307134" cy="920451"/>
          </a:xfrm>
          <a:prstGeom prst="rect">
            <a:avLst/>
          </a:prstGeom>
          <a:solidFill>
            <a:srgbClr val="002060"/>
          </a:solidFill>
          <a:ln>
            <a:solidFill>
              <a:srgbClr val="002060"/>
            </a:solid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NEAN Kickoff 2018</a:t>
            </a:r>
          </a:p>
        </p:txBody>
      </p:sp>
      <p:sp>
        <p:nvSpPr>
          <p:cNvPr id="48" name="Subtitle 2">
            <a:extLst>
              <a:ext uri="{FF2B5EF4-FFF2-40B4-BE49-F238E27FC236}">
                <a16:creationId xmlns:a16="http://schemas.microsoft.com/office/drawing/2014/main" id="{1B86936E-F1E0-7F42-91F2-D7B918F8203B}"/>
              </a:ext>
            </a:extLst>
          </p:cNvPr>
          <p:cNvSpPr txBox="1">
            <a:spLocks/>
          </p:cNvSpPr>
          <p:nvPr/>
        </p:nvSpPr>
        <p:spPr>
          <a:xfrm>
            <a:off x="654405" y="16729241"/>
            <a:ext cx="7435368" cy="2479304"/>
          </a:xfrm>
          <a:prstGeom prst="rect">
            <a:avLst/>
          </a:prstGeom>
          <a:ln>
            <a:noFill/>
          </a:ln>
        </p:spPr>
        <p:txBody>
          <a:bodyPr vert="horz" lIns="87279" tIns="43639" rIns="87279" bIns="43639"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lnSpc>
                <a:spcPct val="100000"/>
              </a:lnSpc>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Preparing for a Northwest Passage: </a:t>
            </a:r>
          </a:p>
          <a:p>
            <a:pPr fontAlgn="auto">
              <a:lnSpc>
                <a:spcPct val="100000"/>
              </a:lnSpc>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A Workshop on the Role of New England in Navigating the New Arctic</a:t>
            </a:r>
          </a:p>
          <a:p>
            <a:pPr fontAlgn="auto">
              <a:lnSpc>
                <a:spcPct val="100000"/>
              </a:lnSpc>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April, 2018</a:t>
            </a:r>
            <a:endParaRPr lang="en-US" sz="3400" b="0" dirty="0">
              <a:solidFill>
                <a:prstClr val="black"/>
              </a:solidFill>
              <a:latin typeface="Cambria" panose="02040503050406030204" pitchFamily="18" charset="0"/>
            </a:endParaRPr>
          </a:p>
        </p:txBody>
      </p:sp>
      <p:sp>
        <p:nvSpPr>
          <p:cNvPr id="49" name="Subtitle 2">
            <a:extLst>
              <a:ext uri="{FF2B5EF4-FFF2-40B4-BE49-F238E27FC236}">
                <a16:creationId xmlns:a16="http://schemas.microsoft.com/office/drawing/2014/main" id="{19D6D9B8-F211-064E-8E50-665C92EBC88C}"/>
              </a:ext>
            </a:extLst>
          </p:cNvPr>
          <p:cNvSpPr txBox="1">
            <a:spLocks/>
          </p:cNvSpPr>
          <p:nvPr/>
        </p:nvSpPr>
        <p:spPr>
          <a:xfrm>
            <a:off x="7905750" y="12180175"/>
            <a:ext cx="8131237" cy="1987852"/>
          </a:xfrm>
          <a:prstGeom prst="rect">
            <a:avLst/>
          </a:prstGeom>
          <a:ln>
            <a:noFill/>
          </a:ln>
        </p:spPr>
        <p:txBody>
          <a:bodyPr vert="horz" lIns="87279" tIns="43639" rIns="87279" bIns="43639"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lnSpc>
                <a:spcPct val="100000"/>
              </a:lnSpc>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Charting the Course for a </a:t>
            </a:r>
          </a:p>
          <a:p>
            <a:pPr fontAlgn="auto">
              <a:lnSpc>
                <a:spcPct val="100000"/>
              </a:lnSpc>
              <a:spcBef>
                <a:spcPts val="0"/>
              </a:spcBef>
              <a:spcAft>
                <a:spcPts val="818"/>
              </a:spcAft>
            </a:pPr>
            <a:r>
              <a:rPr lang="en-US" sz="3400" b="0" dirty="0">
                <a:solidFill>
                  <a:prstClr val="black"/>
                </a:solidFill>
                <a:latin typeface="Calibri" panose="020F0502020204030204" pitchFamily="34" charset="0"/>
                <a:cs typeface="Calibri" panose="020F0502020204030204" pitchFamily="34" charset="0"/>
              </a:rPr>
              <a:t>New England Arctic Network</a:t>
            </a:r>
          </a:p>
          <a:p>
            <a:pPr fontAlgn="auto">
              <a:lnSpc>
                <a:spcPct val="100000"/>
              </a:lnSpc>
              <a:spcBef>
                <a:spcPts val="0"/>
              </a:spcBef>
              <a:spcAft>
                <a:spcPts val="0"/>
              </a:spcAft>
            </a:pPr>
            <a:r>
              <a:rPr lang="en-US" sz="3400" b="0" dirty="0">
                <a:solidFill>
                  <a:prstClr val="black"/>
                </a:solidFill>
                <a:latin typeface="Calibri" panose="020F0502020204030204" pitchFamily="34" charset="0"/>
                <a:cs typeface="Calibri" panose="020F0502020204030204" pitchFamily="34" charset="0"/>
              </a:rPr>
              <a:t>October, 2018</a:t>
            </a:r>
          </a:p>
          <a:p>
            <a:pPr algn="l" fontAlgn="auto">
              <a:spcBef>
                <a:spcPts val="0"/>
              </a:spcBef>
              <a:spcAft>
                <a:spcPts val="0"/>
              </a:spcAft>
            </a:pPr>
            <a:endParaRPr lang="en-US" sz="2373" b="0" dirty="0">
              <a:solidFill>
                <a:prstClr val="black"/>
              </a:solidFill>
              <a:latin typeface="Cambria" panose="02040503050406030204" pitchFamily="18" charset="0"/>
            </a:endParaRPr>
          </a:p>
          <a:p>
            <a:pPr algn="l" fontAlgn="auto">
              <a:spcBef>
                <a:spcPts val="0"/>
              </a:spcBef>
              <a:spcAft>
                <a:spcPts val="0"/>
              </a:spcAft>
            </a:pPr>
            <a:endParaRPr lang="en-US" sz="2373" b="0" dirty="0">
              <a:solidFill>
                <a:prstClr val="black"/>
              </a:solidFill>
              <a:latin typeface="Cambria" panose="02040503050406030204" pitchFamily="18" charset="0"/>
            </a:endParaRPr>
          </a:p>
        </p:txBody>
      </p:sp>
      <p:pic>
        <p:nvPicPr>
          <p:cNvPr id="50" name="Picture 49">
            <a:extLst>
              <a:ext uri="{FF2B5EF4-FFF2-40B4-BE49-F238E27FC236}">
                <a16:creationId xmlns:a16="http://schemas.microsoft.com/office/drawing/2014/main" id="{280E8D3C-B819-B249-A50C-5FEDC2FB02BF}"/>
              </a:ext>
            </a:extLst>
          </p:cNvPr>
          <p:cNvPicPr>
            <a:picLocks noChangeAspect="1"/>
          </p:cNvPicPr>
          <p:nvPr/>
        </p:nvPicPr>
        <p:blipFill rotWithShape="1">
          <a:blip r:embed="rId2">
            <a:extLst>
              <a:ext uri="{28A0092B-C50C-407E-A947-70E740481C1C}">
                <a14:useLocalDpi xmlns:a14="http://schemas.microsoft.com/office/drawing/2010/main" val="0"/>
              </a:ext>
            </a:extLst>
          </a:blip>
          <a:srcRect b="11017"/>
          <a:stretch/>
        </p:blipFill>
        <p:spPr>
          <a:xfrm>
            <a:off x="8712034" y="14097000"/>
            <a:ext cx="6735841" cy="4689683"/>
          </a:xfrm>
          <a:prstGeom prst="rect">
            <a:avLst/>
          </a:prstGeom>
        </p:spPr>
      </p:pic>
      <p:pic>
        <p:nvPicPr>
          <p:cNvPr id="51" name="Picture 50">
            <a:extLst>
              <a:ext uri="{FF2B5EF4-FFF2-40B4-BE49-F238E27FC236}">
                <a16:creationId xmlns:a16="http://schemas.microsoft.com/office/drawing/2014/main" id="{08E7D610-63C9-6149-BDE5-D353582C25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205" y="11974773"/>
            <a:ext cx="6965595" cy="4408227"/>
          </a:xfrm>
          <a:prstGeom prst="rect">
            <a:avLst/>
          </a:prstGeom>
        </p:spPr>
      </p:pic>
      <p:sp>
        <p:nvSpPr>
          <p:cNvPr id="52" name="Subtitle 2">
            <a:extLst>
              <a:ext uri="{FF2B5EF4-FFF2-40B4-BE49-F238E27FC236}">
                <a16:creationId xmlns:a16="http://schemas.microsoft.com/office/drawing/2014/main" id="{A11E1EB4-E571-C04E-B72E-E071A69E6570}"/>
              </a:ext>
            </a:extLst>
          </p:cNvPr>
          <p:cNvSpPr txBox="1">
            <a:spLocks/>
          </p:cNvSpPr>
          <p:nvPr/>
        </p:nvSpPr>
        <p:spPr>
          <a:xfrm>
            <a:off x="8497248" y="5105400"/>
            <a:ext cx="7315200" cy="914400"/>
          </a:xfrm>
          <a:prstGeom prst="rect">
            <a:avLst/>
          </a:prstGeom>
          <a:solidFill>
            <a:srgbClr val="002060"/>
          </a:solidFill>
          <a:ln>
            <a:solidFill>
              <a:srgbClr val="002060"/>
            </a:solid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Objectives</a:t>
            </a:r>
          </a:p>
        </p:txBody>
      </p:sp>
      <p:sp>
        <p:nvSpPr>
          <p:cNvPr id="53" name="TextBox 52">
            <a:extLst>
              <a:ext uri="{FF2B5EF4-FFF2-40B4-BE49-F238E27FC236}">
                <a16:creationId xmlns:a16="http://schemas.microsoft.com/office/drawing/2014/main" id="{F2959B4C-AAE5-9341-B477-90B8C7AA6B3C}"/>
              </a:ext>
            </a:extLst>
          </p:cNvPr>
          <p:cNvSpPr txBox="1"/>
          <p:nvPr/>
        </p:nvSpPr>
        <p:spPr>
          <a:xfrm>
            <a:off x="8497248" y="6452670"/>
            <a:ext cx="7315200" cy="3642023"/>
          </a:xfrm>
          <a:prstGeom prst="rect">
            <a:avLst/>
          </a:prstGeom>
          <a:noFill/>
          <a:ln>
            <a:noFill/>
          </a:ln>
        </p:spPr>
        <p:txBody>
          <a:bodyPr wrap="square" rtlCol="0">
            <a:spAutoFit/>
          </a:bodyPr>
          <a:lstStyle/>
          <a:p>
            <a:pPr marL="588399" indent="-415646" algn="l" defTabSz="3519153" fontAlgn="auto">
              <a:spcBef>
                <a:spcPts val="409"/>
              </a:spcBef>
              <a:spcAft>
                <a:spcPts val="0"/>
              </a:spcAft>
              <a:buFont typeface="+mj-lt"/>
              <a:buAutoNum type="arabicPeriod"/>
              <a:defRPr/>
            </a:pPr>
            <a:r>
              <a:rPr lang="en-US" sz="3200" b="0" kern="0" dirty="0">
                <a:solidFill>
                  <a:prstClr val="black"/>
                </a:solidFill>
                <a:latin typeface="Calibri" panose="020F0502020204030204"/>
              </a:rPr>
              <a:t>Identify and coordinate convergent research and education efforts focused on the North Atlantic Arctic</a:t>
            </a:r>
          </a:p>
          <a:p>
            <a:pPr marL="588399" indent="-415646" algn="l" defTabSz="3519153" fontAlgn="auto">
              <a:spcBef>
                <a:spcPts val="409"/>
              </a:spcBef>
              <a:spcAft>
                <a:spcPts val="409"/>
              </a:spcAft>
              <a:buFont typeface="+mj-lt"/>
              <a:buAutoNum type="arabicPeriod"/>
              <a:defRPr/>
            </a:pPr>
            <a:r>
              <a:rPr lang="en-US" sz="3200" b="0" kern="0" dirty="0">
                <a:solidFill>
                  <a:prstClr val="black"/>
                </a:solidFill>
                <a:latin typeface="Calibri" panose="020F0502020204030204"/>
              </a:rPr>
              <a:t>Engage Arctic and other North Atlantic coastal communities</a:t>
            </a:r>
          </a:p>
          <a:p>
            <a:pPr marL="588399" indent="-415646" algn="l" defTabSz="3519153" fontAlgn="auto">
              <a:spcBef>
                <a:spcPts val="0"/>
              </a:spcBef>
              <a:spcAft>
                <a:spcPts val="0"/>
              </a:spcAft>
              <a:buFont typeface="+mj-lt"/>
              <a:buAutoNum type="arabicPeriod"/>
              <a:defRPr/>
            </a:pPr>
            <a:r>
              <a:rPr lang="en-US" sz="3200" b="0" kern="0" dirty="0">
                <a:solidFill>
                  <a:prstClr val="black"/>
                </a:solidFill>
                <a:latin typeface="Calibri" panose="020F0502020204030204"/>
              </a:rPr>
              <a:t>Communicate across the network and beyond</a:t>
            </a:r>
          </a:p>
        </p:txBody>
      </p:sp>
      <p:sp>
        <p:nvSpPr>
          <p:cNvPr id="58" name="Subtitle 2">
            <a:extLst>
              <a:ext uri="{FF2B5EF4-FFF2-40B4-BE49-F238E27FC236}">
                <a16:creationId xmlns:a16="http://schemas.microsoft.com/office/drawing/2014/main" id="{824AB2C1-A5F5-3A42-92D6-0669DE65AD08}"/>
              </a:ext>
            </a:extLst>
          </p:cNvPr>
          <p:cNvSpPr txBox="1">
            <a:spLocks/>
          </p:cNvSpPr>
          <p:nvPr/>
        </p:nvSpPr>
        <p:spPr>
          <a:xfrm>
            <a:off x="24688800" y="28651200"/>
            <a:ext cx="7589520" cy="914400"/>
          </a:xfrm>
          <a:prstGeom prst="rect">
            <a:avLst/>
          </a:prstGeom>
          <a:solidFill>
            <a:srgbClr val="002060"/>
          </a:solidFill>
          <a:ln>
            <a:solidFill>
              <a:srgbClr val="002060"/>
            </a:solid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defTabSz="3142281" fontAlgn="auto">
              <a:spcBef>
                <a:spcPts val="3436"/>
              </a:spcBef>
              <a:spcAft>
                <a:spcPts val="0"/>
              </a:spcAft>
              <a:defRPr/>
            </a:pPr>
            <a:r>
              <a:rPr lang="en-US" sz="5000" b="0" dirty="0">
                <a:solidFill>
                  <a:prstClr val="white"/>
                </a:solidFill>
                <a:latin typeface="Cambria" panose="02040503050406030204" pitchFamily="18" charset="0"/>
              </a:rPr>
              <a:t>All are Welcome!</a:t>
            </a:r>
          </a:p>
        </p:txBody>
      </p:sp>
      <p:grpSp>
        <p:nvGrpSpPr>
          <p:cNvPr id="21" name="Group 20">
            <a:extLst>
              <a:ext uri="{FF2B5EF4-FFF2-40B4-BE49-F238E27FC236}">
                <a16:creationId xmlns:a16="http://schemas.microsoft.com/office/drawing/2014/main" id="{A8732BDE-ED40-CE48-8AA6-054D2FA24ABE}"/>
              </a:ext>
            </a:extLst>
          </p:cNvPr>
          <p:cNvGrpSpPr/>
          <p:nvPr/>
        </p:nvGrpSpPr>
        <p:grpSpPr>
          <a:xfrm>
            <a:off x="24765000" y="29870400"/>
            <a:ext cx="7449633" cy="4872937"/>
            <a:chOff x="24991908" y="29552666"/>
            <a:chExt cx="7449633" cy="4872937"/>
          </a:xfrm>
        </p:grpSpPr>
        <p:sp>
          <p:nvSpPr>
            <p:cNvPr id="57" name="TextBox 56">
              <a:extLst>
                <a:ext uri="{FF2B5EF4-FFF2-40B4-BE49-F238E27FC236}">
                  <a16:creationId xmlns:a16="http://schemas.microsoft.com/office/drawing/2014/main" id="{50B41DB8-3D30-B64E-BAAF-6C7B2DA37963}"/>
                </a:ext>
              </a:extLst>
            </p:cNvPr>
            <p:cNvSpPr txBox="1"/>
            <p:nvPr/>
          </p:nvSpPr>
          <p:spPr>
            <a:xfrm>
              <a:off x="24991908" y="29552666"/>
              <a:ext cx="7449633" cy="4872937"/>
            </a:xfrm>
            <a:prstGeom prst="rect">
              <a:avLst/>
            </a:prstGeom>
            <a:noFill/>
            <a:ln>
              <a:solidFill>
                <a:sysClr val="windowText" lastClr="000000"/>
              </a:solidFill>
            </a:ln>
          </p:spPr>
          <p:txBody>
            <a:bodyPr wrap="square" rtlCol="0">
              <a:spAutoFit/>
            </a:bodyPr>
            <a:lstStyle/>
            <a:p>
              <a:pPr defTabSz="3519153" fontAlgn="auto">
                <a:lnSpc>
                  <a:spcPct val="120000"/>
                </a:lnSpc>
                <a:spcBef>
                  <a:spcPts val="0"/>
                </a:spcBef>
                <a:spcAft>
                  <a:spcPts val="0"/>
                </a:spcAft>
                <a:defRPr/>
              </a:pPr>
              <a:r>
                <a:rPr lang="en-US" sz="3200" b="0" kern="0" dirty="0">
                  <a:solidFill>
                    <a:prstClr val="black"/>
                  </a:solidFill>
                  <a:latin typeface="Cambria" panose="02040503050406030204" pitchFamily="18" charset="0"/>
                </a:rPr>
                <a:t>Join the New England Arctic Network Community</a:t>
              </a:r>
            </a:p>
            <a:p>
              <a:pPr defTabSz="3519153" fontAlgn="auto">
                <a:lnSpc>
                  <a:spcPct val="120000"/>
                </a:lnSpc>
                <a:spcBef>
                  <a:spcPts val="0"/>
                </a:spcBef>
                <a:spcAft>
                  <a:spcPts val="0"/>
                </a:spcAft>
                <a:defRPr/>
              </a:pPr>
              <a:r>
                <a:rPr lang="en-US" sz="3200" b="0" kern="0" dirty="0">
                  <a:solidFill>
                    <a:prstClr val="black"/>
                  </a:solidFill>
                  <a:latin typeface="Cambria" panose="02040503050406030204" pitchFamily="18" charset="0"/>
                </a:rPr>
                <a:t>#</a:t>
              </a:r>
              <a:r>
                <a:rPr lang="en-US" sz="3200" b="0" kern="0" dirty="0" err="1">
                  <a:solidFill>
                    <a:prstClr val="black"/>
                  </a:solidFill>
                  <a:latin typeface="Cambria" panose="02040503050406030204" pitchFamily="18" charset="0"/>
                </a:rPr>
                <a:t>neanconvergence</a:t>
              </a:r>
              <a:endParaRPr lang="en-US" sz="3200" b="0" kern="0" dirty="0">
                <a:solidFill>
                  <a:prstClr val="black"/>
                </a:solidFill>
                <a:latin typeface="Cambria" panose="02040503050406030204" pitchFamily="18" charset="0"/>
              </a:endParaRPr>
            </a:p>
            <a:p>
              <a:pPr marL="542925" lvl="1" algn="l" defTabSz="3519153" fontAlgn="auto">
                <a:lnSpc>
                  <a:spcPct val="120000"/>
                </a:lnSpc>
                <a:spcBef>
                  <a:spcPts val="0"/>
                </a:spcBef>
                <a:spcAft>
                  <a:spcPts val="0"/>
                </a:spcAft>
                <a:defRPr/>
              </a:pPr>
              <a:r>
                <a:rPr lang="en-US" sz="3200" b="0" kern="0" dirty="0">
                  <a:solidFill>
                    <a:prstClr val="black"/>
                  </a:solidFill>
                  <a:latin typeface="Cambria" panose="02040503050406030204" pitchFamily="18" charset="0"/>
                </a:rPr>
                <a:t>Website: </a:t>
              </a:r>
              <a:r>
                <a:rPr lang="en-US" sz="3200" b="0" kern="0" dirty="0" err="1">
                  <a:solidFill>
                    <a:prstClr val="black"/>
                  </a:solidFill>
                  <a:latin typeface="Cambria" panose="02040503050406030204" pitchFamily="18" charset="0"/>
                  <a:hlinkClick r:id="rId4"/>
                </a:rPr>
                <a:t>nearctic.net</a:t>
              </a:r>
              <a:endParaRPr lang="en-US" sz="3200" b="0" kern="0" dirty="0">
                <a:solidFill>
                  <a:prstClr val="black"/>
                </a:solidFill>
                <a:latin typeface="Cambria" panose="02040503050406030204" pitchFamily="18" charset="0"/>
              </a:endParaRPr>
            </a:p>
            <a:p>
              <a:pPr marL="542925" lvl="1" algn="l" defTabSz="3519153" fontAlgn="auto">
                <a:lnSpc>
                  <a:spcPct val="120000"/>
                </a:lnSpc>
                <a:spcBef>
                  <a:spcPts val="0"/>
                </a:spcBef>
                <a:spcAft>
                  <a:spcPts val="818"/>
                </a:spcAft>
                <a:defRPr/>
              </a:pPr>
              <a:r>
                <a:rPr lang="en-US" sz="3200" b="0" kern="0" dirty="0">
                  <a:solidFill>
                    <a:prstClr val="black"/>
                  </a:solidFill>
                  <a:latin typeface="Cambria" panose="02040503050406030204" pitchFamily="18" charset="0"/>
                </a:rPr>
                <a:t>Email: </a:t>
              </a:r>
              <a:r>
                <a:rPr lang="en-US" sz="3200" b="0" kern="0" dirty="0">
                  <a:solidFill>
                    <a:prstClr val="black"/>
                  </a:solidFill>
                  <a:latin typeface="Cambria" panose="02040503050406030204" pitchFamily="18" charset="0"/>
                  <a:hlinkClick r:id="rId5"/>
                </a:rPr>
                <a:t>info@neartic.net</a:t>
              </a:r>
              <a:endParaRPr lang="en-US" sz="3200" b="0" kern="0" dirty="0">
                <a:solidFill>
                  <a:prstClr val="black"/>
                </a:solidFill>
                <a:latin typeface="Cambria" panose="02040503050406030204" pitchFamily="18" charset="0"/>
              </a:endParaRPr>
            </a:p>
            <a:p>
              <a:pPr marL="1360488" lvl="1" algn="l" defTabSz="3519153" fontAlgn="auto">
                <a:lnSpc>
                  <a:spcPct val="120000"/>
                </a:lnSpc>
                <a:spcBef>
                  <a:spcPts val="0"/>
                </a:spcBef>
                <a:spcAft>
                  <a:spcPts val="818"/>
                </a:spcAft>
                <a:defRPr/>
              </a:pPr>
              <a:r>
                <a:rPr lang="en-US" sz="3200" b="0" kern="0" dirty="0">
                  <a:solidFill>
                    <a:prstClr val="black"/>
                  </a:solidFill>
                  <a:latin typeface="Cambria" panose="02040503050406030204" pitchFamily="18" charset="0"/>
                </a:rPr>
                <a:t> </a:t>
              </a:r>
              <a:r>
                <a:rPr lang="en-US" sz="3200" b="0" kern="0" dirty="0" err="1">
                  <a:solidFill>
                    <a:prstClr val="black"/>
                  </a:solidFill>
                  <a:latin typeface="Cambria" panose="02040503050406030204" pitchFamily="18" charset="0"/>
                </a:rPr>
                <a:t>facebook.com</a:t>
              </a:r>
              <a:r>
                <a:rPr lang="en-US" sz="3200" b="0" kern="0" dirty="0">
                  <a:solidFill>
                    <a:prstClr val="black"/>
                  </a:solidFill>
                  <a:latin typeface="Cambria" panose="02040503050406030204" pitchFamily="18" charset="0"/>
                </a:rPr>
                <a:t>/</a:t>
              </a:r>
              <a:r>
                <a:rPr lang="en-US" sz="3200" b="0" kern="0" dirty="0" err="1">
                  <a:solidFill>
                    <a:prstClr val="black"/>
                  </a:solidFill>
                  <a:latin typeface="Cambria" panose="02040503050406030204" pitchFamily="18" charset="0"/>
                </a:rPr>
                <a:t>neanconvergence</a:t>
              </a:r>
              <a:endParaRPr lang="en-US" sz="3200" b="0" kern="0" dirty="0">
                <a:solidFill>
                  <a:prstClr val="black"/>
                </a:solidFill>
                <a:latin typeface="Cambria" panose="02040503050406030204" pitchFamily="18" charset="0"/>
              </a:endParaRPr>
            </a:p>
            <a:p>
              <a:pPr marL="1360488" lvl="1" algn="l" defTabSz="3519153" fontAlgn="auto">
                <a:lnSpc>
                  <a:spcPct val="120000"/>
                </a:lnSpc>
                <a:spcBef>
                  <a:spcPts val="0"/>
                </a:spcBef>
                <a:spcAft>
                  <a:spcPts val="0"/>
                </a:spcAft>
                <a:defRPr/>
              </a:pPr>
              <a:r>
                <a:rPr lang="en-US" sz="3200" b="0" kern="0" dirty="0">
                  <a:solidFill>
                    <a:prstClr val="black"/>
                  </a:solidFill>
                  <a:latin typeface="Cambria" panose="02040503050406030204" pitchFamily="18" charset="0"/>
                </a:rPr>
                <a:t>@</a:t>
              </a:r>
              <a:r>
                <a:rPr lang="en-US" sz="3200" b="0" kern="0" dirty="0" err="1">
                  <a:solidFill>
                    <a:prstClr val="black"/>
                  </a:solidFill>
                  <a:latin typeface="Cambria" panose="02040503050406030204" pitchFamily="18" charset="0"/>
                </a:rPr>
                <a:t>neanconvergence</a:t>
              </a:r>
              <a:endParaRPr lang="en-US" sz="3200" b="0" kern="0" dirty="0">
                <a:solidFill>
                  <a:prstClr val="black"/>
                </a:solidFill>
                <a:latin typeface="Cambria" panose="02040503050406030204" pitchFamily="18" charset="0"/>
              </a:endParaRPr>
            </a:p>
            <a:p>
              <a:pPr marL="1904176" lvl="1" algn="l" defTabSz="3519153" fontAlgn="auto">
                <a:lnSpc>
                  <a:spcPct val="120000"/>
                </a:lnSpc>
                <a:spcBef>
                  <a:spcPts val="0"/>
                </a:spcBef>
                <a:spcAft>
                  <a:spcPts val="0"/>
                </a:spcAft>
                <a:defRPr/>
              </a:pPr>
              <a:endParaRPr lang="en-US" sz="2618" b="0" kern="0" dirty="0">
                <a:solidFill>
                  <a:prstClr val="black"/>
                </a:solidFill>
                <a:latin typeface="Cambria" panose="02040503050406030204" pitchFamily="18" charset="0"/>
              </a:endParaRPr>
            </a:p>
          </p:txBody>
        </p:sp>
        <p:pic>
          <p:nvPicPr>
            <p:cNvPr id="59" name="Picture 58">
              <a:extLst>
                <a:ext uri="{FF2B5EF4-FFF2-40B4-BE49-F238E27FC236}">
                  <a16:creationId xmlns:a16="http://schemas.microsoft.com/office/drawing/2014/main" id="{E9474F40-2D97-784F-A3BF-BE75972C20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595188" y="32613600"/>
              <a:ext cx="598516" cy="598516"/>
            </a:xfrm>
            <a:prstGeom prst="rect">
              <a:avLst/>
            </a:prstGeom>
          </p:spPr>
        </p:pic>
        <p:pic>
          <p:nvPicPr>
            <p:cNvPr id="60" name="Picture 59">
              <a:extLst>
                <a:ext uri="{FF2B5EF4-FFF2-40B4-BE49-F238E27FC236}">
                  <a16:creationId xmlns:a16="http://schemas.microsoft.com/office/drawing/2014/main" id="{0783190A-D447-ED4A-9956-8CB56416BF5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597058" y="33301190"/>
              <a:ext cx="598516" cy="598516"/>
            </a:xfrm>
            <a:prstGeom prst="rect">
              <a:avLst/>
            </a:prstGeom>
          </p:spPr>
        </p:pic>
        <p:pic>
          <p:nvPicPr>
            <p:cNvPr id="56" name="Picture 55">
              <a:extLst>
                <a:ext uri="{FF2B5EF4-FFF2-40B4-BE49-F238E27FC236}">
                  <a16:creationId xmlns:a16="http://schemas.microsoft.com/office/drawing/2014/main" id="{9B3923C6-F37D-A94D-9A7C-6D1E2180E11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763063" y="31019135"/>
              <a:ext cx="1558636" cy="1558637"/>
            </a:xfrm>
            <a:prstGeom prst="rect">
              <a:avLst/>
            </a:prstGeom>
          </p:spPr>
        </p:pic>
      </p:grpSp>
      <p:sp>
        <p:nvSpPr>
          <p:cNvPr id="72" name="Subtitle 2">
            <a:extLst>
              <a:ext uri="{FF2B5EF4-FFF2-40B4-BE49-F238E27FC236}">
                <a16:creationId xmlns:a16="http://schemas.microsoft.com/office/drawing/2014/main" id="{6663F44A-F9FC-224E-9A28-FAD906D4ED8D}"/>
              </a:ext>
            </a:extLst>
          </p:cNvPr>
          <p:cNvSpPr txBox="1">
            <a:spLocks/>
          </p:cNvSpPr>
          <p:nvPr/>
        </p:nvSpPr>
        <p:spPr>
          <a:xfrm>
            <a:off x="16459200" y="28651200"/>
            <a:ext cx="7589520" cy="914400"/>
          </a:xfrm>
          <a:prstGeom prst="rect">
            <a:avLst/>
          </a:prstGeom>
          <a:solidFill>
            <a:srgbClr val="002060"/>
          </a:solidFill>
          <a:ln>
            <a:solidFill>
              <a:srgbClr val="002060"/>
            </a:solid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Acknowledgements</a:t>
            </a:r>
          </a:p>
        </p:txBody>
      </p:sp>
      <p:sp>
        <p:nvSpPr>
          <p:cNvPr id="75" name="Subtitle 2">
            <a:extLst>
              <a:ext uri="{FF2B5EF4-FFF2-40B4-BE49-F238E27FC236}">
                <a16:creationId xmlns:a16="http://schemas.microsoft.com/office/drawing/2014/main" id="{D970C69B-8F71-F847-AD15-2EA2985C1B0D}"/>
              </a:ext>
            </a:extLst>
          </p:cNvPr>
          <p:cNvSpPr txBox="1">
            <a:spLocks/>
          </p:cNvSpPr>
          <p:nvPr/>
        </p:nvSpPr>
        <p:spPr>
          <a:xfrm>
            <a:off x="16489680" y="29825203"/>
            <a:ext cx="7559040" cy="4423240"/>
          </a:xfrm>
          <a:prstGeom prst="rect">
            <a:avLst/>
          </a:prstGeom>
          <a:noFill/>
          <a:ln>
            <a:noFill/>
          </a:ln>
        </p:spPr>
        <p:txBody>
          <a:bodyPr vert="horz" lIns="87279" tIns="43639" rIns="87279" bIns="43639"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185742" algn="l" fontAlgn="auto">
              <a:lnSpc>
                <a:spcPct val="100000"/>
              </a:lnSpc>
              <a:spcBef>
                <a:spcPts val="0"/>
              </a:spcBef>
              <a:spcAft>
                <a:spcPts val="0"/>
              </a:spcAft>
            </a:pPr>
            <a:r>
              <a:rPr lang="en-US" sz="3000" b="0" dirty="0">
                <a:solidFill>
                  <a:prstClr val="black"/>
                </a:solidFill>
                <a:latin typeface="Calibri" panose="020F0502020204030204"/>
              </a:rPr>
              <a:t>NEAN formed during a workshop supported by the National Science Foundation Growing Convergence Research at NSF and Navigating the New Arctic Big Ideas (NSF #1744346). NEAN activities are currently supported through the UNH Collaborative Research Excellence Initiative. </a:t>
            </a:r>
          </a:p>
          <a:p>
            <a:pPr marL="185742" algn="l" fontAlgn="auto">
              <a:lnSpc>
                <a:spcPct val="100000"/>
              </a:lnSpc>
              <a:spcBef>
                <a:spcPts val="0"/>
              </a:spcBef>
              <a:spcAft>
                <a:spcPts val="0"/>
              </a:spcAft>
            </a:pPr>
            <a:endParaRPr lang="en-US" sz="3000" b="0" dirty="0">
              <a:solidFill>
                <a:prstClr val="black"/>
              </a:solidFill>
              <a:latin typeface="Calibri" panose="020F0502020204030204"/>
            </a:endParaRPr>
          </a:p>
          <a:p>
            <a:pPr marL="185742" algn="l" fontAlgn="auto">
              <a:lnSpc>
                <a:spcPct val="100000"/>
              </a:lnSpc>
              <a:spcBef>
                <a:spcPts val="0"/>
              </a:spcBef>
              <a:spcAft>
                <a:spcPts val="0"/>
              </a:spcAft>
            </a:pPr>
            <a:r>
              <a:rPr lang="en-US" sz="3000" b="0" dirty="0">
                <a:solidFill>
                  <a:prstClr val="black"/>
                </a:solidFill>
                <a:latin typeface="Calibri" panose="020F0502020204030204"/>
              </a:rPr>
              <a:t>We are open to ideas for growing and sustaining the network. </a:t>
            </a:r>
          </a:p>
          <a:p>
            <a:pPr algn="l" fontAlgn="auto">
              <a:lnSpc>
                <a:spcPct val="120000"/>
              </a:lnSpc>
              <a:spcBef>
                <a:spcPts val="0"/>
              </a:spcBef>
              <a:spcAft>
                <a:spcPts val="0"/>
              </a:spcAft>
            </a:pPr>
            <a:endParaRPr lang="en-US" sz="3200" b="0" dirty="0">
              <a:solidFill>
                <a:prstClr val="black"/>
              </a:solidFill>
              <a:latin typeface="Calibri" panose="020F0502020204030204"/>
            </a:endParaRPr>
          </a:p>
          <a:p>
            <a:pPr algn="l" fontAlgn="auto">
              <a:lnSpc>
                <a:spcPct val="120000"/>
              </a:lnSpc>
              <a:spcBef>
                <a:spcPts val="0"/>
              </a:spcBef>
              <a:spcAft>
                <a:spcPts val="0"/>
              </a:spcAft>
            </a:pPr>
            <a:endParaRPr lang="en-US" sz="982" b="0" dirty="0">
              <a:solidFill>
                <a:prstClr val="black"/>
              </a:solidFill>
              <a:latin typeface="Calibri" panose="020F0502020204030204"/>
            </a:endParaRPr>
          </a:p>
        </p:txBody>
      </p:sp>
      <p:sp>
        <p:nvSpPr>
          <p:cNvPr id="77" name="TextBox 76">
            <a:extLst>
              <a:ext uri="{FF2B5EF4-FFF2-40B4-BE49-F238E27FC236}">
                <a16:creationId xmlns:a16="http://schemas.microsoft.com/office/drawing/2014/main" id="{D25C3713-80D4-7145-9936-D97900119611}"/>
              </a:ext>
            </a:extLst>
          </p:cNvPr>
          <p:cNvSpPr txBox="1"/>
          <p:nvPr/>
        </p:nvSpPr>
        <p:spPr>
          <a:xfrm>
            <a:off x="16319061" y="19812218"/>
            <a:ext cx="16122482" cy="8381782"/>
          </a:xfrm>
          <a:prstGeom prst="rect">
            <a:avLst/>
          </a:prstGeom>
          <a:noFill/>
          <a:ln>
            <a:noFill/>
          </a:ln>
        </p:spPr>
        <p:txBody>
          <a:bodyPr wrap="square" rtlCol="0">
            <a:spAutoFit/>
          </a:bodyPr>
          <a:lstStyle/>
          <a:p>
            <a:pPr defTabSz="3519153" fontAlgn="auto">
              <a:spcBef>
                <a:spcPts val="0"/>
              </a:spcBef>
              <a:spcAft>
                <a:spcPts val="818"/>
              </a:spcAft>
              <a:defRPr/>
            </a:pPr>
            <a:r>
              <a:rPr lang="en-US" sz="3200" b="0" i="1" kern="0" dirty="0">
                <a:solidFill>
                  <a:prstClr val="black"/>
                </a:solidFill>
                <a:latin typeface="Calibri" panose="020F0502020204030204"/>
              </a:rPr>
              <a:t>Examples of Convergent Questions… </a:t>
            </a:r>
          </a:p>
          <a:p>
            <a:pPr marL="533844" indent="-374081" algn="l" defTabSz="3519153" fontAlgn="auto">
              <a:spcBef>
                <a:spcPts val="0"/>
              </a:spcBef>
              <a:spcAft>
                <a:spcPts val="818"/>
              </a:spcAft>
              <a:buFont typeface="Wingdings" pitchFamily="2" charset="2"/>
              <a:buChar char="Ø"/>
              <a:defRPr/>
            </a:pPr>
            <a:r>
              <a:rPr lang="en-US" sz="3200" b="0" kern="0" dirty="0">
                <a:solidFill>
                  <a:prstClr val="black"/>
                </a:solidFill>
                <a:latin typeface="Calibri" panose="020F0502020204030204"/>
              </a:rPr>
              <a:t>How can we better anticipate unexpected and abrupt responses of ecosystems to changing climate, northward shifts of species ranges, and human exploitation of natural and biotic resources?</a:t>
            </a:r>
          </a:p>
          <a:p>
            <a:pPr marL="533844" indent="-374081" algn="l" defTabSz="3519153" fontAlgn="auto">
              <a:spcBef>
                <a:spcPts val="0"/>
              </a:spcBef>
              <a:spcAft>
                <a:spcPts val="818"/>
              </a:spcAft>
              <a:buFont typeface="Wingdings" pitchFamily="2" charset="2"/>
              <a:buChar char="Ø"/>
              <a:defRPr/>
            </a:pPr>
            <a:r>
              <a:rPr lang="en-US" sz="3200" b="0" kern="0" dirty="0">
                <a:solidFill>
                  <a:prstClr val="black"/>
                </a:solidFill>
                <a:latin typeface="Calibri" panose="020F0502020204030204"/>
              </a:rPr>
              <a:t>How can traditional knowledge, citizen science, and fully engaging stakeholders in design and execution of research improve understanding of the scale and rate of change across all the inter-linked systems in the Arctic and connected regions?</a:t>
            </a:r>
          </a:p>
          <a:p>
            <a:pPr marL="533844" indent="-374081" algn="l" defTabSz="3519153" fontAlgn="auto">
              <a:spcBef>
                <a:spcPts val="0"/>
              </a:spcBef>
              <a:spcAft>
                <a:spcPts val="818"/>
              </a:spcAft>
              <a:buFont typeface="Wingdings" pitchFamily="2" charset="2"/>
              <a:buChar char="Ø"/>
              <a:defRPr/>
            </a:pPr>
            <a:r>
              <a:rPr lang="en-US" sz="3200" b="0" kern="0" dirty="0">
                <a:solidFill>
                  <a:prstClr val="black"/>
                </a:solidFill>
                <a:latin typeface="Calibri" panose="020F0502020204030204"/>
              </a:rPr>
              <a:t>Does education about risk-assessment for communities facing environmental change and development of contingency plans (including managed retreat) result in better outcomes? Are communities the appropriate focus or will collective/regional efforts be more effective? How can non-market valuation of ecosystem and cultural services be better factored into such risk assessment?</a:t>
            </a:r>
          </a:p>
          <a:p>
            <a:pPr marL="533844" indent="-374081" algn="l" defTabSz="3519153" fontAlgn="auto">
              <a:spcBef>
                <a:spcPts val="0"/>
              </a:spcBef>
              <a:spcAft>
                <a:spcPts val="818"/>
              </a:spcAft>
              <a:buFont typeface="Wingdings" pitchFamily="2" charset="2"/>
              <a:buChar char="Ø"/>
              <a:defRPr/>
            </a:pPr>
            <a:r>
              <a:rPr lang="en-US" sz="3200" b="0" kern="0" dirty="0">
                <a:solidFill>
                  <a:prstClr val="black"/>
                </a:solidFill>
                <a:latin typeface="Calibri" panose="020F0502020204030204"/>
              </a:rPr>
              <a:t>What is the economic impact across the North Atlantic region of projected changes in destination and trans-Arctic shipping, tourism, and resource extraction? Can ecosystem based management with public participation be balanced against this increased economic activity?</a:t>
            </a:r>
          </a:p>
        </p:txBody>
      </p:sp>
      <p:sp>
        <p:nvSpPr>
          <p:cNvPr id="78" name="Subtitle 2">
            <a:extLst>
              <a:ext uri="{FF2B5EF4-FFF2-40B4-BE49-F238E27FC236}">
                <a16:creationId xmlns:a16="http://schemas.microsoft.com/office/drawing/2014/main" id="{D4A7E2D2-DBBA-6F44-95BF-BFDDC6448B76}"/>
              </a:ext>
            </a:extLst>
          </p:cNvPr>
          <p:cNvSpPr txBox="1">
            <a:spLocks/>
          </p:cNvSpPr>
          <p:nvPr/>
        </p:nvSpPr>
        <p:spPr>
          <a:xfrm>
            <a:off x="16459200" y="18669000"/>
            <a:ext cx="15819120" cy="914400"/>
          </a:xfrm>
          <a:prstGeom prst="rect">
            <a:avLst/>
          </a:prstGeom>
          <a:solidFill>
            <a:srgbClr val="002060"/>
          </a:solidFill>
          <a:ln>
            <a:solidFill>
              <a:srgbClr val="002060"/>
            </a:solidFill>
          </a:ln>
        </p:spPr>
        <p:txBody>
          <a:bodyPr vert="horz" lIns="87279" tIns="43639" rIns="87279" bIns="43639"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Research</a:t>
            </a:r>
          </a:p>
        </p:txBody>
      </p:sp>
      <p:sp>
        <p:nvSpPr>
          <p:cNvPr id="71" name="Subtitle 2">
            <a:extLst>
              <a:ext uri="{FF2B5EF4-FFF2-40B4-BE49-F238E27FC236}">
                <a16:creationId xmlns:a16="http://schemas.microsoft.com/office/drawing/2014/main" id="{ACF39F40-28C2-164F-A80A-D8A9EBF7EFF7}"/>
              </a:ext>
            </a:extLst>
          </p:cNvPr>
          <p:cNvSpPr txBox="1">
            <a:spLocks/>
          </p:cNvSpPr>
          <p:nvPr/>
        </p:nvSpPr>
        <p:spPr>
          <a:xfrm>
            <a:off x="457200" y="19661291"/>
            <a:ext cx="15182977" cy="810244"/>
          </a:xfrm>
          <a:prstGeom prst="rect">
            <a:avLst/>
          </a:prstGeom>
          <a:solidFill>
            <a:srgbClr val="002060"/>
          </a:solidFill>
          <a:ln>
            <a:solidFill>
              <a:srgbClr val="002060"/>
            </a:solid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Motivation</a:t>
            </a:r>
          </a:p>
        </p:txBody>
      </p:sp>
      <p:sp>
        <p:nvSpPr>
          <p:cNvPr id="73" name="Subtitle 2">
            <a:extLst>
              <a:ext uri="{FF2B5EF4-FFF2-40B4-BE49-F238E27FC236}">
                <a16:creationId xmlns:a16="http://schemas.microsoft.com/office/drawing/2014/main" id="{03FA08FF-0E9C-9643-871E-A3F5D22B9F82}"/>
              </a:ext>
            </a:extLst>
          </p:cNvPr>
          <p:cNvSpPr txBox="1">
            <a:spLocks/>
          </p:cNvSpPr>
          <p:nvPr/>
        </p:nvSpPr>
        <p:spPr>
          <a:xfrm>
            <a:off x="557045" y="20639902"/>
            <a:ext cx="15140155" cy="1076655"/>
          </a:xfrm>
          <a:prstGeom prst="rect">
            <a:avLst/>
          </a:prstGeom>
          <a:noFill/>
          <a:ln>
            <a:noFill/>
          </a:ln>
        </p:spPr>
        <p:txBody>
          <a:bodyPr vert="horz" lIns="87279" tIns="43639" rIns="87279" bIns="43639"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lnSpc>
                <a:spcPct val="100000"/>
              </a:lnSpc>
              <a:spcBef>
                <a:spcPts val="0"/>
              </a:spcBef>
              <a:spcAft>
                <a:spcPts val="0"/>
              </a:spcAft>
            </a:pPr>
            <a:r>
              <a:rPr lang="en-US" sz="3200" b="0" i="1" dirty="0">
                <a:solidFill>
                  <a:prstClr val="black"/>
                </a:solidFill>
                <a:latin typeface="Calibri" panose="020F0502020204030204"/>
              </a:rPr>
              <a:t>There is an urgent need to expand our nation’s focus to study and respond to changes in the North Atlantic Arctic, including links with the Gulf of Maine and New England </a:t>
            </a:r>
          </a:p>
        </p:txBody>
      </p:sp>
      <p:sp>
        <p:nvSpPr>
          <p:cNvPr id="76" name="TextBox 75">
            <a:extLst>
              <a:ext uri="{FF2B5EF4-FFF2-40B4-BE49-F238E27FC236}">
                <a16:creationId xmlns:a16="http://schemas.microsoft.com/office/drawing/2014/main" id="{920C3083-E6D2-1149-9F74-25FE1D77344C}"/>
              </a:ext>
            </a:extLst>
          </p:cNvPr>
          <p:cNvSpPr txBox="1"/>
          <p:nvPr/>
        </p:nvSpPr>
        <p:spPr>
          <a:xfrm>
            <a:off x="1941087" y="25271927"/>
            <a:ext cx="12052522" cy="615553"/>
          </a:xfrm>
          <a:prstGeom prst="rect">
            <a:avLst/>
          </a:prstGeom>
          <a:noFill/>
          <a:ln>
            <a:noFill/>
          </a:ln>
        </p:spPr>
        <p:txBody>
          <a:bodyPr wrap="square" rtlCol="0">
            <a:spAutoFit/>
          </a:bodyPr>
          <a:lstStyle/>
          <a:p>
            <a:pPr defTabSz="3519153" fontAlgn="auto">
              <a:spcBef>
                <a:spcPts val="0"/>
              </a:spcBef>
              <a:spcAft>
                <a:spcPts val="818"/>
              </a:spcAft>
            </a:pPr>
            <a:r>
              <a:rPr lang="en-US" sz="3400" i="1" dirty="0">
                <a:solidFill>
                  <a:prstClr val="black"/>
                </a:solidFill>
                <a:latin typeface="Calibri" panose="020F0502020204030204"/>
              </a:rPr>
              <a:t>What happens in the Arctic….doesn’t stay in the Arctic. </a:t>
            </a:r>
          </a:p>
        </p:txBody>
      </p:sp>
      <p:pic>
        <p:nvPicPr>
          <p:cNvPr id="79" name="Picture 78">
            <a:extLst>
              <a:ext uri="{FF2B5EF4-FFF2-40B4-BE49-F238E27FC236}">
                <a16:creationId xmlns:a16="http://schemas.microsoft.com/office/drawing/2014/main" id="{5BE1CD84-7746-504C-BF6B-AA1A7710E94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5314" y="21886140"/>
            <a:ext cx="4267199" cy="3200400"/>
          </a:xfrm>
          <a:prstGeom prst="rect">
            <a:avLst/>
          </a:prstGeom>
        </p:spPr>
      </p:pic>
      <p:pic>
        <p:nvPicPr>
          <p:cNvPr id="80" name="Picture 79">
            <a:extLst>
              <a:ext uri="{FF2B5EF4-FFF2-40B4-BE49-F238E27FC236}">
                <a16:creationId xmlns:a16="http://schemas.microsoft.com/office/drawing/2014/main" id="{3C921F10-E02D-294C-BBBE-6E710F89469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160523" y="21869400"/>
            <a:ext cx="5132045" cy="3200400"/>
          </a:xfrm>
          <a:prstGeom prst="rect">
            <a:avLst/>
          </a:prstGeom>
        </p:spPr>
      </p:pic>
      <p:pic>
        <p:nvPicPr>
          <p:cNvPr id="81" name="Picture 80">
            <a:extLst>
              <a:ext uri="{FF2B5EF4-FFF2-40B4-BE49-F238E27FC236}">
                <a16:creationId xmlns:a16="http://schemas.microsoft.com/office/drawing/2014/main" id="{ADC9A607-D39C-0141-B50B-70C5FA679BCB}"/>
              </a:ext>
            </a:extLst>
          </p:cNvPr>
          <p:cNvPicPr>
            <a:picLocks noChangeAspect="1"/>
          </p:cNvPicPr>
          <p:nvPr/>
        </p:nvPicPr>
        <p:blipFill rotWithShape="1">
          <a:blip r:embed="rId11">
            <a:extLst>
              <a:ext uri="{28A0092B-C50C-407E-A947-70E740481C1C}">
                <a14:useLocalDpi xmlns:a14="http://schemas.microsoft.com/office/drawing/2010/main" val="0"/>
              </a:ext>
            </a:extLst>
          </a:blip>
          <a:srcRect l="13492"/>
          <a:stretch/>
        </p:blipFill>
        <p:spPr>
          <a:xfrm>
            <a:off x="10585641" y="21914231"/>
            <a:ext cx="4922007" cy="3200400"/>
          </a:xfrm>
          <a:prstGeom prst="rect">
            <a:avLst/>
          </a:prstGeom>
        </p:spPr>
      </p:pic>
      <p:sp>
        <p:nvSpPr>
          <p:cNvPr id="85" name="Subtitle 2">
            <a:extLst>
              <a:ext uri="{FF2B5EF4-FFF2-40B4-BE49-F238E27FC236}">
                <a16:creationId xmlns:a16="http://schemas.microsoft.com/office/drawing/2014/main" id="{9A0F4E11-8615-2940-88F5-C24FC9433A0D}"/>
              </a:ext>
            </a:extLst>
          </p:cNvPr>
          <p:cNvSpPr txBox="1">
            <a:spLocks/>
          </p:cNvSpPr>
          <p:nvPr/>
        </p:nvSpPr>
        <p:spPr>
          <a:xfrm>
            <a:off x="16489680" y="5105400"/>
            <a:ext cx="15819120" cy="914400"/>
          </a:xfrm>
          <a:prstGeom prst="rect">
            <a:avLst/>
          </a:prstGeom>
          <a:solidFill>
            <a:srgbClr val="002060"/>
          </a:solidFill>
          <a:ln>
            <a:solidFill>
              <a:srgbClr val="002060"/>
            </a:solid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spcBef>
                <a:spcPts val="0"/>
              </a:spcBef>
            </a:pPr>
            <a:r>
              <a:rPr lang="en-US" sz="5000" b="0" dirty="0">
                <a:solidFill>
                  <a:schemeClr val="bg1"/>
                </a:solidFill>
                <a:latin typeface="Cambria" panose="02040503050406030204" pitchFamily="18" charset="0"/>
              </a:rPr>
              <a:t>The Role of New England in Navigating the New Arctic</a:t>
            </a:r>
          </a:p>
        </p:txBody>
      </p:sp>
      <p:pic>
        <p:nvPicPr>
          <p:cNvPr id="5" name="Picture 4">
            <a:extLst>
              <a:ext uri="{FF2B5EF4-FFF2-40B4-BE49-F238E27FC236}">
                <a16:creationId xmlns:a16="http://schemas.microsoft.com/office/drawing/2014/main" id="{97216EC8-741B-B545-9FBA-236E44169562}"/>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6611600" y="6428975"/>
            <a:ext cx="8718755" cy="6598311"/>
          </a:xfrm>
          <a:prstGeom prst="rect">
            <a:avLst/>
          </a:prstGeom>
        </p:spPr>
      </p:pic>
      <p:sp>
        <p:nvSpPr>
          <p:cNvPr id="88" name="TextBox 87">
            <a:extLst>
              <a:ext uri="{FF2B5EF4-FFF2-40B4-BE49-F238E27FC236}">
                <a16:creationId xmlns:a16="http://schemas.microsoft.com/office/drawing/2014/main" id="{F17E1EF2-12C9-7E4A-80C9-095C4A777043}"/>
              </a:ext>
            </a:extLst>
          </p:cNvPr>
          <p:cNvSpPr txBox="1"/>
          <p:nvPr/>
        </p:nvSpPr>
        <p:spPr>
          <a:xfrm>
            <a:off x="16319061" y="13161985"/>
            <a:ext cx="16122482" cy="4844916"/>
          </a:xfrm>
          <a:prstGeom prst="rect">
            <a:avLst/>
          </a:prstGeom>
          <a:noFill/>
          <a:ln>
            <a:noFill/>
          </a:ln>
        </p:spPr>
        <p:txBody>
          <a:bodyPr wrap="square" rtlCol="0">
            <a:spAutoFit/>
          </a:bodyPr>
          <a:lstStyle/>
          <a:p>
            <a:pPr marL="148074" algn="l" defTabSz="3519153" fontAlgn="auto">
              <a:spcBef>
                <a:spcPts val="0"/>
              </a:spcBef>
              <a:spcAft>
                <a:spcPts val="491"/>
              </a:spcAft>
              <a:tabLst>
                <a:tab pos="15542548" algn="l"/>
              </a:tabLst>
              <a:defRPr/>
            </a:pPr>
            <a:r>
              <a:rPr lang="en-US" sz="3200" b="0" kern="0" dirty="0">
                <a:solidFill>
                  <a:prstClr val="black"/>
                </a:solidFill>
                <a:latin typeface="Calibri" panose="020F0502020204030204"/>
              </a:rPr>
              <a:t>Main Themes: </a:t>
            </a:r>
          </a:p>
          <a:p>
            <a:pPr marL="544236" indent="-396163" algn="l" defTabSz="3519153" fontAlgn="auto">
              <a:spcBef>
                <a:spcPts val="0"/>
              </a:spcBef>
              <a:spcAft>
                <a:spcPts val="491"/>
              </a:spcAft>
              <a:buFont typeface="Arial" panose="020B0604020202020204" pitchFamily="34" charset="0"/>
              <a:buChar char="•"/>
              <a:tabLst>
                <a:tab pos="15542548" algn="l"/>
              </a:tabLst>
              <a:defRPr/>
            </a:pPr>
            <a:r>
              <a:rPr lang="en-US" sz="3200" b="0" kern="0" dirty="0">
                <a:solidFill>
                  <a:prstClr val="black"/>
                </a:solidFill>
                <a:latin typeface="Calibri" panose="020F0502020204030204"/>
              </a:rPr>
              <a:t>Links between Arctic change and infrastructure from New England to the Arctic. </a:t>
            </a:r>
          </a:p>
          <a:p>
            <a:pPr marL="544236" indent="-396163" algn="l" defTabSz="3519153" fontAlgn="auto">
              <a:spcBef>
                <a:spcPts val="0"/>
              </a:spcBef>
              <a:spcAft>
                <a:spcPts val="491"/>
              </a:spcAft>
              <a:buFont typeface="Arial" panose="020B0604020202020204" pitchFamily="34" charset="0"/>
              <a:buChar char="•"/>
              <a:tabLst>
                <a:tab pos="15542548" algn="l"/>
              </a:tabLst>
              <a:defRPr/>
            </a:pPr>
            <a:r>
              <a:rPr lang="en-US" sz="3200" b="0" kern="0" dirty="0">
                <a:solidFill>
                  <a:prstClr val="black"/>
                </a:solidFill>
                <a:latin typeface="Calibri" panose="020F0502020204030204"/>
              </a:rPr>
              <a:t>Observing the physical and biological impacts of Arctic change on the Arctic Ocean, Western North Atlantic, and Gulf of Maine. </a:t>
            </a:r>
          </a:p>
          <a:p>
            <a:pPr marL="544236" indent="-396163" algn="l" defTabSz="3519153" fontAlgn="auto">
              <a:spcBef>
                <a:spcPts val="0"/>
              </a:spcBef>
              <a:spcAft>
                <a:spcPts val="491"/>
              </a:spcAft>
              <a:buFont typeface="Arial" panose="020B0604020202020204" pitchFamily="34" charset="0"/>
              <a:buChar char="•"/>
              <a:tabLst>
                <a:tab pos="15542548" algn="l"/>
              </a:tabLst>
              <a:defRPr/>
            </a:pPr>
            <a:r>
              <a:rPr lang="en-US" sz="3200" b="0" kern="0" dirty="0">
                <a:solidFill>
                  <a:prstClr val="black"/>
                </a:solidFill>
                <a:latin typeface="Calibri" panose="020F0502020204030204"/>
              </a:rPr>
              <a:t>Relationships among Arctic warming, permafrost, hydrology, coastal processes, and communities. </a:t>
            </a:r>
          </a:p>
          <a:p>
            <a:pPr marL="544236" indent="-396163" algn="l" defTabSz="3519153" fontAlgn="auto">
              <a:spcBef>
                <a:spcPts val="0"/>
              </a:spcBef>
              <a:spcAft>
                <a:spcPts val="491"/>
              </a:spcAft>
              <a:buFont typeface="Arial" panose="020B0604020202020204" pitchFamily="34" charset="0"/>
              <a:buChar char="•"/>
              <a:tabLst>
                <a:tab pos="15542548" algn="l"/>
              </a:tabLst>
              <a:defRPr/>
            </a:pPr>
            <a:r>
              <a:rPr lang="en-US" sz="3200" b="0" kern="0" dirty="0">
                <a:solidFill>
                  <a:prstClr val="black"/>
                </a:solidFill>
                <a:latin typeface="Calibri" panose="020F0502020204030204"/>
              </a:rPr>
              <a:t>Connections between Arctic and mid-latitude communities; Sharing lessons of learned and implications for environmental ethics and social justice. </a:t>
            </a:r>
          </a:p>
          <a:p>
            <a:pPr marL="544236" indent="-396163" algn="l" defTabSz="3519153" fontAlgn="auto">
              <a:spcBef>
                <a:spcPts val="0"/>
              </a:spcBef>
              <a:spcAft>
                <a:spcPts val="491"/>
              </a:spcAft>
              <a:buFont typeface="Arial" panose="020B0604020202020204" pitchFamily="34" charset="0"/>
              <a:buChar char="•"/>
              <a:tabLst>
                <a:tab pos="15542548" algn="l"/>
              </a:tabLst>
              <a:defRPr/>
            </a:pPr>
            <a:r>
              <a:rPr lang="en-US" sz="3200" b="0" kern="0" dirty="0">
                <a:solidFill>
                  <a:prstClr val="black"/>
                </a:solidFill>
                <a:latin typeface="Calibri" panose="020F0502020204030204"/>
              </a:rPr>
              <a:t>Training the next generation of leaders in Arctic research, business, and diplomacy.</a:t>
            </a:r>
          </a:p>
        </p:txBody>
      </p:sp>
      <p:sp>
        <p:nvSpPr>
          <p:cNvPr id="89" name="TextBox 88">
            <a:extLst>
              <a:ext uri="{FF2B5EF4-FFF2-40B4-BE49-F238E27FC236}">
                <a16:creationId xmlns:a16="http://schemas.microsoft.com/office/drawing/2014/main" id="{D1DBE85D-FA0D-8941-863E-9BB6DACA8F0D}"/>
              </a:ext>
            </a:extLst>
          </p:cNvPr>
          <p:cNvSpPr txBox="1"/>
          <p:nvPr/>
        </p:nvSpPr>
        <p:spPr>
          <a:xfrm>
            <a:off x="25595188" y="6863885"/>
            <a:ext cx="6514913" cy="5509200"/>
          </a:xfrm>
          <a:prstGeom prst="rect">
            <a:avLst/>
          </a:prstGeom>
          <a:noFill/>
          <a:ln>
            <a:noFill/>
          </a:ln>
        </p:spPr>
        <p:txBody>
          <a:bodyPr wrap="square" rtlCol="0">
            <a:spAutoFit/>
          </a:bodyPr>
          <a:lstStyle/>
          <a:p>
            <a:pPr marL="302642" algn="l" defTabSz="3519153" fontAlgn="auto">
              <a:spcBef>
                <a:spcPts val="818"/>
              </a:spcBef>
              <a:spcAft>
                <a:spcPts val="1227"/>
              </a:spcAft>
              <a:defRPr/>
            </a:pPr>
            <a:r>
              <a:rPr lang="en-US" sz="3200" b="0" kern="0" dirty="0">
                <a:solidFill>
                  <a:prstClr val="black"/>
                </a:solidFill>
                <a:latin typeface="Calibri" panose="020F0502020204030204"/>
              </a:rPr>
              <a:t>The New England Arctic Network combines the wealth of academic expertise in Arctic research across New England with researchers, stakeholders, and external partners concerned with environmental, economic, and social impacts, providing an ideal community for anticipating and responding to Arctic change and its impacts on the eastern coast of North America.</a:t>
            </a:r>
          </a:p>
        </p:txBody>
      </p:sp>
      <p:sp>
        <p:nvSpPr>
          <p:cNvPr id="91" name="Subtitle 2">
            <a:extLst>
              <a:ext uri="{FF2B5EF4-FFF2-40B4-BE49-F238E27FC236}">
                <a16:creationId xmlns:a16="http://schemas.microsoft.com/office/drawing/2014/main" id="{F5DD58CB-727C-1C41-B760-CC51B17D1FEE}"/>
              </a:ext>
            </a:extLst>
          </p:cNvPr>
          <p:cNvSpPr txBox="1">
            <a:spLocks/>
          </p:cNvSpPr>
          <p:nvPr/>
        </p:nvSpPr>
        <p:spPr>
          <a:xfrm>
            <a:off x="505314" y="26136600"/>
            <a:ext cx="15257694" cy="914400"/>
          </a:xfrm>
          <a:prstGeom prst="rect">
            <a:avLst/>
          </a:prstGeom>
          <a:solidFill>
            <a:srgbClr val="002060"/>
          </a:solidFill>
          <a:ln>
            <a:solidFill>
              <a:srgbClr val="002060"/>
            </a:solidFill>
          </a:ln>
        </p:spPr>
        <p:txBody>
          <a:bodyPr vert="horz" lIns="87279" tIns="43639" rIns="87279" bIns="43639" rtlCol="0" anchor="ctr">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fontAlgn="auto">
              <a:spcAft>
                <a:spcPts val="0"/>
              </a:spcAft>
            </a:pPr>
            <a:r>
              <a:rPr lang="en-US" sz="5000" b="0" dirty="0">
                <a:solidFill>
                  <a:prstClr val="white"/>
                </a:solidFill>
                <a:latin typeface="Cambria" panose="02040503050406030204" pitchFamily="18" charset="0"/>
              </a:rPr>
              <a:t>Strategies for Success</a:t>
            </a:r>
          </a:p>
        </p:txBody>
      </p:sp>
      <p:sp>
        <p:nvSpPr>
          <p:cNvPr id="93" name="TextBox 92">
            <a:extLst>
              <a:ext uri="{FF2B5EF4-FFF2-40B4-BE49-F238E27FC236}">
                <a16:creationId xmlns:a16="http://schemas.microsoft.com/office/drawing/2014/main" id="{D5BBD570-FBD3-B14E-B531-8C355D05DD3A}"/>
              </a:ext>
            </a:extLst>
          </p:cNvPr>
          <p:cNvSpPr txBox="1"/>
          <p:nvPr/>
        </p:nvSpPr>
        <p:spPr>
          <a:xfrm>
            <a:off x="580029" y="27330604"/>
            <a:ext cx="8195877" cy="6647974"/>
          </a:xfrm>
          <a:prstGeom prst="rect">
            <a:avLst/>
          </a:prstGeom>
          <a:noFill/>
          <a:ln>
            <a:noFill/>
          </a:ln>
        </p:spPr>
        <p:txBody>
          <a:bodyPr wrap="square" rtlCol="0">
            <a:spAutoFit/>
          </a:bodyPr>
          <a:lstStyle/>
          <a:p>
            <a:pPr marL="236398" algn="l" defTabSz="3519153" fontAlgn="auto">
              <a:spcBef>
                <a:spcPts val="0"/>
              </a:spcBef>
              <a:spcAft>
                <a:spcPts val="1200"/>
              </a:spcAft>
              <a:defRPr/>
            </a:pPr>
            <a:r>
              <a:rPr lang="en-US" sz="3200" b="0" kern="0" dirty="0">
                <a:solidFill>
                  <a:prstClr val="black"/>
                </a:solidFill>
                <a:latin typeface="Calibri" panose="020F0502020204030204"/>
              </a:rPr>
              <a:t>The New England Arctic Network promotes </a:t>
            </a:r>
            <a:r>
              <a:rPr lang="en-US" sz="3200" u="sng" kern="0" dirty="0">
                <a:solidFill>
                  <a:prstClr val="black"/>
                </a:solidFill>
                <a:latin typeface="Calibri" panose="020F0502020204030204"/>
              </a:rPr>
              <a:t>convergence</a:t>
            </a:r>
            <a:r>
              <a:rPr lang="en-US" sz="3200" kern="0" dirty="0">
                <a:solidFill>
                  <a:prstClr val="black"/>
                </a:solidFill>
                <a:latin typeface="Calibri" panose="020F0502020204030204"/>
              </a:rPr>
              <a:t> </a:t>
            </a:r>
            <a:r>
              <a:rPr lang="en-US" sz="3200" u="sng" kern="0" dirty="0">
                <a:solidFill>
                  <a:prstClr val="black"/>
                </a:solidFill>
                <a:latin typeface="Calibri" panose="020F0502020204030204"/>
              </a:rPr>
              <a:t>research</a:t>
            </a:r>
            <a:r>
              <a:rPr lang="en-US" sz="3200" b="0" kern="0" dirty="0">
                <a:solidFill>
                  <a:prstClr val="black"/>
                </a:solidFill>
                <a:latin typeface="Calibri" panose="020F0502020204030204"/>
              </a:rPr>
              <a:t>, defined by the National Research Council as an “interdisciplinary and purpose-driven approach to problem-solving that tackles the technical, organizational, and logistical challenges to collaboration from the outset in order to develop deep and sustained integration across disciplines.”</a:t>
            </a:r>
            <a:r>
              <a:rPr lang="en-US" sz="3200" b="0" kern="0" baseline="30000" dirty="0">
                <a:solidFill>
                  <a:prstClr val="black"/>
                </a:solidFill>
                <a:latin typeface="Calibri" panose="020F0502020204030204"/>
              </a:rPr>
              <a:t>†</a:t>
            </a:r>
            <a:r>
              <a:rPr lang="en-US" sz="3200" b="0" kern="0" dirty="0">
                <a:solidFill>
                  <a:prstClr val="black"/>
                </a:solidFill>
                <a:latin typeface="Calibri" panose="020F0502020204030204"/>
              </a:rPr>
              <a:t> </a:t>
            </a:r>
          </a:p>
          <a:p>
            <a:pPr marL="236398" algn="l" defTabSz="3519153" fontAlgn="auto">
              <a:spcBef>
                <a:spcPts val="0"/>
              </a:spcBef>
              <a:spcAft>
                <a:spcPts val="0"/>
              </a:spcAft>
              <a:defRPr/>
            </a:pPr>
            <a:r>
              <a:rPr lang="en-US" sz="3200" b="0" kern="0" dirty="0">
                <a:solidFill>
                  <a:prstClr val="black"/>
                </a:solidFill>
                <a:latin typeface="Calibri" panose="020F0502020204030204"/>
              </a:rPr>
              <a:t>This deliberate form of interdisciplinary research values collaborations involving Western science, traditional knowledge, and stakeholder engagement to address vexing problems within our changing environment. </a:t>
            </a:r>
          </a:p>
        </p:txBody>
      </p:sp>
      <p:pic>
        <p:nvPicPr>
          <p:cNvPr id="3" name="Picture 2">
            <a:extLst>
              <a:ext uri="{FF2B5EF4-FFF2-40B4-BE49-F238E27FC236}">
                <a16:creationId xmlns:a16="http://schemas.microsoft.com/office/drawing/2014/main" id="{3CAC81CE-8796-6243-A840-061DDC9A8E7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691880" y="27228522"/>
            <a:ext cx="6987101" cy="4676515"/>
          </a:xfrm>
          <a:prstGeom prst="rect">
            <a:avLst/>
          </a:prstGeom>
        </p:spPr>
      </p:pic>
      <p:sp>
        <p:nvSpPr>
          <p:cNvPr id="4" name="TextBox 3">
            <a:extLst>
              <a:ext uri="{FF2B5EF4-FFF2-40B4-BE49-F238E27FC236}">
                <a16:creationId xmlns:a16="http://schemas.microsoft.com/office/drawing/2014/main" id="{05696576-50A8-7F48-82AE-CEF753065B5C}"/>
              </a:ext>
            </a:extLst>
          </p:cNvPr>
          <p:cNvSpPr txBox="1"/>
          <p:nvPr/>
        </p:nvSpPr>
        <p:spPr>
          <a:xfrm>
            <a:off x="8770848" y="32066269"/>
            <a:ext cx="6876257" cy="2154436"/>
          </a:xfrm>
          <a:prstGeom prst="rect">
            <a:avLst/>
          </a:prstGeom>
          <a:noFill/>
        </p:spPr>
        <p:txBody>
          <a:bodyPr wrap="square" rtlCol="0">
            <a:spAutoFit/>
          </a:bodyPr>
          <a:lstStyle/>
          <a:p>
            <a:pPr algn="l"/>
            <a:r>
              <a:rPr lang="en-US" sz="2600" b="0" dirty="0">
                <a:solidFill>
                  <a:schemeClr val="tx1"/>
                </a:solidFill>
                <a:latin typeface="Calibri" panose="020F0502020204030204" pitchFamily="34" charset="0"/>
                <a:cs typeface="Calibri" panose="020F0502020204030204" pitchFamily="34" charset="0"/>
              </a:rPr>
              <a:t>Image adapted from </a:t>
            </a:r>
            <a:r>
              <a:rPr lang="en-US" sz="2600" b="0" dirty="0" err="1">
                <a:solidFill>
                  <a:schemeClr val="tx1"/>
                </a:solidFill>
                <a:latin typeface="Calibri" panose="020F0502020204030204" pitchFamily="34" charset="0"/>
                <a:cs typeface="Calibri" panose="020F0502020204030204" pitchFamily="34" charset="0"/>
              </a:rPr>
              <a:t>Roco</a:t>
            </a:r>
            <a:r>
              <a:rPr lang="en-US" sz="2600" b="0" dirty="0">
                <a:solidFill>
                  <a:schemeClr val="tx1"/>
                </a:solidFill>
                <a:latin typeface="Calibri" panose="020F0502020204030204" pitchFamily="34" charset="0"/>
                <a:cs typeface="Calibri" panose="020F0502020204030204" pitchFamily="34" charset="0"/>
              </a:rPr>
              <a:t> et al., 2013. </a:t>
            </a:r>
            <a:r>
              <a:rPr lang="en-US" sz="2600" b="0" i="1" dirty="0">
                <a:solidFill>
                  <a:schemeClr val="tx1"/>
                </a:solidFill>
                <a:latin typeface="Calibri" panose="020F0502020204030204" pitchFamily="34" charset="0"/>
                <a:cs typeface="Calibri" panose="020F0502020204030204" pitchFamily="34" charset="0"/>
              </a:rPr>
              <a:t>Convergence of Knowledge, Technology and Society: Beyond Convergence of Nano-Bio-Info-Cognitive Technologies</a:t>
            </a:r>
            <a:r>
              <a:rPr lang="en-US" sz="2600" b="0" dirty="0">
                <a:solidFill>
                  <a:schemeClr val="tx1"/>
                </a:solidFill>
                <a:latin typeface="Calibri" panose="020F0502020204030204" pitchFamily="34" charset="0"/>
                <a:cs typeface="Calibri" panose="020F0502020204030204" pitchFamily="34" charset="0"/>
              </a:rPr>
              <a:t>, Science Policy Reports. Springer.</a:t>
            </a:r>
          </a:p>
        </p:txBody>
      </p:sp>
      <p:sp>
        <p:nvSpPr>
          <p:cNvPr id="6" name="TextBox 5">
            <a:extLst>
              <a:ext uri="{FF2B5EF4-FFF2-40B4-BE49-F238E27FC236}">
                <a16:creationId xmlns:a16="http://schemas.microsoft.com/office/drawing/2014/main" id="{301E681F-0D80-DD45-9764-D54CF7554228}"/>
              </a:ext>
            </a:extLst>
          </p:cNvPr>
          <p:cNvSpPr txBox="1"/>
          <p:nvPr/>
        </p:nvSpPr>
        <p:spPr>
          <a:xfrm>
            <a:off x="872350" y="34228097"/>
            <a:ext cx="13224650" cy="892552"/>
          </a:xfrm>
          <a:prstGeom prst="rect">
            <a:avLst/>
          </a:prstGeom>
          <a:noFill/>
        </p:spPr>
        <p:txBody>
          <a:bodyPr wrap="square" rtlCol="0">
            <a:spAutoFit/>
          </a:bodyPr>
          <a:lstStyle/>
          <a:p>
            <a:pPr algn="l"/>
            <a:r>
              <a:rPr lang="en-US" sz="2600" b="0" kern="0" dirty="0">
                <a:solidFill>
                  <a:prstClr val="black"/>
                </a:solidFill>
                <a:latin typeface="Calibri" panose="020F0502020204030204"/>
              </a:rPr>
              <a:t>† NRC, 2014. Convergence: Facilitating Transdisciplinary Integration of Life Sciences, Physical Sciences, Engineering, and Beyond. Washington, DC: The National Academies Press. </a:t>
            </a:r>
            <a:endParaRPr lang="en-US" sz="2600" dirty="0"/>
          </a:p>
        </p:txBody>
      </p:sp>
      <p:grpSp>
        <p:nvGrpSpPr>
          <p:cNvPr id="22" name="Group 21">
            <a:extLst>
              <a:ext uri="{FF2B5EF4-FFF2-40B4-BE49-F238E27FC236}">
                <a16:creationId xmlns:a16="http://schemas.microsoft.com/office/drawing/2014/main" id="{C4591DF8-D31D-204E-8348-4DFF7FE128F5}"/>
              </a:ext>
            </a:extLst>
          </p:cNvPr>
          <p:cNvGrpSpPr/>
          <p:nvPr/>
        </p:nvGrpSpPr>
        <p:grpSpPr>
          <a:xfrm>
            <a:off x="0" y="35371097"/>
            <a:ext cx="32918400" cy="4862503"/>
            <a:chOff x="0" y="35371097"/>
            <a:chExt cx="32918400" cy="4862503"/>
          </a:xfrm>
        </p:grpSpPr>
        <p:sp>
          <p:nvSpPr>
            <p:cNvPr id="9" name="Rectangle 8">
              <a:extLst>
                <a:ext uri="{FF2B5EF4-FFF2-40B4-BE49-F238E27FC236}">
                  <a16:creationId xmlns:a16="http://schemas.microsoft.com/office/drawing/2014/main" id="{A11718FC-D1BD-C341-96E6-6B0F83D3348D}"/>
                </a:ext>
              </a:extLst>
            </p:cNvPr>
            <p:cNvSpPr/>
            <p:nvPr/>
          </p:nvSpPr>
          <p:spPr bwMode="auto">
            <a:xfrm>
              <a:off x="0" y="35371097"/>
              <a:ext cx="32918400" cy="4862503"/>
            </a:xfrm>
            <a:prstGeom prst="rect">
              <a:avLst/>
            </a:prstGeom>
            <a:solidFill>
              <a:schemeClr val="bg1"/>
            </a:solidFill>
            <a:ln w="9525" cap="flat" cmpd="sng" algn="ctr">
              <a:noFill/>
              <a:prstDash val="solid"/>
              <a:round/>
              <a:headEnd type="none" w="med" len="med"/>
              <a:tailEnd type="none" w="med" len="med"/>
            </a:ln>
            <a:effectLst/>
            <a:extLst/>
          </p:spPr>
          <p:txBody>
            <a:bodyPr vert="horz" wrap="none" lIns="112222" tIns="56111" rIns="112222" bIns="56111" numCol="1" rtlCol="0" anchor="ctr" anchorCtr="0" compatLnSpc="1">
              <a:prstTxWarp prst="textNoShape">
                <a:avLst/>
              </a:prstTxWarp>
            </a:bodyPr>
            <a:lstStyle/>
            <a:p>
              <a:pPr defTabSz="3078375"/>
              <a:endParaRPr lang="en-US" sz="3518">
                <a:latin typeface="Arial" pitchFamily="34" charset="0"/>
              </a:endParaRPr>
            </a:p>
          </p:txBody>
        </p:sp>
        <p:sp>
          <p:nvSpPr>
            <p:cNvPr id="8" name="TextBox 7">
              <a:extLst>
                <a:ext uri="{FF2B5EF4-FFF2-40B4-BE49-F238E27FC236}">
                  <a16:creationId xmlns:a16="http://schemas.microsoft.com/office/drawing/2014/main" id="{596CB340-2266-FA43-95B5-F7599FDD4B08}"/>
                </a:ext>
              </a:extLst>
            </p:cNvPr>
            <p:cNvSpPr txBox="1"/>
            <p:nvPr/>
          </p:nvSpPr>
          <p:spPr>
            <a:xfrm>
              <a:off x="736717" y="35717202"/>
              <a:ext cx="27817502" cy="553998"/>
            </a:xfrm>
            <a:prstGeom prst="rect">
              <a:avLst/>
            </a:prstGeom>
            <a:noFill/>
          </p:spPr>
          <p:txBody>
            <a:bodyPr wrap="square" rtlCol="0">
              <a:spAutoFit/>
            </a:bodyPr>
            <a:lstStyle/>
            <a:p>
              <a:pPr algn="l"/>
              <a:r>
                <a:rPr lang="en-US" sz="3000" b="0" i="1" dirty="0">
                  <a:solidFill>
                    <a:schemeClr val="tx1"/>
                  </a:solidFill>
                </a:rPr>
                <a:t>Participants in past NEAN events have come from the following institutions in New England…as well as many others throughout the nation and abroad.</a:t>
              </a:r>
            </a:p>
          </p:txBody>
        </p:sp>
        <p:pic>
          <p:nvPicPr>
            <p:cNvPr id="65" name="Picture 64">
              <a:extLst>
                <a:ext uri="{FF2B5EF4-FFF2-40B4-BE49-F238E27FC236}">
                  <a16:creationId xmlns:a16="http://schemas.microsoft.com/office/drawing/2014/main" id="{18878214-3865-2943-8F5A-A11DD6D086B0}"/>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25761" y="36723947"/>
              <a:ext cx="847898" cy="1122218"/>
            </a:xfrm>
            <a:prstGeom prst="rect">
              <a:avLst/>
            </a:prstGeom>
          </p:spPr>
        </p:pic>
        <p:pic>
          <p:nvPicPr>
            <p:cNvPr id="66" name="Picture 65">
              <a:extLst>
                <a:ext uri="{FF2B5EF4-FFF2-40B4-BE49-F238E27FC236}">
                  <a16:creationId xmlns:a16="http://schemas.microsoft.com/office/drawing/2014/main" id="{89F305F7-9EA3-D041-802D-667AC8321BE3}"/>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486559" y="36624074"/>
              <a:ext cx="1519670" cy="1122218"/>
            </a:xfrm>
            <a:prstGeom prst="rect">
              <a:avLst/>
            </a:prstGeom>
          </p:spPr>
        </p:pic>
        <p:pic>
          <p:nvPicPr>
            <p:cNvPr id="67" name="Picture 66">
              <a:extLst>
                <a:ext uri="{FF2B5EF4-FFF2-40B4-BE49-F238E27FC236}">
                  <a16:creationId xmlns:a16="http://schemas.microsoft.com/office/drawing/2014/main" id="{FE388B48-D7E9-0142-8212-002A12F9499C}"/>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967348" y="36689963"/>
              <a:ext cx="808558" cy="1122218"/>
            </a:xfrm>
            <a:prstGeom prst="rect">
              <a:avLst/>
            </a:prstGeom>
          </p:spPr>
        </p:pic>
        <p:pic>
          <p:nvPicPr>
            <p:cNvPr id="68" name="Picture 67">
              <a:extLst>
                <a:ext uri="{FF2B5EF4-FFF2-40B4-BE49-F238E27FC236}">
                  <a16:creationId xmlns:a16="http://schemas.microsoft.com/office/drawing/2014/main" id="{1293A53C-E244-9241-8225-679F4EF81E99}"/>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779410" y="38526495"/>
              <a:ext cx="1634753" cy="598516"/>
            </a:xfrm>
            <a:prstGeom prst="rect">
              <a:avLst/>
            </a:prstGeom>
          </p:spPr>
        </p:pic>
        <p:pic>
          <p:nvPicPr>
            <p:cNvPr id="69" name="Picture 68">
              <a:extLst>
                <a:ext uri="{FF2B5EF4-FFF2-40B4-BE49-F238E27FC236}">
                  <a16:creationId xmlns:a16="http://schemas.microsoft.com/office/drawing/2014/main" id="{EE91E28A-C181-FA48-BE67-1E85F53F6831}"/>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5062894" y="36723947"/>
              <a:ext cx="1485203" cy="1122218"/>
            </a:xfrm>
            <a:prstGeom prst="rect">
              <a:avLst/>
            </a:prstGeom>
          </p:spPr>
        </p:pic>
        <p:pic>
          <p:nvPicPr>
            <p:cNvPr id="70" name="Picture 69">
              <a:extLst>
                <a:ext uri="{FF2B5EF4-FFF2-40B4-BE49-F238E27FC236}">
                  <a16:creationId xmlns:a16="http://schemas.microsoft.com/office/drawing/2014/main" id="{D005CCF7-5C0B-C34D-BABC-C0DD66E59520}"/>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2680855" y="36690250"/>
              <a:ext cx="2028105" cy="1122218"/>
            </a:xfrm>
            <a:prstGeom prst="rect">
              <a:avLst/>
            </a:prstGeom>
          </p:spPr>
        </p:pic>
        <p:pic>
          <p:nvPicPr>
            <p:cNvPr id="74" name="Picture 73">
              <a:extLst>
                <a:ext uri="{FF2B5EF4-FFF2-40B4-BE49-F238E27FC236}">
                  <a16:creationId xmlns:a16="http://schemas.microsoft.com/office/drawing/2014/main" id="{FBB92692-53C9-AF43-9C56-2BDA47B8D606}"/>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2430959" y="36800632"/>
              <a:ext cx="2067791" cy="654627"/>
            </a:xfrm>
            <a:prstGeom prst="rect">
              <a:avLst/>
            </a:prstGeom>
          </p:spPr>
        </p:pic>
        <p:pic>
          <p:nvPicPr>
            <p:cNvPr id="82" name="Picture 81">
              <a:extLst>
                <a:ext uri="{FF2B5EF4-FFF2-40B4-BE49-F238E27FC236}">
                  <a16:creationId xmlns:a16="http://schemas.microsoft.com/office/drawing/2014/main" id="{19C725C5-151F-9B48-A63C-32F625A48873}"/>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5469566" y="38293903"/>
              <a:ext cx="1833689" cy="1122218"/>
            </a:xfrm>
            <a:prstGeom prst="rect">
              <a:avLst/>
            </a:prstGeom>
          </p:spPr>
        </p:pic>
        <p:pic>
          <p:nvPicPr>
            <p:cNvPr id="83" name="Picture 82">
              <a:extLst>
                <a:ext uri="{FF2B5EF4-FFF2-40B4-BE49-F238E27FC236}">
                  <a16:creationId xmlns:a16="http://schemas.microsoft.com/office/drawing/2014/main" id="{C3C21E79-7409-324E-AD73-400C395228ED}"/>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7287892" y="36530803"/>
              <a:ext cx="1082842" cy="1122218"/>
            </a:xfrm>
            <a:prstGeom prst="rect">
              <a:avLst/>
            </a:prstGeom>
          </p:spPr>
        </p:pic>
        <p:pic>
          <p:nvPicPr>
            <p:cNvPr id="84" name="Picture 83">
              <a:extLst>
                <a:ext uri="{FF2B5EF4-FFF2-40B4-BE49-F238E27FC236}">
                  <a16:creationId xmlns:a16="http://schemas.microsoft.com/office/drawing/2014/main" id="{EEC58C19-5B31-FD42-B1E3-1FB0DD65BCBE}"/>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21758564" y="36762608"/>
              <a:ext cx="1723219" cy="1122218"/>
            </a:xfrm>
            <a:prstGeom prst="rect">
              <a:avLst/>
            </a:prstGeom>
          </p:spPr>
        </p:pic>
        <p:pic>
          <p:nvPicPr>
            <p:cNvPr id="86" name="Picture 85">
              <a:extLst>
                <a:ext uri="{FF2B5EF4-FFF2-40B4-BE49-F238E27FC236}">
                  <a16:creationId xmlns:a16="http://schemas.microsoft.com/office/drawing/2014/main" id="{0F2482C7-7BB5-EA41-B8D8-B8137EC28988}"/>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4456826" y="36596838"/>
              <a:ext cx="1398995" cy="1398995"/>
            </a:xfrm>
            <a:prstGeom prst="rect">
              <a:avLst/>
            </a:prstGeom>
          </p:spPr>
        </p:pic>
        <p:pic>
          <p:nvPicPr>
            <p:cNvPr id="87" name="Picture 86">
              <a:extLst>
                <a:ext uri="{FF2B5EF4-FFF2-40B4-BE49-F238E27FC236}">
                  <a16:creationId xmlns:a16="http://schemas.microsoft.com/office/drawing/2014/main" id="{49F5DB62-A057-7B48-ABC1-D1056033C365}"/>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6382927" y="37042293"/>
              <a:ext cx="1940254" cy="404091"/>
            </a:xfrm>
            <a:prstGeom prst="rect">
              <a:avLst/>
            </a:prstGeom>
          </p:spPr>
        </p:pic>
        <p:pic>
          <p:nvPicPr>
            <p:cNvPr id="90" name="Picture 89">
              <a:extLst>
                <a:ext uri="{FF2B5EF4-FFF2-40B4-BE49-F238E27FC236}">
                  <a16:creationId xmlns:a16="http://schemas.microsoft.com/office/drawing/2014/main" id="{5B1C2446-EAB2-CD42-BF1B-D5D75F7F9A30}"/>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29390631" y="36789022"/>
              <a:ext cx="2443559" cy="822960"/>
            </a:xfrm>
            <a:prstGeom prst="rect">
              <a:avLst/>
            </a:prstGeom>
          </p:spPr>
        </p:pic>
        <p:pic>
          <p:nvPicPr>
            <p:cNvPr id="92" name="Picture 91">
              <a:extLst>
                <a:ext uri="{FF2B5EF4-FFF2-40B4-BE49-F238E27FC236}">
                  <a16:creationId xmlns:a16="http://schemas.microsoft.com/office/drawing/2014/main" id="{F06C8E93-5EB9-B343-8788-D44895242428}"/>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815603" y="38150007"/>
              <a:ext cx="1346662" cy="1346662"/>
            </a:xfrm>
            <a:prstGeom prst="rect">
              <a:avLst/>
            </a:prstGeom>
          </p:spPr>
        </p:pic>
        <p:pic>
          <p:nvPicPr>
            <p:cNvPr id="95" name="Picture 94">
              <a:extLst>
                <a:ext uri="{FF2B5EF4-FFF2-40B4-BE49-F238E27FC236}">
                  <a16:creationId xmlns:a16="http://schemas.microsoft.com/office/drawing/2014/main" id="{8624B464-8313-D64D-A9E6-049EABF1D3F7}"/>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0024659" y="38197725"/>
              <a:ext cx="2319741" cy="1403970"/>
            </a:xfrm>
            <a:prstGeom prst="rect">
              <a:avLst/>
            </a:prstGeom>
          </p:spPr>
        </p:pic>
        <p:pic>
          <p:nvPicPr>
            <p:cNvPr id="11" name="Picture 10">
              <a:extLst>
                <a:ext uri="{FF2B5EF4-FFF2-40B4-BE49-F238E27FC236}">
                  <a16:creationId xmlns:a16="http://schemas.microsoft.com/office/drawing/2014/main" id="{1C56244B-7E7E-A240-9ED5-31FC49FD3FE0}"/>
                </a:ext>
              </a:extLst>
            </p:cNvPr>
            <p:cNvPicPr>
              <a:picLocks noChangeAspect="1"/>
            </p:cNvPicPr>
            <p:nvPr/>
          </p:nvPicPr>
          <p:blipFill rotWithShape="1">
            <a:blip r:embed="rId29">
              <a:extLst>
                <a:ext uri="{28A0092B-C50C-407E-A947-70E740481C1C}">
                  <a14:useLocalDpi xmlns:a14="http://schemas.microsoft.com/office/drawing/2010/main" val="0"/>
                </a:ext>
              </a:extLst>
            </a:blip>
            <a:srcRect r="22596"/>
            <a:stretch/>
          </p:blipFill>
          <p:spPr>
            <a:xfrm>
              <a:off x="3063602" y="38355904"/>
              <a:ext cx="1958264" cy="973041"/>
            </a:xfrm>
            <a:prstGeom prst="rect">
              <a:avLst/>
            </a:prstGeom>
          </p:spPr>
        </p:pic>
        <p:pic>
          <p:nvPicPr>
            <p:cNvPr id="13" name="Picture 12">
              <a:extLst>
                <a:ext uri="{FF2B5EF4-FFF2-40B4-BE49-F238E27FC236}">
                  <a16:creationId xmlns:a16="http://schemas.microsoft.com/office/drawing/2014/main" id="{F113EA0F-C194-4D49-9131-BC7E001DA9AC}"/>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10123815" y="36630535"/>
              <a:ext cx="1163782" cy="1163782"/>
            </a:xfrm>
            <a:prstGeom prst="rect">
              <a:avLst/>
            </a:prstGeom>
          </p:spPr>
        </p:pic>
        <p:pic>
          <p:nvPicPr>
            <p:cNvPr id="15" name="Picture 14">
              <a:extLst>
                <a:ext uri="{FF2B5EF4-FFF2-40B4-BE49-F238E27FC236}">
                  <a16:creationId xmlns:a16="http://schemas.microsoft.com/office/drawing/2014/main" id="{E4F1B229-97AB-6144-A438-B5CDFD058052}"/>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9971327" y="38281583"/>
              <a:ext cx="1163782" cy="1163782"/>
            </a:xfrm>
            <a:prstGeom prst="rect">
              <a:avLst/>
            </a:prstGeom>
          </p:spPr>
        </p:pic>
        <p:pic>
          <p:nvPicPr>
            <p:cNvPr id="7" name="Picture 6">
              <a:extLst>
                <a:ext uri="{FF2B5EF4-FFF2-40B4-BE49-F238E27FC236}">
                  <a16:creationId xmlns:a16="http://schemas.microsoft.com/office/drawing/2014/main" id="{B61D7465-4B64-CF41-A0F4-FCB26ECA3050}"/>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2860601" y="38293902"/>
              <a:ext cx="1163782" cy="1163782"/>
            </a:xfrm>
            <a:prstGeom prst="rect">
              <a:avLst/>
            </a:prstGeom>
          </p:spPr>
        </p:pic>
        <p:pic>
          <p:nvPicPr>
            <p:cNvPr id="12" name="Picture 11">
              <a:extLst>
                <a:ext uri="{FF2B5EF4-FFF2-40B4-BE49-F238E27FC236}">
                  <a16:creationId xmlns:a16="http://schemas.microsoft.com/office/drawing/2014/main" id="{0B97C211-44DE-224A-B40D-0DB353600A9A}"/>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22537882" y="38524080"/>
              <a:ext cx="1839191" cy="737755"/>
            </a:xfrm>
            <a:prstGeom prst="rect">
              <a:avLst/>
            </a:prstGeom>
          </p:spPr>
        </p:pic>
        <p:pic>
          <p:nvPicPr>
            <p:cNvPr id="16" name="Picture 15">
              <a:extLst>
                <a:ext uri="{FF2B5EF4-FFF2-40B4-BE49-F238E27FC236}">
                  <a16:creationId xmlns:a16="http://schemas.microsoft.com/office/drawing/2014/main" id="{40BA5C3E-5606-C845-8E91-7F0F40B680E1}"/>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9279450" y="38212353"/>
              <a:ext cx="2226175" cy="1209280"/>
            </a:xfrm>
            <a:prstGeom prst="rect">
              <a:avLst/>
            </a:prstGeom>
          </p:spPr>
        </p:pic>
        <p:pic>
          <p:nvPicPr>
            <p:cNvPr id="18" name="Picture 17">
              <a:extLst>
                <a:ext uri="{FF2B5EF4-FFF2-40B4-BE49-F238E27FC236}">
                  <a16:creationId xmlns:a16="http://schemas.microsoft.com/office/drawing/2014/main" id="{5DD8C2A7-CBEB-8E44-A0F1-892B7AC01728}"/>
                </a:ext>
              </a:extLst>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25610428" y="38586426"/>
              <a:ext cx="2694409" cy="733038"/>
            </a:xfrm>
            <a:prstGeom prst="rect">
              <a:avLst/>
            </a:prstGeom>
          </p:spPr>
        </p:pic>
        <p:pic>
          <p:nvPicPr>
            <p:cNvPr id="20" name="Picture 19">
              <a:extLst>
                <a:ext uri="{FF2B5EF4-FFF2-40B4-BE49-F238E27FC236}">
                  <a16:creationId xmlns:a16="http://schemas.microsoft.com/office/drawing/2014/main" id="{8DB17D2A-5B1B-6543-8CD7-85AD1FD0AB5D}"/>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15025255" y="38511946"/>
              <a:ext cx="1792968" cy="697934"/>
            </a:xfrm>
            <a:prstGeom prst="rect">
              <a:avLst/>
            </a:prstGeom>
          </p:spPr>
        </p:pic>
        <p:pic>
          <p:nvPicPr>
            <p:cNvPr id="30" name="Picture 29">
              <a:extLst>
                <a:ext uri="{FF2B5EF4-FFF2-40B4-BE49-F238E27FC236}">
                  <a16:creationId xmlns:a16="http://schemas.microsoft.com/office/drawing/2014/main" id="{F817BD26-B90F-A942-A794-A618A99DC03E}"/>
                </a:ext>
              </a:extLst>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19625717" y="36762609"/>
              <a:ext cx="1197665" cy="863433"/>
            </a:xfrm>
            <a:prstGeom prst="rect">
              <a:avLst/>
            </a:prstGeom>
          </p:spPr>
        </p:pic>
        <p:pic>
          <p:nvPicPr>
            <p:cNvPr id="32" name="Picture 31">
              <a:extLst>
                <a:ext uri="{FF2B5EF4-FFF2-40B4-BE49-F238E27FC236}">
                  <a16:creationId xmlns:a16="http://schemas.microsoft.com/office/drawing/2014/main" id="{E6BB0A8C-49B8-1243-98E2-849AA84D0970}"/>
                </a:ext>
              </a:extLst>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17814230" y="38441921"/>
              <a:ext cx="1138789" cy="804859"/>
            </a:xfrm>
            <a:prstGeom prst="rect">
              <a:avLst/>
            </a:prstGeom>
          </p:spPr>
        </p:pic>
      </p:grpSp>
      <p:sp>
        <p:nvSpPr>
          <p:cNvPr id="94" name="Rectangle 2">
            <a:extLst>
              <a:ext uri="{FF2B5EF4-FFF2-40B4-BE49-F238E27FC236}">
                <a16:creationId xmlns:a16="http://schemas.microsoft.com/office/drawing/2014/main" id="{9FA77005-F656-A54E-82FE-63E29714D05D}"/>
              </a:ext>
            </a:extLst>
          </p:cNvPr>
          <p:cNvSpPr>
            <a:spLocks noGrp="1" noChangeArrowheads="1"/>
          </p:cNvSpPr>
          <p:nvPr>
            <p:ph type="title" sz="quarter" idx="4294967295"/>
          </p:nvPr>
        </p:nvSpPr>
        <p:spPr>
          <a:xfrm>
            <a:off x="505314" y="763910"/>
            <a:ext cx="31803486" cy="3723953"/>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a:bodyPr>
          <a:lstStyle/>
          <a:p>
            <a:pPr indent="-419115" eaLnBrk="1" hangingPunct="1">
              <a:spcBef>
                <a:spcPts val="0"/>
              </a:spcBef>
              <a:spcAft>
                <a:spcPts val="0"/>
              </a:spcAft>
            </a:pPr>
            <a:r>
              <a:rPr lang="en-US" sz="8400" kern="1200" dirty="0">
                <a:solidFill>
                  <a:prstClr val="white"/>
                </a:solidFill>
                <a:latin typeface="Cambria" panose="02040503050406030204" pitchFamily="18" charset="0"/>
                <a:ea typeface="+mn-ea"/>
                <a:cs typeface="Arial" panose="020B0604020202020204" pitchFamily="34" charset="0"/>
              </a:rPr>
              <a:t>The New England Arctic Network</a:t>
            </a:r>
            <a:br>
              <a:rPr lang="en-US" sz="8400" kern="1200" dirty="0">
                <a:solidFill>
                  <a:prstClr val="white"/>
                </a:solidFill>
                <a:latin typeface="Cambria" panose="02040503050406030204" pitchFamily="18" charset="0"/>
                <a:ea typeface="+mn-ea"/>
                <a:cs typeface="Arial" panose="020B0604020202020204" pitchFamily="34" charset="0"/>
              </a:rPr>
            </a:br>
            <a:br>
              <a:rPr lang="en-US" sz="3200" kern="1200" dirty="0">
                <a:solidFill>
                  <a:prstClr val="white"/>
                </a:solidFill>
                <a:latin typeface="Cambria" panose="02040503050406030204" pitchFamily="18" charset="0"/>
                <a:ea typeface="+mn-ea"/>
                <a:cs typeface="Arial" panose="020B0604020202020204" pitchFamily="34" charset="0"/>
              </a:rPr>
            </a:br>
            <a:r>
              <a:rPr lang="en-US" sz="3200" b="1" kern="1200" dirty="0">
                <a:solidFill>
                  <a:prstClr val="white"/>
                </a:solidFill>
                <a:latin typeface="Cambria" panose="02040503050406030204" pitchFamily="18" charset="0"/>
                <a:ea typeface="+mn-ea"/>
                <a:cs typeface="Arial" panose="020B0604020202020204" pitchFamily="34" charset="0"/>
              </a:rPr>
              <a:t>Katharine A. </a:t>
            </a:r>
            <a:r>
              <a:rPr lang="en-US" sz="3200" b="1" kern="1200" dirty="0" err="1">
                <a:solidFill>
                  <a:prstClr val="white"/>
                </a:solidFill>
                <a:latin typeface="Cambria" panose="02040503050406030204" pitchFamily="18" charset="0"/>
                <a:ea typeface="+mn-ea"/>
                <a:cs typeface="Arial" panose="020B0604020202020204" pitchFamily="34" charset="0"/>
              </a:rPr>
              <a:t>Duderstadt</a:t>
            </a:r>
            <a:r>
              <a:rPr lang="en-US" sz="3200" b="1" kern="1200" dirty="0">
                <a:solidFill>
                  <a:prstClr val="white"/>
                </a:solidFill>
                <a:latin typeface="Cambria" panose="02040503050406030204" pitchFamily="18" charset="0"/>
                <a:ea typeface="+mn-ea"/>
                <a:cs typeface="Arial" panose="020B0604020202020204" pitchFamily="34" charset="0"/>
              </a:rPr>
              <a:t> </a:t>
            </a:r>
            <a:r>
              <a:rPr lang="en-US" sz="3200" kern="1200" dirty="0">
                <a:solidFill>
                  <a:prstClr val="white"/>
                </a:solidFill>
                <a:latin typeface="Cambria" panose="02040503050406030204" pitchFamily="18" charset="0"/>
                <a:ea typeface="+mn-ea"/>
                <a:cs typeface="Arial" panose="020B0604020202020204" pitchFamily="34" charset="0"/>
              </a:rPr>
              <a:t>(UNH), Robin Alden (MCCF), Robyn A. </a:t>
            </a:r>
            <a:r>
              <a:rPr lang="en-US" sz="3200" kern="1200" dirty="0" err="1">
                <a:solidFill>
                  <a:prstClr val="white"/>
                </a:solidFill>
                <a:latin typeface="Cambria" panose="02040503050406030204" pitchFamily="18" charset="0"/>
                <a:ea typeface="+mn-ea"/>
                <a:cs typeface="Arial" panose="020B0604020202020204" pitchFamily="34" charset="0"/>
              </a:rPr>
              <a:t>Barbato</a:t>
            </a:r>
            <a:r>
              <a:rPr lang="en-US" sz="3200" kern="1200" dirty="0">
                <a:solidFill>
                  <a:prstClr val="white"/>
                </a:solidFill>
                <a:latin typeface="Cambria" panose="02040503050406030204" pitchFamily="18" charset="0"/>
                <a:ea typeface="+mn-ea"/>
                <a:cs typeface="Arial" panose="020B0604020202020204" pitchFamily="34" charset="0"/>
              </a:rPr>
              <a:t> (CRREL), Paul A. Berkman (Tufts), Jennifer F. Brewer (UNH), Cara J. Condit (USCGA), Jack E. </a:t>
            </a:r>
            <a:r>
              <a:rPr lang="en-US" sz="3200" kern="1200" dirty="0" err="1">
                <a:solidFill>
                  <a:prstClr val="white"/>
                </a:solidFill>
                <a:latin typeface="Cambria" panose="02040503050406030204" pitchFamily="18" charset="0"/>
                <a:ea typeface="+mn-ea"/>
                <a:cs typeface="Arial" panose="020B0604020202020204" pitchFamily="34" charset="0"/>
              </a:rPr>
              <a:t>Dibb</a:t>
            </a:r>
            <a:r>
              <a:rPr lang="en-US" sz="3200" kern="1200" dirty="0">
                <a:solidFill>
                  <a:prstClr val="white"/>
                </a:solidFill>
                <a:latin typeface="Cambria" panose="02040503050406030204" pitchFamily="18" charset="0"/>
                <a:ea typeface="+mn-ea"/>
                <a:cs typeface="Arial" panose="020B0604020202020204" pitchFamily="34" charset="0"/>
              </a:rPr>
              <a:t> (UNH), </a:t>
            </a:r>
            <a:br>
              <a:rPr lang="en-US" sz="3200" kern="1200" dirty="0">
                <a:solidFill>
                  <a:prstClr val="white"/>
                </a:solidFill>
                <a:latin typeface="Cambria" panose="02040503050406030204" pitchFamily="18" charset="0"/>
                <a:ea typeface="+mn-ea"/>
                <a:cs typeface="Arial" panose="020B0604020202020204" pitchFamily="34" charset="0"/>
              </a:rPr>
            </a:br>
            <a:r>
              <a:rPr lang="en-US" sz="3200" kern="1200" dirty="0">
                <a:solidFill>
                  <a:prstClr val="white"/>
                </a:solidFill>
                <a:latin typeface="Cambria" panose="02040503050406030204" pitchFamily="18" charset="0"/>
                <a:ea typeface="+mn-ea"/>
                <a:cs typeface="Arial" panose="020B0604020202020204" pitchFamily="34" charset="0"/>
              </a:rPr>
              <a:t>Jessica </a:t>
            </a:r>
            <a:r>
              <a:rPr lang="en-US" sz="3200" kern="1200" dirty="0" err="1">
                <a:solidFill>
                  <a:prstClr val="white"/>
                </a:solidFill>
                <a:latin typeface="Cambria" panose="02040503050406030204" pitchFamily="18" charset="0"/>
                <a:ea typeface="+mn-ea"/>
                <a:cs typeface="Arial" panose="020B0604020202020204" pitchFamily="34" charset="0"/>
              </a:rPr>
              <a:t>Ernakovich</a:t>
            </a:r>
            <a:r>
              <a:rPr lang="en-US" sz="3200" kern="1200" dirty="0">
                <a:solidFill>
                  <a:prstClr val="white"/>
                </a:solidFill>
                <a:latin typeface="Cambria" panose="02040503050406030204" pitchFamily="18" charset="0"/>
                <a:ea typeface="+mn-ea"/>
                <a:cs typeface="Arial" panose="020B0604020202020204" pitchFamily="34" charset="0"/>
              </a:rPr>
              <a:t> (UNH), Christopher </a:t>
            </a:r>
            <a:r>
              <a:rPr lang="en-US" sz="3200" kern="1200" dirty="0" err="1">
                <a:solidFill>
                  <a:prstClr val="white"/>
                </a:solidFill>
                <a:latin typeface="Cambria" panose="02040503050406030204" pitchFamily="18" charset="0"/>
                <a:ea typeface="+mn-ea"/>
                <a:cs typeface="Arial" panose="020B0604020202020204" pitchFamily="34" charset="0"/>
              </a:rPr>
              <a:t>Gerbi</a:t>
            </a:r>
            <a:r>
              <a:rPr lang="en-US" sz="3200" kern="1200" dirty="0">
                <a:solidFill>
                  <a:prstClr val="white"/>
                </a:solidFill>
                <a:latin typeface="Cambria" panose="02040503050406030204" pitchFamily="18" charset="0"/>
                <a:ea typeface="+mn-ea"/>
                <a:cs typeface="Arial" panose="020B0604020202020204" pitchFamily="34" charset="0"/>
              </a:rPr>
              <a:t> (</a:t>
            </a:r>
            <a:r>
              <a:rPr lang="en-US" sz="3200" kern="1200" dirty="0" err="1">
                <a:solidFill>
                  <a:prstClr val="white"/>
                </a:solidFill>
                <a:latin typeface="Cambria" panose="02040503050406030204" pitchFamily="18" charset="0"/>
                <a:ea typeface="+mn-ea"/>
                <a:cs typeface="Arial" panose="020B0604020202020204" pitchFamily="34" charset="0"/>
              </a:rPr>
              <a:t>UMaine</a:t>
            </a:r>
            <a:r>
              <a:rPr lang="en-US" sz="3200" kern="1200" dirty="0">
                <a:solidFill>
                  <a:prstClr val="white"/>
                </a:solidFill>
                <a:latin typeface="Cambria" panose="02040503050406030204" pitchFamily="18" charset="0"/>
                <a:ea typeface="+mn-ea"/>
                <a:cs typeface="Arial" panose="020B0604020202020204" pitchFamily="34" charset="0"/>
              </a:rPr>
              <a:t>), Lawrence C. Hamilton (UNH), Susan A. Kaplan (Bowdoin), Larry A. Mayer (UNH), Erich C. </a:t>
            </a:r>
            <a:r>
              <a:rPr lang="en-US" sz="3200" kern="1200" dirty="0" err="1">
                <a:solidFill>
                  <a:prstClr val="white"/>
                </a:solidFill>
                <a:latin typeface="Cambria" panose="02040503050406030204" pitchFamily="18" charset="0"/>
                <a:ea typeface="+mn-ea"/>
                <a:cs typeface="Arial" panose="020B0604020202020204" pitchFamily="34" charset="0"/>
              </a:rPr>
              <a:t>Osterberg</a:t>
            </a:r>
            <a:r>
              <a:rPr lang="en-US" sz="3200" kern="1200" dirty="0">
                <a:solidFill>
                  <a:prstClr val="white"/>
                </a:solidFill>
                <a:latin typeface="Cambria" panose="02040503050406030204" pitchFamily="18" charset="0"/>
                <a:ea typeface="+mn-ea"/>
                <a:cs typeface="Arial" panose="020B0604020202020204" pitchFamily="34" charset="0"/>
              </a:rPr>
              <a:t> (Dartmouth), </a:t>
            </a:r>
            <a:br>
              <a:rPr lang="en-US" sz="3200" kern="1200" dirty="0">
                <a:solidFill>
                  <a:prstClr val="white"/>
                </a:solidFill>
                <a:latin typeface="Cambria" panose="02040503050406030204" pitchFamily="18" charset="0"/>
                <a:ea typeface="+mn-ea"/>
                <a:cs typeface="Arial" panose="020B0604020202020204" pitchFamily="34" charset="0"/>
              </a:rPr>
            </a:br>
            <a:r>
              <a:rPr lang="en-US" sz="3200" kern="1200" dirty="0">
                <a:solidFill>
                  <a:prstClr val="white"/>
                </a:solidFill>
                <a:latin typeface="Cambria" panose="02040503050406030204" pitchFamily="18" charset="0"/>
                <a:ea typeface="+mn-ea"/>
                <a:cs typeface="Arial" panose="020B0604020202020204" pitchFamily="34" charset="0"/>
              </a:rPr>
              <a:t>Donald K. </a:t>
            </a:r>
            <a:r>
              <a:rPr lang="en-US" sz="3200" kern="1200" dirty="0" err="1">
                <a:solidFill>
                  <a:prstClr val="white"/>
                </a:solidFill>
                <a:latin typeface="Cambria" panose="02040503050406030204" pitchFamily="18" charset="0"/>
                <a:ea typeface="+mn-ea"/>
                <a:cs typeface="Arial" panose="020B0604020202020204" pitchFamily="34" charset="0"/>
              </a:rPr>
              <a:t>Perovich</a:t>
            </a:r>
            <a:r>
              <a:rPr lang="en-US" sz="3200" kern="1200" dirty="0">
                <a:solidFill>
                  <a:prstClr val="white"/>
                </a:solidFill>
                <a:latin typeface="Cambria" panose="02040503050406030204" pitchFamily="18" charset="0"/>
                <a:ea typeface="+mn-ea"/>
                <a:cs typeface="Arial" panose="020B0604020202020204" pitchFamily="34" charset="0"/>
              </a:rPr>
              <a:t> (Dartmouth), Rebecca Pincus (U.S. Naval War College), Terry Shehata (USM), Ruth K. Varner (UNH), Cameron P. Wake (UNH), Simone S. </a:t>
            </a:r>
            <a:r>
              <a:rPr lang="en-US" sz="3200" kern="1200" dirty="0" err="1">
                <a:solidFill>
                  <a:prstClr val="white"/>
                </a:solidFill>
                <a:latin typeface="Cambria" panose="02040503050406030204" pitchFamily="18" charset="0"/>
                <a:ea typeface="+mn-ea"/>
                <a:cs typeface="Arial" panose="020B0604020202020204" pitchFamily="34" charset="0"/>
              </a:rPr>
              <a:t>Whitecloud</a:t>
            </a:r>
            <a:r>
              <a:rPr lang="en-US" sz="3200" kern="1200" dirty="0">
                <a:solidFill>
                  <a:prstClr val="white"/>
                </a:solidFill>
                <a:latin typeface="Cambria" panose="02040503050406030204" pitchFamily="18" charset="0"/>
                <a:ea typeface="+mn-ea"/>
                <a:cs typeface="Arial" panose="020B0604020202020204" pitchFamily="34" charset="0"/>
              </a:rPr>
              <a:t> (CRREL).</a:t>
            </a:r>
            <a:endParaRPr lang="en-US" sz="3200" i="1" dirty="0">
              <a:solidFill>
                <a:srgbClr val="FFFFFF"/>
              </a:solidFill>
            </a:endParaRP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7116</TotalTime>
  <Words>735</Words>
  <Application>Microsoft Macintosh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vt:lpstr>
      <vt:lpstr>Wingdings</vt:lpstr>
      <vt:lpstr>Default Design</vt:lpstr>
      <vt:lpstr>The New England Arctic Network  Katharine A. Duderstadt (UNH), Robin Alden (MCCF), Robyn A. Barbato (CRREL), Paul A. Berkman (Tufts), Jennifer F. Brewer (UNH), Cara J. Condit (USCGA), Jack E. Dibb (UNH),  Jessica Ernakovich (UNH), Christopher Gerbi (UMaine), Lawrence C. Hamilton (UNH), Susan A. Kaplan (Bowdoin), Larry A. Mayer (UNH), Erich C. Osterberg (Dartmouth),  Donald K. Perovich (Dartmouth), Rebecca Pincus (U.S. Naval War College), Terry Shehata (USM), Ruth K. Varner (UNH), Cameron P. Wake (UNH), Simone S. Whitecloud (CRREL).</vt:lpstr>
    </vt:vector>
  </TitlesOfParts>
  <Company>Graphicsland</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Duderstadt, Katharine</cp:lastModifiedBy>
  <cp:revision>355</cp:revision>
  <cp:lastPrinted>2019-11-02T21:07:45Z</cp:lastPrinted>
  <dcterms:created xsi:type="dcterms:W3CDTF">2004-07-26T21:45:23Z</dcterms:created>
  <dcterms:modified xsi:type="dcterms:W3CDTF">2019-11-02T21:13:11Z</dcterms:modified>
  <cp:category>science research poster</cp:category>
</cp:coreProperties>
</file>