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918400" cy="43891200"/>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userDrawn="1">
          <p15:clr>
            <a:srgbClr val="A4A3A4"/>
          </p15:clr>
        </p15:guide>
        <p15:guide id="2" pos="1065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Crane" initials="LC" lastIdx="3" clrIdx="0">
    <p:extLst>
      <p:ext uri="{19B8F6BF-5375-455C-9EA6-DF929625EA0E}">
        <p15:presenceInfo xmlns:p15="http://schemas.microsoft.com/office/powerpoint/2012/main" userId="S-1-5-21-1615973550-3273264815-2077460009-12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4807" autoAdjust="0"/>
    <p:restoredTop sz="94710" autoAdjust="0"/>
  </p:normalViewPr>
  <p:slideViewPr>
    <p:cSldViewPr snapToGrid="0" showGuides="1">
      <p:cViewPr>
        <p:scale>
          <a:sx n="40" d="100"/>
          <a:sy n="40" d="100"/>
        </p:scale>
        <p:origin x="2514" y="30"/>
      </p:cViewPr>
      <p:guideLst>
        <p:guide orient="horz" pos="13824"/>
        <p:guide pos="10656"/>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2560058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1304874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1988833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4043396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3998260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2049765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3052677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457877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dirty="0"/>
              <a:t>Click icon to add picture</a:t>
            </a:r>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83603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21769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5305C1-C62B-429F-A640-1B89529A6641}" type="datetimeFigureOut">
              <a:rPr lang="en-US" smtClean="0"/>
              <a:t>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DDB123C-1349-4B7A-B495-2D3D7A8DBF12}" type="slidenum">
              <a:rPr lang="en-US" smtClean="0"/>
              <a:t>‹#›</a:t>
            </a:fld>
            <a:endParaRPr lang="en-US" dirty="0"/>
          </a:p>
        </p:txBody>
      </p:sp>
    </p:spTree>
    <p:extLst>
      <p:ext uri="{BB962C8B-B14F-4D97-AF65-F5344CB8AC3E}">
        <p14:creationId xmlns:p14="http://schemas.microsoft.com/office/powerpoint/2010/main" val="873395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B55305C1-C62B-429F-A640-1B89529A6641}" type="datetimeFigureOut">
              <a:rPr lang="en-US" smtClean="0"/>
              <a:t>11/1/2019</a:t>
            </a:fld>
            <a:endParaRPr lang="en-US" dirty="0"/>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ADDB123C-1349-4B7A-B495-2D3D7A8DBF12}" type="slidenum">
              <a:rPr lang="en-US" smtClean="0"/>
              <a:t>‹#›</a:t>
            </a:fld>
            <a:endParaRPr lang="en-US" dirty="0"/>
          </a:p>
        </p:txBody>
      </p:sp>
    </p:spTree>
    <p:extLst>
      <p:ext uri="{BB962C8B-B14F-4D97-AF65-F5344CB8AC3E}">
        <p14:creationId xmlns:p14="http://schemas.microsoft.com/office/powerpoint/2010/main" val="20372533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png"/><Relationship Id="rId18" Type="http://schemas.openxmlformats.org/officeDocument/2006/relationships/image" Target="../media/image14.png"/><Relationship Id="rId26" Type="http://schemas.openxmlformats.org/officeDocument/2006/relationships/image" Target="../media/image21.png"/><Relationship Id="rId3" Type="http://schemas.openxmlformats.org/officeDocument/2006/relationships/image" Target="../media/image2.png"/><Relationship Id="rId21" Type="http://schemas.microsoft.com/office/2007/relationships/hdphoto" Target="../media/hdphoto4.wdp"/><Relationship Id="rId7" Type="http://schemas.openxmlformats.org/officeDocument/2006/relationships/image" Target="../media/image6.png"/><Relationship Id="rId12" Type="http://schemas.openxmlformats.org/officeDocument/2006/relationships/image" Target="../media/image10.png"/><Relationship Id="rId17" Type="http://schemas.openxmlformats.org/officeDocument/2006/relationships/image" Target="../media/image13.png"/><Relationship Id="rId25" Type="http://schemas.openxmlformats.org/officeDocument/2006/relationships/image" Target="../media/image20.png"/><Relationship Id="rId33" Type="http://schemas.openxmlformats.org/officeDocument/2006/relationships/image" Target="../media/image27.png"/><Relationship Id="rId2" Type="http://schemas.openxmlformats.org/officeDocument/2006/relationships/image" Target="../media/image1.png"/><Relationship Id="rId16" Type="http://schemas.microsoft.com/office/2007/relationships/hdphoto" Target="../media/hdphoto3.wdp"/><Relationship Id="rId20" Type="http://schemas.openxmlformats.org/officeDocument/2006/relationships/image" Target="../media/image16.png"/><Relationship Id="rId29" Type="http://schemas.openxmlformats.org/officeDocument/2006/relationships/image" Target="../media/image23.tiff"/><Relationship Id="rId1" Type="http://schemas.openxmlformats.org/officeDocument/2006/relationships/slideLayout" Target="../slideLayouts/slideLayout1.xml"/><Relationship Id="rId6" Type="http://schemas.openxmlformats.org/officeDocument/2006/relationships/image" Target="../media/image5.jpeg"/><Relationship Id="rId11" Type="http://schemas.microsoft.com/office/2007/relationships/hdphoto" Target="../media/hdphoto1.wdp"/><Relationship Id="rId24" Type="http://schemas.openxmlformats.org/officeDocument/2006/relationships/image" Target="../media/image19.png"/><Relationship Id="rId32" Type="http://schemas.openxmlformats.org/officeDocument/2006/relationships/image" Target="../media/image26.png"/><Relationship Id="rId5" Type="http://schemas.openxmlformats.org/officeDocument/2006/relationships/image" Target="../media/image4.jpg"/><Relationship Id="rId15" Type="http://schemas.openxmlformats.org/officeDocument/2006/relationships/image" Target="../media/image12.png"/><Relationship Id="rId23" Type="http://schemas.openxmlformats.org/officeDocument/2006/relationships/image" Target="../media/image18.jpeg"/><Relationship Id="rId28" Type="http://schemas.microsoft.com/office/2007/relationships/hdphoto" Target="../media/hdphoto5.wdp"/><Relationship Id="rId10" Type="http://schemas.openxmlformats.org/officeDocument/2006/relationships/image" Target="../media/image9.png"/><Relationship Id="rId19" Type="http://schemas.openxmlformats.org/officeDocument/2006/relationships/image" Target="../media/image15.png"/><Relationship Id="rId31" Type="http://schemas.openxmlformats.org/officeDocument/2006/relationships/image" Target="../media/image25.png"/><Relationship Id="rId4" Type="http://schemas.openxmlformats.org/officeDocument/2006/relationships/image" Target="../media/image3.png"/><Relationship Id="rId9" Type="http://schemas.openxmlformats.org/officeDocument/2006/relationships/image" Target="../media/image8.png"/><Relationship Id="rId14" Type="http://schemas.microsoft.com/office/2007/relationships/hdphoto" Target="../media/hdphoto2.wdp"/><Relationship Id="rId22" Type="http://schemas.openxmlformats.org/officeDocument/2006/relationships/image" Target="../media/image17.jpeg"/><Relationship Id="rId27" Type="http://schemas.openxmlformats.org/officeDocument/2006/relationships/image" Target="../media/image22.png"/><Relationship Id="rId30" Type="http://schemas.openxmlformats.org/officeDocument/2006/relationships/image" Target="../media/image24.png"/><Relationship Id="rId8"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91" name="Text Placeholder 13">
            <a:extLst>
              <a:ext uri="{FF2B5EF4-FFF2-40B4-BE49-F238E27FC236}">
                <a16:creationId xmlns:a16="http://schemas.microsoft.com/office/drawing/2014/main" id="{40F6BA68-A671-4AF7-A65E-5DB669F77D7E}"/>
              </a:ext>
            </a:extLst>
          </p:cNvPr>
          <p:cNvSpPr txBox="1">
            <a:spLocks/>
          </p:cNvSpPr>
          <p:nvPr/>
        </p:nvSpPr>
        <p:spPr>
          <a:xfrm>
            <a:off x="16962507" y="38814141"/>
            <a:ext cx="12302136" cy="4310902"/>
          </a:xfrm>
          <a:prstGeom prst="rect">
            <a:avLst/>
          </a:prstGeom>
          <a:noFill/>
        </p:spPr>
        <p:txBody>
          <a:bodyPr wrap="square" lIns="228589" tIns="228589" rIns="228589" bIns="228589">
            <a:spAutoFit/>
          </a:bodyPr>
          <a:lstStyle>
            <a:lvl1pPr marL="0" indent="0" algn="l" defTabSz="5851574" rtl="0" eaLnBrk="1" latinLnBrk="0" hangingPunct="1">
              <a:spcBef>
                <a:spcPct val="20000"/>
              </a:spcBef>
              <a:buFont typeface="Arial" pitchFamily="34" charset="0"/>
              <a:buNone/>
              <a:defRPr sz="3333" kern="1200">
                <a:solidFill>
                  <a:schemeClr val="tx1"/>
                </a:solidFill>
                <a:latin typeface="Times New Roman" pitchFamily="18" charset="0"/>
                <a:ea typeface="+mn-ea"/>
                <a:cs typeface="Times New Roman" pitchFamily="18" charset="0"/>
              </a:defRPr>
            </a:lvl1pPr>
            <a:lvl2pPr marL="1981001" indent="-761922"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2pPr>
            <a:lvl3pPr marL="2742926" indent="-761922"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3pPr>
            <a:lvl4pPr marL="3581042" indent="-838116"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4pPr>
            <a:lvl5pPr marL="4190582" indent="-609539"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5pPr>
            <a:lvl6pPr marL="1609183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6pPr>
            <a:lvl7pPr marL="19017618"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7pPr>
            <a:lvl8pPr marL="21943406"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8pPr>
            <a:lvl9pPr marL="2486919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9pPr>
          </a:lstStyle>
          <a:p>
            <a:pPr marL="0" marR="0" lvl="0" indent="0" algn="l" defTabSz="5851574" rtl="0" eaLnBrk="1" fontAlgn="auto" latinLnBrk="0" hangingPunct="1">
              <a:lnSpc>
                <a:spcPct val="100000"/>
              </a:lnSpc>
              <a:spcBef>
                <a:spcPts val="0"/>
              </a:spcBef>
              <a:spcAft>
                <a:spcPts val="1600"/>
              </a:spcAft>
              <a:buClrTx/>
              <a:buSzTx/>
              <a:buFont typeface="Arial" pitchFamily="34" charset="0"/>
              <a:buNone/>
              <a:tabLst/>
              <a:defRPr/>
            </a:pPr>
            <a:r>
              <a:rPr kumimoji="0" lang="en-US" sz="4000" b="1" i="0" u="sng"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Acknowledgements:</a:t>
            </a:r>
          </a:p>
          <a:p>
            <a:pPr marL="0" marR="0" lvl="0" indent="0" algn="l" defTabSz="5851574"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We thank the</a:t>
            </a:r>
            <a:r>
              <a:rPr kumimoji="0" lang="en-US" sz="2400" b="0" i="0" u="none" strike="noStrike" kern="1200" cap="none" spc="0" normalizeH="0" noProof="0" dirty="0">
                <a:ln>
                  <a:noFill/>
                </a:ln>
                <a:solidFill>
                  <a:schemeClr val="bg1"/>
                </a:solidFill>
                <a:effectLst/>
                <a:uLnTx/>
                <a:uFillTx/>
                <a:latin typeface="Arial" panose="020B0604020202020204" pitchFamily="34" charset="0"/>
                <a:ea typeface="+mn-ea"/>
                <a:cs typeface="Arial" panose="020B0604020202020204" pitchFamily="34" charset="0"/>
              </a:rPr>
              <a:t> following individuals for their support and help in the field and lab: Claire Gottsegen, Michelle Furbeck, Jake Aman, Katrina Zarrella Smith, Kayla Rexroth, Kathryn Kissam, Lee Pollock, and Sylvia Pollock. </a:t>
            </a:r>
            <a:r>
              <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This work is sponsored by the National Estuarine Research Reserve System Science Collaborative, which supports collaborative research that addresses coastal management problems important to the </a:t>
            </a:r>
            <a:r>
              <a:rPr kumimoji="0" lang="en-US" sz="2400" b="0" i="0" u="none" strike="noStrike" kern="1200" cap="none" spc="0" normalizeH="0" baseline="0" noProof="0" dirty="0" smtClean="0">
                <a:ln>
                  <a:noFill/>
                </a:ln>
                <a:solidFill>
                  <a:schemeClr val="bg1"/>
                </a:solidFill>
                <a:effectLst/>
                <a:uLnTx/>
                <a:uFillTx/>
                <a:latin typeface="Arial" panose="020B0604020202020204" pitchFamily="34" charset="0"/>
                <a:ea typeface="+mn-ea"/>
                <a:cs typeface="Arial" panose="020B0604020202020204" pitchFamily="34" charset="0"/>
              </a:rPr>
              <a:t>National Reserve System. </a:t>
            </a:r>
            <a:r>
              <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The Science Collaborative is funded by the National Oceanic and Atmospheric </a:t>
            </a:r>
            <a:r>
              <a:rPr kumimoji="0" lang="en-US" sz="2400" b="0" i="0" u="none" strike="noStrike" kern="1200" cap="none" spc="0" normalizeH="0" baseline="0" noProof="0" dirty="0" smtClean="0">
                <a:ln>
                  <a:noFill/>
                </a:ln>
                <a:solidFill>
                  <a:schemeClr val="bg1"/>
                </a:solidFill>
                <a:effectLst/>
                <a:uLnTx/>
                <a:uFillTx/>
                <a:latin typeface="Arial" panose="020B0604020202020204" pitchFamily="34" charset="0"/>
                <a:ea typeface="+mn-ea"/>
                <a:cs typeface="Arial" panose="020B0604020202020204" pitchFamily="34" charset="0"/>
              </a:rPr>
              <a:t>Administration (NOAA) </a:t>
            </a:r>
            <a:r>
              <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and managed by the University of Michigan </a:t>
            </a:r>
            <a:r>
              <a:rPr kumimoji="0" lang="en-US" sz="2400" b="0" i="0" u="none" strike="noStrike" kern="1200" cap="none" spc="0" normalizeH="0" baseline="0" noProof="0" dirty="0" smtClean="0">
                <a:ln>
                  <a:noFill/>
                </a:ln>
                <a:solidFill>
                  <a:schemeClr val="bg1"/>
                </a:solidFill>
                <a:effectLst/>
                <a:uLnTx/>
                <a:uFillTx/>
                <a:latin typeface="Arial" panose="020B0604020202020204" pitchFamily="34" charset="0"/>
                <a:ea typeface="+mn-ea"/>
                <a:cs typeface="Arial" panose="020B0604020202020204" pitchFamily="34" charset="0"/>
              </a:rPr>
              <a:t>Graham Sustainability</a:t>
            </a:r>
            <a:r>
              <a:rPr kumimoji="0" lang="en-US" sz="2400" b="0" i="0" u="none" strike="noStrike" kern="1200" cap="none" spc="0" normalizeH="0" noProof="0" dirty="0" smtClean="0">
                <a:ln>
                  <a:noFill/>
                </a:ln>
                <a:solidFill>
                  <a:schemeClr val="bg1"/>
                </a:solidFill>
                <a:effectLst/>
                <a:uLnTx/>
                <a:uFillTx/>
                <a:latin typeface="Arial" panose="020B0604020202020204" pitchFamily="34" charset="0"/>
                <a:ea typeface="+mn-ea"/>
                <a:cs typeface="Arial" panose="020B0604020202020204" pitchFamily="34" charset="0"/>
              </a:rPr>
              <a:t> Institute </a:t>
            </a:r>
            <a:r>
              <a:rPr kumimoji="0" lang="en-US" sz="2400" b="0" i="0" u="none" strike="noStrike" kern="1200" cap="none" spc="0" normalizeH="0" baseline="0" noProof="0" dirty="0" smtClean="0">
                <a:ln>
                  <a:noFill/>
                </a:ln>
                <a:solidFill>
                  <a:schemeClr val="bg1"/>
                </a:solidFill>
                <a:effectLst/>
                <a:uLnTx/>
                <a:uFillTx/>
                <a:latin typeface="Arial" panose="020B0604020202020204" pitchFamily="34" charset="0"/>
                <a:ea typeface="+mn-ea"/>
                <a:cs typeface="Arial" panose="020B0604020202020204" pitchFamily="34" charset="0"/>
              </a:rPr>
              <a:t>(NAI4NOS4190145</a:t>
            </a:r>
            <a:r>
              <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 </a:t>
            </a:r>
            <a:endParaRPr kumimoji="0" lang="en-US" sz="2400" b="0" i="0" u="none" strike="noStrike" kern="1200" cap="none" spc="0" normalizeH="0" baseline="0" noProof="0" dirty="0">
              <a:ln>
                <a:noFill/>
              </a:ln>
              <a:solidFill>
                <a:schemeClr val="bg1"/>
              </a:solidFill>
              <a:effectLst/>
              <a:uLnTx/>
              <a:uFillTx/>
              <a:ea typeface="+mn-ea"/>
            </a:endParaRPr>
          </a:p>
        </p:txBody>
      </p:sp>
      <p:sp>
        <p:nvSpPr>
          <p:cNvPr id="92" name="Text Placeholder 15">
            <a:extLst>
              <a:ext uri="{FF2B5EF4-FFF2-40B4-BE49-F238E27FC236}">
                <a16:creationId xmlns:a16="http://schemas.microsoft.com/office/drawing/2014/main" id="{3F0CC95D-18CD-4D05-BEE8-2CD5358BEB57}"/>
              </a:ext>
            </a:extLst>
          </p:cNvPr>
          <p:cNvSpPr txBox="1">
            <a:spLocks/>
          </p:cNvSpPr>
          <p:nvPr/>
        </p:nvSpPr>
        <p:spPr>
          <a:xfrm>
            <a:off x="4286248" y="4580051"/>
            <a:ext cx="24345901" cy="1449900"/>
          </a:xfrm>
          <a:prstGeom prst="rect">
            <a:avLst/>
          </a:prstGeom>
        </p:spPr>
        <p:txBody>
          <a:bodyPr>
            <a:normAutofit fontScale="92500" lnSpcReduction="20000"/>
          </a:bodyPr>
          <a:lstStyle>
            <a:lvl1pPr marL="0" indent="0" algn="ctr" defTabSz="5851574" rtl="0" eaLnBrk="1" latinLnBrk="0" hangingPunct="1">
              <a:spcBef>
                <a:spcPct val="20000"/>
              </a:spcBef>
              <a:buFontTx/>
              <a:buNone/>
              <a:defRPr sz="5867" kern="1200">
                <a:solidFill>
                  <a:schemeClr val="tx1"/>
                </a:solidFill>
                <a:latin typeface="+mj-lt"/>
                <a:ea typeface="+mn-ea"/>
                <a:cs typeface="+mn-cs"/>
              </a:defRPr>
            </a:lvl1pPr>
            <a:lvl2pPr marL="4754406" indent="-1828616" algn="l" defTabSz="5851574" rtl="0" eaLnBrk="1" latinLnBrk="0" hangingPunct="1">
              <a:spcBef>
                <a:spcPct val="20000"/>
              </a:spcBef>
              <a:buFontTx/>
              <a:buNone/>
              <a:defRPr sz="9600" kern="1200">
                <a:solidFill>
                  <a:schemeClr val="tx1"/>
                </a:solidFill>
                <a:latin typeface="+mn-lt"/>
                <a:ea typeface="+mn-ea"/>
                <a:cs typeface="+mn-cs"/>
              </a:defRPr>
            </a:lvl2pPr>
            <a:lvl3pPr marL="7314470" indent="-1462895" algn="l" defTabSz="5851574" rtl="0" eaLnBrk="1" latinLnBrk="0" hangingPunct="1">
              <a:spcBef>
                <a:spcPct val="20000"/>
              </a:spcBef>
              <a:buFontTx/>
              <a:buNone/>
              <a:defRPr sz="9600" kern="1200">
                <a:solidFill>
                  <a:schemeClr val="tx1"/>
                </a:solidFill>
                <a:latin typeface="+mn-lt"/>
                <a:ea typeface="+mn-ea"/>
                <a:cs typeface="+mn-cs"/>
              </a:defRPr>
            </a:lvl3pPr>
            <a:lvl4pPr marL="10240257" indent="-1462895" algn="l" defTabSz="5851574" rtl="0" eaLnBrk="1" latinLnBrk="0" hangingPunct="1">
              <a:spcBef>
                <a:spcPct val="20000"/>
              </a:spcBef>
              <a:buFontTx/>
              <a:buNone/>
              <a:defRPr sz="9600" kern="1200">
                <a:solidFill>
                  <a:schemeClr val="tx1"/>
                </a:solidFill>
                <a:latin typeface="+mn-lt"/>
                <a:ea typeface="+mn-ea"/>
                <a:cs typeface="+mn-cs"/>
              </a:defRPr>
            </a:lvl4pPr>
            <a:lvl5pPr marL="13166044" indent="-1462895" algn="l" defTabSz="5851574" rtl="0" eaLnBrk="1" latinLnBrk="0" hangingPunct="1">
              <a:spcBef>
                <a:spcPct val="20000"/>
              </a:spcBef>
              <a:buFontTx/>
              <a:buNone/>
              <a:defRPr sz="9600" kern="1200">
                <a:solidFill>
                  <a:schemeClr val="tx1"/>
                </a:solidFill>
                <a:latin typeface="+mn-lt"/>
                <a:ea typeface="+mn-ea"/>
                <a:cs typeface="+mn-cs"/>
              </a:defRPr>
            </a:lvl5pPr>
            <a:lvl6pPr marL="1609183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6pPr>
            <a:lvl7pPr marL="19017618"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7pPr>
            <a:lvl8pPr marL="21943406"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8pPr>
            <a:lvl9pPr marL="2486919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9pPr>
          </a:lstStyle>
          <a:p>
            <a:pPr marL="0" marR="0" lvl="0" indent="0" algn="ctr" defTabSz="5851574" rtl="0" eaLnBrk="1" fontAlgn="auto" latinLnBrk="0" hangingPunct="1">
              <a:lnSpc>
                <a:spcPct val="100000"/>
              </a:lnSpc>
              <a:spcBef>
                <a:spcPts val="0"/>
              </a:spcBef>
              <a:spcAft>
                <a:spcPts val="0"/>
              </a:spcAft>
              <a:buClrTx/>
              <a:buSzTx/>
              <a:buFontTx/>
              <a:buNone/>
              <a:tabLst/>
              <a:defRPr/>
            </a:pPr>
            <a:r>
              <a:rPr kumimoji="0" lang="en-US" sz="3733" b="0" i="0" u="none" strike="noStrike" kern="1200" cap="none" spc="0" normalizeH="0" baseline="30000" noProof="0" dirty="0">
                <a:ln>
                  <a:noFill/>
                </a:ln>
                <a:solidFill>
                  <a:schemeClr val="bg1"/>
                </a:solidFill>
                <a:effectLst/>
                <a:uLnTx/>
                <a:uFillTx/>
                <a:latin typeface="Calibri"/>
                <a:ea typeface="+mn-ea"/>
                <a:cs typeface="+mn-cs"/>
              </a:rPr>
              <a:t>1</a:t>
            </a:r>
            <a:r>
              <a:rPr kumimoji="0" lang="en-US" sz="3733" b="0" i="0" u="none" strike="noStrike" kern="1200" cap="none" spc="0" normalizeH="0" baseline="0" noProof="0" dirty="0">
                <a:ln>
                  <a:noFill/>
                </a:ln>
                <a:solidFill>
                  <a:schemeClr val="bg1"/>
                </a:solidFill>
                <a:effectLst/>
                <a:uLnTx/>
                <a:uFillTx/>
                <a:latin typeface="Calibri"/>
                <a:ea typeface="+mn-ea"/>
                <a:cs typeface="+mn-cs"/>
              </a:rPr>
              <a:t>Wells National Estuarine Research Reserve, Maine Coastal Ecology Center, Wells, ME </a:t>
            </a:r>
          </a:p>
          <a:p>
            <a:pPr marL="0" marR="0" lvl="0" indent="0" algn="ctr" defTabSz="5851574" rtl="0" eaLnBrk="1" fontAlgn="auto" latinLnBrk="0" hangingPunct="1">
              <a:lnSpc>
                <a:spcPct val="100000"/>
              </a:lnSpc>
              <a:spcBef>
                <a:spcPts val="0"/>
              </a:spcBef>
              <a:spcAft>
                <a:spcPts val="0"/>
              </a:spcAft>
              <a:buClrTx/>
              <a:buSzTx/>
              <a:buFontTx/>
              <a:buNone/>
              <a:tabLst/>
              <a:defRPr/>
            </a:pPr>
            <a:r>
              <a:rPr kumimoji="0" lang="en-US" sz="3733" b="0" i="0" u="none" strike="noStrike" kern="1200" cap="none" spc="0" normalizeH="0" baseline="30000" noProof="0" dirty="0">
                <a:ln>
                  <a:noFill/>
                </a:ln>
                <a:solidFill>
                  <a:schemeClr val="bg1"/>
                </a:solidFill>
                <a:effectLst/>
                <a:uLnTx/>
                <a:uFillTx/>
                <a:latin typeface="Calibri"/>
                <a:ea typeface="+mn-ea"/>
                <a:cs typeface="+mn-cs"/>
              </a:rPr>
              <a:t>2</a:t>
            </a:r>
            <a:r>
              <a:rPr kumimoji="0" lang="en-US" sz="3733" b="0" i="0" u="none" strike="noStrike" kern="1200" cap="none" spc="0" normalizeH="0" baseline="0" noProof="0" dirty="0">
                <a:ln>
                  <a:noFill/>
                </a:ln>
                <a:solidFill>
                  <a:schemeClr val="bg1"/>
                </a:solidFill>
                <a:effectLst/>
                <a:uLnTx/>
                <a:uFillTx/>
                <a:latin typeface="Calibri"/>
                <a:ea typeface="+mn-ea"/>
                <a:cs typeface="+mn-cs"/>
              </a:rPr>
              <a:t>University of New Hampshir</a:t>
            </a:r>
            <a:r>
              <a:rPr kumimoji="0" lang="en-US" sz="3733" b="0" i="0" u="none" strike="noStrike" kern="1200" cap="none" spc="0" normalizeH="0" noProof="0" dirty="0">
                <a:ln>
                  <a:noFill/>
                </a:ln>
                <a:solidFill>
                  <a:schemeClr val="bg1"/>
                </a:solidFill>
                <a:effectLst/>
                <a:uLnTx/>
                <a:uFillTx/>
                <a:latin typeface="Calibri"/>
                <a:ea typeface="+mn-ea"/>
                <a:cs typeface="+mn-cs"/>
              </a:rPr>
              <a:t>e, Dept. Civil &amp; Environmental Engineering, Durham, NH</a:t>
            </a:r>
          </a:p>
          <a:p>
            <a:pPr marL="0" marR="0" lvl="0" indent="0" algn="ctr" defTabSz="5851574" rtl="0" eaLnBrk="1" fontAlgn="auto" latinLnBrk="0" hangingPunct="1">
              <a:lnSpc>
                <a:spcPct val="100000"/>
              </a:lnSpc>
              <a:spcBef>
                <a:spcPts val="0"/>
              </a:spcBef>
              <a:spcAft>
                <a:spcPts val="0"/>
              </a:spcAft>
              <a:buClrTx/>
              <a:buSzTx/>
              <a:buFontTx/>
              <a:buNone/>
              <a:tabLst/>
              <a:defRPr/>
            </a:pPr>
            <a:r>
              <a:rPr lang="en-US" sz="3733" baseline="30000" dirty="0">
                <a:solidFill>
                  <a:schemeClr val="bg1"/>
                </a:solidFill>
                <a:latin typeface="Calibri"/>
              </a:rPr>
              <a:t>3</a:t>
            </a:r>
            <a:r>
              <a:rPr lang="en-US" sz="3733" dirty="0">
                <a:solidFill>
                  <a:schemeClr val="bg1"/>
                </a:solidFill>
                <a:latin typeface="Calibri"/>
              </a:rPr>
              <a:t>University of New Hampshire, Hubbard Center for Genomic Studies, Durham, NH</a:t>
            </a:r>
            <a:endParaRPr kumimoji="0" lang="en-US" sz="3733" b="0" i="0" u="none" strike="noStrike" kern="1200" cap="none" spc="0" normalizeH="0" noProof="0" dirty="0">
              <a:ln>
                <a:noFill/>
              </a:ln>
              <a:solidFill>
                <a:schemeClr val="bg1"/>
              </a:solidFill>
              <a:effectLst/>
              <a:uLnTx/>
              <a:uFillTx/>
              <a:latin typeface="Calibri"/>
              <a:ea typeface="+mn-ea"/>
              <a:cs typeface="+mn-cs"/>
            </a:endParaRPr>
          </a:p>
          <a:p>
            <a:pPr marL="0" marR="0" lvl="0" indent="0" algn="ctr" defTabSz="5851574" rtl="0" eaLnBrk="1" fontAlgn="auto" latinLnBrk="0" hangingPunct="1">
              <a:lnSpc>
                <a:spcPct val="100000"/>
              </a:lnSpc>
              <a:spcBef>
                <a:spcPts val="0"/>
              </a:spcBef>
              <a:spcAft>
                <a:spcPts val="0"/>
              </a:spcAft>
              <a:buClrTx/>
              <a:buSzTx/>
              <a:buFontTx/>
              <a:buNone/>
              <a:tabLst/>
              <a:defRPr/>
            </a:pPr>
            <a:endParaRPr kumimoji="0" lang="en-US" sz="3733" b="0" i="0" u="none" strike="noStrike" kern="1200" cap="none" spc="0" normalizeH="0" noProof="0" dirty="0">
              <a:ln>
                <a:noFill/>
              </a:ln>
              <a:solidFill>
                <a:schemeClr val="bg1"/>
              </a:solidFill>
              <a:effectLst/>
              <a:uLnTx/>
              <a:uFillTx/>
              <a:latin typeface="Calibri"/>
              <a:ea typeface="+mn-ea"/>
              <a:cs typeface="+mn-cs"/>
            </a:endParaRPr>
          </a:p>
          <a:p>
            <a:pPr marL="0" marR="0" lvl="0" indent="0" algn="ctr" defTabSz="5851574" rtl="0" eaLnBrk="1" fontAlgn="auto" latinLnBrk="0" hangingPunct="1">
              <a:lnSpc>
                <a:spcPct val="100000"/>
              </a:lnSpc>
              <a:spcBef>
                <a:spcPts val="0"/>
              </a:spcBef>
              <a:spcAft>
                <a:spcPts val="0"/>
              </a:spcAft>
              <a:buClrTx/>
              <a:buSzTx/>
              <a:buFontTx/>
              <a:buNone/>
              <a:tabLst/>
              <a:defRPr/>
            </a:pPr>
            <a:endParaRPr kumimoji="0" lang="en-US" sz="3733" b="0" i="0" u="none" strike="noStrike" kern="1200" cap="none" spc="0" normalizeH="0" noProof="0" dirty="0">
              <a:ln>
                <a:noFill/>
              </a:ln>
              <a:solidFill>
                <a:schemeClr val="bg1"/>
              </a:solidFill>
              <a:effectLst/>
              <a:uLnTx/>
              <a:uFillTx/>
              <a:latin typeface="Calibri"/>
              <a:ea typeface="+mn-ea"/>
              <a:cs typeface="+mn-cs"/>
            </a:endParaRPr>
          </a:p>
        </p:txBody>
      </p:sp>
      <p:sp>
        <p:nvSpPr>
          <p:cNvPr id="93" name="Text Placeholder 16">
            <a:extLst>
              <a:ext uri="{FF2B5EF4-FFF2-40B4-BE49-F238E27FC236}">
                <a16:creationId xmlns:a16="http://schemas.microsoft.com/office/drawing/2014/main" id="{0F7BBD53-A3B3-48CA-8149-25702CD62338}"/>
              </a:ext>
            </a:extLst>
          </p:cNvPr>
          <p:cNvSpPr txBox="1">
            <a:spLocks/>
          </p:cNvSpPr>
          <p:nvPr/>
        </p:nvSpPr>
        <p:spPr>
          <a:xfrm>
            <a:off x="5023001" y="3672477"/>
            <a:ext cx="22872397" cy="628303"/>
          </a:xfrm>
          <a:prstGeom prst="rect">
            <a:avLst/>
          </a:prstGeom>
          <a:noFill/>
        </p:spPr>
        <p:txBody>
          <a:bodyPr anchor="t" anchorCtr="1">
            <a:normAutofit fontScale="85000" lnSpcReduction="20000"/>
          </a:bodyPr>
          <a:lstStyle>
            <a:lvl1pPr marL="0" indent="0" algn="ctr" defTabSz="5851574" rtl="0" eaLnBrk="1" latinLnBrk="0" hangingPunct="1">
              <a:spcBef>
                <a:spcPct val="20000"/>
              </a:spcBef>
              <a:buFontTx/>
              <a:buNone/>
              <a:defRPr sz="8000" b="1" kern="1200">
                <a:solidFill>
                  <a:schemeClr val="tx1"/>
                </a:solidFill>
                <a:latin typeface="+mj-lt"/>
                <a:ea typeface="+mn-ea"/>
                <a:cs typeface="+mn-cs"/>
              </a:defRPr>
            </a:lvl1pPr>
            <a:lvl2pPr marL="4754406" indent="-1828616" algn="l" defTabSz="5851574" rtl="0" eaLnBrk="1" latinLnBrk="0" hangingPunct="1">
              <a:spcBef>
                <a:spcPct val="20000"/>
              </a:spcBef>
              <a:buFontTx/>
              <a:buNone/>
              <a:defRPr sz="9600" kern="1200">
                <a:solidFill>
                  <a:schemeClr val="tx1"/>
                </a:solidFill>
                <a:latin typeface="+mn-lt"/>
                <a:ea typeface="+mn-ea"/>
                <a:cs typeface="+mn-cs"/>
              </a:defRPr>
            </a:lvl2pPr>
            <a:lvl3pPr marL="7314470" indent="-1462895" algn="l" defTabSz="5851574" rtl="0" eaLnBrk="1" latinLnBrk="0" hangingPunct="1">
              <a:spcBef>
                <a:spcPct val="20000"/>
              </a:spcBef>
              <a:buFontTx/>
              <a:buNone/>
              <a:defRPr sz="9600" kern="1200">
                <a:solidFill>
                  <a:schemeClr val="tx1"/>
                </a:solidFill>
                <a:latin typeface="+mn-lt"/>
                <a:ea typeface="+mn-ea"/>
                <a:cs typeface="+mn-cs"/>
              </a:defRPr>
            </a:lvl3pPr>
            <a:lvl4pPr marL="10240257" indent="-1462895" algn="l" defTabSz="5851574" rtl="0" eaLnBrk="1" latinLnBrk="0" hangingPunct="1">
              <a:spcBef>
                <a:spcPct val="20000"/>
              </a:spcBef>
              <a:buFontTx/>
              <a:buNone/>
              <a:defRPr sz="9600" kern="1200">
                <a:solidFill>
                  <a:schemeClr val="tx1"/>
                </a:solidFill>
                <a:latin typeface="+mn-lt"/>
                <a:ea typeface="+mn-ea"/>
                <a:cs typeface="+mn-cs"/>
              </a:defRPr>
            </a:lvl4pPr>
            <a:lvl5pPr marL="13166044" indent="-1462895" algn="l" defTabSz="5851574" rtl="0" eaLnBrk="1" latinLnBrk="0" hangingPunct="1">
              <a:spcBef>
                <a:spcPct val="20000"/>
              </a:spcBef>
              <a:buFontTx/>
              <a:buNone/>
              <a:defRPr sz="9600" kern="1200">
                <a:solidFill>
                  <a:schemeClr val="tx1"/>
                </a:solidFill>
                <a:latin typeface="+mn-lt"/>
                <a:ea typeface="+mn-ea"/>
                <a:cs typeface="+mn-cs"/>
              </a:defRPr>
            </a:lvl5pPr>
            <a:lvl6pPr marL="1609183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6pPr>
            <a:lvl7pPr marL="19017618"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7pPr>
            <a:lvl8pPr marL="21943406"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8pPr>
            <a:lvl9pPr marL="2486919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9pPr>
          </a:lstStyle>
          <a:p>
            <a:pPr marL="0" marR="0" lvl="0" indent="0" algn="ctr" defTabSz="5851574"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00"/>
                </a:solidFill>
                <a:effectLst/>
                <a:uLnTx/>
                <a:uFillTx/>
                <a:latin typeface="Calibri"/>
                <a:ea typeface="+mn-ea"/>
                <a:cs typeface="+mn-cs"/>
              </a:rPr>
              <a:t>Jason Goldstein</a:t>
            </a:r>
            <a:r>
              <a:rPr kumimoji="0" lang="en-US" sz="4800" b="1" i="0" u="none" strike="noStrike" kern="1200" cap="none" spc="0" normalizeH="0" baseline="30000" noProof="0" dirty="0">
                <a:ln>
                  <a:noFill/>
                </a:ln>
                <a:solidFill>
                  <a:srgbClr val="FFFF00"/>
                </a:solidFill>
                <a:effectLst/>
                <a:uLnTx/>
                <a:uFillTx/>
                <a:latin typeface="Calibri"/>
                <a:ea typeface="+mn-ea"/>
                <a:cs typeface="+mn-cs"/>
              </a:rPr>
              <a:t>1</a:t>
            </a:r>
            <a:r>
              <a:rPr kumimoji="0" lang="en-US" sz="4800" b="1" i="0" u="none" strike="noStrike" kern="1200" cap="none" spc="0" normalizeH="0" baseline="0" noProof="0" dirty="0">
                <a:ln>
                  <a:noFill/>
                </a:ln>
                <a:solidFill>
                  <a:srgbClr val="FFFF00"/>
                </a:solidFill>
                <a:effectLst/>
                <a:uLnTx/>
                <a:uFillTx/>
                <a:latin typeface="Calibri"/>
                <a:ea typeface="+mn-ea"/>
                <a:cs typeface="+mn-cs"/>
              </a:rPr>
              <a:t>, Laura Crane</a:t>
            </a:r>
            <a:r>
              <a:rPr kumimoji="0" lang="en-US" sz="4800" b="1" i="0" u="none" strike="noStrike" kern="1200" cap="none" spc="0" normalizeH="0" baseline="30000" noProof="0" dirty="0">
                <a:ln>
                  <a:noFill/>
                </a:ln>
                <a:solidFill>
                  <a:srgbClr val="FFFF00"/>
                </a:solidFill>
                <a:effectLst/>
                <a:uLnTx/>
                <a:uFillTx/>
                <a:latin typeface="Calibri"/>
                <a:ea typeface="+mn-ea"/>
                <a:cs typeface="+mn-cs"/>
              </a:rPr>
              <a:t>1</a:t>
            </a:r>
            <a:r>
              <a:rPr kumimoji="0" lang="en-US" sz="4800" b="1" i="0" u="none" strike="noStrike" kern="1200" cap="none" spc="0" normalizeH="0" baseline="0" noProof="0" dirty="0">
                <a:ln>
                  <a:noFill/>
                </a:ln>
                <a:solidFill>
                  <a:srgbClr val="FFFF00"/>
                </a:solidFill>
                <a:effectLst/>
                <a:uLnTx/>
                <a:uFillTx/>
                <a:latin typeface="Calibri"/>
                <a:ea typeface="+mn-ea"/>
                <a:cs typeface="+mn-cs"/>
              </a:rPr>
              <a:t>, Alison Watts</a:t>
            </a:r>
            <a:r>
              <a:rPr kumimoji="0" lang="en-US" sz="4800" b="1" i="0" u="none" strike="noStrike" kern="1200" cap="none" spc="0" normalizeH="0" baseline="30000" noProof="0" dirty="0">
                <a:ln>
                  <a:noFill/>
                </a:ln>
                <a:solidFill>
                  <a:srgbClr val="FFFF00"/>
                </a:solidFill>
                <a:effectLst/>
                <a:uLnTx/>
                <a:uFillTx/>
                <a:latin typeface="Calibri"/>
                <a:ea typeface="+mn-ea"/>
                <a:cs typeface="+mn-cs"/>
              </a:rPr>
              <a:t>2</a:t>
            </a:r>
            <a:r>
              <a:rPr kumimoji="0" lang="en-US" sz="4800" b="1" i="0" u="none" strike="noStrike" kern="1200" cap="none" spc="0" normalizeH="0" baseline="0" noProof="0" dirty="0">
                <a:ln>
                  <a:noFill/>
                </a:ln>
                <a:solidFill>
                  <a:srgbClr val="FFFF00"/>
                </a:solidFill>
                <a:effectLst/>
                <a:uLnTx/>
                <a:uFillTx/>
                <a:latin typeface="Calibri"/>
                <a:ea typeface="+mn-ea"/>
                <a:cs typeface="+mn-cs"/>
              </a:rPr>
              <a:t>, Devin Thomas</a:t>
            </a:r>
            <a:r>
              <a:rPr kumimoji="0" lang="en-US" sz="4800" b="1" i="0" u="none" strike="noStrike" kern="1200" cap="none" spc="0" normalizeH="0" baseline="30000" noProof="0" dirty="0">
                <a:ln>
                  <a:noFill/>
                </a:ln>
                <a:solidFill>
                  <a:srgbClr val="FFFF00"/>
                </a:solidFill>
                <a:effectLst/>
                <a:uLnTx/>
                <a:uFillTx/>
                <a:latin typeface="Calibri"/>
                <a:ea typeface="+mn-ea"/>
                <a:cs typeface="+mn-cs"/>
              </a:rPr>
              <a:t>2,3</a:t>
            </a:r>
            <a:r>
              <a:rPr kumimoji="0" lang="en-US" sz="4800" b="1" i="0" u="none" strike="noStrike" kern="1200" cap="none" spc="0" normalizeH="0" baseline="0" noProof="0" dirty="0">
                <a:ln>
                  <a:noFill/>
                </a:ln>
                <a:solidFill>
                  <a:srgbClr val="FFFF00"/>
                </a:solidFill>
                <a:effectLst/>
                <a:uLnTx/>
                <a:uFillTx/>
                <a:latin typeface="Calibri"/>
                <a:ea typeface="+mn-ea"/>
                <a:cs typeface="+mn-cs"/>
              </a:rPr>
              <a:t>, Kelley Thomas</a:t>
            </a:r>
            <a:r>
              <a:rPr kumimoji="0" lang="en-US" sz="4800" b="1" i="0" u="none" strike="noStrike" kern="1200" cap="none" spc="0" normalizeH="0" baseline="30000" noProof="0" dirty="0">
                <a:ln>
                  <a:noFill/>
                </a:ln>
                <a:solidFill>
                  <a:srgbClr val="FFFF00"/>
                </a:solidFill>
                <a:effectLst/>
                <a:uLnTx/>
                <a:uFillTx/>
                <a:latin typeface="Calibri"/>
                <a:ea typeface="+mn-ea"/>
                <a:cs typeface="+mn-cs"/>
              </a:rPr>
              <a:t>2,3</a:t>
            </a:r>
          </a:p>
        </p:txBody>
      </p:sp>
      <p:sp>
        <p:nvSpPr>
          <p:cNvPr id="94" name="Text Placeholder 17">
            <a:extLst>
              <a:ext uri="{FF2B5EF4-FFF2-40B4-BE49-F238E27FC236}">
                <a16:creationId xmlns:a16="http://schemas.microsoft.com/office/drawing/2014/main" id="{6D71BCE5-5EFD-4F36-9461-6B345A69B76E}"/>
              </a:ext>
            </a:extLst>
          </p:cNvPr>
          <p:cNvSpPr txBox="1">
            <a:spLocks/>
          </p:cNvSpPr>
          <p:nvPr/>
        </p:nvSpPr>
        <p:spPr>
          <a:xfrm>
            <a:off x="4752454" y="673203"/>
            <a:ext cx="23413492" cy="2183964"/>
          </a:xfrm>
          <a:prstGeom prst="rect">
            <a:avLst/>
          </a:prstGeom>
        </p:spPr>
        <p:txBody>
          <a:bodyPr anchor="t" anchorCtr="1">
            <a:noAutofit/>
          </a:bodyPr>
          <a:lstStyle>
            <a:lvl1pPr marL="0" indent="0" algn="ctr" defTabSz="5851574" rtl="0" eaLnBrk="1" latinLnBrk="0" hangingPunct="1">
              <a:spcBef>
                <a:spcPct val="20000"/>
              </a:spcBef>
              <a:buFontTx/>
              <a:buNone/>
              <a:defRPr sz="15333" b="1" kern="1200">
                <a:solidFill>
                  <a:schemeClr val="bg1"/>
                </a:solidFill>
                <a:latin typeface="+mj-lt"/>
                <a:ea typeface="+mn-ea"/>
                <a:cs typeface="+mn-cs"/>
              </a:defRPr>
            </a:lvl1pPr>
            <a:lvl2pPr marL="4754406" indent="-1828616" algn="l" defTabSz="5851574" rtl="0" eaLnBrk="1" latinLnBrk="0" hangingPunct="1">
              <a:spcBef>
                <a:spcPct val="20000"/>
              </a:spcBef>
              <a:buFontTx/>
              <a:buNone/>
              <a:defRPr sz="9600" kern="1200">
                <a:solidFill>
                  <a:schemeClr val="tx1"/>
                </a:solidFill>
                <a:latin typeface="+mn-lt"/>
                <a:ea typeface="+mn-ea"/>
                <a:cs typeface="+mn-cs"/>
              </a:defRPr>
            </a:lvl2pPr>
            <a:lvl3pPr marL="7314470" indent="-1462895" algn="l" defTabSz="5851574" rtl="0" eaLnBrk="1" latinLnBrk="0" hangingPunct="1">
              <a:spcBef>
                <a:spcPct val="20000"/>
              </a:spcBef>
              <a:buFontTx/>
              <a:buNone/>
              <a:defRPr sz="9600" kern="1200">
                <a:solidFill>
                  <a:schemeClr val="tx1"/>
                </a:solidFill>
                <a:latin typeface="+mn-lt"/>
                <a:ea typeface="+mn-ea"/>
                <a:cs typeface="+mn-cs"/>
              </a:defRPr>
            </a:lvl3pPr>
            <a:lvl4pPr marL="10240257" indent="-1462895" algn="l" defTabSz="5851574" rtl="0" eaLnBrk="1" latinLnBrk="0" hangingPunct="1">
              <a:spcBef>
                <a:spcPct val="20000"/>
              </a:spcBef>
              <a:buFontTx/>
              <a:buNone/>
              <a:defRPr sz="9600" kern="1200">
                <a:solidFill>
                  <a:schemeClr val="tx1"/>
                </a:solidFill>
                <a:latin typeface="+mn-lt"/>
                <a:ea typeface="+mn-ea"/>
                <a:cs typeface="+mn-cs"/>
              </a:defRPr>
            </a:lvl4pPr>
            <a:lvl5pPr marL="13166044" indent="-1462895" algn="l" defTabSz="5851574" rtl="0" eaLnBrk="1" latinLnBrk="0" hangingPunct="1">
              <a:spcBef>
                <a:spcPct val="20000"/>
              </a:spcBef>
              <a:buFontTx/>
              <a:buNone/>
              <a:defRPr sz="9600" kern="1200">
                <a:solidFill>
                  <a:schemeClr val="tx1"/>
                </a:solidFill>
                <a:latin typeface="+mn-lt"/>
                <a:ea typeface="+mn-ea"/>
                <a:cs typeface="+mn-cs"/>
              </a:defRPr>
            </a:lvl5pPr>
            <a:lvl6pPr marL="1609183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6pPr>
            <a:lvl7pPr marL="19017618"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7pPr>
            <a:lvl8pPr marL="21943406"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8pPr>
            <a:lvl9pPr marL="2486919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9pPr>
          </a:lstStyle>
          <a:p>
            <a:pPr marL="0" marR="0" lvl="0" indent="0" algn="ctr" defTabSz="5851574" rtl="0" eaLnBrk="1" fontAlgn="auto" latinLnBrk="0" hangingPunct="1">
              <a:lnSpc>
                <a:spcPct val="100000"/>
              </a:lnSpc>
              <a:spcBef>
                <a:spcPct val="20000"/>
              </a:spcBef>
              <a:spcAft>
                <a:spcPts val="0"/>
              </a:spcAft>
              <a:buClrTx/>
              <a:buSzTx/>
              <a:buFontTx/>
              <a:buNone/>
              <a:tabLst/>
              <a:defRPr/>
            </a:pPr>
            <a:r>
              <a:rPr kumimoji="0" lang="en-US" sz="8500" b="1" i="0" u="none" strike="noStrike" kern="1200" cap="none" spc="0" normalizeH="0" baseline="0" noProof="0" dirty="0">
                <a:ln>
                  <a:noFill/>
                </a:ln>
                <a:solidFill>
                  <a:sysClr val="window" lastClr="FFFFFF"/>
                </a:solidFill>
                <a:effectLst/>
                <a:uLnTx/>
                <a:uFillTx/>
                <a:latin typeface="Calibri"/>
                <a:ea typeface="+mn-ea"/>
                <a:cs typeface="+mn-cs"/>
              </a:rPr>
              <a:t>Environmental DNA (eDNA) Ecosystem Monitoring in the Gulf of Maine</a:t>
            </a:r>
          </a:p>
        </p:txBody>
      </p:sp>
      <p:sp>
        <p:nvSpPr>
          <p:cNvPr id="95" name="Text Placeholder 4">
            <a:extLst>
              <a:ext uri="{FF2B5EF4-FFF2-40B4-BE49-F238E27FC236}">
                <a16:creationId xmlns:a16="http://schemas.microsoft.com/office/drawing/2014/main" id="{5ED49FC2-599B-492F-B13F-364BBE212BB4}"/>
              </a:ext>
            </a:extLst>
          </p:cNvPr>
          <p:cNvSpPr txBox="1">
            <a:spLocks/>
          </p:cNvSpPr>
          <p:nvPr/>
        </p:nvSpPr>
        <p:spPr>
          <a:xfrm>
            <a:off x="934144" y="16656357"/>
            <a:ext cx="15049180" cy="5283467"/>
          </a:xfrm>
          <a:prstGeom prst="rect">
            <a:avLst/>
          </a:prstGeom>
          <a:solidFill>
            <a:schemeClr val="accent6">
              <a:lumMod val="20000"/>
              <a:lumOff val="80000"/>
            </a:schemeClr>
          </a:solidFill>
        </p:spPr>
        <p:txBody>
          <a:bodyPr wrap="square" lIns="304785" tIns="304785" rIns="304785" bIns="304785">
            <a:spAutoFit/>
          </a:bodyPr>
          <a:lstStyle>
            <a:lvl1pPr marL="0" indent="0" algn="l" defTabSz="4388900" rtl="0" eaLnBrk="1" latinLnBrk="0" hangingPunct="1">
              <a:spcBef>
                <a:spcPct val="20000"/>
              </a:spcBef>
              <a:buFont typeface="Arial" pitchFamily="34" charset="0"/>
              <a:buNone/>
              <a:defRPr sz="2500" kern="1200">
                <a:solidFill>
                  <a:schemeClr val="tx1"/>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ctr">
              <a:spcAft>
                <a:spcPts val="1600"/>
              </a:spcAft>
            </a:pPr>
            <a:r>
              <a:rPr lang="en-US" sz="4000" b="1" u="sng" dirty="0">
                <a:solidFill>
                  <a:srgbClr val="002060"/>
                </a:solidFill>
                <a:latin typeface="Arial" panose="020B0604020202020204" pitchFamily="34" charset="0"/>
                <a:cs typeface="Arial" panose="020B0604020202020204" pitchFamily="34" charset="0"/>
              </a:rPr>
              <a:t>Overarching Project Goals</a:t>
            </a:r>
          </a:p>
          <a:p>
            <a:pPr>
              <a:spcBef>
                <a:spcPts val="0"/>
              </a:spcBef>
              <a:spcAft>
                <a:spcPts val="1600"/>
              </a:spcAft>
            </a:pPr>
            <a:r>
              <a:rPr lang="en-US" sz="3000" dirty="0">
                <a:solidFill>
                  <a:prstClr val="black"/>
                </a:solidFill>
                <a:latin typeface="Arial" panose="020B0604020202020204" pitchFamily="34" charset="0"/>
                <a:cs typeface="Arial" panose="020B0604020202020204" pitchFamily="34" charset="0"/>
              </a:rPr>
              <a:t>Researchers from several National Estuarine Research Reserves (NERRs) and the University of New Hampshire (UNH) are working collaboratively to:</a:t>
            </a:r>
          </a:p>
          <a:p>
            <a:pPr marL="457177" indent="-457177">
              <a:spcBef>
                <a:spcPts val="0"/>
              </a:spcBef>
              <a:spcAft>
                <a:spcPts val="1600"/>
              </a:spcAft>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Design and implement a </a:t>
            </a:r>
            <a:r>
              <a:rPr lang="en-US" sz="3000" b="1" dirty="0">
                <a:solidFill>
                  <a:prstClr val="black"/>
                </a:solidFill>
                <a:latin typeface="Arial" panose="020B0604020202020204" pitchFamily="34" charset="0"/>
                <a:cs typeface="Arial" panose="020B0604020202020204" pitchFamily="34" charset="0"/>
              </a:rPr>
              <a:t>pilot eDNA monitoring program </a:t>
            </a:r>
            <a:r>
              <a:rPr lang="en-US" sz="3000" dirty="0">
                <a:solidFill>
                  <a:prstClr val="black"/>
                </a:solidFill>
                <a:latin typeface="Arial" panose="020B0604020202020204" pitchFamily="34" charset="0"/>
                <a:cs typeface="Arial" panose="020B0604020202020204" pitchFamily="34" charset="0"/>
              </a:rPr>
              <a:t>at several NERR sites.</a:t>
            </a:r>
          </a:p>
          <a:p>
            <a:pPr marL="457177" indent="-457177">
              <a:spcBef>
                <a:spcPts val="0"/>
              </a:spcBef>
              <a:spcAft>
                <a:spcPts val="1600"/>
              </a:spcAft>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Identify estuarine target </a:t>
            </a:r>
            <a:r>
              <a:rPr lang="en-US" sz="3000" b="1" dirty="0">
                <a:solidFill>
                  <a:prstClr val="black"/>
                </a:solidFill>
                <a:latin typeface="Arial" panose="020B0604020202020204" pitchFamily="34" charset="0"/>
                <a:cs typeface="Arial" panose="020B0604020202020204" pitchFamily="34" charset="0"/>
              </a:rPr>
              <a:t>species of concern</a:t>
            </a:r>
            <a:r>
              <a:rPr lang="en-US" sz="3000" dirty="0">
                <a:solidFill>
                  <a:prstClr val="black"/>
                </a:solidFill>
                <a:latin typeface="Arial" panose="020B0604020202020204" pitchFamily="34" charset="0"/>
                <a:cs typeface="Arial" panose="020B0604020202020204" pitchFamily="34" charset="0"/>
              </a:rPr>
              <a:t>, with a focus on invasive invertebrates and migratory fish.</a:t>
            </a:r>
          </a:p>
          <a:p>
            <a:pPr marL="457177" indent="-457177">
              <a:spcBef>
                <a:spcPts val="0"/>
              </a:spcBef>
              <a:spcAft>
                <a:spcPts val="1600"/>
              </a:spcAft>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Develop eDNA </a:t>
            </a:r>
            <a:r>
              <a:rPr lang="en-US" sz="3000" b="1" dirty="0">
                <a:solidFill>
                  <a:prstClr val="black"/>
                </a:solidFill>
                <a:latin typeface="Arial" panose="020B0604020202020204" pitchFamily="34" charset="0"/>
                <a:cs typeface="Arial" panose="020B0604020202020204" pitchFamily="34" charset="0"/>
              </a:rPr>
              <a:t>sample collection and analysis protocols</a:t>
            </a:r>
            <a:r>
              <a:rPr lang="en-US" sz="3000" dirty="0">
                <a:solidFill>
                  <a:prstClr val="black"/>
                </a:solidFill>
                <a:latin typeface="Arial" panose="020B0604020202020204" pitchFamily="34" charset="0"/>
                <a:cs typeface="Arial" panose="020B0604020202020204" pitchFamily="34" charset="0"/>
              </a:rPr>
              <a:t>, with training materials and recommendations for the appropriate use of eDNA in estuarine monitoring.</a:t>
            </a:r>
          </a:p>
        </p:txBody>
      </p:sp>
      <p:grpSp>
        <p:nvGrpSpPr>
          <p:cNvPr id="132" name="Group 131">
            <a:extLst>
              <a:ext uri="{FF2B5EF4-FFF2-40B4-BE49-F238E27FC236}">
                <a16:creationId xmlns:a16="http://schemas.microsoft.com/office/drawing/2014/main" id="{2D5740D8-5DED-47B1-86B1-8766D6F77CF9}"/>
              </a:ext>
            </a:extLst>
          </p:cNvPr>
          <p:cNvGrpSpPr/>
          <p:nvPr/>
        </p:nvGrpSpPr>
        <p:grpSpPr>
          <a:xfrm>
            <a:off x="934144" y="6449706"/>
            <a:ext cx="15049180" cy="9623125"/>
            <a:chOff x="-11544159" y="6232133"/>
            <a:chExt cx="13398500" cy="9623125"/>
          </a:xfrm>
        </p:grpSpPr>
        <p:sp>
          <p:nvSpPr>
            <p:cNvPr id="89" name="Text Placeholder 4">
              <a:extLst>
                <a:ext uri="{FF2B5EF4-FFF2-40B4-BE49-F238E27FC236}">
                  <a16:creationId xmlns:a16="http://schemas.microsoft.com/office/drawing/2014/main" id="{7FBA44F2-34FF-4035-87DD-162D70592C3F}"/>
                </a:ext>
              </a:extLst>
            </p:cNvPr>
            <p:cNvSpPr txBox="1">
              <a:spLocks/>
            </p:cNvSpPr>
            <p:nvPr/>
          </p:nvSpPr>
          <p:spPr>
            <a:xfrm>
              <a:off x="-11544159" y="6232133"/>
              <a:ext cx="13398500" cy="9623125"/>
            </a:xfrm>
            <a:prstGeom prst="rect">
              <a:avLst/>
            </a:prstGeom>
            <a:solidFill>
              <a:schemeClr val="accent6">
                <a:lumMod val="20000"/>
                <a:lumOff val="80000"/>
              </a:schemeClr>
            </a:solidFill>
          </p:spPr>
          <p:txBody>
            <a:bodyPr wrap="square" lIns="228589" tIns="228589" rIns="228589" bIns="228589">
              <a:spAutoFit/>
            </a:bodyPr>
            <a:lstStyle>
              <a:lvl1pPr marL="0" indent="0" algn="l" defTabSz="5851574" rtl="0" eaLnBrk="1" latinLnBrk="0" hangingPunct="1">
                <a:spcBef>
                  <a:spcPct val="20000"/>
                </a:spcBef>
                <a:buFont typeface="Arial" pitchFamily="34" charset="0"/>
                <a:buNone/>
                <a:defRPr sz="3333" kern="1200">
                  <a:solidFill>
                    <a:schemeClr val="tx1"/>
                  </a:solidFill>
                  <a:latin typeface="Times New Roman" pitchFamily="18" charset="0"/>
                  <a:ea typeface="+mn-ea"/>
                  <a:cs typeface="Times New Roman" pitchFamily="18" charset="0"/>
                </a:defRPr>
              </a:lvl1pPr>
              <a:lvl2pPr marL="1981001" indent="-761922"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2pPr>
              <a:lvl3pPr marL="2742926" indent="-761922"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3pPr>
              <a:lvl4pPr marL="3581042" indent="-838116"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4pPr>
              <a:lvl5pPr marL="4190582" indent="-609539"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5pPr>
              <a:lvl6pPr marL="1609183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6pPr>
              <a:lvl7pPr marL="19017618"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7pPr>
              <a:lvl8pPr marL="21943406"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8pPr>
              <a:lvl9pPr marL="2486919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9pPr>
            </a:lstStyle>
            <a:p>
              <a:pPr marL="0" marR="0" lvl="0" indent="0" algn="ctr" defTabSz="5851574" rtl="0" eaLnBrk="1" fontAlgn="auto" latinLnBrk="0" hangingPunct="1">
                <a:lnSpc>
                  <a:spcPct val="100000"/>
                </a:lnSpc>
                <a:spcBef>
                  <a:spcPts val="0"/>
                </a:spcBef>
                <a:spcAft>
                  <a:spcPts val="1600"/>
                </a:spcAft>
                <a:buClrTx/>
                <a:buSzTx/>
                <a:buFont typeface="Arial" pitchFamily="34" charset="0"/>
                <a:buNone/>
                <a:tabLst/>
                <a:defRPr/>
              </a:pPr>
              <a:r>
                <a:rPr kumimoji="0" lang="en-US" sz="4000" b="1" i="0" u="sng" strike="noStrike" kern="1200" cap="none" spc="0" normalizeH="0" baseline="0" noProof="0" dirty="0">
                  <a:ln>
                    <a:noFill/>
                  </a:ln>
                  <a:solidFill>
                    <a:srgbClr val="4472C4">
                      <a:lumMod val="50000"/>
                    </a:srgbClr>
                  </a:solidFill>
                  <a:effectLst/>
                  <a:uLnTx/>
                  <a:uFillTx/>
                  <a:latin typeface="Arial" panose="020B0604020202020204" pitchFamily="34" charset="0"/>
                  <a:ea typeface="+mn-ea"/>
                  <a:cs typeface="Arial" panose="020B0604020202020204" pitchFamily="34" charset="0"/>
                </a:rPr>
                <a:t>Background</a:t>
              </a:r>
            </a:p>
            <a:p>
              <a:pPr marL="0" marR="0" lvl="0" indent="0" algn="l" defTabSz="5851574" rtl="0" eaLnBrk="1" fontAlgn="auto" latinLnBrk="0" hangingPunct="1">
                <a:lnSpc>
                  <a:spcPct val="100000"/>
                </a:lnSpc>
                <a:spcBef>
                  <a:spcPts val="0"/>
                </a:spcBef>
                <a:spcAft>
                  <a:spcPts val="1600"/>
                </a:spcAft>
                <a:buClrTx/>
                <a:buSzTx/>
                <a:buFont typeface="Arial" pitchFamily="34" charset="0"/>
                <a:buNone/>
                <a:tabLst/>
                <a:defRPr/>
              </a:pPr>
              <a:r>
                <a:rPr kumimoji="0" lang="en-US" sz="3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Environmental monitoring programs are essential for effective estuarine management, but they are often time-consuming, </a:t>
              </a:r>
              <a:r>
                <a:rPr kumimoji="0" lang="en-US" sz="30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mn-ea"/>
                  <a:cs typeface="Arial" panose="020B0604020202020204" pitchFamily="34" charset="0"/>
                </a:rPr>
                <a:t>expensive, </a:t>
              </a:r>
              <a:r>
                <a:rPr kumimoji="0" lang="en-US" sz="3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and subject to technical and resource limitations. Traditional monitoring methods may also miss early detection of newly-arrived invasive species or confirm losses of rare native species that occur in low densities or at locations that are difficult to survey. Environmental DNA (eDNA) refers to the DNA in an environmental sample, which comes from whole microorganisms, fragments of tissue, cellular material, or waste products.</a:t>
              </a:r>
            </a:p>
            <a:p>
              <a:pPr>
                <a:spcAft>
                  <a:spcPts val="1600"/>
                </a:spcAft>
                <a:defRPr/>
              </a:pPr>
              <a:endParaRPr lang="en-US" sz="3000" dirty="0">
                <a:solidFill>
                  <a:srgbClr val="C00000"/>
                </a:solidFill>
                <a:latin typeface="Arial" panose="020B0604020202020204" pitchFamily="34" charset="0"/>
                <a:cs typeface="Arial" panose="020B0604020202020204" pitchFamily="34" charset="0"/>
              </a:endParaRPr>
            </a:p>
            <a:p>
              <a:pPr>
                <a:spcAft>
                  <a:spcPts val="1600"/>
                </a:spcAft>
                <a:defRPr/>
              </a:pPr>
              <a:endParaRPr lang="en-US" sz="3000" dirty="0">
                <a:solidFill>
                  <a:srgbClr val="C00000"/>
                </a:solidFill>
                <a:latin typeface="Arial" panose="020B0604020202020204" pitchFamily="34" charset="0"/>
                <a:cs typeface="Arial" panose="020B0604020202020204" pitchFamily="34" charset="0"/>
              </a:endParaRPr>
            </a:p>
            <a:p>
              <a:pPr>
                <a:spcAft>
                  <a:spcPts val="1600"/>
                </a:spcAft>
                <a:defRPr/>
              </a:pPr>
              <a:endParaRPr lang="en-US" sz="3000" dirty="0">
                <a:solidFill>
                  <a:srgbClr val="C00000"/>
                </a:solidFill>
                <a:latin typeface="Arial" panose="020B0604020202020204" pitchFamily="34" charset="0"/>
                <a:cs typeface="Arial" panose="020B0604020202020204" pitchFamily="34" charset="0"/>
              </a:endParaRPr>
            </a:p>
            <a:p>
              <a:pPr>
                <a:spcAft>
                  <a:spcPts val="1600"/>
                </a:spcAft>
                <a:defRPr/>
              </a:pPr>
              <a:endParaRPr lang="en-US" sz="3000" dirty="0">
                <a:solidFill>
                  <a:srgbClr val="C00000"/>
                </a:solidFill>
                <a:latin typeface="Arial" panose="020B0604020202020204" pitchFamily="34" charset="0"/>
                <a:cs typeface="Arial" panose="020B0604020202020204" pitchFamily="34" charset="0"/>
              </a:endParaRPr>
            </a:p>
            <a:p>
              <a:pPr>
                <a:spcAft>
                  <a:spcPts val="1600"/>
                </a:spcAft>
                <a:defRPr/>
              </a:pPr>
              <a:endParaRPr lang="en-US" sz="3000" dirty="0">
                <a:solidFill>
                  <a:srgbClr val="C00000"/>
                </a:solidFill>
                <a:latin typeface="Arial" panose="020B0604020202020204" pitchFamily="34" charset="0"/>
                <a:cs typeface="Arial" panose="020B0604020202020204" pitchFamily="34" charset="0"/>
              </a:endParaRPr>
            </a:p>
            <a:p>
              <a:pPr>
                <a:spcAft>
                  <a:spcPts val="1600"/>
                </a:spcAft>
                <a:defRPr/>
              </a:pPr>
              <a:r>
                <a:rPr lang="en-US" sz="3000" dirty="0">
                  <a:latin typeface="Arial" panose="020B0604020202020204" pitchFamily="34" charset="0"/>
                  <a:cs typeface="Arial" panose="020B0604020202020204" pitchFamily="34" charset="0"/>
                </a:rPr>
                <a:t>eDNA methods allow resource managers to detect species present in an aquatic system without the need to capture and identify individual organisms.</a:t>
              </a:r>
              <a:endParaRPr kumimoji="0" lang="en-US" sz="3333" b="0" i="0" u="none" strike="noStrike" kern="1200" cap="none" spc="0" normalizeH="0" baseline="0" noProof="0" dirty="0">
                <a:ln>
                  <a:noFill/>
                </a:ln>
                <a:effectLst/>
                <a:uLnTx/>
                <a:uFillTx/>
              </a:endParaRPr>
            </a:p>
          </p:txBody>
        </p:sp>
        <p:grpSp>
          <p:nvGrpSpPr>
            <p:cNvPr id="100" name="Group 99">
              <a:extLst>
                <a:ext uri="{FF2B5EF4-FFF2-40B4-BE49-F238E27FC236}">
                  <a16:creationId xmlns:a16="http://schemas.microsoft.com/office/drawing/2014/main" id="{9D5CA2A1-787E-4DC0-A2E7-7002DE9201DC}"/>
                </a:ext>
              </a:extLst>
            </p:cNvPr>
            <p:cNvGrpSpPr/>
            <p:nvPr/>
          </p:nvGrpSpPr>
          <p:grpSpPr>
            <a:xfrm>
              <a:off x="-4541680" y="10791665"/>
              <a:ext cx="5332730" cy="3587560"/>
              <a:chOff x="6194938" y="8093748"/>
              <a:chExt cx="3999548" cy="2690670"/>
            </a:xfrm>
          </p:grpSpPr>
          <p:pic>
            <p:nvPicPr>
              <p:cNvPr id="102" name="Picture 14" descr="http://fishbio.com/wp-content/uploads/edna-concept.png">
                <a:extLst>
                  <a:ext uri="{FF2B5EF4-FFF2-40B4-BE49-F238E27FC236}">
                    <a16:creationId xmlns:a16="http://schemas.microsoft.com/office/drawing/2014/main" id="{C6562602-A077-43A6-9621-ABD0DC5E6F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4938" y="8093748"/>
                <a:ext cx="3942221" cy="2683530"/>
              </a:xfrm>
              <a:prstGeom prst="rect">
                <a:avLst/>
              </a:prstGeom>
              <a:noFill/>
              <a:extLst>
                <a:ext uri="{909E8E84-426E-40dd-AFC4-6F175D3DCCD1}">
                  <a14:hiddenFill xmlns:a14="http://schemas.microsoft.com/office/drawing/2010/main" xmlns="">
                    <a:solidFill>
                      <a:srgbClr val="FFFFFF"/>
                    </a:solidFill>
                  </a14:hiddenFill>
                </a:ext>
              </a:extLst>
            </p:spPr>
          </p:pic>
          <p:sp>
            <p:nvSpPr>
              <p:cNvPr id="103" name="TextBox 102">
                <a:extLst>
                  <a:ext uri="{FF2B5EF4-FFF2-40B4-BE49-F238E27FC236}">
                    <a16:creationId xmlns:a16="http://schemas.microsoft.com/office/drawing/2014/main" id="{34EB6479-DB12-4830-AA8D-B27E4ED6A8FA}"/>
                  </a:ext>
                </a:extLst>
              </p:cNvPr>
              <p:cNvSpPr txBox="1"/>
              <p:nvPr/>
            </p:nvSpPr>
            <p:spPr>
              <a:xfrm>
                <a:off x="7783593" y="10484336"/>
                <a:ext cx="2410893" cy="300082"/>
              </a:xfrm>
              <a:prstGeom prst="rect">
                <a:avLst/>
              </a:prstGeom>
              <a:noFill/>
            </p:spPr>
            <p:txBody>
              <a:bodyPr wrap="square" rtlCol="0">
                <a:spAutoFit/>
              </a:bodyPr>
              <a:lstStyle/>
              <a:p>
                <a:pPr defTabSz="4388900"/>
                <a:r>
                  <a:rPr lang="en-US" sz="2000" dirty="0">
                    <a:solidFill>
                      <a:prstClr val="white"/>
                    </a:solidFill>
                    <a:latin typeface="Times New Roman" panose="02020603050405020304" pitchFamily="18" charset="0"/>
                    <a:cs typeface="Times New Roman" panose="02020603050405020304" pitchFamily="18" charset="0"/>
                  </a:rPr>
                  <a:t>eDNA concept from fishbio.com</a:t>
                </a:r>
              </a:p>
            </p:txBody>
          </p:sp>
        </p:grpSp>
      </p:grpSp>
      <p:pic>
        <p:nvPicPr>
          <p:cNvPr id="104" name="Picture 240" descr="New wnerr logo">
            <a:extLst>
              <a:ext uri="{FF2B5EF4-FFF2-40B4-BE49-F238E27FC236}">
                <a16:creationId xmlns:a16="http://schemas.microsoft.com/office/drawing/2014/main" id="{4508A724-1CF3-46B7-9D10-C9B3004CE9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4145" y="854389"/>
            <a:ext cx="2458760" cy="28100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131" name="Group 130">
            <a:extLst>
              <a:ext uri="{FF2B5EF4-FFF2-40B4-BE49-F238E27FC236}">
                <a16:creationId xmlns:a16="http://schemas.microsoft.com/office/drawing/2014/main" id="{F62F1772-A968-447D-AEF9-CAB073480AAB}"/>
              </a:ext>
            </a:extLst>
          </p:cNvPr>
          <p:cNvGrpSpPr/>
          <p:nvPr/>
        </p:nvGrpSpPr>
        <p:grpSpPr>
          <a:xfrm>
            <a:off x="29276731" y="673203"/>
            <a:ext cx="2734956" cy="2682490"/>
            <a:chOff x="29272375" y="451413"/>
            <a:chExt cx="3646025" cy="3603232"/>
          </a:xfrm>
        </p:grpSpPr>
        <p:sp>
          <p:nvSpPr>
            <p:cNvPr id="130" name="Rectangle 129">
              <a:extLst>
                <a:ext uri="{FF2B5EF4-FFF2-40B4-BE49-F238E27FC236}">
                  <a16:creationId xmlns:a16="http://schemas.microsoft.com/office/drawing/2014/main" id="{B6711519-5B8C-4631-906E-E3CDBA282D02}"/>
                </a:ext>
              </a:extLst>
            </p:cNvPr>
            <p:cNvSpPr/>
            <p:nvPr/>
          </p:nvSpPr>
          <p:spPr>
            <a:xfrm>
              <a:off x="29272375" y="451413"/>
              <a:ext cx="3646025" cy="360323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5" name="Picture 104" descr="CenterStackedBlueDigital_RGB.png">
              <a:extLst>
                <a:ext uri="{FF2B5EF4-FFF2-40B4-BE49-F238E27FC236}">
                  <a16:creationId xmlns:a16="http://schemas.microsoft.com/office/drawing/2014/main" id="{C1841D6B-63F4-43AA-BE1E-ADFB0132751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9386271" y="574521"/>
              <a:ext cx="3411369" cy="3318452"/>
            </a:xfrm>
            <a:prstGeom prst="rect">
              <a:avLst/>
            </a:prstGeom>
          </p:spPr>
        </p:pic>
      </p:grpSp>
      <p:pic>
        <p:nvPicPr>
          <p:cNvPr id="114" name="Picture 113">
            <a:extLst>
              <a:ext uri="{FF2B5EF4-FFF2-40B4-BE49-F238E27FC236}">
                <a16:creationId xmlns:a16="http://schemas.microsoft.com/office/drawing/2014/main" id="{B2C47AA6-E0F3-4959-8E40-895084F26B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276730" y="39679154"/>
            <a:ext cx="2942137" cy="2942137"/>
          </a:xfrm>
          <a:prstGeom prst="rect">
            <a:avLst/>
          </a:prstGeom>
        </p:spPr>
      </p:pic>
      <p:pic>
        <p:nvPicPr>
          <p:cNvPr id="115" name="Picture 4" descr="Image result for national estuarine research reserve system science collaborative">
            <a:extLst>
              <a:ext uri="{FF2B5EF4-FFF2-40B4-BE49-F238E27FC236}">
                <a16:creationId xmlns:a16="http://schemas.microsoft.com/office/drawing/2014/main" id="{349EA03A-DA7B-44EB-8C94-18E697006A0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6714" y="4113190"/>
            <a:ext cx="6158481" cy="1366000"/>
          </a:xfrm>
          <a:prstGeom prst="rect">
            <a:avLst/>
          </a:prstGeom>
          <a:noFill/>
          <a:extLst>
            <a:ext uri="{909E8E84-426E-40dd-AFC4-6F175D3DCCD1}">
              <a14:hiddenFill xmlns:a14="http://schemas.microsoft.com/office/drawing/2010/main" xmlns="">
                <a:solidFill>
                  <a:srgbClr val="FFFFFF"/>
                </a:solidFill>
              </a14:hiddenFill>
            </a:ext>
          </a:extLst>
        </p:spPr>
      </p:pic>
      <p:sp>
        <p:nvSpPr>
          <p:cNvPr id="118" name="Text Placeholder 1">
            <a:extLst>
              <a:ext uri="{FF2B5EF4-FFF2-40B4-BE49-F238E27FC236}">
                <a16:creationId xmlns:a16="http://schemas.microsoft.com/office/drawing/2014/main" id="{1F43F5F5-D84E-4731-B64B-EED9193A97FA}"/>
              </a:ext>
            </a:extLst>
          </p:cNvPr>
          <p:cNvSpPr txBox="1">
            <a:spLocks/>
          </p:cNvSpPr>
          <p:nvPr/>
        </p:nvSpPr>
        <p:spPr>
          <a:xfrm>
            <a:off x="16962507" y="6405334"/>
            <a:ext cx="15049179" cy="31880264"/>
          </a:xfrm>
          <a:prstGeom prst="rect">
            <a:avLst/>
          </a:prstGeom>
          <a:solidFill>
            <a:schemeClr val="accent6">
              <a:lumMod val="20000"/>
              <a:lumOff val="80000"/>
            </a:schemeClr>
          </a:solidFill>
        </p:spPr>
        <p:txBody>
          <a:bodyPr wrap="square" lIns="304785" tIns="304785" rIns="304785" bIns="304785">
            <a:noAutofit/>
          </a:bodyPr>
          <a:lstStyle>
            <a:lvl1pPr marL="0" indent="0" algn="l" defTabSz="4388900" rtl="0" eaLnBrk="1" latinLnBrk="0" hangingPunct="1">
              <a:spcBef>
                <a:spcPct val="20000"/>
              </a:spcBef>
              <a:buFont typeface="Arial" pitchFamily="34" charset="0"/>
              <a:buNone/>
              <a:defRPr sz="2500" kern="1200">
                <a:solidFill>
                  <a:schemeClr val="tx1"/>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ctr">
              <a:spcBef>
                <a:spcPts val="0"/>
              </a:spcBef>
              <a:spcAft>
                <a:spcPts val="1600"/>
              </a:spcAft>
            </a:pPr>
            <a:r>
              <a:rPr lang="en-US" sz="4000" b="1" u="sng" dirty="0">
                <a:solidFill>
                  <a:srgbClr val="4472C4">
                    <a:lumMod val="50000"/>
                  </a:srgbClr>
                </a:solidFill>
                <a:latin typeface="Arial" panose="020B0604020202020204" pitchFamily="34" charset="0"/>
                <a:cs typeface="Arial" panose="020B0604020202020204" pitchFamily="34" charset="0"/>
              </a:rPr>
              <a:t>Case Study: Fish Biodiversity in the Gulf of Maine</a:t>
            </a:r>
          </a:p>
          <a:p>
            <a:pPr defTabSz="2400300">
              <a:spcBef>
                <a:spcPts val="0"/>
              </a:spcBef>
              <a:spcAft>
                <a:spcPts val="1600"/>
              </a:spcAft>
            </a:pPr>
            <a:r>
              <a:rPr lang="en-US" sz="3000" b="1" dirty="0">
                <a:latin typeface="Arial" panose="020B0604020202020204" pitchFamily="34" charset="0"/>
                <a:cs typeface="Arial" panose="020B0604020202020204" pitchFamily="34" charset="0"/>
              </a:rPr>
              <a:t>Goal: </a:t>
            </a:r>
            <a:r>
              <a:rPr lang="en-US" sz="3000" dirty="0">
                <a:latin typeface="Arial" panose="020B0604020202020204" pitchFamily="34" charset="0"/>
                <a:cs typeface="Arial" panose="020B0604020202020204" pitchFamily="34" charset="0"/>
              </a:rPr>
              <a:t>Compare fish species detected in Wells                                                          Harbor using traditional methods of capture (larval                                                         fish tow) and several different eDNA methods of                                                   collecting water samples.</a:t>
            </a:r>
          </a:p>
          <a:p>
            <a:pPr>
              <a:spcBef>
                <a:spcPts val="0"/>
              </a:spcBef>
              <a:spcAft>
                <a:spcPts val="1600"/>
              </a:spcAft>
            </a:pPr>
            <a:endParaRPr lang="en-US" sz="1200" dirty="0">
              <a:latin typeface="Arial" panose="020B0604020202020204" pitchFamily="34" charset="0"/>
              <a:cs typeface="Arial" panose="020B0604020202020204" pitchFamily="34" charset="0"/>
            </a:endParaRPr>
          </a:p>
          <a:p>
            <a:pPr marL="514350" indent="-514350">
              <a:spcBef>
                <a:spcPts val="0"/>
              </a:spcBef>
              <a:spcAft>
                <a:spcPts val="1600"/>
              </a:spcAft>
              <a:tabLst>
                <a:tab pos="182563" algn="l"/>
              </a:tabLst>
            </a:pPr>
            <a:r>
              <a:rPr lang="en-US" sz="3000" b="1" dirty="0">
                <a:latin typeface="Arial" panose="020B0604020202020204" pitchFamily="34" charset="0"/>
                <a:cs typeface="Arial" panose="020B0604020202020204" pitchFamily="34" charset="0"/>
              </a:rPr>
              <a:t>Methods: </a:t>
            </a:r>
          </a:p>
          <a:p>
            <a:pPr marL="514350" indent="-514350">
              <a:spcBef>
                <a:spcPts val="0"/>
              </a:spcBef>
              <a:spcAft>
                <a:spcPts val="1600"/>
              </a:spcAft>
              <a:buFont typeface="+mj-lt"/>
              <a:buAutoNum type="arabicPeriod"/>
              <a:tabLst>
                <a:tab pos="182563" algn="l"/>
              </a:tabLst>
            </a:pPr>
            <a:r>
              <a:rPr lang="en-US" sz="3000" dirty="0">
                <a:latin typeface="Arial" panose="020B0604020202020204" pitchFamily="34" charset="0"/>
                <a:cs typeface="Arial" panose="020B0604020202020204" pitchFamily="34" charset="0"/>
              </a:rPr>
              <a:t>Sterilized all sampling gear using 10% bleach solution.</a:t>
            </a:r>
          </a:p>
          <a:p>
            <a:pPr marL="514350" indent="-514350">
              <a:spcBef>
                <a:spcPts val="0"/>
              </a:spcBef>
              <a:spcAft>
                <a:spcPts val="1600"/>
              </a:spcAft>
              <a:buFont typeface="+mj-lt"/>
              <a:buAutoNum type="arabicPeriod"/>
              <a:tabLst>
                <a:tab pos="182563" algn="l"/>
              </a:tabLst>
            </a:pPr>
            <a:r>
              <a:rPr lang="en-US" sz="3000" dirty="0">
                <a:latin typeface="Arial" panose="020B0604020202020204" pitchFamily="34" charset="0"/>
                <a:cs typeface="Arial" panose="020B0604020202020204" pitchFamily="34" charset="0"/>
              </a:rPr>
              <a:t>Deployed two plankton nets (monthly) from Wells Harbor dock for 1 hour.</a:t>
            </a:r>
          </a:p>
          <a:p>
            <a:pPr marL="514350" indent="-514350">
              <a:spcBef>
                <a:spcPts val="0"/>
              </a:spcBef>
              <a:spcAft>
                <a:spcPts val="1600"/>
              </a:spcAft>
              <a:buFont typeface="+mj-lt"/>
              <a:buAutoNum type="arabicPeriod"/>
              <a:tabLst>
                <a:tab pos="182563" algn="l"/>
                <a:tab pos="12466638" algn="l"/>
              </a:tabLst>
            </a:pPr>
            <a:r>
              <a:rPr lang="en-US" sz="3000" dirty="0">
                <a:latin typeface="Arial" panose="020B0604020202020204" pitchFamily="34" charset="0"/>
                <a:cs typeface="Arial" panose="020B0604020202020204" pitchFamily="34" charset="0"/>
              </a:rPr>
              <a:t>Continuously pumped 2.6 L seawater into a sterile collection jug throughout the tow (</a:t>
            </a:r>
            <a:r>
              <a:rPr lang="en-US" sz="3000" b="1" dirty="0">
                <a:latin typeface="Arial" panose="020B0604020202020204" pitchFamily="34" charset="0"/>
                <a:cs typeface="Arial" panose="020B0604020202020204" pitchFamily="34" charset="0"/>
              </a:rPr>
              <a:t>continuous water sample</a:t>
            </a:r>
            <a:r>
              <a:rPr lang="en-US" sz="3000" dirty="0">
                <a:latin typeface="Arial" panose="020B0604020202020204" pitchFamily="34" charset="0"/>
                <a:cs typeface="Arial" panose="020B0604020202020204" pitchFamily="34" charset="0"/>
              </a:rPr>
              <a:t>).</a:t>
            </a:r>
          </a:p>
          <a:p>
            <a:pPr marL="514350" indent="-514350">
              <a:spcBef>
                <a:spcPts val="0"/>
              </a:spcBef>
              <a:spcAft>
                <a:spcPts val="1600"/>
              </a:spcAft>
              <a:buFont typeface="+mj-lt"/>
              <a:buAutoNum type="arabicPeriod"/>
              <a:tabLst>
                <a:tab pos="182563" algn="l"/>
              </a:tabLst>
            </a:pPr>
            <a:r>
              <a:rPr lang="en-US" sz="3000" dirty="0">
                <a:latin typeface="Arial" panose="020B0604020202020204" pitchFamily="34" charset="0"/>
                <a:cs typeface="Arial" panose="020B0604020202020204" pitchFamily="34" charset="0"/>
              </a:rPr>
              <a:t>Hosed down the “eDNA net” and collected 1 L of the </a:t>
            </a:r>
            <a:r>
              <a:rPr lang="en-US" sz="3000" b="1" dirty="0">
                <a:latin typeface="Arial" panose="020B0604020202020204" pitchFamily="34" charset="0"/>
                <a:cs typeface="Arial" panose="020B0604020202020204" pitchFamily="34" charset="0"/>
              </a:rPr>
              <a:t>net rinse water</a:t>
            </a:r>
            <a:r>
              <a:rPr lang="en-US" sz="3000" dirty="0">
                <a:latin typeface="Arial" panose="020B0604020202020204" pitchFamily="34" charset="0"/>
                <a:cs typeface="Arial" panose="020B0604020202020204" pitchFamily="34" charset="0"/>
              </a:rPr>
              <a:t>.</a:t>
            </a:r>
          </a:p>
          <a:p>
            <a:pPr marL="514350" indent="-514350">
              <a:spcBef>
                <a:spcPts val="0"/>
              </a:spcBef>
              <a:spcAft>
                <a:spcPts val="1600"/>
              </a:spcAft>
              <a:buFont typeface="+mj-lt"/>
              <a:buAutoNum type="arabicPeriod"/>
            </a:pPr>
            <a:r>
              <a:rPr lang="en-US" sz="3000" dirty="0">
                <a:latin typeface="Arial" panose="020B0604020202020204" pitchFamily="34" charset="0"/>
                <a:cs typeface="Arial" panose="020B0604020202020204" pitchFamily="34" charset="0"/>
              </a:rPr>
              <a:t>Blended the contents of the cod end of the “eDNA net” in a food processor. Collected two 1.5 mL samples (</a:t>
            </a:r>
            <a:r>
              <a:rPr lang="en-US" sz="3000" b="1" dirty="0">
                <a:latin typeface="Arial" panose="020B0604020202020204" pitchFamily="34" charset="0"/>
                <a:cs typeface="Arial" panose="020B0604020202020204" pitchFamily="34" charset="0"/>
              </a:rPr>
              <a:t>biomass blend</a:t>
            </a:r>
            <a:r>
              <a:rPr lang="en-US" sz="3000" dirty="0">
                <a:latin typeface="Arial" panose="020B0604020202020204" pitchFamily="34" charset="0"/>
                <a:cs typeface="Arial" panose="020B0604020202020204" pitchFamily="34" charset="0"/>
              </a:rPr>
              <a:t>).</a:t>
            </a:r>
          </a:p>
          <a:p>
            <a:pPr marL="514350" indent="-514350">
              <a:spcBef>
                <a:spcPts val="0"/>
              </a:spcBef>
              <a:spcAft>
                <a:spcPts val="1600"/>
              </a:spcAft>
              <a:buFont typeface="+mj-lt"/>
              <a:buAutoNum type="arabicPeriod"/>
            </a:pPr>
            <a:r>
              <a:rPr lang="en-US" sz="3000" dirty="0">
                <a:latin typeface="Arial" panose="020B0604020202020204" pitchFamily="34" charset="0"/>
                <a:cs typeface="Arial" panose="020B0604020202020204" pitchFamily="34" charset="0"/>
              </a:rPr>
              <a:t>Identified the fish species present in the “traditional net” under a dissecting microscope (</a:t>
            </a:r>
            <a:r>
              <a:rPr lang="en-US" sz="3000" b="1" dirty="0">
                <a:latin typeface="Arial" panose="020B0604020202020204" pitchFamily="34" charset="0"/>
                <a:cs typeface="Arial" panose="020B0604020202020204" pitchFamily="34" charset="0"/>
              </a:rPr>
              <a:t>traditional method</a:t>
            </a:r>
            <a:r>
              <a:rPr lang="en-US" sz="3000" dirty="0">
                <a:latin typeface="Arial" panose="020B0604020202020204" pitchFamily="34" charset="0"/>
                <a:cs typeface="Arial" panose="020B0604020202020204" pitchFamily="34" charset="0"/>
              </a:rPr>
              <a:t>).</a:t>
            </a:r>
          </a:p>
          <a:p>
            <a:pPr marL="514350" indent="-514350">
              <a:spcBef>
                <a:spcPts val="0"/>
              </a:spcBef>
              <a:spcAft>
                <a:spcPts val="1600"/>
              </a:spcAft>
              <a:buFont typeface="+mj-lt"/>
              <a:buAutoNum type="arabicPeriod"/>
            </a:pPr>
            <a:r>
              <a:rPr lang="en-US" sz="3000" dirty="0">
                <a:latin typeface="Arial" panose="020B0604020202020204" pitchFamily="34" charset="0"/>
                <a:cs typeface="Arial" panose="020B0604020202020204" pitchFamily="34" charset="0"/>
              </a:rPr>
              <a:t>Filtered all water samples at Wells NERR. DNA extraction, metabarcoding, and bioinformatics conducted at UNH to determine fish species present.</a:t>
            </a: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1200" dirty="0">
              <a:latin typeface="Arial" panose="020B0604020202020204" pitchFamily="34" charset="0"/>
              <a:cs typeface="Arial" panose="020B0604020202020204" pitchFamily="34" charset="0"/>
            </a:endParaRPr>
          </a:p>
          <a:p>
            <a:pPr>
              <a:spcBef>
                <a:spcPts val="0"/>
              </a:spcBef>
              <a:spcAft>
                <a:spcPts val="1600"/>
              </a:spcAft>
            </a:pPr>
            <a:r>
              <a:rPr lang="en-US" sz="3000" b="1" dirty="0">
                <a:latin typeface="Arial" panose="020B0604020202020204" pitchFamily="34" charset="0"/>
                <a:cs typeface="Arial" panose="020B0604020202020204" pitchFamily="34" charset="0"/>
              </a:rPr>
              <a:t>Preliminary Results:</a:t>
            </a:r>
          </a:p>
          <a:p>
            <a:pPr>
              <a:spcBef>
                <a:spcPts val="0"/>
              </a:spcBef>
              <a:spcAft>
                <a:spcPts val="1600"/>
              </a:spcAft>
            </a:pPr>
            <a:r>
              <a:rPr lang="en-US" sz="2400" dirty="0">
                <a:latin typeface="Arial" panose="020B0604020202020204" pitchFamily="34" charset="0"/>
                <a:cs typeface="Arial" panose="020B0604020202020204" pitchFamily="34" charset="0"/>
              </a:rPr>
              <a:t>Species detected in July 2019 samples:        Species detected in August 2019 samples:</a:t>
            </a:r>
          </a:p>
          <a:p>
            <a:pPr>
              <a:spcBef>
                <a:spcPts val="0"/>
              </a:spcBef>
              <a:spcAft>
                <a:spcPts val="1600"/>
              </a:spcAft>
            </a:pPr>
            <a:endParaRPr lang="en-US" sz="3000" b="1" dirty="0">
              <a:latin typeface="Arial" panose="020B0604020202020204" pitchFamily="34" charset="0"/>
              <a:cs typeface="Arial" panose="020B0604020202020204" pitchFamily="34" charset="0"/>
            </a:endParaRPr>
          </a:p>
          <a:p>
            <a:pPr>
              <a:spcBef>
                <a:spcPts val="0"/>
              </a:spcBef>
              <a:spcAft>
                <a:spcPts val="1600"/>
              </a:spcAft>
            </a:pPr>
            <a:endParaRPr lang="en-US" sz="3000" b="1"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marL="514350" indent="-514350">
              <a:spcBef>
                <a:spcPts val="0"/>
              </a:spcBef>
              <a:spcAft>
                <a:spcPts val="1600"/>
              </a:spcAft>
              <a:buFont typeface="+mj-lt"/>
              <a:buAutoNum type="arabicPeriod"/>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2400" dirty="0">
              <a:latin typeface="Arial" panose="020B0604020202020204" pitchFamily="34" charset="0"/>
              <a:cs typeface="Arial" panose="020B0604020202020204" pitchFamily="34" charset="0"/>
            </a:endParaRPr>
          </a:p>
          <a:p>
            <a:pPr>
              <a:spcBef>
                <a:spcPts val="0"/>
              </a:spcBef>
              <a:spcAft>
                <a:spcPts val="1600"/>
              </a:spcAft>
            </a:pPr>
            <a:r>
              <a:rPr lang="en-US" sz="2400" dirty="0">
                <a:latin typeface="Arial" panose="020B0604020202020204" pitchFamily="34" charset="0"/>
                <a:cs typeface="Arial" panose="020B0604020202020204" pitchFamily="34" charset="0"/>
              </a:rPr>
              <a:t>Species detected in all 2018 samples combined:</a:t>
            </a:r>
          </a:p>
          <a:p>
            <a:pPr>
              <a:spcBef>
                <a:spcPts val="0"/>
              </a:spcBef>
              <a:spcAft>
                <a:spcPts val="1600"/>
              </a:spcAft>
            </a:pPr>
            <a:endParaRPr lang="en-US" sz="3000" dirty="0">
              <a:latin typeface="Arial" panose="020B0604020202020204" pitchFamily="34" charset="0"/>
              <a:cs typeface="Arial" panose="020B0604020202020204" pitchFamily="34" charset="0"/>
            </a:endParaRPr>
          </a:p>
          <a:p>
            <a:pPr>
              <a:spcBef>
                <a:spcPts val="0"/>
              </a:spcBef>
              <a:spcAft>
                <a:spcPts val="1600"/>
              </a:spcAft>
            </a:pPr>
            <a:endParaRPr lang="en-US" sz="3000" dirty="0">
              <a:latin typeface="Arial" panose="020B0604020202020204" pitchFamily="34" charset="0"/>
              <a:cs typeface="Arial" panose="020B0604020202020204" pitchFamily="34" charset="0"/>
            </a:endParaRPr>
          </a:p>
        </p:txBody>
      </p:sp>
      <p:sp>
        <p:nvSpPr>
          <p:cNvPr id="119" name="TextBox 118">
            <a:extLst>
              <a:ext uri="{FF2B5EF4-FFF2-40B4-BE49-F238E27FC236}">
                <a16:creationId xmlns:a16="http://schemas.microsoft.com/office/drawing/2014/main" id="{5AE149F4-9F0A-4EA4-BFB3-F3A8703D9A9C}"/>
              </a:ext>
            </a:extLst>
          </p:cNvPr>
          <p:cNvSpPr txBox="1"/>
          <p:nvPr/>
        </p:nvSpPr>
        <p:spPr>
          <a:xfrm>
            <a:off x="-11507334" y="17466389"/>
            <a:ext cx="13398500" cy="1856790"/>
          </a:xfrm>
          <a:prstGeom prst="rect">
            <a:avLst/>
          </a:prstGeom>
          <a:noFill/>
        </p:spPr>
        <p:txBody>
          <a:bodyPr wrap="square" rtlCol="0">
            <a:spAutoFit/>
          </a:bodyPr>
          <a:lstStyle/>
          <a:p>
            <a:pPr marL="0" marR="0" lvl="0" indent="0" defTabSz="4388900" eaLnBrk="1" fontAlgn="auto" latinLnBrk="0" hangingPunct="1">
              <a:lnSpc>
                <a:spcPct val="100000"/>
              </a:lnSpc>
              <a:spcBef>
                <a:spcPts val="0"/>
              </a:spcBef>
              <a:spcAft>
                <a:spcPts val="0"/>
              </a:spcAft>
              <a:buClrTx/>
              <a:buSzTx/>
              <a:buFontTx/>
              <a:buNone/>
              <a:tabLst/>
              <a:defRPr/>
            </a:pPr>
            <a:endParaRPr kumimoji="0" lang="en-US" sz="11466" b="0" i="0" u="none" strike="noStrike" kern="0" cap="none" spc="0" normalizeH="0" baseline="0" noProof="0" dirty="0">
              <a:ln>
                <a:noFill/>
              </a:ln>
              <a:solidFill>
                <a:prstClr val="black"/>
              </a:solidFill>
              <a:effectLst/>
              <a:uLnTx/>
              <a:uFillTx/>
            </a:endParaRPr>
          </a:p>
        </p:txBody>
      </p:sp>
      <p:pic>
        <p:nvPicPr>
          <p:cNvPr id="128" name="Picture 127">
            <a:extLst>
              <a:ext uri="{FF2B5EF4-FFF2-40B4-BE49-F238E27FC236}">
                <a16:creationId xmlns:a16="http://schemas.microsoft.com/office/drawing/2014/main" id="{AFF010B2-C677-4383-9560-A3BFC7F89DC0}"/>
              </a:ext>
            </a:extLst>
          </p:cNvPr>
          <p:cNvPicPr>
            <a:picLocks noChangeAspect="1"/>
          </p:cNvPicPr>
          <p:nvPr/>
        </p:nvPicPr>
        <p:blipFill>
          <a:blip r:embed="rId7"/>
          <a:stretch>
            <a:fillRect/>
          </a:stretch>
        </p:blipFill>
        <p:spPr>
          <a:xfrm>
            <a:off x="981576" y="41150223"/>
            <a:ext cx="1747890" cy="1747890"/>
          </a:xfrm>
          <a:prstGeom prst="rect">
            <a:avLst/>
          </a:prstGeom>
        </p:spPr>
      </p:pic>
      <p:sp>
        <p:nvSpPr>
          <p:cNvPr id="129" name="Text Placeholder 13">
            <a:extLst>
              <a:ext uri="{FF2B5EF4-FFF2-40B4-BE49-F238E27FC236}">
                <a16:creationId xmlns:a16="http://schemas.microsoft.com/office/drawing/2014/main" id="{8E59804B-82CB-4AA2-8184-400BAF6745DF}"/>
              </a:ext>
            </a:extLst>
          </p:cNvPr>
          <p:cNvSpPr txBox="1">
            <a:spLocks/>
          </p:cNvSpPr>
          <p:nvPr/>
        </p:nvSpPr>
        <p:spPr>
          <a:xfrm>
            <a:off x="2749722" y="42136332"/>
            <a:ext cx="13347684" cy="1077188"/>
          </a:xfrm>
          <a:prstGeom prst="rect">
            <a:avLst/>
          </a:prstGeom>
          <a:noFill/>
        </p:spPr>
        <p:txBody>
          <a:bodyPr wrap="square" lIns="304785" tIns="304785" rIns="304785" bIns="304785">
            <a:spAutoFit/>
          </a:bodyPr>
          <a:lstStyle>
            <a:lvl1pPr marL="0" indent="0" algn="l" defTabSz="4388900" rtl="0" eaLnBrk="1" latinLnBrk="0" hangingPunct="1">
              <a:spcBef>
                <a:spcPct val="20000"/>
              </a:spcBef>
              <a:buFont typeface="Arial" pitchFamily="34" charset="0"/>
              <a:buNone/>
              <a:defRPr sz="2500" kern="1200">
                <a:solidFill>
                  <a:schemeClr val="tx1"/>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r>
              <a:rPr kumimoji="0" lang="en-US" sz="30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For more information, visit our website at </a:t>
            </a:r>
            <a:r>
              <a:rPr kumimoji="0" lang="en-US" sz="3000" b="0" i="0" u="none" strike="noStrike" kern="1200" cap="none" spc="0" normalizeH="0" baseline="0" noProof="0" dirty="0">
                <a:ln>
                  <a:noFill/>
                </a:ln>
                <a:solidFill>
                  <a:srgbClr val="FFFF00"/>
                </a:solidFill>
                <a:effectLst/>
                <a:uLnTx/>
                <a:uFillTx/>
                <a:latin typeface="Arial" panose="020B0604020202020204" pitchFamily="34" charset="0"/>
                <a:ea typeface="+mn-ea"/>
                <a:cs typeface="Arial" panose="020B0604020202020204" pitchFamily="34" charset="0"/>
              </a:rPr>
              <a:t>https://www.estuarydna.org/</a:t>
            </a:r>
            <a:endParaRPr kumimoji="0" lang="en-US" sz="3000" b="0" i="0" u="none" strike="noStrike" kern="1200" cap="none" spc="0" normalizeH="0" baseline="0" noProof="0" dirty="0">
              <a:ln>
                <a:noFill/>
              </a:ln>
              <a:solidFill>
                <a:srgbClr val="FFFF00"/>
              </a:solidFill>
              <a:effectLst/>
              <a:uLnTx/>
              <a:uFillTx/>
              <a:ea typeface="+mn-ea"/>
            </a:endParaRPr>
          </a:p>
        </p:txBody>
      </p:sp>
      <p:grpSp>
        <p:nvGrpSpPr>
          <p:cNvPr id="134" name="Group 133">
            <a:extLst>
              <a:ext uri="{FF2B5EF4-FFF2-40B4-BE49-F238E27FC236}">
                <a16:creationId xmlns:a16="http://schemas.microsoft.com/office/drawing/2014/main" id="{5D6D823B-A778-46FB-A2EC-C4BF4CF2CA15}"/>
              </a:ext>
            </a:extLst>
          </p:cNvPr>
          <p:cNvGrpSpPr/>
          <p:nvPr/>
        </p:nvGrpSpPr>
        <p:grpSpPr>
          <a:xfrm>
            <a:off x="915511" y="31234740"/>
            <a:ext cx="15040383" cy="5709054"/>
            <a:chOff x="16962507" y="24646670"/>
            <a:chExt cx="15361920" cy="5709054"/>
          </a:xfrm>
        </p:grpSpPr>
        <p:sp>
          <p:nvSpPr>
            <p:cNvPr id="127" name="Text Placeholder 1">
              <a:extLst>
                <a:ext uri="{FF2B5EF4-FFF2-40B4-BE49-F238E27FC236}">
                  <a16:creationId xmlns:a16="http://schemas.microsoft.com/office/drawing/2014/main" id="{71BA047D-B495-4B8A-A93D-3AA3661D4815}"/>
                </a:ext>
              </a:extLst>
            </p:cNvPr>
            <p:cNvSpPr txBox="1">
              <a:spLocks/>
            </p:cNvSpPr>
            <p:nvPr/>
          </p:nvSpPr>
          <p:spPr>
            <a:xfrm>
              <a:off x="16962507" y="24646670"/>
              <a:ext cx="15361920" cy="1374641"/>
            </a:xfrm>
            <a:prstGeom prst="rect">
              <a:avLst/>
            </a:prstGeom>
            <a:solidFill>
              <a:schemeClr val="accent6">
                <a:lumMod val="20000"/>
                <a:lumOff val="80000"/>
              </a:schemeClr>
            </a:solidFill>
          </p:spPr>
          <p:txBody>
            <a:bodyPr wrap="square" lIns="304785" tIns="304785" rIns="304785" bIns="304785">
              <a:noAutofit/>
            </a:bodyPr>
            <a:lstStyle>
              <a:lvl1pPr marL="0" indent="0" algn="l" defTabSz="4388900" rtl="0" eaLnBrk="1" latinLnBrk="0" hangingPunct="1">
                <a:spcBef>
                  <a:spcPct val="20000"/>
                </a:spcBef>
                <a:buFont typeface="Arial" pitchFamily="34" charset="0"/>
                <a:buNone/>
                <a:defRPr sz="2500" kern="1200">
                  <a:solidFill>
                    <a:schemeClr val="tx1"/>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ctr">
                <a:spcBef>
                  <a:spcPts val="0"/>
                </a:spcBef>
                <a:spcAft>
                  <a:spcPts val="1600"/>
                </a:spcAft>
              </a:pPr>
              <a:r>
                <a:rPr lang="en-US" sz="4000" b="1" u="sng" dirty="0">
                  <a:solidFill>
                    <a:srgbClr val="4472C4">
                      <a:lumMod val="50000"/>
                    </a:srgbClr>
                  </a:solidFill>
                  <a:latin typeface="Arial" panose="020B0604020202020204" pitchFamily="34" charset="0"/>
                  <a:cs typeface="Arial" panose="020B0604020202020204" pitchFamily="34" charset="0"/>
                </a:rPr>
                <a:t>Lessons Learned</a:t>
              </a:r>
            </a:p>
          </p:txBody>
        </p:sp>
        <p:sp>
          <p:nvSpPr>
            <p:cNvPr id="133" name="Rectangle 132">
              <a:extLst>
                <a:ext uri="{FF2B5EF4-FFF2-40B4-BE49-F238E27FC236}">
                  <a16:creationId xmlns:a16="http://schemas.microsoft.com/office/drawing/2014/main" id="{8183DEC3-0E53-430A-B074-F0151D0B7517}"/>
                </a:ext>
              </a:extLst>
            </p:cNvPr>
            <p:cNvSpPr/>
            <p:nvPr/>
          </p:nvSpPr>
          <p:spPr>
            <a:xfrm>
              <a:off x="16962507" y="25692284"/>
              <a:ext cx="15361920" cy="4663440"/>
            </a:xfrm>
            <a:prstGeom prst="rect">
              <a:avLst/>
            </a:prstGeom>
            <a:solidFill>
              <a:schemeClr val="accent6">
                <a:lumMod val="20000"/>
                <a:lumOff val="80000"/>
              </a:schemeClr>
            </a:solidFill>
          </p:spPr>
          <p:txBody>
            <a:bodyPr numCol="2">
              <a:noAutofit/>
            </a:bodyPr>
            <a:lstStyle/>
            <a:p>
              <a:pPr lvl="0">
                <a:spcAft>
                  <a:spcPts val="1600"/>
                </a:spcAft>
              </a:pPr>
              <a:r>
                <a:rPr lang="en-US" sz="3000" b="1" u="sng" dirty="0">
                  <a:solidFill>
                    <a:prstClr val="black"/>
                  </a:solidFill>
                  <a:latin typeface="Arial" panose="020B0604020202020204" pitchFamily="34" charset="0"/>
                  <a:cs typeface="Arial" panose="020B0604020202020204" pitchFamily="34" charset="0"/>
                </a:rPr>
                <a:t>Advantages:</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Lower cost than traditional methods</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Reduced sampling effort</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Results within days or weeks</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Detect cryptic species</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Repeatability</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Non-destructive, non-invasive</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Target multiple phyla in a single sequence run</a:t>
              </a:r>
            </a:p>
            <a:p>
              <a:pPr lvl="0">
                <a:spcAft>
                  <a:spcPts val="1600"/>
                </a:spcAft>
              </a:pPr>
              <a:r>
                <a:rPr lang="en-US" sz="3000" b="1" u="sng" dirty="0">
                  <a:solidFill>
                    <a:prstClr val="black"/>
                  </a:solidFill>
                  <a:latin typeface="Arial" panose="020B0604020202020204" pitchFamily="34" charset="0"/>
                  <a:cs typeface="Arial" panose="020B0604020202020204" pitchFamily="34" charset="0"/>
                </a:rPr>
                <a:t>Challenges:</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Determines presence, not abundance</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Cannot confirm absolute absence</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Cannot determine life stage or condition</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Samples easily contaminated</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Other DNA sources (i.e. bait fish, runoff)</a:t>
              </a:r>
            </a:p>
            <a:p>
              <a:pPr marL="457177" lvl="0" indent="-457177">
                <a:buFont typeface="Arial" pitchFamily="34" charset="0"/>
                <a:buChar char="•"/>
              </a:pPr>
              <a:r>
                <a:rPr lang="en-US" sz="3000" dirty="0">
                  <a:solidFill>
                    <a:prstClr val="black"/>
                  </a:solidFill>
                  <a:latin typeface="Arial" panose="020B0604020202020204" pitchFamily="34" charset="0"/>
                  <a:cs typeface="Arial" panose="020B0604020202020204" pitchFamily="34" charset="0"/>
                </a:rPr>
                <a:t>Methods (collection, processing, interpretation) will affect results</a:t>
              </a:r>
            </a:p>
          </p:txBody>
        </p:sp>
      </p:grpSp>
      <p:grpSp>
        <p:nvGrpSpPr>
          <p:cNvPr id="136" name="Group 135">
            <a:extLst>
              <a:ext uri="{FF2B5EF4-FFF2-40B4-BE49-F238E27FC236}">
                <a16:creationId xmlns:a16="http://schemas.microsoft.com/office/drawing/2014/main" id="{3F4DDFA0-EC26-418A-BC01-DE339E74BB47}"/>
              </a:ext>
            </a:extLst>
          </p:cNvPr>
          <p:cNvGrpSpPr/>
          <p:nvPr/>
        </p:nvGrpSpPr>
        <p:grpSpPr>
          <a:xfrm>
            <a:off x="915511" y="37587756"/>
            <a:ext cx="15052163" cy="2902608"/>
            <a:chOff x="16529760" y="14066994"/>
            <a:chExt cx="15374110" cy="2902608"/>
          </a:xfrm>
        </p:grpSpPr>
        <p:sp>
          <p:nvSpPr>
            <p:cNvPr id="88" name="Text Placeholder 14">
              <a:extLst>
                <a:ext uri="{FF2B5EF4-FFF2-40B4-BE49-F238E27FC236}">
                  <a16:creationId xmlns:a16="http://schemas.microsoft.com/office/drawing/2014/main" id="{BD2A7C95-6D0E-456C-9130-B58A2374057F}"/>
                </a:ext>
              </a:extLst>
            </p:cNvPr>
            <p:cNvSpPr txBox="1">
              <a:spLocks/>
            </p:cNvSpPr>
            <p:nvPr/>
          </p:nvSpPr>
          <p:spPr>
            <a:xfrm>
              <a:off x="16540263" y="14646513"/>
              <a:ext cx="15363607" cy="2323089"/>
            </a:xfrm>
            <a:prstGeom prst="rect">
              <a:avLst/>
            </a:prstGeom>
            <a:solidFill>
              <a:schemeClr val="accent6">
                <a:lumMod val="20000"/>
                <a:lumOff val="80000"/>
              </a:schemeClr>
            </a:solidFill>
          </p:spPr>
          <p:txBody>
            <a:bodyPr wrap="square" lIns="228589" tIns="228589" rIns="228589" bIns="228589" numCol="2">
              <a:noAutofit/>
            </a:bodyPr>
            <a:lstStyle>
              <a:lvl1pPr marL="0" indent="0" algn="l" defTabSz="5851574" rtl="0" eaLnBrk="1" latinLnBrk="0" hangingPunct="1">
                <a:spcBef>
                  <a:spcPct val="20000"/>
                </a:spcBef>
                <a:buFont typeface="Arial" pitchFamily="34" charset="0"/>
                <a:buNone/>
                <a:defRPr sz="3333" kern="1200">
                  <a:solidFill>
                    <a:schemeClr val="tx1"/>
                  </a:solidFill>
                  <a:latin typeface="Times New Roman" pitchFamily="18" charset="0"/>
                  <a:ea typeface="+mn-ea"/>
                  <a:cs typeface="Times New Roman" pitchFamily="18" charset="0"/>
                </a:defRPr>
              </a:lvl1pPr>
              <a:lvl2pPr marL="1981001" indent="-761922"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2pPr>
              <a:lvl3pPr marL="2742926" indent="-761922"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3pPr>
              <a:lvl4pPr marL="3581042" indent="-838116"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4pPr>
              <a:lvl5pPr marL="4190582" indent="-609539" algn="l" defTabSz="5851574" rtl="0" eaLnBrk="1" latinLnBrk="0" hangingPunct="1">
                <a:spcBef>
                  <a:spcPct val="20000"/>
                </a:spcBef>
                <a:buFont typeface="Arial" pitchFamily="34" charset="0"/>
                <a:buChar char="»"/>
                <a:defRPr sz="3333" kern="1200">
                  <a:solidFill>
                    <a:schemeClr val="tx1"/>
                  </a:solidFill>
                  <a:latin typeface="Trebuchet MS" pitchFamily="34" charset="0"/>
                  <a:ea typeface="+mn-ea"/>
                  <a:cs typeface="+mn-cs"/>
                </a:defRPr>
              </a:lvl5pPr>
              <a:lvl6pPr marL="1609183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6pPr>
              <a:lvl7pPr marL="19017618"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7pPr>
              <a:lvl8pPr marL="21943406"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8pPr>
              <a:lvl9pPr marL="24869192" indent="-1462895" algn="l" defTabSz="5851574" rtl="0" eaLnBrk="1" latinLnBrk="0" hangingPunct="1">
                <a:spcBef>
                  <a:spcPct val="20000"/>
                </a:spcBef>
                <a:buFont typeface="Arial" pitchFamily="34" charset="0"/>
                <a:buChar char="•"/>
                <a:defRPr sz="12800" kern="1200">
                  <a:solidFill>
                    <a:schemeClr val="tx1"/>
                  </a:solidFill>
                  <a:latin typeface="+mn-lt"/>
                  <a:ea typeface="+mn-ea"/>
                  <a:cs typeface="+mn-cs"/>
                </a:defRPr>
              </a:lvl9pPr>
            </a:lstStyle>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University of New Hampshire</a:t>
              </a:r>
            </a:p>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Great Bay NERR (New Hampshire)</a:t>
              </a:r>
            </a:p>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Wells NERR (Maine)</a:t>
              </a:r>
            </a:p>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South Slough NERR (Oregon)</a:t>
              </a:r>
            </a:p>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He’eia NERR (Hawaii)</a:t>
              </a:r>
            </a:p>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Apalachicola NERR (Florida)</a:t>
              </a:r>
            </a:p>
            <a:p>
              <a:pPr marL="457177" indent="-457177">
                <a:spcBef>
                  <a:spcPts val="0"/>
                </a:spcBef>
                <a:buFont typeface="Arial" pitchFamily="34" charset="0"/>
                <a:buChar char="•"/>
              </a:pPr>
              <a:r>
                <a:rPr lang="en-US" sz="3000" dirty="0">
                  <a:latin typeface="Arial" panose="020B0604020202020204" pitchFamily="34" charset="0"/>
                  <a:cs typeface="Arial" panose="020B0604020202020204" pitchFamily="34" charset="0"/>
                </a:rPr>
                <a:t>Hudson NERR (New York)</a:t>
              </a:r>
            </a:p>
          </p:txBody>
        </p:sp>
        <p:sp>
          <p:nvSpPr>
            <p:cNvPr id="135" name="Rectangle 134">
              <a:extLst>
                <a:ext uri="{FF2B5EF4-FFF2-40B4-BE49-F238E27FC236}">
                  <a16:creationId xmlns:a16="http://schemas.microsoft.com/office/drawing/2014/main" id="{EADA501A-2144-43A3-B48F-17C53D5B04FF}"/>
                </a:ext>
              </a:extLst>
            </p:cNvPr>
            <p:cNvSpPr/>
            <p:nvPr/>
          </p:nvSpPr>
          <p:spPr>
            <a:xfrm>
              <a:off x="16529760" y="14066994"/>
              <a:ext cx="15363607" cy="851002"/>
            </a:xfrm>
            <a:prstGeom prst="rect">
              <a:avLst/>
            </a:prstGeom>
            <a:solidFill>
              <a:schemeClr val="accent6">
                <a:lumMod val="20000"/>
                <a:lumOff val="80000"/>
              </a:schemeClr>
            </a:solidFill>
          </p:spPr>
          <p:txBody>
            <a:bodyPr wrap="square">
              <a:noAutofit/>
            </a:bodyPr>
            <a:lstStyle/>
            <a:p>
              <a:pPr algn="ctr">
                <a:spcAft>
                  <a:spcPts val="1600"/>
                </a:spcAft>
              </a:pPr>
              <a:r>
                <a:rPr lang="en-US" sz="4000" b="1" u="sng" dirty="0">
                  <a:solidFill>
                    <a:srgbClr val="4472C4">
                      <a:lumMod val="50000"/>
                    </a:srgbClr>
                  </a:solidFill>
                  <a:latin typeface="Arial" panose="020B0604020202020204" pitchFamily="34" charset="0"/>
                  <a:cs typeface="Arial" panose="020B0604020202020204" pitchFamily="34" charset="0"/>
                </a:rPr>
                <a:t>Team Members</a:t>
              </a:r>
            </a:p>
          </p:txBody>
        </p:sp>
      </p:grpSp>
      <p:grpSp>
        <p:nvGrpSpPr>
          <p:cNvPr id="16" name="Group 15">
            <a:extLst>
              <a:ext uri="{FF2B5EF4-FFF2-40B4-BE49-F238E27FC236}">
                <a16:creationId xmlns:a16="http://schemas.microsoft.com/office/drawing/2014/main" id="{E660CEA6-0F48-4C7C-8F71-820F90E807E0}"/>
              </a:ext>
            </a:extLst>
          </p:cNvPr>
          <p:cNvGrpSpPr/>
          <p:nvPr/>
        </p:nvGrpSpPr>
        <p:grpSpPr>
          <a:xfrm>
            <a:off x="18522349" y="17030203"/>
            <a:ext cx="11929494" cy="5834272"/>
            <a:chOff x="18463424" y="16058536"/>
            <a:chExt cx="11929494" cy="5834272"/>
          </a:xfrm>
        </p:grpSpPr>
        <p:grpSp>
          <p:nvGrpSpPr>
            <p:cNvPr id="146" name="Group 145">
              <a:extLst>
                <a:ext uri="{FF2B5EF4-FFF2-40B4-BE49-F238E27FC236}">
                  <a16:creationId xmlns:a16="http://schemas.microsoft.com/office/drawing/2014/main" id="{6D2E0015-49B6-4673-A712-BC1F513550CA}"/>
                </a:ext>
              </a:extLst>
            </p:cNvPr>
            <p:cNvGrpSpPr/>
            <p:nvPr/>
          </p:nvGrpSpPr>
          <p:grpSpPr>
            <a:xfrm>
              <a:off x="27290482" y="16103692"/>
              <a:ext cx="3102436" cy="5581033"/>
              <a:chOff x="9069457" y="548781"/>
              <a:chExt cx="3102436" cy="5581033"/>
            </a:xfrm>
          </p:grpSpPr>
          <p:sp>
            <p:nvSpPr>
              <p:cNvPr id="147" name="TextBox 146">
                <a:extLst>
                  <a:ext uri="{FF2B5EF4-FFF2-40B4-BE49-F238E27FC236}">
                    <a16:creationId xmlns:a16="http://schemas.microsoft.com/office/drawing/2014/main" id="{CE2B824C-5834-4E17-A715-20C589539B33}"/>
                  </a:ext>
                </a:extLst>
              </p:cNvPr>
              <p:cNvSpPr txBox="1"/>
              <p:nvPr/>
            </p:nvSpPr>
            <p:spPr>
              <a:xfrm>
                <a:off x="9069457" y="548781"/>
                <a:ext cx="3102436" cy="1015663"/>
              </a:xfrm>
              <a:prstGeom prst="rect">
                <a:avLst/>
              </a:prstGeom>
              <a:noFill/>
            </p:spPr>
            <p:txBody>
              <a:bodyPr wrap="square" rtlCol="0">
                <a:spAutoFit/>
              </a:bodyPr>
              <a:lstStyle/>
              <a:p>
                <a:pPr algn="ctr"/>
                <a:r>
                  <a:rPr lang="en-US" sz="3000" dirty="0"/>
                  <a:t>Traditional Method</a:t>
                </a:r>
              </a:p>
            </p:txBody>
          </p:sp>
          <p:pic>
            <p:nvPicPr>
              <p:cNvPr id="148" name="Picture 147" descr="A picture containing person, indoor, woman, table&#10;&#10;Description automatically generated">
                <a:extLst>
                  <a:ext uri="{FF2B5EF4-FFF2-40B4-BE49-F238E27FC236}">
                    <a16:creationId xmlns:a16="http://schemas.microsoft.com/office/drawing/2014/main" id="{AC77FD86-2961-4040-A847-69F271C8DCF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9719" t="3623" r="9299" b="85"/>
              <a:stretch/>
            </p:blipFill>
            <p:spPr>
              <a:xfrm>
                <a:off x="9688266" y="1519288"/>
                <a:ext cx="1864818" cy="2270470"/>
              </a:xfrm>
              <a:prstGeom prst="rect">
                <a:avLst/>
              </a:prstGeom>
            </p:spPr>
          </p:pic>
          <p:pic>
            <p:nvPicPr>
              <p:cNvPr id="149" name="Picture 148" descr="A picture containing cat, indoor, animal, black&#10;&#10;Description automatically generated">
                <a:extLst>
                  <a:ext uri="{FF2B5EF4-FFF2-40B4-BE49-F238E27FC236}">
                    <a16:creationId xmlns:a16="http://schemas.microsoft.com/office/drawing/2014/main" id="{7F79EC4F-30B1-49FD-BA00-EB04CDD44B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400891" y="4737228"/>
                <a:ext cx="2439566" cy="1392586"/>
              </a:xfrm>
              <a:prstGeom prst="rect">
                <a:avLst/>
              </a:prstGeom>
            </p:spPr>
          </p:pic>
          <p:sp>
            <p:nvSpPr>
              <p:cNvPr id="150" name="Arrow: Down 149">
                <a:extLst>
                  <a:ext uri="{FF2B5EF4-FFF2-40B4-BE49-F238E27FC236}">
                    <a16:creationId xmlns:a16="http://schemas.microsoft.com/office/drawing/2014/main" id="{D761FCDB-9FF0-48F3-A65E-57A5E4F833CF}"/>
                  </a:ext>
                </a:extLst>
              </p:cNvPr>
              <p:cNvSpPr/>
              <p:nvPr/>
            </p:nvSpPr>
            <p:spPr>
              <a:xfrm>
                <a:off x="10275445" y="3922058"/>
                <a:ext cx="690459"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1" name="Group 150">
              <a:extLst>
                <a:ext uri="{FF2B5EF4-FFF2-40B4-BE49-F238E27FC236}">
                  <a16:creationId xmlns:a16="http://schemas.microsoft.com/office/drawing/2014/main" id="{20AE6456-802D-4AFE-B8A1-521C86913BDA}"/>
                </a:ext>
              </a:extLst>
            </p:cNvPr>
            <p:cNvGrpSpPr/>
            <p:nvPr/>
          </p:nvGrpSpPr>
          <p:grpSpPr>
            <a:xfrm>
              <a:off x="21307784" y="16103693"/>
              <a:ext cx="3172397" cy="5746771"/>
              <a:chOff x="2966418" y="548780"/>
              <a:chExt cx="3172397" cy="5746771"/>
            </a:xfrm>
          </p:grpSpPr>
          <p:sp>
            <p:nvSpPr>
              <p:cNvPr id="152" name="TextBox 151">
                <a:extLst>
                  <a:ext uri="{FF2B5EF4-FFF2-40B4-BE49-F238E27FC236}">
                    <a16:creationId xmlns:a16="http://schemas.microsoft.com/office/drawing/2014/main" id="{BA2F8A38-DC99-491F-80F7-D53CC180BB32}"/>
                  </a:ext>
                </a:extLst>
              </p:cNvPr>
              <p:cNvSpPr txBox="1"/>
              <p:nvPr/>
            </p:nvSpPr>
            <p:spPr>
              <a:xfrm>
                <a:off x="3801099" y="4367488"/>
                <a:ext cx="1872602" cy="553998"/>
              </a:xfrm>
              <a:prstGeom prst="rect">
                <a:avLst/>
              </a:prstGeom>
              <a:noFill/>
            </p:spPr>
            <p:txBody>
              <a:bodyPr wrap="square" rtlCol="0">
                <a:spAutoFit/>
              </a:bodyPr>
              <a:lstStyle/>
              <a:p>
                <a:pPr algn="ctr"/>
                <a:r>
                  <a:rPr lang="en-US" sz="3000" dirty="0"/>
                  <a:t>1 L Sample</a:t>
                </a:r>
              </a:p>
            </p:txBody>
          </p:sp>
          <p:grpSp>
            <p:nvGrpSpPr>
              <p:cNvPr id="153" name="Group 152">
                <a:extLst>
                  <a:ext uri="{FF2B5EF4-FFF2-40B4-BE49-F238E27FC236}">
                    <a16:creationId xmlns:a16="http://schemas.microsoft.com/office/drawing/2014/main" id="{D06FDB2A-8D84-41BF-95AC-75423B816627}"/>
                  </a:ext>
                </a:extLst>
              </p:cNvPr>
              <p:cNvGrpSpPr/>
              <p:nvPr/>
            </p:nvGrpSpPr>
            <p:grpSpPr>
              <a:xfrm>
                <a:off x="2966418" y="548780"/>
                <a:ext cx="3172397" cy="5746771"/>
                <a:chOff x="33310" y="548782"/>
                <a:chExt cx="3172397" cy="5746771"/>
              </a:xfrm>
            </p:grpSpPr>
            <p:grpSp>
              <p:nvGrpSpPr>
                <p:cNvPr id="154" name="Group 153">
                  <a:extLst>
                    <a:ext uri="{FF2B5EF4-FFF2-40B4-BE49-F238E27FC236}">
                      <a16:creationId xmlns:a16="http://schemas.microsoft.com/office/drawing/2014/main" id="{CC5F0C41-12B3-46C6-A603-F156924B5C2A}"/>
                    </a:ext>
                  </a:extLst>
                </p:cNvPr>
                <p:cNvGrpSpPr/>
                <p:nvPr/>
              </p:nvGrpSpPr>
              <p:grpSpPr>
                <a:xfrm>
                  <a:off x="33310" y="548782"/>
                  <a:ext cx="3172397" cy="5746771"/>
                  <a:chOff x="33310" y="548782"/>
                  <a:chExt cx="3172397" cy="5746771"/>
                </a:xfrm>
              </p:grpSpPr>
              <p:sp>
                <p:nvSpPr>
                  <p:cNvPr id="156" name="TextBox 155">
                    <a:extLst>
                      <a:ext uri="{FF2B5EF4-FFF2-40B4-BE49-F238E27FC236}">
                        <a16:creationId xmlns:a16="http://schemas.microsoft.com/office/drawing/2014/main" id="{B01ACB8A-FBB2-4FD4-A757-E694084662FA}"/>
                      </a:ext>
                    </a:extLst>
                  </p:cNvPr>
                  <p:cNvSpPr txBox="1"/>
                  <p:nvPr/>
                </p:nvSpPr>
                <p:spPr>
                  <a:xfrm>
                    <a:off x="33310" y="548782"/>
                    <a:ext cx="3172397" cy="553998"/>
                  </a:xfrm>
                  <a:prstGeom prst="rect">
                    <a:avLst/>
                  </a:prstGeom>
                  <a:noFill/>
                </p:spPr>
                <p:txBody>
                  <a:bodyPr wrap="square" rtlCol="0">
                    <a:spAutoFit/>
                  </a:bodyPr>
                  <a:lstStyle/>
                  <a:p>
                    <a:pPr algn="ctr"/>
                    <a:r>
                      <a:rPr lang="en-US" sz="3000" dirty="0"/>
                      <a:t>Net Rinse Water</a:t>
                    </a:r>
                  </a:p>
                </p:txBody>
              </p:sp>
              <p:pic>
                <p:nvPicPr>
                  <p:cNvPr id="157" name="Picture 156">
                    <a:extLst>
                      <a:ext uri="{FF2B5EF4-FFF2-40B4-BE49-F238E27FC236}">
                        <a16:creationId xmlns:a16="http://schemas.microsoft.com/office/drawing/2014/main" id="{A4631705-C593-45AC-9726-988B2A22ACFF}"/>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7111" b="91556" l="9778" r="89778">
                                <a14:foregroundMark x1="44000" y1="10667" x2="44000" y2="10667"/>
                                <a14:foregroundMark x1="52000" y1="91556" x2="52000" y2="91556"/>
                                <a14:foregroundMark x1="48889" y1="7111" x2="48889" y2="7111"/>
                                <a14:foregroundMark x1="56000" y1="7556" x2="56000" y2="7556"/>
                                <a14:foregroundMark x1="48000" y1="7111" x2="48000" y2="7111"/>
                              </a14:backgroundRemoval>
                            </a14:imgEffect>
                          </a14:imgLayer>
                        </a14:imgProps>
                      </a:ext>
                    </a:extLst>
                  </a:blip>
                  <a:stretch>
                    <a:fillRect/>
                  </a:stretch>
                </p:blipFill>
                <p:spPr>
                  <a:xfrm>
                    <a:off x="925149" y="4814587"/>
                    <a:ext cx="1660731" cy="1480966"/>
                  </a:xfrm>
                  <a:prstGeom prst="rect">
                    <a:avLst/>
                  </a:prstGeom>
                </p:spPr>
              </p:pic>
              <p:sp>
                <p:nvSpPr>
                  <p:cNvPr id="158" name="Arrow: Down 157">
                    <a:extLst>
                      <a:ext uri="{FF2B5EF4-FFF2-40B4-BE49-F238E27FC236}">
                        <a16:creationId xmlns:a16="http://schemas.microsoft.com/office/drawing/2014/main" id="{781759EC-6DE2-4163-91D7-5D205478BE2A}"/>
                      </a:ext>
                    </a:extLst>
                  </p:cNvPr>
                  <p:cNvSpPr/>
                  <p:nvPr/>
                </p:nvSpPr>
                <p:spPr>
                  <a:xfrm>
                    <a:off x="1291061" y="3898399"/>
                    <a:ext cx="690459"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9" name="Picture 158">
                    <a:extLst>
                      <a:ext uri="{FF2B5EF4-FFF2-40B4-BE49-F238E27FC236}">
                        <a16:creationId xmlns:a16="http://schemas.microsoft.com/office/drawing/2014/main" id="{A85FB43D-D195-4E01-8E2D-6AE9473E9306}"/>
                      </a:ext>
                    </a:extLst>
                  </p:cNvPr>
                  <p:cNvPicPr>
                    <a:picLocks noChangeAspect="1"/>
                  </p:cNvPicPr>
                  <p:nvPr/>
                </p:nvPicPr>
                <p:blipFill rotWithShape="1">
                  <a:blip r:embed="rId12"/>
                  <a:srcRect t="2997" r="6442" b="18751"/>
                  <a:stretch/>
                </p:blipFill>
                <p:spPr>
                  <a:xfrm>
                    <a:off x="683459" y="1122294"/>
                    <a:ext cx="1872097" cy="2667464"/>
                  </a:xfrm>
                  <a:prstGeom prst="rect">
                    <a:avLst/>
                  </a:prstGeom>
                </p:spPr>
              </p:pic>
            </p:grpSp>
            <p:pic>
              <p:nvPicPr>
                <p:cNvPr id="155" name="Picture 154">
                  <a:extLst>
                    <a:ext uri="{FF2B5EF4-FFF2-40B4-BE49-F238E27FC236}">
                      <a16:creationId xmlns:a16="http://schemas.microsoft.com/office/drawing/2014/main" id="{584A1C34-186F-491A-A835-04F7A8227E5F}"/>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5911" b="95567" l="1508" r="96985">
                              <a14:foregroundMark x1="10050" y1="72906" x2="10050" y2="72906"/>
                              <a14:foregroundMark x1="4523" y1="67488" x2="4523" y2="67488"/>
                              <a14:foregroundMark x1="5025" y1="51232" x2="5025" y2="51232"/>
                              <a14:foregroundMark x1="8040" y1="50739" x2="8040" y2="50739"/>
                              <a14:foregroundMark x1="11055" y1="51724" x2="11055" y2="51724"/>
                              <a14:foregroundMark x1="1508" y1="53202" x2="1508" y2="53202"/>
                              <a14:foregroundMark x1="46734" y1="87685" x2="46734" y2="87685"/>
                              <a14:foregroundMark x1="52764" y1="87685" x2="52764" y2="87685"/>
                              <a14:foregroundMark x1="56281" y1="85222" x2="56281" y2="85222"/>
                              <a14:foregroundMark x1="47739" y1="96059" x2="47739" y2="96059"/>
                              <a14:foregroundMark x1="43719" y1="95074" x2="43719" y2="95074"/>
                              <a14:foregroundMark x1="73367" y1="80296" x2="73367" y2="80296"/>
                              <a14:foregroundMark x1="73869" y1="53695" x2="73869" y2="53695"/>
                              <a14:foregroundMark x1="81407" y1="31527" x2="81407" y2="31527"/>
                              <a14:foregroundMark x1="88442" y1="33005" x2="88442" y2="33005"/>
                              <a14:foregroundMark x1="83920" y1="20197" x2="83920" y2="20197"/>
                              <a14:foregroundMark x1="93467" y1="17241" x2="93467" y2="17241"/>
                              <a14:foregroundMark x1="88442" y1="15764" x2="88442" y2="15764"/>
                              <a14:foregroundMark x1="96985" y1="18227" x2="96985" y2="18227"/>
                              <a14:foregroundMark x1="74372" y1="9360" x2="74372" y2="9360"/>
                              <a14:foregroundMark x1="73367" y1="5911" x2="73367" y2="5911"/>
                              <a14:foregroundMark x1="23116" y1="16256" x2="23116" y2="16256"/>
                              <a14:foregroundMark x1="11055" y1="32512" x2="11055" y2="32512"/>
                              <a14:foregroundMark x1="13065" y1="32020" x2="13065" y2="32020"/>
                              <a14:foregroundMark x1="15578" y1="32020" x2="15578" y2="32020"/>
                              <a14:foregroundMark x1="8040" y1="33005" x2="8040" y2="33005"/>
                              <a14:foregroundMark x1="17588" y1="11330" x2="17588" y2="11330"/>
                              <a14:foregroundMark x1="32161" y1="78818" x2="32161" y2="78818"/>
                            </a14:backgroundRemoval>
                          </a14:imgEffect>
                        </a14:imgLayer>
                      </a14:imgProps>
                    </a:ext>
                  </a:extLst>
                </a:blip>
                <a:stretch>
                  <a:fillRect/>
                </a:stretch>
              </p:blipFill>
              <p:spPr>
                <a:xfrm>
                  <a:off x="1520479" y="5406201"/>
                  <a:ext cx="532721" cy="723346"/>
                </a:xfrm>
                <a:prstGeom prst="rect">
                  <a:avLst/>
                </a:prstGeom>
              </p:spPr>
            </p:pic>
          </p:grpSp>
        </p:grpSp>
        <p:grpSp>
          <p:nvGrpSpPr>
            <p:cNvPr id="160" name="Group 159">
              <a:extLst>
                <a:ext uri="{FF2B5EF4-FFF2-40B4-BE49-F238E27FC236}">
                  <a16:creationId xmlns:a16="http://schemas.microsoft.com/office/drawing/2014/main" id="{857701DE-3805-4456-B741-96E155CBCC75}"/>
                </a:ext>
              </a:extLst>
            </p:cNvPr>
            <p:cNvGrpSpPr/>
            <p:nvPr/>
          </p:nvGrpSpPr>
          <p:grpSpPr>
            <a:xfrm>
              <a:off x="24295370" y="16103693"/>
              <a:ext cx="2995112" cy="5789115"/>
              <a:chOff x="6074345" y="548782"/>
              <a:chExt cx="2995112" cy="5789115"/>
            </a:xfrm>
          </p:grpSpPr>
          <p:sp>
            <p:nvSpPr>
              <p:cNvPr id="161" name="TextBox 160">
                <a:extLst>
                  <a:ext uri="{FF2B5EF4-FFF2-40B4-BE49-F238E27FC236}">
                    <a16:creationId xmlns:a16="http://schemas.microsoft.com/office/drawing/2014/main" id="{3598EBB8-FDAB-430D-BAB9-42FE4DA086D9}"/>
                  </a:ext>
                </a:extLst>
              </p:cNvPr>
              <p:cNvSpPr txBox="1"/>
              <p:nvPr/>
            </p:nvSpPr>
            <p:spPr>
              <a:xfrm>
                <a:off x="6074345" y="548782"/>
                <a:ext cx="2995112" cy="553998"/>
              </a:xfrm>
              <a:prstGeom prst="rect">
                <a:avLst/>
              </a:prstGeom>
              <a:noFill/>
            </p:spPr>
            <p:txBody>
              <a:bodyPr wrap="square" rtlCol="0">
                <a:spAutoFit/>
              </a:bodyPr>
              <a:lstStyle/>
              <a:p>
                <a:pPr algn="ctr"/>
                <a:r>
                  <a:rPr lang="en-US" sz="3000" dirty="0"/>
                  <a:t>Biomass Blend</a:t>
                </a:r>
              </a:p>
            </p:txBody>
          </p:sp>
          <p:grpSp>
            <p:nvGrpSpPr>
              <p:cNvPr id="162" name="Group 161">
                <a:extLst>
                  <a:ext uri="{FF2B5EF4-FFF2-40B4-BE49-F238E27FC236}">
                    <a16:creationId xmlns:a16="http://schemas.microsoft.com/office/drawing/2014/main" id="{726C8FBF-B84F-435B-A8EA-183F590B2FE1}"/>
                  </a:ext>
                </a:extLst>
              </p:cNvPr>
              <p:cNvGrpSpPr/>
              <p:nvPr/>
            </p:nvGrpSpPr>
            <p:grpSpPr>
              <a:xfrm>
                <a:off x="6664905" y="3922058"/>
                <a:ext cx="2146041" cy="2415839"/>
                <a:chOff x="9363790" y="3978042"/>
                <a:chExt cx="2146041" cy="2415839"/>
              </a:xfrm>
            </p:grpSpPr>
            <p:sp>
              <p:nvSpPr>
                <p:cNvPr id="166" name="TextBox 165">
                  <a:extLst>
                    <a:ext uri="{FF2B5EF4-FFF2-40B4-BE49-F238E27FC236}">
                      <a16:creationId xmlns:a16="http://schemas.microsoft.com/office/drawing/2014/main" id="{BBE58410-03DE-4FB0-9610-1255BB996C8B}"/>
                    </a:ext>
                  </a:extLst>
                </p:cNvPr>
                <p:cNvSpPr txBox="1"/>
                <p:nvPr/>
              </p:nvSpPr>
              <p:spPr>
                <a:xfrm>
                  <a:off x="9363790" y="4473842"/>
                  <a:ext cx="2146041" cy="1015663"/>
                </a:xfrm>
                <a:prstGeom prst="rect">
                  <a:avLst/>
                </a:prstGeom>
                <a:noFill/>
              </p:spPr>
              <p:txBody>
                <a:bodyPr wrap="square" rtlCol="0">
                  <a:spAutoFit/>
                </a:bodyPr>
                <a:lstStyle/>
                <a:p>
                  <a:pPr algn="ctr"/>
                  <a:r>
                    <a:rPr lang="en-US" sz="3000" dirty="0"/>
                    <a:t>Two 1.5 mL Samples</a:t>
                  </a:r>
                </a:p>
              </p:txBody>
            </p:sp>
            <p:pic>
              <p:nvPicPr>
                <p:cNvPr id="167" name="Picture 2" descr="Image result for 2 ml microcentrifuge tube">
                  <a:extLst>
                    <a:ext uri="{FF2B5EF4-FFF2-40B4-BE49-F238E27FC236}">
                      <a16:creationId xmlns:a16="http://schemas.microsoft.com/office/drawing/2014/main" id="{9712938C-5754-420D-8845-49B74E519A63}"/>
                    </a:ext>
                  </a:extLst>
                </p:cNvPr>
                <p:cNvPicPr>
                  <a:picLocks noChangeAspect="1" noChangeArrowheads="1"/>
                </p:cNvPicPr>
                <p:nvPr/>
              </p:nvPicPr>
              <p:blipFill>
                <a:blip r:embed="rId15">
                  <a:extLst>
                    <a:ext uri="{BEBA8EAE-BF5A-486C-A8C5-ECC9F3942E4B}">
                      <a14:imgProps xmlns:a14="http://schemas.microsoft.com/office/drawing/2010/main">
                        <a14:imgLayer r:embed="rId16">
                          <a14:imgEffect>
                            <a14:backgroundRemoval t="1778" b="94222" l="9778" r="89778">
                              <a14:foregroundMark x1="34222" y1="6667" x2="34222" y2="6667"/>
                              <a14:foregroundMark x1="48000" y1="2222" x2="48000" y2="2222"/>
                              <a14:foregroundMark x1="50222" y1="94222" x2="50222" y2="94222"/>
                            </a14:backgroundRemoval>
                          </a14:imgEffect>
                        </a14:imgLayer>
                      </a14:imgProps>
                    </a:ext>
                    <a:ext uri="{28A0092B-C50C-407E-A947-70E740481C1C}">
                      <a14:useLocalDpi xmlns:a14="http://schemas.microsoft.com/office/drawing/2010/main" val="0"/>
                    </a:ext>
                  </a:extLst>
                </a:blip>
                <a:srcRect/>
                <a:stretch>
                  <a:fillRect/>
                </a:stretch>
              </p:blipFill>
              <p:spPr bwMode="auto">
                <a:xfrm>
                  <a:off x="9565157" y="5409506"/>
                  <a:ext cx="984375" cy="984375"/>
                </a:xfrm>
                <a:prstGeom prst="rect">
                  <a:avLst/>
                </a:prstGeom>
                <a:noFill/>
                <a:extLst>
                  <a:ext uri="{909E8E84-426E-40DD-AFC4-6F175D3DCCD1}">
                    <a14:hiddenFill xmlns:a14="http://schemas.microsoft.com/office/drawing/2010/main">
                      <a:solidFill>
                        <a:srgbClr val="FFFFFF"/>
                      </a:solidFill>
                    </a14:hiddenFill>
                  </a:ext>
                </a:extLst>
              </p:spPr>
            </p:pic>
            <p:pic>
              <p:nvPicPr>
                <p:cNvPr id="168" name="Picture 4" descr="Image result for 2 ml microcentrifuge tube">
                  <a:extLst>
                    <a:ext uri="{FF2B5EF4-FFF2-40B4-BE49-F238E27FC236}">
                      <a16:creationId xmlns:a16="http://schemas.microsoft.com/office/drawing/2014/main" id="{2456D0CB-62DE-4D66-88D9-0E141BECE72C}"/>
                    </a:ext>
                  </a:extLst>
                </p:cNvPr>
                <p:cNvPicPr>
                  <a:picLocks noChangeAspect="1" noChangeArrowheads="1"/>
                </p:cNvPicPr>
                <p:nvPr/>
              </p:nvPicPr>
              <p:blipFill>
                <a:blip r:embed="rId17">
                  <a:extLst>
                    <a:ext uri="{BEBA8EAE-BF5A-486C-A8C5-ECC9F3942E4B}">
                      <a14:imgProps xmlns:a14="http://schemas.microsoft.com/office/drawing/2010/main">
                        <a14:imgLayer r:embed="rId16">
                          <a14:imgEffect>
                            <a14:backgroundRemoval t="4889" b="96444" l="9778" r="89778">
                              <a14:foregroundMark x1="34667" y1="9778" x2="34667" y2="9778"/>
                              <a14:foregroundMark x1="64000" y1="10667" x2="64000" y2="10667"/>
                              <a14:foregroundMark x1="59556" y1="5333" x2="59556" y2="5333"/>
                              <a14:foregroundMark x1="44889" y1="92000" x2="44889" y2="92000"/>
                              <a14:foregroundMark x1="50222" y1="96444" x2="50222" y2="96444"/>
                            </a14:backgroundRemoval>
                          </a14:imgEffect>
                        </a14:imgLayer>
                      </a14:imgProps>
                    </a:ext>
                    <a:ext uri="{28A0092B-C50C-407E-A947-70E740481C1C}">
                      <a14:useLocalDpi xmlns:a14="http://schemas.microsoft.com/office/drawing/2010/main" val="0"/>
                    </a:ext>
                  </a:extLst>
                </a:blip>
                <a:srcRect/>
                <a:stretch>
                  <a:fillRect/>
                </a:stretch>
              </p:blipFill>
              <p:spPr bwMode="auto">
                <a:xfrm>
                  <a:off x="10297605" y="5409506"/>
                  <a:ext cx="984375" cy="984375"/>
                </a:xfrm>
                <a:prstGeom prst="rect">
                  <a:avLst/>
                </a:prstGeom>
                <a:noFill/>
                <a:extLst>
                  <a:ext uri="{909E8E84-426E-40DD-AFC4-6F175D3DCCD1}">
                    <a14:hiddenFill xmlns:a14="http://schemas.microsoft.com/office/drawing/2010/main">
                      <a:solidFill>
                        <a:srgbClr val="FFFFFF"/>
                      </a:solidFill>
                    </a14:hiddenFill>
                  </a:ext>
                </a:extLst>
              </p:spPr>
            </p:pic>
            <p:sp>
              <p:nvSpPr>
                <p:cNvPr id="169" name="Arrow: Down 168">
                  <a:extLst>
                    <a:ext uri="{FF2B5EF4-FFF2-40B4-BE49-F238E27FC236}">
                      <a16:creationId xmlns:a16="http://schemas.microsoft.com/office/drawing/2014/main" id="{B16A031B-224C-4385-8825-0BF3DAB71000}"/>
                    </a:ext>
                  </a:extLst>
                </p:cNvPr>
                <p:cNvSpPr/>
                <p:nvPr/>
              </p:nvSpPr>
              <p:spPr>
                <a:xfrm>
                  <a:off x="10024110" y="3978042"/>
                  <a:ext cx="690459"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63" name="Picture 162">
                <a:extLst>
                  <a:ext uri="{FF2B5EF4-FFF2-40B4-BE49-F238E27FC236}">
                    <a16:creationId xmlns:a16="http://schemas.microsoft.com/office/drawing/2014/main" id="{90F37A96-58D8-42D1-84FA-B247C5D9C370}"/>
                  </a:ext>
                </a:extLst>
              </p:cNvPr>
              <p:cNvPicPr>
                <a:picLocks noChangeAspect="1"/>
              </p:cNvPicPr>
              <p:nvPr/>
            </p:nvPicPr>
            <p:blipFill rotWithShape="1">
              <a:blip r:embed="rId18"/>
              <a:srcRect l="28600" t="58060" r="59583" b="21289"/>
              <a:stretch/>
            </p:blipFill>
            <p:spPr>
              <a:xfrm>
                <a:off x="6564433" y="1102780"/>
                <a:ext cx="2076939" cy="2722003"/>
              </a:xfrm>
              <a:prstGeom prst="rect">
                <a:avLst/>
              </a:prstGeom>
            </p:spPr>
          </p:pic>
          <p:pic>
            <p:nvPicPr>
              <p:cNvPr id="164" name="Picture 163">
                <a:extLst>
                  <a:ext uri="{FF2B5EF4-FFF2-40B4-BE49-F238E27FC236}">
                    <a16:creationId xmlns:a16="http://schemas.microsoft.com/office/drawing/2014/main" id="{4BEE19A8-04D0-4B10-BD33-F5E571177EC7}"/>
                  </a:ext>
                </a:extLst>
              </p:cNvPr>
              <p:cNvPicPr>
                <a:picLocks noChangeAspect="1"/>
              </p:cNvPicPr>
              <p:nvPr/>
            </p:nvPicPr>
            <p:blipFill rotWithShape="1">
              <a:blip r:embed="rId19">
                <a:extLst>
                  <a:ext uri="{BEBA8EAE-BF5A-486C-A8C5-ECC9F3942E4B}">
                    <a14:imgProps xmlns:a14="http://schemas.microsoft.com/office/drawing/2010/main">
                      <a14:imgLayer r:embed="rId14">
                        <a14:imgEffect>
                          <a14:backgroundRemoval t="5911" b="95567" l="1508" r="96985">
                            <a14:foregroundMark x1="10050" y1="72906" x2="10050" y2="72906"/>
                            <a14:foregroundMark x1="4523" y1="67488" x2="4523" y2="67488"/>
                            <a14:foregroundMark x1="5025" y1="51232" x2="5025" y2="51232"/>
                            <a14:foregroundMark x1="8040" y1="50739" x2="8040" y2="50739"/>
                            <a14:foregroundMark x1="11055" y1="51724" x2="11055" y2="51724"/>
                            <a14:foregroundMark x1="1508" y1="53202" x2="1508" y2="53202"/>
                            <a14:foregroundMark x1="46734" y1="87685" x2="46734" y2="87685"/>
                            <a14:foregroundMark x1="52764" y1="87685" x2="52764" y2="87685"/>
                            <a14:foregroundMark x1="56281" y1="85222" x2="56281" y2="85222"/>
                            <a14:foregroundMark x1="47739" y1="96059" x2="47739" y2="96059"/>
                            <a14:foregroundMark x1="43719" y1="95074" x2="43719" y2="95074"/>
                            <a14:foregroundMark x1="73367" y1="80296" x2="73367" y2="80296"/>
                            <a14:foregroundMark x1="73869" y1="53695" x2="73869" y2="53695"/>
                            <a14:foregroundMark x1="81407" y1="31527" x2="81407" y2="31527"/>
                            <a14:foregroundMark x1="88442" y1="33005" x2="88442" y2="33005"/>
                            <a14:foregroundMark x1="83920" y1="20197" x2="83920" y2="20197"/>
                            <a14:foregroundMark x1="93467" y1="17241" x2="93467" y2="17241"/>
                            <a14:foregroundMark x1="88442" y1="15764" x2="88442" y2="15764"/>
                            <a14:foregroundMark x1="96985" y1="18227" x2="96985" y2="18227"/>
                            <a14:foregroundMark x1="74372" y1="9360" x2="74372" y2="9360"/>
                            <a14:foregroundMark x1="73367" y1="5911" x2="73367" y2="5911"/>
                            <a14:foregroundMark x1="23116" y1="16256" x2="23116" y2="16256"/>
                            <a14:foregroundMark x1="11055" y1="32512" x2="11055" y2="32512"/>
                            <a14:foregroundMark x1="13065" y1="32020" x2="13065" y2="32020"/>
                            <a14:foregroundMark x1="15578" y1="32020" x2="15578" y2="32020"/>
                            <a14:foregroundMark x1="8040" y1="33005" x2="8040" y2="33005"/>
                            <a14:foregroundMark x1="17588" y1="11330" x2="17588" y2="11330"/>
                            <a14:foregroundMark x1="32161" y1="78818" x2="32161" y2="78818"/>
                          </a14:backgroundRemoval>
                        </a14:imgEffect>
                        <a14:imgEffect>
                          <a14:brightnessContrast bright="-40000" contrast="-40000"/>
                        </a14:imgEffect>
                      </a14:imgLayer>
                    </a14:imgProps>
                  </a:ext>
                </a:extLst>
              </a:blip>
              <a:srcRect l="31715" r="27778"/>
              <a:stretch/>
            </p:blipFill>
            <p:spPr>
              <a:xfrm>
                <a:off x="7297027" y="5648447"/>
                <a:ext cx="136087" cy="551438"/>
              </a:xfrm>
              <a:prstGeom prst="rect">
                <a:avLst/>
              </a:prstGeom>
            </p:spPr>
          </p:pic>
          <p:pic>
            <p:nvPicPr>
              <p:cNvPr id="165" name="Picture 164">
                <a:extLst>
                  <a:ext uri="{FF2B5EF4-FFF2-40B4-BE49-F238E27FC236}">
                    <a16:creationId xmlns:a16="http://schemas.microsoft.com/office/drawing/2014/main" id="{822925A7-8BEE-4768-A0BD-29BCF978CBA1}"/>
                  </a:ext>
                </a:extLst>
              </p:cNvPr>
              <p:cNvPicPr>
                <a:picLocks noChangeAspect="1"/>
              </p:cNvPicPr>
              <p:nvPr/>
            </p:nvPicPr>
            <p:blipFill rotWithShape="1">
              <a:blip r:embed="rId19">
                <a:extLst>
                  <a:ext uri="{BEBA8EAE-BF5A-486C-A8C5-ECC9F3942E4B}">
                    <a14:imgProps xmlns:a14="http://schemas.microsoft.com/office/drawing/2010/main">
                      <a14:imgLayer r:embed="rId14">
                        <a14:imgEffect>
                          <a14:backgroundRemoval t="5911" b="95567" l="1508" r="96985">
                            <a14:foregroundMark x1="10050" y1="72906" x2="10050" y2="72906"/>
                            <a14:foregroundMark x1="4523" y1="67488" x2="4523" y2="67488"/>
                            <a14:foregroundMark x1="5025" y1="51232" x2="5025" y2="51232"/>
                            <a14:foregroundMark x1="8040" y1="50739" x2="8040" y2="50739"/>
                            <a14:foregroundMark x1="11055" y1="51724" x2="11055" y2="51724"/>
                            <a14:foregroundMark x1="1508" y1="53202" x2="1508" y2="53202"/>
                            <a14:foregroundMark x1="46734" y1="87685" x2="46734" y2="87685"/>
                            <a14:foregroundMark x1="52764" y1="87685" x2="52764" y2="87685"/>
                            <a14:foregroundMark x1="56281" y1="85222" x2="56281" y2="85222"/>
                            <a14:foregroundMark x1="47739" y1="96059" x2="47739" y2="96059"/>
                            <a14:foregroundMark x1="43719" y1="95074" x2="43719" y2="95074"/>
                            <a14:foregroundMark x1="73367" y1="80296" x2="73367" y2="80296"/>
                            <a14:foregroundMark x1="73869" y1="53695" x2="73869" y2="53695"/>
                            <a14:foregroundMark x1="81407" y1="31527" x2="81407" y2="31527"/>
                            <a14:foregroundMark x1="88442" y1="33005" x2="88442" y2="33005"/>
                            <a14:foregroundMark x1="83920" y1="20197" x2="83920" y2="20197"/>
                            <a14:foregroundMark x1="93467" y1="17241" x2="93467" y2="17241"/>
                            <a14:foregroundMark x1="88442" y1="15764" x2="88442" y2="15764"/>
                            <a14:foregroundMark x1="96985" y1="18227" x2="96985" y2="18227"/>
                            <a14:foregroundMark x1="74372" y1="9360" x2="74372" y2="9360"/>
                            <a14:foregroundMark x1="73367" y1="5911" x2="73367" y2="5911"/>
                            <a14:foregroundMark x1="23116" y1="16256" x2="23116" y2="16256"/>
                            <a14:foregroundMark x1="11055" y1="32512" x2="11055" y2="32512"/>
                            <a14:foregroundMark x1="13065" y1="32020" x2="13065" y2="32020"/>
                            <a14:foregroundMark x1="15578" y1="32020" x2="15578" y2="32020"/>
                            <a14:foregroundMark x1="8040" y1="33005" x2="8040" y2="33005"/>
                            <a14:foregroundMark x1="17588" y1="11330" x2="17588" y2="11330"/>
                            <a14:foregroundMark x1="32161" y1="78818" x2="32161" y2="78818"/>
                          </a14:backgroundRemoval>
                        </a14:imgEffect>
                        <a14:imgEffect>
                          <a14:brightnessContrast bright="-40000" contrast="-40000"/>
                        </a14:imgEffect>
                      </a14:imgLayer>
                    </a14:imgProps>
                  </a:ext>
                </a:extLst>
              </a:blip>
              <a:srcRect l="31715" r="27778"/>
              <a:stretch/>
            </p:blipFill>
            <p:spPr>
              <a:xfrm>
                <a:off x="8052946" y="5653636"/>
                <a:ext cx="136087" cy="551438"/>
              </a:xfrm>
              <a:prstGeom prst="rect">
                <a:avLst/>
              </a:prstGeom>
            </p:spPr>
          </p:pic>
        </p:grpSp>
        <p:grpSp>
          <p:nvGrpSpPr>
            <p:cNvPr id="170" name="Group 169">
              <a:extLst>
                <a:ext uri="{FF2B5EF4-FFF2-40B4-BE49-F238E27FC236}">
                  <a16:creationId xmlns:a16="http://schemas.microsoft.com/office/drawing/2014/main" id="{2176E1F4-E78A-49DE-B068-A7335394B5A5}"/>
                </a:ext>
              </a:extLst>
            </p:cNvPr>
            <p:cNvGrpSpPr/>
            <p:nvPr/>
          </p:nvGrpSpPr>
          <p:grpSpPr>
            <a:xfrm>
              <a:off x="18463424" y="16058536"/>
              <a:ext cx="2930618" cy="5711349"/>
              <a:chOff x="3194452" y="503625"/>
              <a:chExt cx="2930618" cy="5711349"/>
            </a:xfrm>
          </p:grpSpPr>
          <p:sp>
            <p:nvSpPr>
              <p:cNvPr id="171" name="TextBox 170">
                <a:extLst>
                  <a:ext uri="{FF2B5EF4-FFF2-40B4-BE49-F238E27FC236}">
                    <a16:creationId xmlns:a16="http://schemas.microsoft.com/office/drawing/2014/main" id="{30757899-BA81-40E8-824F-D9313315BFCE}"/>
                  </a:ext>
                </a:extLst>
              </p:cNvPr>
              <p:cNvSpPr txBox="1"/>
              <p:nvPr/>
            </p:nvSpPr>
            <p:spPr>
              <a:xfrm>
                <a:off x="3194452" y="503625"/>
                <a:ext cx="2923589" cy="1015663"/>
              </a:xfrm>
              <a:prstGeom prst="rect">
                <a:avLst/>
              </a:prstGeom>
              <a:noFill/>
            </p:spPr>
            <p:txBody>
              <a:bodyPr wrap="square" rtlCol="0">
                <a:spAutoFit/>
              </a:bodyPr>
              <a:lstStyle/>
              <a:p>
                <a:pPr algn="ctr"/>
                <a:r>
                  <a:rPr lang="en-US" sz="3000" dirty="0"/>
                  <a:t>Continuous Water Sample</a:t>
                </a:r>
              </a:p>
            </p:txBody>
          </p:sp>
          <p:grpSp>
            <p:nvGrpSpPr>
              <p:cNvPr id="172" name="Group 171">
                <a:extLst>
                  <a:ext uri="{FF2B5EF4-FFF2-40B4-BE49-F238E27FC236}">
                    <a16:creationId xmlns:a16="http://schemas.microsoft.com/office/drawing/2014/main" id="{CECE724A-8666-448A-9200-13D94C2BEFB4}"/>
                  </a:ext>
                </a:extLst>
              </p:cNvPr>
              <p:cNvGrpSpPr/>
              <p:nvPr/>
            </p:nvGrpSpPr>
            <p:grpSpPr>
              <a:xfrm>
                <a:off x="3524319" y="3898399"/>
                <a:ext cx="2600751" cy="2316575"/>
                <a:chOff x="4978717" y="3907730"/>
                <a:chExt cx="2600751" cy="2316575"/>
              </a:xfrm>
            </p:grpSpPr>
            <p:sp>
              <p:nvSpPr>
                <p:cNvPr id="176" name="TextBox 175">
                  <a:extLst>
                    <a:ext uri="{FF2B5EF4-FFF2-40B4-BE49-F238E27FC236}">
                      <a16:creationId xmlns:a16="http://schemas.microsoft.com/office/drawing/2014/main" id="{1BA05E0F-1044-45AC-8A35-FCFD329BBED5}"/>
                    </a:ext>
                  </a:extLst>
                </p:cNvPr>
                <p:cNvSpPr txBox="1"/>
                <p:nvPr/>
              </p:nvSpPr>
              <p:spPr>
                <a:xfrm>
                  <a:off x="4978717" y="4376821"/>
                  <a:ext cx="2600751" cy="553998"/>
                </a:xfrm>
                <a:prstGeom prst="rect">
                  <a:avLst/>
                </a:prstGeom>
                <a:noFill/>
              </p:spPr>
              <p:txBody>
                <a:bodyPr wrap="square" rtlCol="0">
                  <a:spAutoFit/>
                </a:bodyPr>
                <a:lstStyle/>
                <a:p>
                  <a:pPr algn="ctr"/>
                  <a:r>
                    <a:rPr lang="en-US" sz="3000" dirty="0"/>
                    <a:t>2.6 L Sample</a:t>
                  </a:r>
                </a:p>
              </p:txBody>
            </p:sp>
            <p:sp>
              <p:nvSpPr>
                <p:cNvPr id="177" name="Arrow: Down 176">
                  <a:extLst>
                    <a:ext uri="{FF2B5EF4-FFF2-40B4-BE49-F238E27FC236}">
                      <a16:creationId xmlns:a16="http://schemas.microsoft.com/office/drawing/2014/main" id="{2D19B73F-E698-4684-86B9-D45445E692BE}"/>
                    </a:ext>
                  </a:extLst>
                </p:cNvPr>
                <p:cNvSpPr/>
                <p:nvPr/>
              </p:nvSpPr>
              <p:spPr>
                <a:xfrm>
                  <a:off x="5770246" y="3907730"/>
                  <a:ext cx="690459"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8" name="Picture 177">
                  <a:extLst>
                    <a:ext uri="{FF2B5EF4-FFF2-40B4-BE49-F238E27FC236}">
                      <a16:creationId xmlns:a16="http://schemas.microsoft.com/office/drawing/2014/main" id="{F808C5F2-D4D6-4E94-B58A-83B753ED7D19}"/>
                    </a:ext>
                  </a:extLst>
                </p:cNvPr>
                <p:cNvPicPr>
                  <a:picLocks noChangeAspect="1"/>
                </p:cNvPicPr>
                <p:nvPr/>
              </p:nvPicPr>
              <p:blipFill>
                <a:blip r:embed="rId20">
                  <a:extLst>
                    <a:ext uri="{BEBA8EAE-BF5A-486C-A8C5-ECC9F3942E4B}">
                      <a14:imgProps xmlns:a14="http://schemas.microsoft.com/office/drawing/2010/main">
                        <a14:imgLayer r:embed="rId21">
                          <a14:imgEffect>
                            <a14:backgroundRemoval t="7111" b="93778" l="9778" r="89778">
                              <a14:foregroundMark x1="29778" y1="90667" x2="29778" y2="90667"/>
                              <a14:foregroundMark x1="44444" y1="92000" x2="44444" y2="92000"/>
                              <a14:foregroundMark x1="48444" y1="94222" x2="48444" y2="94222"/>
                              <a14:foregroundMark x1="49778" y1="11556" x2="49778" y2="11556"/>
                              <a14:foregroundMark x1="43556" y1="10222" x2="43556" y2="10222"/>
                              <a14:foregroundMark x1="47111" y1="8889" x2="47111" y2="8889"/>
                              <a14:foregroundMark x1="57333" y1="8444" x2="57333" y2="8444"/>
                              <a14:foregroundMark x1="57333" y1="7111" x2="57333" y2="7111"/>
                            </a14:backgroundRemoval>
                          </a14:imgEffect>
                          <a14:imgEffect>
                            <a14:brightnessContrast contrast="-40000"/>
                          </a14:imgEffect>
                        </a14:imgLayer>
                      </a14:imgProps>
                    </a:ext>
                  </a:extLst>
                </a:blip>
                <a:stretch>
                  <a:fillRect/>
                </a:stretch>
              </p:blipFill>
              <p:spPr>
                <a:xfrm>
                  <a:off x="5646621" y="4797094"/>
                  <a:ext cx="1427211" cy="1427211"/>
                </a:xfrm>
                <a:prstGeom prst="rect">
                  <a:avLst/>
                </a:prstGeom>
              </p:spPr>
            </p:pic>
          </p:grpSp>
          <p:pic>
            <p:nvPicPr>
              <p:cNvPr id="173" name="Picture 172" descr="A picture containing outdoor, suitcase, luggage, sitting&#10;&#10;Description automatically generated">
                <a:extLst>
                  <a:ext uri="{FF2B5EF4-FFF2-40B4-BE49-F238E27FC236}">
                    <a16:creationId xmlns:a16="http://schemas.microsoft.com/office/drawing/2014/main" id="{683E212A-F8D5-4BD2-8719-CC941215659A}"/>
                  </a:ext>
                </a:extLst>
              </p:cNvPr>
              <p:cNvPicPr>
                <a:picLocks noChangeAspect="1"/>
              </p:cNvPicPr>
              <p:nvPr/>
            </p:nvPicPr>
            <p:blipFill rotWithShape="1">
              <a:blip r:embed="rId22" cstate="print">
                <a:extLst>
                  <a:ext uri="{28A0092B-C50C-407E-A947-70E740481C1C}">
                    <a14:useLocalDpi xmlns:a14="http://schemas.microsoft.com/office/drawing/2010/main" val="0"/>
                  </a:ext>
                </a:extLst>
              </a:blip>
              <a:srcRect l="6309" t="13697" r="20454" b="1163"/>
              <a:stretch/>
            </p:blipFill>
            <p:spPr>
              <a:xfrm>
                <a:off x="3512955" y="1537797"/>
                <a:ext cx="2587517" cy="2256062"/>
              </a:xfrm>
              <a:prstGeom prst="rect">
                <a:avLst/>
              </a:prstGeom>
            </p:spPr>
          </p:pic>
          <p:pic>
            <p:nvPicPr>
              <p:cNvPr id="174" name="Picture 173">
                <a:extLst>
                  <a:ext uri="{FF2B5EF4-FFF2-40B4-BE49-F238E27FC236}">
                    <a16:creationId xmlns:a16="http://schemas.microsoft.com/office/drawing/2014/main" id="{0D605CE8-3813-4DC6-9C82-70F5B3CB08E8}"/>
                  </a:ext>
                </a:extLst>
              </p:cNvPr>
              <p:cNvPicPr>
                <a:picLocks noChangeAspect="1"/>
              </p:cNvPicPr>
              <p:nvPr/>
            </p:nvPicPr>
            <p:blipFill>
              <a:blip r:embed="rId19">
                <a:extLst>
                  <a:ext uri="{BEBA8EAE-BF5A-486C-A8C5-ECC9F3942E4B}">
                    <a14:imgProps xmlns:a14="http://schemas.microsoft.com/office/drawing/2010/main">
                      <a14:imgLayer r:embed="rId14">
                        <a14:imgEffect>
                          <a14:backgroundRemoval t="5911" b="95567" l="1508" r="96985">
                            <a14:foregroundMark x1="10050" y1="72906" x2="10050" y2="72906"/>
                            <a14:foregroundMark x1="4523" y1="67488" x2="4523" y2="67488"/>
                            <a14:foregroundMark x1="5025" y1="51232" x2="5025" y2="51232"/>
                            <a14:foregroundMark x1="8040" y1="50739" x2="8040" y2="50739"/>
                            <a14:foregroundMark x1="11055" y1="51724" x2="11055" y2="51724"/>
                            <a14:foregroundMark x1="1508" y1="53202" x2="1508" y2="53202"/>
                            <a14:foregroundMark x1="46734" y1="87685" x2="46734" y2="87685"/>
                            <a14:foregroundMark x1="52764" y1="87685" x2="52764" y2="87685"/>
                            <a14:foregroundMark x1="56281" y1="85222" x2="56281" y2="85222"/>
                            <a14:foregroundMark x1="47739" y1="96059" x2="47739" y2="96059"/>
                            <a14:foregroundMark x1="43719" y1="95074" x2="43719" y2="95074"/>
                            <a14:foregroundMark x1="73367" y1="80296" x2="73367" y2="80296"/>
                            <a14:foregroundMark x1="73869" y1="53695" x2="73869" y2="53695"/>
                            <a14:foregroundMark x1="81407" y1="31527" x2="81407" y2="31527"/>
                            <a14:foregroundMark x1="88442" y1="33005" x2="88442" y2="33005"/>
                            <a14:foregroundMark x1="83920" y1="20197" x2="83920" y2="20197"/>
                            <a14:foregroundMark x1="93467" y1="17241" x2="93467" y2="17241"/>
                            <a14:foregroundMark x1="88442" y1="15764" x2="88442" y2="15764"/>
                            <a14:foregroundMark x1="96985" y1="18227" x2="96985" y2="18227"/>
                            <a14:foregroundMark x1="74372" y1="9360" x2="74372" y2="9360"/>
                            <a14:foregroundMark x1="73367" y1="5911" x2="73367" y2="5911"/>
                            <a14:foregroundMark x1="23116" y1="16256" x2="23116" y2="16256"/>
                            <a14:foregroundMark x1="11055" y1="32512" x2="11055" y2="32512"/>
                            <a14:foregroundMark x1="13065" y1="32020" x2="13065" y2="32020"/>
                            <a14:foregroundMark x1="15578" y1="32020" x2="15578" y2="32020"/>
                            <a14:foregroundMark x1="8040" y1="33005" x2="8040" y2="33005"/>
                            <a14:foregroundMark x1="17588" y1="11330" x2="17588" y2="11330"/>
                            <a14:foregroundMark x1="32161" y1="78818" x2="32161" y2="78818"/>
                          </a14:backgroundRemoval>
                        </a14:imgEffect>
                        <a14:imgEffect>
                          <a14:brightnessContrast bright="-40000" contrast="-40000"/>
                        </a14:imgEffect>
                      </a14:imgLayer>
                    </a14:imgProps>
                  </a:ext>
                </a:extLst>
              </a:blip>
              <a:stretch>
                <a:fillRect/>
              </a:stretch>
            </p:blipFill>
            <p:spPr>
              <a:xfrm rot="20596599">
                <a:off x="4671261" y="5309030"/>
                <a:ext cx="435497" cy="714814"/>
              </a:xfrm>
              <a:prstGeom prst="rect">
                <a:avLst/>
              </a:prstGeom>
            </p:spPr>
          </p:pic>
          <p:pic>
            <p:nvPicPr>
              <p:cNvPr id="175" name="Picture 174">
                <a:extLst>
                  <a:ext uri="{FF2B5EF4-FFF2-40B4-BE49-F238E27FC236}">
                    <a16:creationId xmlns:a16="http://schemas.microsoft.com/office/drawing/2014/main" id="{EEF35B88-C378-4A92-92F7-A76AC9C9B809}"/>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4875129" y="2216736"/>
                <a:ext cx="448269" cy="478579"/>
              </a:xfrm>
              <a:prstGeom prst="rect">
                <a:avLst/>
              </a:prstGeom>
            </p:spPr>
          </p:pic>
        </p:grpSp>
      </p:grpSp>
      <p:pic>
        <p:nvPicPr>
          <p:cNvPr id="2" name="Picture 1"/>
          <p:cNvPicPr>
            <a:picLocks noChangeAspect="1"/>
          </p:cNvPicPr>
          <p:nvPr/>
        </p:nvPicPr>
        <p:blipFill>
          <a:blip r:embed="rId24"/>
          <a:stretch>
            <a:fillRect/>
          </a:stretch>
        </p:blipFill>
        <p:spPr>
          <a:xfrm>
            <a:off x="28899853" y="3685555"/>
            <a:ext cx="3111833" cy="1924549"/>
          </a:xfrm>
          <a:prstGeom prst="rect">
            <a:avLst/>
          </a:prstGeom>
        </p:spPr>
      </p:pic>
      <p:pic>
        <p:nvPicPr>
          <p:cNvPr id="4" name="Picture 3"/>
          <p:cNvPicPr>
            <a:picLocks noChangeAspect="1"/>
          </p:cNvPicPr>
          <p:nvPr/>
        </p:nvPicPr>
        <p:blipFill>
          <a:blip r:embed="rId25"/>
          <a:stretch>
            <a:fillRect/>
          </a:stretch>
        </p:blipFill>
        <p:spPr>
          <a:xfrm>
            <a:off x="6268869" y="40921880"/>
            <a:ext cx="3719194" cy="1643842"/>
          </a:xfrm>
          <a:prstGeom prst="rect">
            <a:avLst/>
          </a:prstGeom>
        </p:spPr>
      </p:pic>
      <p:pic>
        <p:nvPicPr>
          <p:cNvPr id="3" name="Picture 2">
            <a:extLst>
              <a:ext uri="{FF2B5EF4-FFF2-40B4-BE49-F238E27FC236}">
                <a16:creationId xmlns:a16="http://schemas.microsoft.com/office/drawing/2014/main" id="{58DCBA2F-5201-43F9-A569-36005AC0315E}"/>
              </a:ext>
            </a:extLst>
          </p:cNvPr>
          <p:cNvPicPr>
            <a:picLocks noChangeAspect="1"/>
          </p:cNvPicPr>
          <p:nvPr/>
        </p:nvPicPr>
        <p:blipFill rotWithShape="1">
          <a:blip r:embed="rId26"/>
          <a:srcRect l="1863" t="1396" r="9765" b="-1"/>
          <a:stretch/>
        </p:blipFill>
        <p:spPr>
          <a:xfrm>
            <a:off x="1898361" y="11051983"/>
            <a:ext cx="6524338" cy="3575304"/>
          </a:xfrm>
          <a:prstGeom prst="rect">
            <a:avLst/>
          </a:prstGeom>
        </p:spPr>
      </p:pic>
      <p:grpSp>
        <p:nvGrpSpPr>
          <p:cNvPr id="17" name="Group 16">
            <a:extLst>
              <a:ext uri="{FF2B5EF4-FFF2-40B4-BE49-F238E27FC236}">
                <a16:creationId xmlns:a16="http://schemas.microsoft.com/office/drawing/2014/main" id="{4AB164C5-6C74-42A7-9EF9-87B438D26F96}"/>
              </a:ext>
            </a:extLst>
          </p:cNvPr>
          <p:cNvGrpSpPr/>
          <p:nvPr/>
        </p:nvGrpSpPr>
        <p:grpSpPr>
          <a:xfrm>
            <a:off x="908260" y="22519343"/>
            <a:ext cx="15048838" cy="8135878"/>
            <a:chOff x="942938" y="22220074"/>
            <a:chExt cx="15048838" cy="8135878"/>
          </a:xfrm>
        </p:grpSpPr>
        <p:grpSp>
          <p:nvGrpSpPr>
            <p:cNvPr id="11" name="Group 10">
              <a:extLst>
                <a:ext uri="{FF2B5EF4-FFF2-40B4-BE49-F238E27FC236}">
                  <a16:creationId xmlns:a16="http://schemas.microsoft.com/office/drawing/2014/main" id="{29569D8A-EE9A-44DE-B088-1804CFDFE477}"/>
                </a:ext>
              </a:extLst>
            </p:cNvPr>
            <p:cNvGrpSpPr/>
            <p:nvPr/>
          </p:nvGrpSpPr>
          <p:grpSpPr>
            <a:xfrm>
              <a:off x="942938" y="22220074"/>
              <a:ext cx="15048838" cy="8135878"/>
              <a:chOff x="942938" y="22220074"/>
              <a:chExt cx="15048838" cy="8135878"/>
            </a:xfrm>
          </p:grpSpPr>
          <p:sp>
            <p:nvSpPr>
              <p:cNvPr id="117" name="Text Placeholder 1">
                <a:extLst>
                  <a:ext uri="{FF2B5EF4-FFF2-40B4-BE49-F238E27FC236}">
                    <a16:creationId xmlns:a16="http://schemas.microsoft.com/office/drawing/2014/main" id="{F3B46D55-8DA1-4835-B576-69A85A5DA14B}"/>
                  </a:ext>
                </a:extLst>
              </p:cNvPr>
              <p:cNvSpPr txBox="1">
                <a:spLocks/>
              </p:cNvSpPr>
              <p:nvPr/>
            </p:nvSpPr>
            <p:spPr>
              <a:xfrm>
                <a:off x="942938" y="22220074"/>
                <a:ext cx="15048838" cy="1583799"/>
              </a:xfrm>
              <a:prstGeom prst="rect">
                <a:avLst/>
              </a:prstGeom>
              <a:solidFill>
                <a:schemeClr val="accent6">
                  <a:lumMod val="20000"/>
                  <a:lumOff val="80000"/>
                </a:schemeClr>
              </a:solidFill>
            </p:spPr>
            <p:txBody>
              <a:bodyPr wrap="square" lIns="304785" tIns="304785" rIns="304785" bIns="304785">
                <a:spAutoFit/>
              </a:bodyPr>
              <a:lstStyle>
                <a:lvl1pPr marL="0" indent="0" algn="l" defTabSz="4388900" rtl="0" eaLnBrk="1" latinLnBrk="0" hangingPunct="1">
                  <a:spcBef>
                    <a:spcPct val="20000"/>
                  </a:spcBef>
                  <a:buFont typeface="Arial" pitchFamily="34" charset="0"/>
                  <a:buNone/>
                  <a:defRPr sz="2500" kern="1200">
                    <a:solidFill>
                      <a:schemeClr val="tx1"/>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algn="ctr">
                  <a:spcBef>
                    <a:spcPts val="0"/>
                  </a:spcBef>
                  <a:spcAft>
                    <a:spcPts val="1600"/>
                  </a:spcAft>
                </a:pPr>
                <a:r>
                  <a:rPr lang="en-US" sz="4000" b="1" u="sng" dirty="0">
                    <a:solidFill>
                      <a:srgbClr val="4472C4">
                        <a:lumMod val="50000"/>
                      </a:srgbClr>
                    </a:solidFill>
                    <a:latin typeface="Arial" panose="020B0604020202020204" pitchFamily="34" charset="0"/>
                    <a:cs typeface="Arial" panose="020B0604020202020204" pitchFamily="34" charset="0"/>
                  </a:rPr>
                  <a:t>eDNA Methods</a:t>
                </a:r>
              </a:p>
            </p:txBody>
          </p:sp>
          <p:sp>
            <p:nvSpPr>
              <p:cNvPr id="125" name="TextBox 124">
                <a:extLst>
                  <a:ext uri="{FF2B5EF4-FFF2-40B4-BE49-F238E27FC236}">
                    <a16:creationId xmlns:a16="http://schemas.microsoft.com/office/drawing/2014/main" id="{6C662C79-261E-45A1-BD31-9490AD5DA5DF}"/>
                  </a:ext>
                </a:extLst>
              </p:cNvPr>
              <p:cNvSpPr txBox="1"/>
              <p:nvPr/>
            </p:nvSpPr>
            <p:spPr>
              <a:xfrm>
                <a:off x="942938" y="23338646"/>
                <a:ext cx="15048838" cy="7017306"/>
              </a:xfrm>
              <a:prstGeom prst="rect">
                <a:avLst/>
              </a:prstGeom>
              <a:solidFill>
                <a:schemeClr val="accent6">
                  <a:lumMod val="20000"/>
                  <a:lumOff val="80000"/>
                </a:schemeClr>
              </a:solidFill>
            </p:spPr>
            <p:txBody>
              <a:bodyPr wrap="square" rtlCol="0">
                <a:spAutoFit/>
              </a:bodyPr>
              <a:lstStyle/>
              <a:p>
                <a:pPr marL="117475" defTabSz="4388900">
                  <a:spcAft>
                    <a:spcPts val="1200"/>
                  </a:spcAft>
                </a:pPr>
                <a:r>
                  <a:rPr lang="en-US" sz="3000" b="1" dirty="0">
                    <a:solidFill>
                      <a:prstClr val="black"/>
                    </a:solidFill>
                    <a:latin typeface="Arial" panose="020B0604020202020204" pitchFamily="34" charset="0"/>
                    <a:cs typeface="Arial" panose="020B0604020202020204" pitchFamily="34" charset="0"/>
                  </a:rPr>
                  <a:t>Step 1:  </a:t>
                </a:r>
                <a:r>
                  <a:rPr lang="en-US" sz="3000" dirty="0">
                    <a:solidFill>
                      <a:prstClr val="black"/>
                    </a:solidFill>
                    <a:latin typeface="Arial" panose="020B0604020202020204" pitchFamily="34" charset="0"/>
                    <a:cs typeface="Arial" panose="020B0604020202020204" pitchFamily="34" charset="0"/>
                  </a:rPr>
                  <a:t>Collect water and/or sediment samples with sterilized </a:t>
                </a:r>
                <a:r>
                  <a:rPr lang="en-US" sz="3000" dirty="0" smtClean="0">
                    <a:solidFill>
                      <a:prstClr val="black"/>
                    </a:solidFill>
                    <a:latin typeface="Arial" panose="020B0604020202020204" pitchFamily="34" charset="0"/>
                    <a:cs typeface="Arial" panose="020B0604020202020204" pitchFamily="34" charset="0"/>
                  </a:rPr>
                  <a:t>equipment</a:t>
                </a:r>
                <a:endParaRPr lang="en-US" sz="3000" b="1" dirty="0">
                  <a:solidFill>
                    <a:prstClr val="black"/>
                  </a:solidFill>
                  <a:latin typeface="Arial" panose="020B0604020202020204" pitchFamily="34" charset="0"/>
                  <a:cs typeface="Arial" panose="020B0604020202020204" pitchFamily="34" charset="0"/>
                </a:endParaRPr>
              </a:p>
              <a:p>
                <a:pPr marL="117475" defTabSz="4388900">
                  <a:spcAft>
                    <a:spcPts val="1200"/>
                  </a:spcAft>
                </a:pPr>
                <a:r>
                  <a:rPr lang="en-US" sz="3000" b="1" dirty="0">
                    <a:solidFill>
                      <a:prstClr val="black"/>
                    </a:solidFill>
                    <a:latin typeface="Arial" panose="020B0604020202020204" pitchFamily="34" charset="0"/>
                    <a:cs typeface="Arial" panose="020B0604020202020204" pitchFamily="34" charset="0"/>
                  </a:rPr>
                  <a:t>Step 2: </a:t>
                </a:r>
                <a:r>
                  <a:rPr lang="en-US" sz="3000" dirty="0">
                    <a:solidFill>
                      <a:prstClr val="black"/>
                    </a:solidFill>
                    <a:latin typeface="Arial" panose="020B0604020202020204" pitchFamily="34" charset="0"/>
                    <a:cs typeface="Arial" panose="020B0604020202020204" pitchFamily="34" charset="0"/>
                  </a:rPr>
                  <a:t>Filter sample to capture </a:t>
                </a:r>
                <a:r>
                  <a:rPr lang="en-US" sz="3000" dirty="0" err="1" smtClean="0">
                    <a:solidFill>
                      <a:prstClr val="black"/>
                    </a:solidFill>
                    <a:latin typeface="Arial" panose="020B0604020202020204" pitchFamily="34" charset="0"/>
                    <a:cs typeface="Arial" panose="020B0604020202020204" pitchFamily="34" charset="0"/>
                  </a:rPr>
                  <a:t>eDNA</a:t>
                </a:r>
                <a:endParaRPr lang="en-US" sz="3000" dirty="0">
                  <a:solidFill>
                    <a:prstClr val="black"/>
                  </a:solidFill>
                  <a:latin typeface="Arial" panose="020B0604020202020204" pitchFamily="34" charset="0"/>
                  <a:cs typeface="Arial" panose="020B0604020202020204" pitchFamily="34" charset="0"/>
                </a:endParaRPr>
              </a:p>
              <a:p>
                <a:pPr marL="117475" defTabSz="4388900">
                  <a:spcAft>
                    <a:spcPts val="1200"/>
                  </a:spcAft>
                </a:pPr>
                <a:r>
                  <a:rPr lang="en-US" sz="3000" b="1" dirty="0">
                    <a:solidFill>
                      <a:prstClr val="black"/>
                    </a:solidFill>
                    <a:latin typeface="Arial" panose="020B0604020202020204" pitchFamily="34" charset="0"/>
                    <a:cs typeface="Arial" panose="020B0604020202020204" pitchFamily="34" charset="0"/>
                  </a:rPr>
                  <a:t>Step 3: </a:t>
                </a:r>
                <a:r>
                  <a:rPr lang="en-US" sz="3000" dirty="0">
                    <a:solidFill>
                      <a:prstClr val="black"/>
                    </a:solidFill>
                    <a:latin typeface="Arial" panose="020B0604020202020204" pitchFamily="34" charset="0"/>
                    <a:cs typeface="Arial" panose="020B0604020202020204" pitchFamily="34" charset="0"/>
                  </a:rPr>
                  <a:t>Extract </a:t>
                </a:r>
                <a:r>
                  <a:rPr lang="en-US" sz="3000" dirty="0" smtClean="0">
                    <a:solidFill>
                      <a:prstClr val="black"/>
                    </a:solidFill>
                    <a:latin typeface="Arial" panose="020B0604020202020204" pitchFamily="34" charset="0"/>
                    <a:cs typeface="Arial" panose="020B0604020202020204" pitchFamily="34" charset="0"/>
                  </a:rPr>
                  <a:t>DNA</a:t>
                </a:r>
                <a:endParaRPr lang="en-US" sz="3000" dirty="0">
                  <a:solidFill>
                    <a:prstClr val="black"/>
                  </a:solidFill>
                  <a:latin typeface="Arial" panose="020B0604020202020204" pitchFamily="34" charset="0"/>
                  <a:cs typeface="Arial" panose="020B0604020202020204" pitchFamily="34" charset="0"/>
                </a:endParaRPr>
              </a:p>
              <a:p>
                <a:pPr marL="117475" defTabSz="4388900">
                  <a:spcAft>
                    <a:spcPts val="1200"/>
                  </a:spcAft>
                </a:pPr>
                <a:r>
                  <a:rPr lang="en-US" sz="3000" b="1" dirty="0">
                    <a:solidFill>
                      <a:prstClr val="black"/>
                    </a:solidFill>
                    <a:latin typeface="Arial" panose="020B0604020202020204" pitchFamily="34" charset="0"/>
                    <a:cs typeface="Arial" panose="020B0604020202020204" pitchFamily="34" charset="0"/>
                  </a:rPr>
                  <a:t>Step 4: </a:t>
                </a:r>
                <a:r>
                  <a:rPr lang="en-US" sz="3000" dirty="0">
                    <a:solidFill>
                      <a:prstClr val="black"/>
                    </a:solidFill>
                    <a:latin typeface="Arial" panose="020B0604020202020204" pitchFamily="34" charset="0"/>
                    <a:cs typeface="Arial" panose="020B0604020202020204" pitchFamily="34" charset="0"/>
                  </a:rPr>
                  <a:t>Amplify and sequence DNA using PCR (detects only a single species) or Metabarcoding (detects multiple species in a sample</a:t>
                </a:r>
                <a:r>
                  <a:rPr lang="en-US" sz="3000" dirty="0" smtClean="0">
                    <a:solidFill>
                      <a:prstClr val="black"/>
                    </a:solidFill>
                    <a:latin typeface="Arial" panose="020B0604020202020204" pitchFamily="34" charset="0"/>
                    <a:cs typeface="Arial" panose="020B0604020202020204" pitchFamily="34" charset="0"/>
                  </a:rPr>
                  <a:t>) </a:t>
                </a:r>
                <a:endParaRPr lang="en-US" sz="3000" dirty="0">
                  <a:solidFill>
                    <a:prstClr val="black"/>
                  </a:solidFill>
                  <a:latin typeface="Arial" panose="020B0604020202020204" pitchFamily="34" charset="0"/>
                  <a:cs typeface="Arial" panose="020B0604020202020204" pitchFamily="34" charset="0"/>
                </a:endParaRPr>
              </a:p>
              <a:p>
                <a:pPr marL="117475" defTabSz="4388900">
                  <a:spcAft>
                    <a:spcPts val="1200"/>
                  </a:spcAft>
                </a:pPr>
                <a:r>
                  <a:rPr lang="en-US" sz="3000" b="1" dirty="0">
                    <a:solidFill>
                      <a:prstClr val="black"/>
                    </a:solidFill>
                    <a:latin typeface="Arial" panose="020B0604020202020204" pitchFamily="34" charset="0"/>
                    <a:cs typeface="Arial" panose="020B0604020202020204" pitchFamily="34" charset="0"/>
                  </a:rPr>
                  <a:t>Step 5: </a:t>
                </a:r>
                <a:r>
                  <a:rPr lang="en-US" sz="3000" dirty="0">
                    <a:solidFill>
                      <a:prstClr val="black"/>
                    </a:solidFill>
                    <a:latin typeface="Arial" panose="020B0604020202020204" pitchFamily="34" charset="0"/>
                    <a:cs typeface="Arial" panose="020B0604020202020204" pitchFamily="34" charset="0"/>
                  </a:rPr>
                  <a:t>Assign taxonomy to the sequenced DNA to determine species present in the sample (Bioinformatics</a:t>
                </a:r>
                <a:r>
                  <a:rPr lang="en-US" sz="3000" dirty="0" smtClean="0">
                    <a:solidFill>
                      <a:prstClr val="black"/>
                    </a:solidFill>
                    <a:latin typeface="Arial" panose="020B0604020202020204" pitchFamily="34" charset="0"/>
                    <a:cs typeface="Arial" panose="020B0604020202020204" pitchFamily="34" charset="0"/>
                  </a:rPr>
                  <a:t>)</a:t>
                </a:r>
                <a:endParaRPr lang="en-US" sz="3000" dirty="0">
                  <a:solidFill>
                    <a:prstClr val="black"/>
                  </a:solidFill>
                  <a:latin typeface="Arial" panose="020B0604020202020204" pitchFamily="34" charset="0"/>
                  <a:cs typeface="Arial" panose="020B0604020202020204" pitchFamily="34" charset="0"/>
                </a:endParaRPr>
              </a:p>
              <a:p>
                <a:pPr marL="117475" defTabSz="4388900">
                  <a:spcAft>
                    <a:spcPts val="1200"/>
                  </a:spcAft>
                </a:pPr>
                <a:endParaRPr lang="en-US" sz="3000" dirty="0">
                  <a:solidFill>
                    <a:prstClr val="black"/>
                  </a:solidFill>
                  <a:latin typeface="Arial" panose="020B0604020202020204" pitchFamily="34" charset="0"/>
                  <a:cs typeface="Arial" panose="020B0604020202020204" pitchFamily="34" charset="0"/>
                </a:endParaRPr>
              </a:p>
              <a:p>
                <a:pPr marL="57150" defTabSz="4388900">
                  <a:spcAft>
                    <a:spcPts val="1200"/>
                  </a:spcAft>
                </a:pPr>
                <a:endParaRPr lang="en-US" sz="3000" dirty="0">
                  <a:solidFill>
                    <a:prstClr val="black"/>
                  </a:solidFill>
                  <a:latin typeface="Arial" panose="020B0604020202020204" pitchFamily="34" charset="0"/>
                  <a:cs typeface="Arial" panose="020B0604020202020204" pitchFamily="34" charset="0"/>
                </a:endParaRPr>
              </a:p>
              <a:p>
                <a:pPr marL="57150" defTabSz="4388900">
                  <a:spcAft>
                    <a:spcPts val="1200"/>
                  </a:spcAft>
                </a:pPr>
                <a:endParaRPr lang="en-US" sz="3000" dirty="0">
                  <a:solidFill>
                    <a:prstClr val="black"/>
                  </a:solidFill>
                  <a:latin typeface="Arial" panose="020B0604020202020204" pitchFamily="34" charset="0"/>
                  <a:cs typeface="Arial" panose="020B0604020202020204" pitchFamily="34" charset="0"/>
                </a:endParaRPr>
              </a:p>
              <a:p>
                <a:pPr marL="57150" defTabSz="4388900">
                  <a:spcAft>
                    <a:spcPts val="1200"/>
                  </a:spcAft>
                </a:pPr>
                <a:endParaRPr lang="en-US" sz="3000" dirty="0">
                  <a:solidFill>
                    <a:prstClr val="black"/>
                  </a:solidFill>
                  <a:latin typeface="Arial" panose="020B0604020202020204" pitchFamily="34" charset="0"/>
                  <a:cs typeface="Arial" panose="020B0604020202020204" pitchFamily="34" charset="0"/>
                </a:endParaRPr>
              </a:p>
              <a:p>
                <a:pPr marL="57150" defTabSz="4388900">
                  <a:spcAft>
                    <a:spcPts val="1200"/>
                  </a:spcAft>
                </a:pPr>
                <a:endParaRPr lang="en-US" sz="3000" dirty="0">
                  <a:solidFill>
                    <a:prstClr val="black"/>
                  </a:solidFill>
                  <a:latin typeface="Arial" panose="020B0604020202020204" pitchFamily="34" charset="0"/>
                  <a:cs typeface="Arial" panose="020B0604020202020204" pitchFamily="34" charset="0"/>
                </a:endParaRPr>
              </a:p>
            </p:txBody>
          </p:sp>
        </p:grpSp>
        <p:grpSp>
          <p:nvGrpSpPr>
            <p:cNvPr id="12" name="Group 11">
              <a:extLst>
                <a:ext uri="{FF2B5EF4-FFF2-40B4-BE49-F238E27FC236}">
                  <a16:creationId xmlns:a16="http://schemas.microsoft.com/office/drawing/2014/main" id="{7D7A1799-6563-46A5-BECB-CA6F39AC9472}"/>
                </a:ext>
              </a:extLst>
            </p:cNvPr>
            <p:cNvGrpSpPr/>
            <p:nvPr/>
          </p:nvGrpSpPr>
          <p:grpSpPr>
            <a:xfrm>
              <a:off x="1266234" y="27631194"/>
              <a:ext cx="14323040" cy="2250039"/>
              <a:chOff x="1195381" y="27757407"/>
              <a:chExt cx="14323040" cy="2250039"/>
            </a:xfrm>
          </p:grpSpPr>
          <p:pic>
            <p:nvPicPr>
              <p:cNvPr id="121" name="Picture 120">
                <a:extLst>
                  <a:ext uri="{FF2B5EF4-FFF2-40B4-BE49-F238E27FC236}">
                    <a16:creationId xmlns:a16="http://schemas.microsoft.com/office/drawing/2014/main" id="{C4CD7D38-259F-43C9-91D6-6AF065FD6084}"/>
                  </a:ext>
                </a:extLst>
              </p:cNvPr>
              <p:cNvPicPr>
                <a:picLocks noChangeAspect="1"/>
              </p:cNvPicPr>
              <p:nvPr/>
            </p:nvPicPr>
            <p:blipFill>
              <a:blip r:embed="rId27">
                <a:extLst>
                  <a:ext uri="{BEBA8EAE-BF5A-486C-A8C5-ECC9F3942E4B}">
                    <a14:imgProps xmlns:a14="http://schemas.microsoft.com/office/drawing/2010/main">
                      <a14:imgLayer r:embed="rId28">
                        <a14:imgEffect>
                          <a14:brightnessContrast bright="20000"/>
                        </a14:imgEffect>
                      </a14:imgLayer>
                    </a14:imgProps>
                  </a:ext>
                </a:extLst>
              </a:blip>
              <a:stretch>
                <a:fillRect/>
              </a:stretch>
            </p:blipFill>
            <p:spPr>
              <a:xfrm>
                <a:off x="4318069" y="27763683"/>
                <a:ext cx="2099051" cy="2203704"/>
              </a:xfrm>
              <a:prstGeom prst="rect">
                <a:avLst/>
              </a:prstGeom>
            </p:spPr>
          </p:pic>
          <p:pic>
            <p:nvPicPr>
              <p:cNvPr id="126" name="Picture 125">
                <a:extLst>
                  <a:ext uri="{FF2B5EF4-FFF2-40B4-BE49-F238E27FC236}">
                    <a16:creationId xmlns:a16="http://schemas.microsoft.com/office/drawing/2014/main" id="{9AA77A70-A627-432A-AA6D-74704792CCCD}"/>
                  </a:ext>
                </a:extLst>
              </p:cNvPr>
              <p:cNvPicPr>
                <a:picLocks noChangeAspect="1"/>
              </p:cNvPicPr>
              <p:nvPr/>
            </p:nvPicPr>
            <p:blipFill rotWithShape="1">
              <a:blip r:embed="rId29" cstate="email">
                <a:extLst>
                  <a:ext uri="{28A0092B-C50C-407E-A947-70E740481C1C}">
                    <a14:useLocalDpi xmlns:a14="http://schemas.microsoft.com/office/drawing/2010/main"/>
                  </a:ext>
                </a:extLst>
              </a:blip>
              <a:srcRect/>
              <a:stretch/>
            </p:blipFill>
            <p:spPr>
              <a:xfrm>
                <a:off x="1195381" y="27757407"/>
                <a:ext cx="2477822" cy="2203704"/>
              </a:xfrm>
              <a:prstGeom prst="rect">
                <a:avLst/>
              </a:prstGeom>
              <a:ln>
                <a:noFill/>
              </a:ln>
              <a:effectLst/>
            </p:spPr>
          </p:pic>
          <p:grpSp>
            <p:nvGrpSpPr>
              <p:cNvPr id="6" name="Group 5">
                <a:extLst>
                  <a:ext uri="{FF2B5EF4-FFF2-40B4-BE49-F238E27FC236}">
                    <a16:creationId xmlns:a16="http://schemas.microsoft.com/office/drawing/2014/main" id="{937D7B19-BCB1-4AC7-8BDA-1D7BB1858F64}"/>
                  </a:ext>
                </a:extLst>
              </p:cNvPr>
              <p:cNvGrpSpPr/>
              <p:nvPr/>
            </p:nvGrpSpPr>
            <p:grpSpPr>
              <a:xfrm>
                <a:off x="12418286" y="27757408"/>
                <a:ext cx="3100135" cy="2250038"/>
                <a:chOff x="13516330" y="26396090"/>
                <a:chExt cx="3399358" cy="2441229"/>
              </a:xfrm>
              <a:solidFill>
                <a:schemeClr val="bg1"/>
              </a:solidFill>
            </p:grpSpPr>
            <p:pic>
              <p:nvPicPr>
                <p:cNvPr id="7" name="Picture 6"/>
                <p:cNvPicPr>
                  <a:picLocks noChangeAspect="1"/>
                </p:cNvPicPr>
                <p:nvPr/>
              </p:nvPicPr>
              <p:blipFill rotWithShape="1">
                <a:blip r:embed="rId30"/>
                <a:srcRect l="1653" r="49122"/>
                <a:stretch/>
              </p:blipFill>
              <p:spPr>
                <a:xfrm>
                  <a:off x="13516330" y="26396090"/>
                  <a:ext cx="3399357" cy="1765232"/>
                </a:xfrm>
                <a:prstGeom prst="rect">
                  <a:avLst/>
                </a:prstGeom>
                <a:grpFill/>
              </p:spPr>
            </p:pic>
            <p:pic>
              <p:nvPicPr>
                <p:cNvPr id="116" name="Picture 115">
                  <a:extLst>
                    <a:ext uri="{FF2B5EF4-FFF2-40B4-BE49-F238E27FC236}">
                      <a16:creationId xmlns:a16="http://schemas.microsoft.com/office/drawing/2014/main" id="{2AA1E091-BFE5-4859-8C2A-9B7F63F3789A}"/>
                    </a:ext>
                  </a:extLst>
                </p:cNvPr>
                <p:cNvPicPr>
                  <a:picLocks noChangeAspect="1"/>
                </p:cNvPicPr>
                <p:nvPr/>
              </p:nvPicPr>
              <p:blipFill rotWithShape="1">
                <a:blip r:embed="rId30"/>
                <a:srcRect l="50775"/>
                <a:stretch/>
              </p:blipFill>
              <p:spPr>
                <a:xfrm>
                  <a:off x="13516331" y="27072088"/>
                  <a:ext cx="3399357" cy="1765231"/>
                </a:xfrm>
                <a:prstGeom prst="rect">
                  <a:avLst/>
                </a:prstGeom>
                <a:grpFill/>
              </p:spPr>
            </p:pic>
          </p:grpSp>
          <p:grpSp>
            <p:nvGrpSpPr>
              <p:cNvPr id="8" name="Group 7">
                <a:extLst>
                  <a:ext uri="{FF2B5EF4-FFF2-40B4-BE49-F238E27FC236}">
                    <a16:creationId xmlns:a16="http://schemas.microsoft.com/office/drawing/2014/main" id="{9B1ABB8B-C305-48F5-B50B-2D4CD1AACC7E}"/>
                  </a:ext>
                </a:extLst>
              </p:cNvPr>
              <p:cNvGrpSpPr/>
              <p:nvPr/>
            </p:nvGrpSpPr>
            <p:grpSpPr>
              <a:xfrm>
                <a:off x="7061986" y="27760951"/>
                <a:ext cx="4712085" cy="2202162"/>
                <a:chOff x="7061986" y="27777641"/>
                <a:chExt cx="4712085" cy="2202162"/>
              </a:xfrm>
            </p:grpSpPr>
            <p:pic>
              <p:nvPicPr>
                <p:cNvPr id="120" name="Picture 2">
                  <a:extLst>
                    <a:ext uri="{FF2B5EF4-FFF2-40B4-BE49-F238E27FC236}">
                      <a16:creationId xmlns:a16="http://schemas.microsoft.com/office/drawing/2014/main" id="{4B1390FB-FC81-4561-BA48-69F873855A8F}"/>
                    </a:ext>
                  </a:extLst>
                </p:cNvPr>
                <p:cNvPicPr>
                  <a:picLocks noChangeAspect="1" noChangeArrowheads="1"/>
                </p:cNvPicPr>
                <p:nvPr/>
              </p:nvPicPr>
              <p:blipFill rotWithShape="1">
                <a:blip r:embed="rId31">
                  <a:extLst>
                    <a:ext uri="{28A0092B-C50C-407E-A947-70E740481C1C}">
                      <a14:useLocalDpi xmlns:a14="http://schemas.microsoft.com/office/drawing/2010/main" val="0"/>
                    </a:ext>
                  </a:extLst>
                </a:blip>
                <a:srcRect l="53957" t="4829" r="4888" b="6346"/>
                <a:stretch/>
              </p:blipFill>
              <p:spPr bwMode="auto">
                <a:xfrm>
                  <a:off x="9418029" y="27777641"/>
                  <a:ext cx="2356042" cy="2202162"/>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2">
                  <a:extLst>
                    <a:ext uri="{FF2B5EF4-FFF2-40B4-BE49-F238E27FC236}">
                      <a16:creationId xmlns:a16="http://schemas.microsoft.com/office/drawing/2014/main" id="{67763B7B-5ED2-4296-BE3D-05367B66444C}"/>
                    </a:ext>
                  </a:extLst>
                </p:cNvPr>
                <p:cNvPicPr>
                  <a:picLocks noChangeAspect="1" noChangeArrowheads="1"/>
                </p:cNvPicPr>
                <p:nvPr/>
              </p:nvPicPr>
              <p:blipFill rotWithShape="1">
                <a:blip r:embed="rId31">
                  <a:extLst>
                    <a:ext uri="{28A0092B-C50C-407E-A947-70E740481C1C}">
                      <a14:useLocalDpi xmlns:a14="http://schemas.microsoft.com/office/drawing/2010/main" val="0"/>
                    </a:ext>
                  </a:extLst>
                </a:blip>
                <a:srcRect l="3940" t="5093" r="55388" b="6216"/>
                <a:stretch/>
              </p:blipFill>
              <p:spPr bwMode="auto">
                <a:xfrm>
                  <a:off x="7061986" y="27783153"/>
                  <a:ext cx="2356043" cy="2196650"/>
                </a:xfrm>
                <a:prstGeom prst="rect">
                  <a:avLst/>
                </a:prstGeom>
                <a:noFill/>
                <a:extLst>
                  <a:ext uri="{909E8E84-426E-40DD-AFC4-6F175D3DCCD1}">
                    <a14:hiddenFill xmlns:a14="http://schemas.microsoft.com/office/drawing/2010/main">
                      <a:solidFill>
                        <a:srgbClr val="FFFFFF"/>
                      </a:solidFill>
                    </a14:hiddenFill>
                  </a:ext>
                </a:extLst>
              </p:spPr>
            </p:pic>
          </p:grpSp>
        </p:grpSp>
      </p:grpSp>
      <p:graphicFrame>
        <p:nvGraphicFramePr>
          <p:cNvPr id="187" name="Table 2">
            <a:extLst>
              <a:ext uri="{FF2B5EF4-FFF2-40B4-BE49-F238E27FC236}">
                <a16:creationId xmlns:a16="http://schemas.microsoft.com/office/drawing/2014/main" id="{86CAFCEC-9B60-40CE-9592-1DA825F0D587}"/>
              </a:ext>
            </a:extLst>
          </p:cNvPr>
          <p:cNvGraphicFramePr>
            <a:graphicFrameLocks noGrp="1"/>
          </p:cNvGraphicFramePr>
          <p:nvPr>
            <p:extLst>
              <p:ext uri="{D42A27DB-BD31-4B8C-83A1-F6EECF244321}">
                <p14:modId xmlns:p14="http://schemas.microsoft.com/office/powerpoint/2010/main" val="2954385906"/>
              </p:ext>
            </p:extLst>
          </p:nvPr>
        </p:nvGraphicFramePr>
        <p:xfrm>
          <a:off x="17296233" y="24459123"/>
          <a:ext cx="5613680" cy="5022116"/>
        </p:xfrm>
        <a:graphic>
          <a:graphicData uri="http://schemas.openxmlformats.org/drawingml/2006/table">
            <a:tbl>
              <a:tblPr firstRow="1" bandRow="1"/>
              <a:tblGrid>
                <a:gridCol w="1645920">
                  <a:extLst>
                    <a:ext uri="{9D8B030D-6E8A-4147-A177-3AD203B41FA5}">
                      <a16:colId xmlns:a16="http://schemas.microsoft.com/office/drawing/2014/main" val="1735928443"/>
                    </a:ext>
                  </a:extLst>
                </a:gridCol>
                <a:gridCol w="495970">
                  <a:extLst>
                    <a:ext uri="{9D8B030D-6E8A-4147-A177-3AD203B41FA5}">
                      <a16:colId xmlns:a16="http://schemas.microsoft.com/office/drawing/2014/main" val="1580536276"/>
                    </a:ext>
                  </a:extLst>
                </a:gridCol>
                <a:gridCol w="495970">
                  <a:extLst>
                    <a:ext uri="{9D8B030D-6E8A-4147-A177-3AD203B41FA5}">
                      <a16:colId xmlns:a16="http://schemas.microsoft.com/office/drawing/2014/main" val="1177671634"/>
                    </a:ext>
                  </a:extLst>
                </a:gridCol>
                <a:gridCol w="495970">
                  <a:extLst>
                    <a:ext uri="{9D8B030D-6E8A-4147-A177-3AD203B41FA5}">
                      <a16:colId xmlns:a16="http://schemas.microsoft.com/office/drawing/2014/main" val="904868723"/>
                    </a:ext>
                  </a:extLst>
                </a:gridCol>
                <a:gridCol w="495970">
                  <a:extLst>
                    <a:ext uri="{9D8B030D-6E8A-4147-A177-3AD203B41FA5}">
                      <a16:colId xmlns:a16="http://schemas.microsoft.com/office/drawing/2014/main" val="2136448438"/>
                    </a:ext>
                  </a:extLst>
                </a:gridCol>
                <a:gridCol w="495970">
                  <a:extLst>
                    <a:ext uri="{9D8B030D-6E8A-4147-A177-3AD203B41FA5}">
                      <a16:colId xmlns:a16="http://schemas.microsoft.com/office/drawing/2014/main" val="877110206"/>
                    </a:ext>
                  </a:extLst>
                </a:gridCol>
                <a:gridCol w="495970">
                  <a:extLst>
                    <a:ext uri="{9D8B030D-6E8A-4147-A177-3AD203B41FA5}">
                      <a16:colId xmlns:a16="http://schemas.microsoft.com/office/drawing/2014/main" val="2664706235"/>
                    </a:ext>
                  </a:extLst>
                </a:gridCol>
                <a:gridCol w="495970">
                  <a:extLst>
                    <a:ext uri="{9D8B030D-6E8A-4147-A177-3AD203B41FA5}">
                      <a16:colId xmlns:a16="http://schemas.microsoft.com/office/drawing/2014/main" val="4051852240"/>
                    </a:ext>
                  </a:extLst>
                </a:gridCol>
                <a:gridCol w="495970">
                  <a:extLst>
                    <a:ext uri="{9D8B030D-6E8A-4147-A177-3AD203B41FA5}">
                      <a16:colId xmlns:a16="http://schemas.microsoft.com/office/drawing/2014/main" val="3554401994"/>
                    </a:ext>
                  </a:extLst>
                </a:gridCol>
              </a:tblGrid>
              <a:tr h="3017520">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dirty="0"/>
                        <a:t>Method</a:t>
                      </a:r>
                    </a:p>
                  </a:txBody>
                  <a:tcPr anchor="b">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Cunner</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Menhaden</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Silver Hake</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Rock Gunnel</a:t>
                      </a:r>
                    </a:p>
                  </a:txBody>
                  <a:tcPr vert="vert270">
                    <a:lnL w="12700" cap="flat" cmpd="sng" algn="ctr">
                      <a:solidFill>
                        <a:srgbClr val="4472C4"/>
                      </a:solidFill>
                      <a:prstDash val="solid"/>
                      <a:round/>
                      <a:headEnd type="none" w="med" len="med"/>
                      <a:tailEnd type="none" w="med" len="med"/>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Northern Pipefish</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Windowpane Flounder</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Winter Flounder</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Nine-Spine Stickleback</a:t>
                      </a:r>
                    </a:p>
                  </a:txBody>
                  <a:tcPr vert="vert270">
                    <a:lnL w="12700" cap="flat" cmpd="sng" algn="ctr">
                      <a:solidFill>
                        <a:srgbClr val="4472C4"/>
                      </a:solidFill>
                      <a:prstDash val="solid"/>
                      <a:round/>
                      <a:headEnd type="none" w="med" len="med"/>
                      <a:tailEnd type="none" w="med" len="med"/>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3542322871"/>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Net Rinse</a:t>
                      </a:r>
                    </a:p>
                  </a:txBody>
                  <a:tcP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gridSpan="8">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TBD</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hMerge="1">
                  <a:txBody>
                    <a:bodyPr/>
                    <a:lstStyle/>
                    <a:p>
                      <a:pPr algn="ctr"/>
                      <a:endParaRPr lang="en-US" dirty="0">
                        <a:highlight>
                          <a:srgbClr val="FFFF00"/>
                        </a:highlight>
                      </a:endParaRPr>
                    </a:p>
                  </a:txBody>
                  <a:tcPr anchor="ct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endParaRPr lang="en-US" dirty="0">
                        <a:highlight>
                          <a:srgbClr val="FFFF00"/>
                        </a:highlight>
                      </a:endParaRPr>
                    </a:p>
                  </a:txBody>
                  <a:tcPr anchor="ct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endParaRPr lang="en-US" dirty="0">
                        <a:highlight>
                          <a:srgbClr val="FFFF00"/>
                        </a:highlight>
                      </a:endParaRPr>
                    </a:p>
                  </a:txBody>
                  <a:tcPr anchor="ctr">
                    <a:lnL w="12700" cap="flat" cmpd="sng" algn="ctr">
                      <a:solidFill>
                        <a:srgbClr val="4472C4"/>
                      </a:solidFill>
                      <a:prstDash val="solid"/>
                      <a:round/>
                      <a:headEnd type="none" w="med" len="med"/>
                      <a:tailEnd type="none" w="med" len="med"/>
                    </a:lnL>
                    <a:lnT w="38100" cap="flat" cmpd="sng" algn="ctr">
                      <a:solidFill>
                        <a:sysClr val="windowText" lastClr="000000"/>
                      </a:solidFill>
                      <a:prstDash val="solid"/>
                      <a:round/>
                      <a:headEnd type="none" w="med" len="med"/>
                      <a:tailEnd type="none" w="med" len="med"/>
                    </a:lnT>
                    <a:solidFill>
                      <a:schemeClr val="accent5">
                        <a:lumMod val="20000"/>
                        <a:lumOff val="80000"/>
                      </a:schemeClr>
                    </a:solidFill>
                  </a:tcPr>
                </a:tc>
                <a:tc hMerge="1">
                  <a:txBody>
                    <a:bodyPr/>
                    <a:lstStyle/>
                    <a:p>
                      <a:pPr algn="ctr"/>
                      <a:endParaRPr lang="en-US" dirty="0">
                        <a:highlight>
                          <a:srgbClr val="FFFF00"/>
                        </a:highlight>
                      </a:endParaRPr>
                    </a:p>
                  </a:txBody>
                  <a:tcPr anchor="ct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endParaRPr lang="en-US" dirty="0">
                        <a:highlight>
                          <a:srgbClr val="FFFF00"/>
                        </a:highlight>
                      </a:endParaRPr>
                    </a:p>
                  </a:txBody>
                  <a:tcPr anchor="ct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endParaRPr lang="en-US" dirty="0">
                        <a:highlight>
                          <a:srgbClr val="FFFF00"/>
                        </a:highlight>
                      </a:endParaRPr>
                    </a:p>
                  </a:txBody>
                  <a:tcPr anchor="ctr">
                    <a:lnT w="38100" cap="flat" cmpd="sng" algn="ctr">
                      <a:solidFill>
                        <a:schemeClr val="tx1"/>
                      </a:solidFill>
                      <a:prstDash val="solid"/>
                      <a:round/>
                      <a:headEnd type="none" w="med" len="med"/>
                      <a:tailEnd type="none" w="med" len="med"/>
                    </a:lnT>
                    <a:solidFill>
                      <a:schemeClr val="accent5">
                        <a:lumMod val="20000"/>
                        <a:lumOff val="80000"/>
                      </a:schemeClr>
                    </a:solidFill>
                  </a:tcPr>
                </a:tc>
                <a:tc hMerge="1">
                  <a:txBody>
                    <a:bodyPr/>
                    <a:lstStyle/>
                    <a:p>
                      <a:pPr algn="ctr"/>
                      <a:endParaRPr lang="en-US" dirty="0">
                        <a:highlight>
                          <a:srgbClr val="FFFF00"/>
                        </a:highlight>
                      </a:endParaRPr>
                    </a:p>
                  </a:txBody>
                  <a:tcPr anchor="ctr">
                    <a:lnL w="12700" cap="flat" cmpd="sng" algn="ctr">
                      <a:solidFill>
                        <a:srgbClr val="4472C4"/>
                      </a:solidFill>
                      <a:prstDash val="solid"/>
                      <a:round/>
                      <a:headEnd type="none" w="med" len="med"/>
                      <a:tailEnd type="none" w="med" len="med"/>
                    </a:lnL>
                    <a:lnT w="38100" cap="flat" cmpd="sng" algn="ctr">
                      <a:solidFill>
                        <a:sysClr val="windowText" lastClr="000000"/>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2510124058"/>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Continuous</a:t>
                      </a:r>
                    </a:p>
                  </a:txBody>
                  <a:tcP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ap="flat" cmpd="sng" algn="ctr">
                      <a:solidFill>
                        <a:schemeClr val="accent1"/>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ap="flat" cmpd="sng" algn="ctr">
                      <a:solidFill>
                        <a:schemeClr val="accent1"/>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ap="flat" cmpd="sng" algn="ctr">
                      <a:solidFill>
                        <a:schemeClr val="accent1"/>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chemeClr val="accent1"/>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ap="flat" cmpd="sng" algn="ctr">
                      <a:solidFill>
                        <a:schemeClr val="accent1"/>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ap="flat" cmpd="sng" algn="ctr">
                      <a:solidFill>
                        <a:schemeClr val="accent1"/>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ap="flat" cmpd="sng" algn="ctr">
                      <a:solidFill>
                        <a:schemeClr val="accent1"/>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chemeClr val="accent1"/>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2820896694"/>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Biomass</a:t>
                      </a:r>
                    </a:p>
                  </a:txBody>
                  <a:tcP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solidFill>
                            <a:schemeClr val="tx1"/>
                          </a:solidFill>
                        </a:rPr>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1134261262"/>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Traditional</a:t>
                      </a:r>
                    </a:p>
                  </a:txBody>
                  <a:tcP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5</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1</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1</a:t>
                      </a:r>
                    </a:p>
                  </a:txBody>
                  <a:tcPr anchor="ctr">
                    <a:lnL w="12700" cap="flat" cmpd="sng" algn="ctr">
                      <a:solidFill>
                        <a:srgbClr val="4472C4"/>
                      </a:solidFill>
                      <a:prstDash val="solid"/>
                      <a:round/>
                      <a:headEnd type="none" w="med" len="med"/>
                      <a:tailEnd type="none" w="med" len="med"/>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1327908284"/>
                  </a:ext>
                </a:extLst>
              </a:tr>
            </a:tbl>
          </a:graphicData>
        </a:graphic>
      </p:graphicFrame>
      <p:sp>
        <p:nvSpPr>
          <p:cNvPr id="201" name="TextBox 200">
            <a:extLst>
              <a:ext uri="{FF2B5EF4-FFF2-40B4-BE49-F238E27FC236}">
                <a16:creationId xmlns:a16="http://schemas.microsoft.com/office/drawing/2014/main" id="{D8BB7986-2AC5-4439-93EE-EC34372C7DCB}"/>
              </a:ext>
            </a:extLst>
          </p:cNvPr>
          <p:cNvSpPr txBox="1"/>
          <p:nvPr/>
        </p:nvSpPr>
        <p:spPr>
          <a:xfrm>
            <a:off x="27349407" y="29490031"/>
            <a:ext cx="4337436"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rPr>
              <a:t>(MIFISH Primer: Sato et al. 2015)</a:t>
            </a:r>
          </a:p>
        </p:txBody>
      </p:sp>
      <p:graphicFrame>
        <p:nvGraphicFramePr>
          <p:cNvPr id="202" name="Table 2">
            <a:extLst>
              <a:ext uri="{FF2B5EF4-FFF2-40B4-BE49-F238E27FC236}">
                <a16:creationId xmlns:a16="http://schemas.microsoft.com/office/drawing/2014/main" id="{993C269B-0E33-4525-A07A-3328D83F493F}"/>
              </a:ext>
            </a:extLst>
          </p:cNvPr>
          <p:cNvGraphicFramePr>
            <a:graphicFrameLocks noGrp="1"/>
          </p:cNvGraphicFramePr>
          <p:nvPr>
            <p:extLst>
              <p:ext uri="{D42A27DB-BD31-4B8C-83A1-F6EECF244321}">
                <p14:modId xmlns:p14="http://schemas.microsoft.com/office/powerpoint/2010/main" val="4081597812"/>
              </p:ext>
            </p:extLst>
          </p:nvPr>
        </p:nvGraphicFramePr>
        <p:xfrm>
          <a:off x="23166049" y="24459123"/>
          <a:ext cx="8589500" cy="5022116"/>
        </p:xfrm>
        <a:graphic>
          <a:graphicData uri="http://schemas.openxmlformats.org/drawingml/2006/table">
            <a:tbl>
              <a:tblPr firstRow="1" bandRow="1"/>
              <a:tblGrid>
                <a:gridCol w="1645920">
                  <a:extLst>
                    <a:ext uri="{9D8B030D-6E8A-4147-A177-3AD203B41FA5}">
                      <a16:colId xmlns:a16="http://schemas.microsoft.com/office/drawing/2014/main" val="1735928443"/>
                    </a:ext>
                  </a:extLst>
                </a:gridCol>
                <a:gridCol w="495970">
                  <a:extLst>
                    <a:ext uri="{9D8B030D-6E8A-4147-A177-3AD203B41FA5}">
                      <a16:colId xmlns:a16="http://schemas.microsoft.com/office/drawing/2014/main" val="1580536276"/>
                    </a:ext>
                  </a:extLst>
                </a:gridCol>
                <a:gridCol w="495970">
                  <a:extLst>
                    <a:ext uri="{9D8B030D-6E8A-4147-A177-3AD203B41FA5}">
                      <a16:colId xmlns:a16="http://schemas.microsoft.com/office/drawing/2014/main" val="1177671634"/>
                    </a:ext>
                  </a:extLst>
                </a:gridCol>
                <a:gridCol w="495970">
                  <a:extLst>
                    <a:ext uri="{9D8B030D-6E8A-4147-A177-3AD203B41FA5}">
                      <a16:colId xmlns:a16="http://schemas.microsoft.com/office/drawing/2014/main" val="904868723"/>
                    </a:ext>
                  </a:extLst>
                </a:gridCol>
                <a:gridCol w="495970">
                  <a:extLst>
                    <a:ext uri="{9D8B030D-6E8A-4147-A177-3AD203B41FA5}">
                      <a16:colId xmlns:a16="http://schemas.microsoft.com/office/drawing/2014/main" val="2695265907"/>
                    </a:ext>
                  </a:extLst>
                </a:gridCol>
                <a:gridCol w="495970">
                  <a:extLst>
                    <a:ext uri="{9D8B030D-6E8A-4147-A177-3AD203B41FA5}">
                      <a16:colId xmlns:a16="http://schemas.microsoft.com/office/drawing/2014/main" val="877110206"/>
                    </a:ext>
                  </a:extLst>
                </a:gridCol>
                <a:gridCol w="495970">
                  <a:extLst>
                    <a:ext uri="{9D8B030D-6E8A-4147-A177-3AD203B41FA5}">
                      <a16:colId xmlns:a16="http://schemas.microsoft.com/office/drawing/2014/main" val="2664706235"/>
                    </a:ext>
                  </a:extLst>
                </a:gridCol>
                <a:gridCol w="495970">
                  <a:extLst>
                    <a:ext uri="{9D8B030D-6E8A-4147-A177-3AD203B41FA5}">
                      <a16:colId xmlns:a16="http://schemas.microsoft.com/office/drawing/2014/main" val="4169786712"/>
                    </a:ext>
                  </a:extLst>
                </a:gridCol>
                <a:gridCol w="495970">
                  <a:extLst>
                    <a:ext uri="{9D8B030D-6E8A-4147-A177-3AD203B41FA5}">
                      <a16:colId xmlns:a16="http://schemas.microsoft.com/office/drawing/2014/main" val="1672308471"/>
                    </a:ext>
                  </a:extLst>
                </a:gridCol>
                <a:gridCol w="495970">
                  <a:extLst>
                    <a:ext uri="{9D8B030D-6E8A-4147-A177-3AD203B41FA5}">
                      <a16:colId xmlns:a16="http://schemas.microsoft.com/office/drawing/2014/main" val="4289416765"/>
                    </a:ext>
                  </a:extLst>
                </a:gridCol>
                <a:gridCol w="495970">
                  <a:extLst>
                    <a:ext uri="{9D8B030D-6E8A-4147-A177-3AD203B41FA5}">
                      <a16:colId xmlns:a16="http://schemas.microsoft.com/office/drawing/2014/main" val="1139210235"/>
                    </a:ext>
                  </a:extLst>
                </a:gridCol>
                <a:gridCol w="495970">
                  <a:extLst>
                    <a:ext uri="{9D8B030D-6E8A-4147-A177-3AD203B41FA5}">
                      <a16:colId xmlns:a16="http://schemas.microsoft.com/office/drawing/2014/main" val="3307478675"/>
                    </a:ext>
                  </a:extLst>
                </a:gridCol>
                <a:gridCol w="495970">
                  <a:extLst>
                    <a:ext uri="{9D8B030D-6E8A-4147-A177-3AD203B41FA5}">
                      <a16:colId xmlns:a16="http://schemas.microsoft.com/office/drawing/2014/main" val="3077899976"/>
                    </a:ext>
                  </a:extLst>
                </a:gridCol>
                <a:gridCol w="495970">
                  <a:extLst>
                    <a:ext uri="{9D8B030D-6E8A-4147-A177-3AD203B41FA5}">
                      <a16:colId xmlns:a16="http://schemas.microsoft.com/office/drawing/2014/main" val="619628914"/>
                    </a:ext>
                  </a:extLst>
                </a:gridCol>
                <a:gridCol w="495970">
                  <a:extLst>
                    <a:ext uri="{9D8B030D-6E8A-4147-A177-3AD203B41FA5}">
                      <a16:colId xmlns:a16="http://schemas.microsoft.com/office/drawing/2014/main" val="2737495702"/>
                    </a:ext>
                  </a:extLst>
                </a:gridCol>
              </a:tblGrid>
              <a:tr h="3017520">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dirty="0"/>
                        <a:t>Method</a:t>
                      </a:r>
                    </a:p>
                  </a:txBody>
                  <a:tcPr anchor="b">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Cunner</a:t>
                      </a:r>
                    </a:p>
                  </a:txBody>
                  <a:tcPr vert="vert270">
                    <a:lnL w="12700" cap="flat" cmpd="sng" algn="ctr">
                      <a:solidFill>
                        <a:srgbClr val="4472C4"/>
                      </a:solidFill>
                      <a:prstDash val="solid"/>
                      <a:round/>
                      <a:headEnd type="none" w="med" len="med"/>
                      <a:tailEnd type="none" w="med" len="med"/>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Menhaden</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Silver Hake</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Red Hake</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Northern Pipefish</a:t>
                      </a:r>
                    </a:p>
                  </a:txBody>
                  <a:tcPr vert="vert270">
                    <a:lnL w="12700" cap="flat" cmpd="sng" algn="ctr">
                      <a:solidFill>
                        <a:srgbClr val="4472C4"/>
                      </a:solidFill>
                      <a:prstDash val="solid"/>
                      <a:round/>
                      <a:headEnd type="none" w="med" len="med"/>
                      <a:tailEnd type="none" w="med" len="med"/>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Windowpane Flounder</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pPr marL="0" indent="0">
                        <a:buNone/>
                      </a:pPr>
                      <a:r>
                        <a:rPr lang="en-US" sz="2400" b="0" dirty="0"/>
                        <a:t>Atlantic Halibut</a:t>
                      </a:r>
                    </a:p>
                  </a:txBody>
                  <a:tcPr vert="vert270">
                    <a:lnL w="12700" cap="flat" cmpd="sng" algn="ctr">
                      <a:solidFill>
                        <a:srgbClr val="4472C4"/>
                      </a:solidFill>
                      <a:prstDash val="solid"/>
                      <a:round/>
                      <a:headEnd type="none" w="med" len="med"/>
                      <a:tailEnd type="none" w="med" len="med"/>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Striped Bass</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Atlantic Silverside</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Grubby Sculpin</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Fourbeard Rockling</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Pacific Sandlance</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Sea Raven</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b="1" kern="1200">
                          <a:solidFill>
                            <a:schemeClr val="tx1"/>
                          </a:solidFill>
                          <a:latin typeface="Calibri"/>
                        </a:defRPr>
                      </a:lvl1pPr>
                      <a:lvl2pPr marL="1645920" algn="l" defTabSz="3291840" rtl="0" eaLnBrk="1" latinLnBrk="0" hangingPunct="1">
                        <a:defRPr sz="6480" b="1" kern="1200">
                          <a:solidFill>
                            <a:schemeClr val="tx1"/>
                          </a:solidFill>
                          <a:latin typeface="Calibri"/>
                        </a:defRPr>
                      </a:lvl2pPr>
                      <a:lvl3pPr marL="3291840" algn="l" defTabSz="3291840" rtl="0" eaLnBrk="1" latinLnBrk="0" hangingPunct="1">
                        <a:defRPr sz="6480" b="1" kern="1200">
                          <a:solidFill>
                            <a:schemeClr val="tx1"/>
                          </a:solidFill>
                          <a:latin typeface="Calibri"/>
                        </a:defRPr>
                      </a:lvl3pPr>
                      <a:lvl4pPr marL="4937760" algn="l" defTabSz="3291840" rtl="0" eaLnBrk="1" latinLnBrk="0" hangingPunct="1">
                        <a:defRPr sz="6480" b="1" kern="1200">
                          <a:solidFill>
                            <a:schemeClr val="tx1"/>
                          </a:solidFill>
                          <a:latin typeface="Calibri"/>
                        </a:defRPr>
                      </a:lvl4pPr>
                      <a:lvl5pPr marL="6583680" algn="l" defTabSz="3291840" rtl="0" eaLnBrk="1" latinLnBrk="0" hangingPunct="1">
                        <a:defRPr sz="6480" b="1" kern="1200">
                          <a:solidFill>
                            <a:schemeClr val="tx1"/>
                          </a:solidFill>
                          <a:latin typeface="Calibri"/>
                        </a:defRPr>
                      </a:lvl5pPr>
                      <a:lvl6pPr marL="8229600" algn="l" defTabSz="3291840" rtl="0" eaLnBrk="1" latinLnBrk="0" hangingPunct="1">
                        <a:defRPr sz="6480" b="1" kern="1200">
                          <a:solidFill>
                            <a:schemeClr val="tx1"/>
                          </a:solidFill>
                          <a:latin typeface="Calibri"/>
                        </a:defRPr>
                      </a:lvl6pPr>
                      <a:lvl7pPr marL="9875520" algn="l" defTabSz="3291840" rtl="0" eaLnBrk="1" latinLnBrk="0" hangingPunct="1">
                        <a:defRPr sz="6480" b="1" kern="1200">
                          <a:solidFill>
                            <a:schemeClr val="tx1"/>
                          </a:solidFill>
                          <a:latin typeface="Calibri"/>
                        </a:defRPr>
                      </a:lvl7pPr>
                      <a:lvl8pPr marL="11521440" algn="l" defTabSz="3291840" rtl="0" eaLnBrk="1" latinLnBrk="0" hangingPunct="1">
                        <a:defRPr sz="6480" b="1" kern="1200">
                          <a:solidFill>
                            <a:schemeClr val="tx1"/>
                          </a:solidFill>
                          <a:latin typeface="Calibri"/>
                        </a:defRPr>
                      </a:lvl8pPr>
                      <a:lvl9pPr marL="13167360" algn="l" defTabSz="3291840" rtl="0" eaLnBrk="1" latinLnBrk="0" hangingPunct="1">
                        <a:defRPr sz="6480" b="1" kern="1200">
                          <a:solidFill>
                            <a:schemeClr val="tx1"/>
                          </a:solidFill>
                          <a:latin typeface="Calibri"/>
                        </a:defRPr>
                      </a:lvl9pPr>
                    </a:lstStyle>
                    <a:p>
                      <a:r>
                        <a:rPr lang="en-US" sz="2400" b="0" dirty="0"/>
                        <a:t>Atlantic Mackerel</a:t>
                      </a:r>
                    </a:p>
                  </a:txBody>
                  <a:tcPr vert="vert270">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3542322871"/>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Net Rinse</a:t>
                      </a:r>
                    </a:p>
                  </a:txBody>
                  <a:tcP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ap="flat" cmpd="sng" algn="ctr">
                      <a:solidFill>
                        <a:srgbClr val="4472C4"/>
                      </a:solidFill>
                      <a:prstDash val="solid"/>
                      <a:round/>
                      <a:headEnd type="none" w="med" len="med"/>
                      <a:tailEnd type="none" w="med" len="med"/>
                    </a:lnL>
                    <a:lnR w="12700" cmpd="sng">
                      <a:solidFill>
                        <a:srgbClr val="4472C4"/>
                      </a:solidFill>
                    </a:lnR>
                    <a:lnT w="38100" cap="flat" cmpd="sng" algn="ctr">
                      <a:solidFill>
                        <a:sysClr val="windowText" lastClr="000000"/>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ap="flat" cmpd="sng" algn="ctr">
                      <a:solidFill>
                        <a:srgbClr val="4472C4"/>
                      </a:solidFill>
                      <a:prstDash val="solid"/>
                      <a:round/>
                      <a:headEnd type="none" w="med" len="med"/>
                      <a:tailEnd type="none" w="med" len="med"/>
                    </a:lnL>
                    <a:lnR w="12700" cmpd="sng">
                      <a:solidFill>
                        <a:srgbClr val="4472C4"/>
                      </a:solidFill>
                    </a:lnR>
                    <a:lnT w="38100" cap="flat" cmpd="sng" algn="ctr">
                      <a:solidFill>
                        <a:sysClr val="windowText" lastClr="000000"/>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ap="flat" cmpd="sng" algn="ctr">
                      <a:solidFill>
                        <a:srgbClr val="4472C4"/>
                      </a:solidFill>
                      <a:prstDash val="solid"/>
                      <a:round/>
                      <a:headEnd type="none" w="med" len="med"/>
                      <a:tailEnd type="none" w="med" len="med"/>
                    </a:lnL>
                    <a:lnR w="12700" cmpd="sng">
                      <a:solidFill>
                        <a:srgbClr val="4472C4"/>
                      </a:solidFill>
                    </a:lnR>
                    <a:lnT w="38100" cap="flat" cmpd="sng" algn="ctr">
                      <a:solidFill>
                        <a:sysClr val="windowText" lastClr="000000"/>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2510124058"/>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Continuous</a:t>
                      </a:r>
                    </a:p>
                  </a:txBody>
                  <a:tcP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2820896694"/>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Biomass</a:t>
                      </a:r>
                    </a:p>
                  </a:txBody>
                  <a:tcP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r>
                        <a:rPr lang="en-US" sz="2400" dirty="0"/>
                        <a:t>X</a:t>
                      </a:r>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ap="flat" cmpd="sng" algn="ctr">
                      <a:solidFill>
                        <a:srgbClr val="4472C4"/>
                      </a:solidFill>
                      <a:prstDash val="solid"/>
                      <a:round/>
                      <a:headEnd type="none" w="med" len="med"/>
                      <a:tailEnd type="none" w="med" len="med"/>
                    </a:lnL>
                    <a:lnR w="12700" cmpd="sng">
                      <a:solidFill>
                        <a:srgbClr val="4472C4"/>
                      </a:solidFill>
                    </a:lnR>
                    <a:lnT w="12700" cap="flat" cmpd="sng" algn="ctr">
                      <a:solidFill>
                        <a:srgbClr val="4472C4"/>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ctr"/>
                      <a:endParaRPr lang="en-US" sz="2400" dirty="0"/>
                    </a:p>
                  </a:txBody>
                  <a:tcPr anchor="ctr">
                    <a:lnL w="12700" cmpd="sng">
                      <a:solidFill>
                        <a:srgbClr val="4472C4"/>
                      </a:solidFill>
                    </a:lnL>
                    <a:lnR w="12700" cmpd="sng">
                      <a:solidFill>
                        <a:srgbClr val="4472C4"/>
                      </a:solidFill>
                    </a:lnR>
                    <a:lnT w="12700" cmpd="sng">
                      <a:solidFill>
                        <a:srgbClr val="4472C4"/>
                      </a:solidFill>
                    </a:lnT>
                    <a:lnB w="381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472C4">
                        <a:lumMod val="20000"/>
                        <a:lumOff val="80000"/>
                      </a:srgbClr>
                    </a:solidFill>
                  </a:tcPr>
                </a:tc>
                <a:extLst>
                  <a:ext uri="{0D108BD9-81ED-4DB2-BD59-A6C34878D82A}">
                    <a16:rowId xmlns:a16="http://schemas.microsoft.com/office/drawing/2014/main" val="1134261262"/>
                  </a:ext>
                </a:extLst>
              </a:tr>
              <a:tr h="501149">
                <a:tc>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r>
                        <a:rPr lang="en-US" sz="2400" dirty="0"/>
                        <a:t>Traditional</a:t>
                      </a:r>
                    </a:p>
                  </a:txBody>
                  <a:tcPr>
                    <a:lnL w="12700" cmpd="sng">
                      <a:solidFill>
                        <a:srgbClr val="4472C4"/>
                      </a:solidFill>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gridSpan="14">
                  <a:txBody>
                    <a:bodyPr/>
                    <a:lstStyle>
                      <a:lvl1pPr marL="0" algn="l" defTabSz="3291840" rtl="0" eaLnBrk="1" latinLnBrk="0" hangingPunct="1">
                        <a:defRPr sz="6480" kern="1200">
                          <a:solidFill>
                            <a:schemeClr val="tx1"/>
                          </a:solidFill>
                          <a:latin typeface="Calibri"/>
                        </a:defRPr>
                      </a:lvl1pPr>
                      <a:lvl2pPr marL="1645920" algn="l" defTabSz="3291840" rtl="0" eaLnBrk="1" latinLnBrk="0" hangingPunct="1">
                        <a:defRPr sz="6480" kern="1200">
                          <a:solidFill>
                            <a:schemeClr val="tx1"/>
                          </a:solidFill>
                          <a:latin typeface="Calibri"/>
                        </a:defRPr>
                      </a:lvl2pPr>
                      <a:lvl3pPr marL="3291840" algn="l" defTabSz="3291840" rtl="0" eaLnBrk="1" latinLnBrk="0" hangingPunct="1">
                        <a:defRPr sz="6480" kern="1200">
                          <a:solidFill>
                            <a:schemeClr val="tx1"/>
                          </a:solidFill>
                          <a:latin typeface="Calibri"/>
                        </a:defRPr>
                      </a:lvl3pPr>
                      <a:lvl4pPr marL="4937760" algn="l" defTabSz="3291840" rtl="0" eaLnBrk="1" latinLnBrk="0" hangingPunct="1">
                        <a:defRPr sz="6480" kern="1200">
                          <a:solidFill>
                            <a:schemeClr val="tx1"/>
                          </a:solidFill>
                          <a:latin typeface="Calibri"/>
                        </a:defRPr>
                      </a:lvl4pPr>
                      <a:lvl5pPr marL="6583680" algn="l" defTabSz="3291840" rtl="0" eaLnBrk="1" latinLnBrk="0" hangingPunct="1">
                        <a:defRPr sz="6480" kern="1200">
                          <a:solidFill>
                            <a:schemeClr val="tx1"/>
                          </a:solidFill>
                          <a:latin typeface="Calibri"/>
                        </a:defRPr>
                      </a:lvl5pPr>
                      <a:lvl6pPr marL="8229600" algn="l" defTabSz="3291840" rtl="0" eaLnBrk="1" latinLnBrk="0" hangingPunct="1">
                        <a:defRPr sz="6480" kern="1200">
                          <a:solidFill>
                            <a:schemeClr val="tx1"/>
                          </a:solidFill>
                          <a:latin typeface="Calibri"/>
                        </a:defRPr>
                      </a:lvl6pPr>
                      <a:lvl7pPr marL="9875520" algn="l" defTabSz="3291840" rtl="0" eaLnBrk="1" latinLnBrk="0" hangingPunct="1">
                        <a:defRPr sz="6480" kern="1200">
                          <a:solidFill>
                            <a:schemeClr val="tx1"/>
                          </a:solidFill>
                          <a:latin typeface="Calibri"/>
                        </a:defRPr>
                      </a:lvl7pPr>
                      <a:lvl8pPr marL="11521440" algn="l" defTabSz="3291840" rtl="0" eaLnBrk="1" latinLnBrk="0" hangingPunct="1">
                        <a:defRPr sz="6480" kern="1200">
                          <a:solidFill>
                            <a:schemeClr val="tx1"/>
                          </a:solidFill>
                          <a:latin typeface="Calibri"/>
                        </a:defRPr>
                      </a:lvl8pPr>
                      <a:lvl9pPr marL="13167360" algn="l" defTabSz="3291840" rtl="0" eaLnBrk="1" latinLnBrk="0" hangingPunct="1">
                        <a:defRPr sz="6480" kern="1200">
                          <a:solidFill>
                            <a:schemeClr val="tx1"/>
                          </a:solidFill>
                          <a:latin typeface="Calibri"/>
                        </a:defRPr>
                      </a:lvl9pPr>
                    </a:lstStyle>
                    <a:p>
                      <a:pPr algn="l"/>
                      <a:r>
                        <a:rPr lang="en-US" sz="2400" dirty="0"/>
                        <a:t>No fish caught</a:t>
                      </a:r>
                    </a:p>
                  </a:txBody>
                  <a:tcPr anchor="ctr">
                    <a:lnL w="12700" cap="flat" cmpd="sng" algn="ctr">
                      <a:solidFill>
                        <a:srgbClr val="4472C4"/>
                      </a:solidFill>
                      <a:prstDash val="solid"/>
                      <a:round/>
                      <a:headEnd type="none" w="med" len="med"/>
                      <a:tailEnd type="none" w="med" len="med"/>
                    </a:lnL>
                    <a:lnR w="12700" cmpd="sng">
                      <a:solidFill>
                        <a:srgbClr val="4472C4"/>
                      </a:solidFill>
                    </a:lnR>
                    <a:lnT w="38100" cap="flat" cmpd="sng" algn="ctr">
                      <a:solidFill>
                        <a:sysClr val="windowText" lastClr="000000"/>
                      </a:solidFill>
                      <a:prstDash val="solid"/>
                      <a:round/>
                      <a:headEnd type="none" w="med" len="med"/>
                      <a:tailEnd type="none" w="med" len="med"/>
                    </a:lnT>
                    <a:lnB w="12700" cmpd="sng">
                      <a:solidFill>
                        <a:srgbClr val="4472C4"/>
                      </a:solidFill>
                    </a:lnB>
                    <a:lnTlToBr w="12700" cmpd="sng">
                      <a:noFill/>
                      <a:prstDash val="solid"/>
                    </a:lnTlToBr>
                    <a:lnBlToTr w="12700" cmpd="sng">
                      <a:noFill/>
                      <a:prstDash val="solid"/>
                    </a:lnBlToTr>
                    <a:solidFill>
                      <a:srgbClr val="4472C4">
                        <a:lumMod val="20000"/>
                        <a:lumOff val="80000"/>
                      </a:srgbClr>
                    </a:solidFill>
                  </a:tcP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lnL w="12700" cap="flat" cmpd="sng" algn="ctr">
                      <a:solidFill>
                        <a:srgbClr val="4472C4"/>
                      </a:solidFill>
                      <a:prstDash val="solid"/>
                      <a:round/>
                      <a:headEnd type="none" w="med" len="med"/>
                      <a:tailEnd type="none" w="med" len="med"/>
                    </a:lnL>
                    <a:lnT w="38100" cap="flat" cmpd="sng" algn="ctr">
                      <a:solidFill>
                        <a:sysClr val="windowText" lastClr="000000"/>
                      </a:solidFill>
                      <a:prstDash val="solid"/>
                      <a:round/>
                      <a:headEnd type="none" w="med" len="med"/>
                      <a:tailEnd type="none" w="med" len="med"/>
                    </a:lnT>
                  </a:tcPr>
                </a:tc>
                <a:tc hMerge="1">
                  <a:txBody>
                    <a:bodyPr/>
                    <a:lstStyle/>
                    <a:p>
                      <a:pPr algn="ctr"/>
                      <a:endParaRPr lang="en-US" dirty="0"/>
                    </a:p>
                  </a:txBody>
                  <a:tcPr anchor="ctr"/>
                </a:tc>
                <a:tc hMerge="1">
                  <a:txBody>
                    <a:bodyPr/>
                    <a:lstStyle/>
                    <a:p>
                      <a:pPr algn="ctr"/>
                      <a:endParaRPr lang="en-US" dirty="0"/>
                    </a:p>
                  </a:txBody>
                  <a:tcPr anchor="ctr">
                    <a:lnL w="12700" cap="flat" cmpd="sng" algn="ctr">
                      <a:solidFill>
                        <a:srgbClr val="4472C4"/>
                      </a:solidFill>
                      <a:prstDash val="solid"/>
                      <a:round/>
                      <a:headEnd type="none" w="med" len="med"/>
                      <a:tailEnd type="none" w="med" len="med"/>
                    </a:lnL>
                    <a:lnT w="38100" cap="flat" cmpd="sng" algn="ctr">
                      <a:solidFill>
                        <a:sysClr val="windowText" lastClr="000000"/>
                      </a:solidFill>
                      <a:prstDash val="solid"/>
                      <a:round/>
                      <a:headEnd type="none" w="med" len="med"/>
                      <a:tailEnd type="none" w="med" len="med"/>
                    </a:lnT>
                  </a:tcP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tc hMerge="1">
                  <a:txBody>
                    <a:bodyPr/>
                    <a:lstStyle/>
                    <a:p>
                      <a:pPr algn="ctr"/>
                      <a:endParaRPr lang="en-US" dirty="0"/>
                    </a:p>
                  </a:txBody>
                  <a:tcPr anchor="ctr"/>
                </a:tc>
                <a:extLst>
                  <a:ext uri="{0D108BD9-81ED-4DB2-BD59-A6C34878D82A}">
                    <a16:rowId xmlns:a16="http://schemas.microsoft.com/office/drawing/2014/main" val="1327908284"/>
                  </a:ext>
                </a:extLst>
              </a:tr>
            </a:tbl>
          </a:graphicData>
        </a:graphic>
      </p:graphicFrame>
      <p:grpSp>
        <p:nvGrpSpPr>
          <p:cNvPr id="15" name="Group 14">
            <a:extLst>
              <a:ext uri="{FF2B5EF4-FFF2-40B4-BE49-F238E27FC236}">
                <a16:creationId xmlns:a16="http://schemas.microsoft.com/office/drawing/2014/main" id="{1AD9A2EE-84B5-4AA7-8E79-535797E37DF0}"/>
              </a:ext>
            </a:extLst>
          </p:cNvPr>
          <p:cNvGrpSpPr/>
          <p:nvPr/>
        </p:nvGrpSpPr>
        <p:grpSpPr>
          <a:xfrm>
            <a:off x="17262450" y="30872743"/>
            <a:ext cx="14422949" cy="6851052"/>
            <a:chOff x="17201328" y="31205966"/>
            <a:chExt cx="14625111" cy="7054511"/>
          </a:xfrm>
        </p:grpSpPr>
        <p:pic>
          <p:nvPicPr>
            <p:cNvPr id="203" name="Picture 202">
              <a:extLst>
                <a:ext uri="{FF2B5EF4-FFF2-40B4-BE49-F238E27FC236}">
                  <a16:creationId xmlns:a16="http://schemas.microsoft.com/office/drawing/2014/main" id="{09D1D433-CB75-4079-BEFB-D358B4C6C367}"/>
                </a:ext>
              </a:extLst>
            </p:cNvPr>
            <p:cNvPicPr>
              <a:picLocks noChangeAspect="1"/>
            </p:cNvPicPr>
            <p:nvPr/>
          </p:nvPicPr>
          <p:blipFill rotWithShape="1">
            <a:blip r:embed="rId32" cstate="screen">
              <a:extLst>
                <a:ext uri="{28A0092B-C50C-407E-A947-70E740481C1C}">
                  <a14:useLocalDpi xmlns:a14="http://schemas.microsoft.com/office/drawing/2010/main"/>
                </a:ext>
              </a:extLst>
            </a:blip>
            <a:srcRect t="11385" b="8165"/>
            <a:stretch/>
          </p:blipFill>
          <p:spPr>
            <a:xfrm>
              <a:off x="17201328" y="31205966"/>
              <a:ext cx="14625111" cy="7054511"/>
            </a:xfrm>
            <a:prstGeom prst="rect">
              <a:avLst/>
            </a:prstGeom>
          </p:spPr>
        </p:pic>
        <p:sp>
          <p:nvSpPr>
            <p:cNvPr id="14" name="TextBox 13">
              <a:extLst>
                <a:ext uri="{FF2B5EF4-FFF2-40B4-BE49-F238E27FC236}">
                  <a16:creationId xmlns:a16="http://schemas.microsoft.com/office/drawing/2014/main" id="{E82201D7-6555-49AD-AE74-F70C9C49F94C}"/>
                </a:ext>
              </a:extLst>
            </p:cNvPr>
            <p:cNvSpPr txBox="1"/>
            <p:nvPr/>
          </p:nvSpPr>
          <p:spPr>
            <a:xfrm>
              <a:off x="17602200" y="31205967"/>
              <a:ext cx="9337911" cy="548640"/>
            </a:xfrm>
            <a:prstGeom prst="rect">
              <a:avLst/>
            </a:prstGeom>
            <a:solidFill>
              <a:schemeClr val="bg1"/>
            </a:solidFill>
          </p:spPr>
          <p:txBody>
            <a:bodyPr wrap="square" rtlCol="0">
              <a:noAutofit/>
            </a:bodyPr>
            <a:lstStyle/>
            <a:p>
              <a:pPr algn="ctr"/>
              <a:r>
                <a:rPr lang="en-US" sz="2400" b="1" dirty="0"/>
                <a:t>eDNA Methods			Traditional Method</a:t>
              </a:r>
            </a:p>
          </p:txBody>
        </p:sp>
      </p:grpSp>
      <p:cxnSp>
        <p:nvCxnSpPr>
          <p:cNvPr id="9" name="Straight Arrow Connector 8">
            <a:extLst>
              <a:ext uri="{FF2B5EF4-FFF2-40B4-BE49-F238E27FC236}">
                <a16:creationId xmlns:a16="http://schemas.microsoft.com/office/drawing/2014/main" id="{3C6E04B5-4AE2-4DAB-AAD4-FDE101F0575D}"/>
              </a:ext>
            </a:extLst>
          </p:cNvPr>
          <p:cNvCxnSpPr>
            <a:cxnSpLocks/>
          </p:cNvCxnSpPr>
          <p:nvPr/>
        </p:nvCxnSpPr>
        <p:spPr>
          <a:xfrm>
            <a:off x="3733441" y="29032315"/>
            <a:ext cx="644866" cy="62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0" name="Straight Arrow Connector 89">
            <a:extLst>
              <a:ext uri="{FF2B5EF4-FFF2-40B4-BE49-F238E27FC236}">
                <a16:creationId xmlns:a16="http://schemas.microsoft.com/office/drawing/2014/main" id="{D5281CF7-4CBD-4D6F-99F5-AF0991639333}"/>
              </a:ext>
            </a:extLst>
          </p:cNvPr>
          <p:cNvCxnSpPr>
            <a:cxnSpLocks/>
          </p:cNvCxnSpPr>
          <p:nvPr/>
        </p:nvCxnSpPr>
        <p:spPr>
          <a:xfrm>
            <a:off x="6450886" y="29019574"/>
            <a:ext cx="644866" cy="62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95">
            <a:extLst>
              <a:ext uri="{FF2B5EF4-FFF2-40B4-BE49-F238E27FC236}">
                <a16:creationId xmlns:a16="http://schemas.microsoft.com/office/drawing/2014/main" id="{885ADD66-E1B7-4FAC-8918-17BE75B60598}"/>
              </a:ext>
            </a:extLst>
          </p:cNvPr>
          <p:cNvCxnSpPr>
            <a:cxnSpLocks/>
          </p:cNvCxnSpPr>
          <p:nvPr/>
        </p:nvCxnSpPr>
        <p:spPr>
          <a:xfrm>
            <a:off x="11825779" y="29032315"/>
            <a:ext cx="644866" cy="62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B1CAEAC-CB6F-4091-B39C-CB0B276E0E8D}"/>
              </a:ext>
            </a:extLst>
          </p:cNvPr>
          <p:cNvPicPr>
            <a:picLocks noChangeAspect="1"/>
          </p:cNvPicPr>
          <p:nvPr/>
        </p:nvPicPr>
        <p:blipFill>
          <a:blip r:embed="rId33"/>
          <a:stretch>
            <a:fillRect/>
          </a:stretch>
        </p:blipFill>
        <p:spPr>
          <a:xfrm>
            <a:off x="25851541" y="7543791"/>
            <a:ext cx="5833858" cy="2839488"/>
          </a:xfrm>
          <a:prstGeom prst="rect">
            <a:avLst/>
          </a:prstGeom>
        </p:spPr>
      </p:pic>
    </p:spTree>
    <p:extLst>
      <p:ext uri="{BB962C8B-B14F-4D97-AF65-F5344CB8AC3E}">
        <p14:creationId xmlns:p14="http://schemas.microsoft.com/office/powerpoint/2010/main" val="19242618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356</TotalTime>
  <Words>878</Words>
  <Application>Microsoft Office PowerPoint</Application>
  <PresentationFormat>Custom</PresentationFormat>
  <Paragraphs>159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Crane</dc:creator>
  <cp:lastModifiedBy>Jason Goldstein</cp:lastModifiedBy>
  <cp:revision>58</cp:revision>
  <cp:lastPrinted>2019-10-31T20:31:34Z</cp:lastPrinted>
  <dcterms:created xsi:type="dcterms:W3CDTF">2019-10-31T14:34:54Z</dcterms:created>
  <dcterms:modified xsi:type="dcterms:W3CDTF">2019-11-01T18:49:43Z</dcterms:modified>
</cp:coreProperties>
</file>