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3.xml" ContentType="application/vnd.openxmlformats-officedocument.themeOverride+xml"/>
  <Override PartName="/ppt/drawings/drawing2.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3" r:id="rId1"/>
  </p:sldMasterIdLst>
  <p:notesMasterIdLst>
    <p:notesMasterId r:id="rId3"/>
  </p:notesMasterIdLst>
  <p:sldIdLst>
    <p:sldId id="258" r:id="rId2"/>
  </p:sldIdLst>
  <p:sldSz cx="43891200" cy="32918400"/>
  <p:notesSz cx="6858000" cy="9144000"/>
  <p:defaultText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7985"/>
    <a:srgbClr val="6892C9"/>
    <a:srgbClr val="990000"/>
    <a:srgbClr val="FF6199"/>
    <a:srgbClr val="FFA5C5"/>
    <a:srgbClr val="461E64"/>
    <a:srgbClr val="2B7985"/>
    <a:srgbClr val="00512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0603" autoAdjust="0"/>
  </p:normalViewPr>
  <p:slideViewPr>
    <p:cSldViewPr snapToGrid="0" snapToObjects="1">
      <p:cViewPr>
        <p:scale>
          <a:sx n="33" d="100"/>
          <a:sy n="33" d="100"/>
        </p:scale>
        <p:origin x="24" y="24"/>
      </p:cViewPr>
      <p:guideLst/>
    </p:cSldViewPr>
  </p:slideViewPr>
  <p:notesTextViewPr>
    <p:cViewPr>
      <p:scale>
        <a:sx n="33" d="100"/>
        <a:sy n="33"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Localadmin\Box\SEEDS%20Lab%20Student%20Folders\Joelle%20LaFreniere\AIChE%202019\DLS%20Compilation%20Graph.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C:\Users\Localadmin\Box\SEEDS%20Lab%20Student%20Folders\Joelle%20LaFreniere\DLS%20Data\Zetapotential%20Experiments\ZetaPotential%20Upramp%20Downramp.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C:\Users\Localadmin\Box\SEEDS%20Lab%20Student%20Folders\Joelle%20LaFreniere\DLS%20Data\Zetapotential%20Experiments\ZetaPotential%20Upramp%20Downramp.xlsx" TargetMode="External"/></Relationships>
</file>

<file path=ppt/charts/_rels/chart4.xml.rels><?xml version="1.0" encoding="UTF-8" standalone="yes"?>
<Relationships xmlns="http://schemas.openxmlformats.org/package/2006/relationships"><Relationship Id="rId3" Type="http://schemas.openxmlformats.org/officeDocument/2006/relationships/oleObject" Target="file:///C:\Users\Localadmin\Box\SEEDS%20Lab%20Student%20Folders\Joelle%20LaFreniere\AIChE%202019\JoVE%20Figures%20to%20Edit.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6.xml"/><Relationship Id="rId1" Type="http://schemas.microsoft.com/office/2011/relationships/chartStyle" Target="style6.xml"/><Relationship Id="rId5" Type="http://schemas.openxmlformats.org/officeDocument/2006/relationships/chartUserShapes" Target="../drawings/drawing2.xml"/><Relationship Id="rId4" Type="http://schemas.openxmlformats.org/officeDocument/2006/relationships/oleObject" Target="file:///C:\Users\Localadmin\Box\SEEDS%20Lab%20Student%20Folders\Joelle%20LaFreniere\AIChE%202019\DLS%20Compilation%20Graph.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9.6053769104262859E-2"/>
          <c:y val="0.17816646910005088"/>
          <c:w val="0.82005116146428347"/>
          <c:h val="0.54444345233925739"/>
        </c:manualLayout>
      </c:layout>
      <c:scatterChart>
        <c:scatterStyle val="lineMarker"/>
        <c:varyColors val="0"/>
        <c:ser>
          <c:idx val="0"/>
          <c:order val="0"/>
          <c:tx>
            <c:v>0V</c:v>
          </c:tx>
          <c:spPr>
            <a:ln w="19050" cap="rnd">
              <a:solidFill>
                <a:schemeClr val="accent4"/>
              </a:solidFill>
              <a:round/>
            </a:ln>
            <a:effectLst/>
          </c:spPr>
          <c:marker>
            <c:symbol val="square"/>
            <c:size val="15"/>
            <c:spPr>
              <a:solidFill>
                <a:schemeClr val="accent4"/>
              </a:solidFill>
              <a:ln w="9525">
                <a:solidFill>
                  <a:schemeClr val="accent4"/>
                </a:solidFill>
              </a:ln>
              <a:effectLst/>
            </c:spPr>
          </c:marker>
          <c:errBars>
            <c:errDir val="y"/>
            <c:errBarType val="both"/>
            <c:errValType val="cust"/>
            <c:noEndCap val="0"/>
            <c:plus>
              <c:numRef>
                <c:f>'correlation NIPAM no voltage '!$G$3:$G$17</c:f>
                <c:numCache>
                  <c:formatCode>General</c:formatCode>
                  <c:ptCount val="15"/>
                  <c:pt idx="0">
                    <c:v>0.20663978319771839</c:v>
                  </c:pt>
                  <c:pt idx="1">
                    <c:v>9.2915732431775561E-2</c:v>
                  </c:pt>
                  <c:pt idx="2">
                    <c:v>0.25146238950056377</c:v>
                  </c:pt>
                  <c:pt idx="3">
                    <c:v>0.12055427546683424</c:v>
                  </c:pt>
                  <c:pt idx="4">
                    <c:v>0.16623276853055582</c:v>
                  </c:pt>
                  <c:pt idx="5">
                    <c:v>0.19467922333931756</c:v>
                  </c:pt>
                  <c:pt idx="6">
                    <c:v>12.575930714397774</c:v>
                  </c:pt>
                  <c:pt idx="7">
                    <c:v>33.560889936551639</c:v>
                  </c:pt>
                  <c:pt idx="8">
                    <c:v>89.838744425776568</c:v>
                  </c:pt>
                  <c:pt idx="9">
                    <c:v>78.117432966869387</c:v>
                  </c:pt>
                  <c:pt idx="10">
                    <c:v>30.315012782448235</c:v>
                  </c:pt>
                  <c:pt idx="11">
                    <c:v>72.251874254813174</c:v>
                  </c:pt>
                  <c:pt idx="12">
                    <c:v>112.8228700219951</c:v>
                  </c:pt>
                  <c:pt idx="13">
                    <c:v>30.2709982216202</c:v>
                  </c:pt>
                  <c:pt idx="14">
                    <c:v>64.629714528226103</c:v>
                  </c:pt>
                </c:numCache>
              </c:numRef>
            </c:plus>
            <c:minus>
              <c:numRef>
                <c:f>'correlation NIPAM no voltage '!$G$3:$G$17</c:f>
                <c:numCache>
                  <c:formatCode>General</c:formatCode>
                  <c:ptCount val="15"/>
                  <c:pt idx="0">
                    <c:v>0.20663978319771839</c:v>
                  </c:pt>
                  <c:pt idx="1">
                    <c:v>9.2915732431775561E-2</c:v>
                  </c:pt>
                  <c:pt idx="2">
                    <c:v>0.25146238950056377</c:v>
                  </c:pt>
                  <c:pt idx="3">
                    <c:v>0.12055427546683424</c:v>
                  </c:pt>
                  <c:pt idx="4">
                    <c:v>0.16623276853055582</c:v>
                  </c:pt>
                  <c:pt idx="5">
                    <c:v>0.19467922333931756</c:v>
                  </c:pt>
                  <c:pt idx="6">
                    <c:v>12.575930714397774</c:v>
                  </c:pt>
                  <c:pt idx="7">
                    <c:v>33.560889936551639</c:v>
                  </c:pt>
                  <c:pt idx="8">
                    <c:v>89.838744425776568</c:v>
                  </c:pt>
                  <c:pt idx="9">
                    <c:v>78.117432966869387</c:v>
                  </c:pt>
                  <c:pt idx="10">
                    <c:v>30.315012782448235</c:v>
                  </c:pt>
                  <c:pt idx="11">
                    <c:v>72.251874254813174</c:v>
                  </c:pt>
                  <c:pt idx="12">
                    <c:v>112.8228700219951</c:v>
                  </c:pt>
                  <c:pt idx="13">
                    <c:v>30.2709982216202</c:v>
                  </c:pt>
                  <c:pt idx="14">
                    <c:v>64.629714528226103</c:v>
                  </c:pt>
                </c:numCache>
              </c:numRef>
            </c:minus>
            <c:spPr>
              <a:noFill/>
              <a:ln w="9525" cap="flat" cmpd="sng" algn="ctr">
                <a:solidFill>
                  <a:schemeClr val="tx1">
                    <a:lumMod val="65000"/>
                    <a:lumOff val="35000"/>
                  </a:schemeClr>
                </a:solidFill>
                <a:round/>
              </a:ln>
              <a:effectLst/>
            </c:spPr>
          </c:errBars>
          <c:xVal>
            <c:numRef>
              <c:f>'correlation NIPAM no voltage '!$B$3:$B$17</c:f>
              <c:numCache>
                <c:formatCode>General</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numRef>
          </c:xVal>
          <c:yVal>
            <c:numRef>
              <c:f>'correlation NIPAM no voltage '!$F$3:$F$17</c:f>
              <c:numCache>
                <c:formatCode>General</c:formatCode>
                <c:ptCount val="15"/>
                <c:pt idx="0">
                  <c:v>5.0900000000000007</c:v>
                </c:pt>
                <c:pt idx="1">
                  <c:v>5.3133333333333335</c:v>
                </c:pt>
                <c:pt idx="2">
                  <c:v>5.1466666666666674</c:v>
                </c:pt>
                <c:pt idx="3">
                  <c:v>5.456666666666667</c:v>
                </c:pt>
                <c:pt idx="4">
                  <c:v>5.3533333333333344</c:v>
                </c:pt>
                <c:pt idx="5">
                  <c:v>5.12</c:v>
                </c:pt>
                <c:pt idx="6">
                  <c:v>12.866666666666667</c:v>
                </c:pt>
                <c:pt idx="7">
                  <c:v>593.33333333333337</c:v>
                </c:pt>
                <c:pt idx="8">
                  <c:v>864</c:v>
                </c:pt>
                <c:pt idx="9">
                  <c:v>968.33333333333337</c:v>
                </c:pt>
                <c:pt idx="10">
                  <c:v>1662</c:v>
                </c:pt>
                <c:pt idx="11">
                  <c:v>1691.6666666666667</c:v>
                </c:pt>
                <c:pt idx="12">
                  <c:v>1704</c:v>
                </c:pt>
                <c:pt idx="13">
                  <c:v>1875.3333333333333</c:v>
                </c:pt>
                <c:pt idx="14">
                  <c:v>1881</c:v>
                </c:pt>
              </c:numCache>
            </c:numRef>
          </c:yVal>
          <c:smooth val="0"/>
          <c:extLst>
            <c:ext xmlns:c16="http://schemas.microsoft.com/office/drawing/2014/chart" uri="{C3380CC4-5D6E-409C-BE32-E72D297353CC}">
              <c16:uniqueId val="{00000000-1D07-4D7B-8CC5-A304361412F1}"/>
            </c:ext>
          </c:extLst>
        </c:ser>
        <c:ser>
          <c:idx val="1"/>
          <c:order val="1"/>
          <c:tx>
            <c:v>0.2V</c:v>
          </c:tx>
          <c:spPr>
            <a:ln w="19050" cap="rnd">
              <a:solidFill>
                <a:schemeClr val="accent2">
                  <a:tint val="65000"/>
                </a:schemeClr>
              </a:solidFill>
              <a:round/>
            </a:ln>
            <a:effectLst/>
          </c:spPr>
          <c:marker>
            <c:symbol val="square"/>
            <c:size val="15"/>
            <c:spPr>
              <a:solidFill>
                <a:schemeClr val="accent2">
                  <a:tint val="65000"/>
                </a:schemeClr>
              </a:solidFill>
              <a:ln w="9525">
                <a:solidFill>
                  <a:schemeClr val="accent2">
                    <a:tint val="65000"/>
                  </a:schemeClr>
                </a:solidFill>
              </a:ln>
              <a:effectLst/>
            </c:spPr>
          </c:marker>
          <c:errBars>
            <c:errDir val="y"/>
            <c:errBarType val="both"/>
            <c:errValType val="cust"/>
            <c:noEndCap val="0"/>
            <c:plus>
              <c:numRef>
                <c:f>'correlation NIPAM no voltage '!$W$3:$W$17</c:f>
                <c:numCache>
                  <c:formatCode>General</c:formatCode>
                  <c:ptCount val="15"/>
                  <c:pt idx="0">
                    <c:v>0.2799309438653278</c:v>
                  </c:pt>
                  <c:pt idx="1">
                    <c:v>5.200320502943389E-2</c:v>
                  </c:pt>
                  <c:pt idx="2">
                    <c:v>0.28357186038110332</c:v>
                  </c:pt>
                  <c:pt idx="3">
                    <c:v>5.9911045169762887E-2</c:v>
                  </c:pt>
                  <c:pt idx="4">
                    <c:v>0.14164156640383962</c:v>
                  </c:pt>
                  <c:pt idx="5">
                    <c:v>4.5346811721810529E-2</c:v>
                  </c:pt>
                  <c:pt idx="6">
                    <c:v>0.11200000000000011</c:v>
                  </c:pt>
                  <c:pt idx="7">
                    <c:v>29.865197136466399</c:v>
                  </c:pt>
                  <c:pt idx="8">
                    <c:v>85.645859989455275</c:v>
                  </c:pt>
                  <c:pt idx="9">
                    <c:v>22.756391043689973</c:v>
                  </c:pt>
                  <c:pt idx="10">
                    <c:v>19.947932223666651</c:v>
                  </c:pt>
                  <c:pt idx="11">
                    <c:v>50.88971736346484</c:v>
                  </c:pt>
                  <c:pt idx="12">
                    <c:v>61.733054355021189</c:v>
                  </c:pt>
                  <c:pt idx="13">
                    <c:v>183.44618647803279</c:v>
                  </c:pt>
                  <c:pt idx="14">
                    <c:v>120.40348832155985</c:v>
                  </c:pt>
                </c:numCache>
              </c:numRef>
            </c:plus>
            <c:minus>
              <c:numRef>
                <c:f>'correlation NIPAM no voltage '!$W$3:$W$17</c:f>
                <c:numCache>
                  <c:formatCode>General</c:formatCode>
                  <c:ptCount val="15"/>
                  <c:pt idx="0">
                    <c:v>0.2799309438653278</c:v>
                  </c:pt>
                  <c:pt idx="1">
                    <c:v>5.200320502943389E-2</c:v>
                  </c:pt>
                  <c:pt idx="2">
                    <c:v>0.28357186038110332</c:v>
                  </c:pt>
                  <c:pt idx="3">
                    <c:v>5.9911045169762887E-2</c:v>
                  </c:pt>
                  <c:pt idx="4">
                    <c:v>0.14164156640383962</c:v>
                  </c:pt>
                  <c:pt idx="5">
                    <c:v>4.5346811721810529E-2</c:v>
                  </c:pt>
                  <c:pt idx="6">
                    <c:v>0.11200000000000011</c:v>
                  </c:pt>
                  <c:pt idx="7">
                    <c:v>29.865197136466399</c:v>
                  </c:pt>
                  <c:pt idx="8">
                    <c:v>85.645859989455275</c:v>
                  </c:pt>
                  <c:pt idx="9">
                    <c:v>22.756391043689973</c:v>
                  </c:pt>
                  <c:pt idx="10">
                    <c:v>19.947932223666651</c:v>
                  </c:pt>
                  <c:pt idx="11">
                    <c:v>50.88971736346484</c:v>
                  </c:pt>
                  <c:pt idx="12">
                    <c:v>61.733054355021189</c:v>
                  </c:pt>
                  <c:pt idx="13">
                    <c:v>183.44618647803279</c:v>
                  </c:pt>
                  <c:pt idx="14">
                    <c:v>120.40348832155985</c:v>
                  </c:pt>
                </c:numCache>
              </c:numRef>
            </c:minus>
            <c:spPr>
              <a:noFill/>
              <a:ln w="9525" cap="flat" cmpd="sng" algn="ctr">
                <a:solidFill>
                  <a:schemeClr val="tx1">
                    <a:lumMod val="65000"/>
                    <a:lumOff val="35000"/>
                  </a:schemeClr>
                </a:solidFill>
                <a:round/>
              </a:ln>
              <a:effectLst/>
            </c:spPr>
          </c:errBars>
          <c:xVal>
            <c:numRef>
              <c:f>'correlation NIPAM no voltage '!$J$3:$J$17</c:f>
              <c:numCache>
                <c:formatCode>General</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numRef>
          </c:xVal>
          <c:yVal>
            <c:numRef>
              <c:f>'correlation NIPAM no voltage '!$N$3:$N$17</c:f>
              <c:numCache>
                <c:formatCode>General</c:formatCode>
                <c:ptCount val="15"/>
                <c:pt idx="0">
                  <c:v>6.1516666666666664</c:v>
                </c:pt>
                <c:pt idx="1">
                  <c:v>5.9896666666666674</c:v>
                </c:pt>
                <c:pt idx="2">
                  <c:v>6.0413333333333332</c:v>
                </c:pt>
                <c:pt idx="3">
                  <c:v>6.0049999999999999</c:v>
                </c:pt>
                <c:pt idx="4">
                  <c:v>5.9553333333333329</c:v>
                </c:pt>
                <c:pt idx="5">
                  <c:v>5.8739999999999997</c:v>
                </c:pt>
                <c:pt idx="6">
                  <c:v>5.8473333333333342</c:v>
                </c:pt>
                <c:pt idx="7">
                  <c:v>258</c:v>
                </c:pt>
                <c:pt idx="8">
                  <c:v>854.5</c:v>
                </c:pt>
                <c:pt idx="9">
                  <c:v>1339</c:v>
                </c:pt>
                <c:pt idx="10">
                  <c:v>1333.3333333333333</c:v>
                </c:pt>
                <c:pt idx="11">
                  <c:v>1169.3333333333333</c:v>
                </c:pt>
                <c:pt idx="12">
                  <c:v>1207</c:v>
                </c:pt>
                <c:pt idx="13">
                  <c:v>1321</c:v>
                </c:pt>
                <c:pt idx="14">
                  <c:v>1415.3333333333333</c:v>
                </c:pt>
              </c:numCache>
            </c:numRef>
          </c:yVal>
          <c:smooth val="0"/>
          <c:extLst>
            <c:ext xmlns:c16="http://schemas.microsoft.com/office/drawing/2014/chart" uri="{C3380CC4-5D6E-409C-BE32-E72D297353CC}">
              <c16:uniqueId val="{00000001-1D07-4D7B-8CC5-A304361412F1}"/>
            </c:ext>
          </c:extLst>
        </c:ser>
        <c:ser>
          <c:idx val="2"/>
          <c:order val="2"/>
          <c:tx>
            <c:v>0.3V</c:v>
          </c:tx>
          <c:spPr>
            <a:ln w="19050" cap="rnd">
              <a:solidFill>
                <a:srgbClr val="FF6199"/>
              </a:solidFill>
              <a:round/>
            </a:ln>
            <a:effectLst/>
          </c:spPr>
          <c:marker>
            <c:symbol val="square"/>
            <c:size val="15"/>
            <c:spPr>
              <a:solidFill>
                <a:srgbClr val="FF6199"/>
              </a:solidFill>
              <a:ln w="9525">
                <a:solidFill>
                  <a:schemeClr val="accent2">
                    <a:tint val="83000"/>
                  </a:schemeClr>
                </a:solidFill>
              </a:ln>
              <a:effectLst/>
            </c:spPr>
          </c:marker>
          <c:errBars>
            <c:errDir val="y"/>
            <c:errBarType val="both"/>
            <c:errValType val="cust"/>
            <c:noEndCap val="0"/>
            <c:plus>
              <c:numRef>
                <c:f>'correlation NIPAM no voltage '!$W$3:$W$17</c:f>
                <c:numCache>
                  <c:formatCode>General</c:formatCode>
                  <c:ptCount val="15"/>
                  <c:pt idx="0">
                    <c:v>0.2799309438653278</c:v>
                  </c:pt>
                  <c:pt idx="1">
                    <c:v>5.200320502943389E-2</c:v>
                  </c:pt>
                  <c:pt idx="2">
                    <c:v>0.28357186038110332</c:v>
                  </c:pt>
                  <c:pt idx="3">
                    <c:v>5.9911045169762887E-2</c:v>
                  </c:pt>
                  <c:pt idx="4">
                    <c:v>0.14164156640383962</c:v>
                  </c:pt>
                  <c:pt idx="5">
                    <c:v>4.5346811721810529E-2</c:v>
                  </c:pt>
                  <c:pt idx="6">
                    <c:v>0.11200000000000011</c:v>
                  </c:pt>
                  <c:pt idx="7">
                    <c:v>29.865197136466399</c:v>
                  </c:pt>
                  <c:pt idx="8">
                    <c:v>85.645859989455275</c:v>
                  </c:pt>
                  <c:pt idx="9">
                    <c:v>22.756391043689973</c:v>
                  </c:pt>
                  <c:pt idx="10">
                    <c:v>19.947932223666651</c:v>
                  </c:pt>
                  <c:pt idx="11">
                    <c:v>50.88971736346484</c:v>
                  </c:pt>
                  <c:pt idx="12">
                    <c:v>61.733054355021189</c:v>
                  </c:pt>
                  <c:pt idx="13">
                    <c:v>183.44618647803279</c:v>
                  </c:pt>
                  <c:pt idx="14">
                    <c:v>120.40348832155985</c:v>
                  </c:pt>
                </c:numCache>
              </c:numRef>
            </c:plus>
            <c:minus>
              <c:numRef>
                <c:f>'correlation NIPAM no voltage '!$W$3:$W$17</c:f>
                <c:numCache>
                  <c:formatCode>General</c:formatCode>
                  <c:ptCount val="15"/>
                  <c:pt idx="0">
                    <c:v>0.2799309438653278</c:v>
                  </c:pt>
                  <c:pt idx="1">
                    <c:v>5.200320502943389E-2</c:v>
                  </c:pt>
                  <c:pt idx="2">
                    <c:v>0.28357186038110332</c:v>
                  </c:pt>
                  <c:pt idx="3">
                    <c:v>5.9911045169762887E-2</c:v>
                  </c:pt>
                  <c:pt idx="4">
                    <c:v>0.14164156640383962</c:v>
                  </c:pt>
                  <c:pt idx="5">
                    <c:v>4.5346811721810529E-2</c:v>
                  </c:pt>
                  <c:pt idx="6">
                    <c:v>0.11200000000000011</c:v>
                  </c:pt>
                  <c:pt idx="7">
                    <c:v>29.865197136466399</c:v>
                  </c:pt>
                  <c:pt idx="8">
                    <c:v>85.645859989455275</c:v>
                  </c:pt>
                  <c:pt idx="9">
                    <c:v>22.756391043689973</c:v>
                  </c:pt>
                  <c:pt idx="10">
                    <c:v>19.947932223666651</c:v>
                  </c:pt>
                  <c:pt idx="11">
                    <c:v>50.88971736346484</c:v>
                  </c:pt>
                  <c:pt idx="12">
                    <c:v>61.733054355021189</c:v>
                  </c:pt>
                  <c:pt idx="13">
                    <c:v>183.44618647803279</c:v>
                  </c:pt>
                  <c:pt idx="14">
                    <c:v>120.40348832155985</c:v>
                  </c:pt>
                </c:numCache>
              </c:numRef>
            </c:minus>
            <c:spPr>
              <a:noFill/>
              <a:ln w="9525" cap="flat" cmpd="sng" algn="ctr">
                <a:solidFill>
                  <a:schemeClr val="tx1">
                    <a:lumMod val="65000"/>
                    <a:lumOff val="35000"/>
                  </a:schemeClr>
                </a:solidFill>
                <a:round/>
              </a:ln>
              <a:effectLst/>
            </c:spPr>
          </c:errBars>
          <c:xVal>
            <c:numRef>
              <c:f>'correlation NIPAM no voltage '!$R$3:$R$17</c:f>
              <c:numCache>
                <c:formatCode>General</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numRef>
          </c:xVal>
          <c:yVal>
            <c:numRef>
              <c:f>'correlation NIPAM no voltage '!$V$3:$V$17</c:f>
              <c:numCache>
                <c:formatCode>General</c:formatCode>
                <c:ptCount val="15"/>
                <c:pt idx="0">
                  <c:v>6.4296666666666669</c:v>
                </c:pt>
                <c:pt idx="1">
                  <c:v>6.2553333333333327</c:v>
                </c:pt>
                <c:pt idx="2">
                  <c:v>6.6219999999999999</c:v>
                </c:pt>
                <c:pt idx="3">
                  <c:v>6.8353333333333337</c:v>
                </c:pt>
                <c:pt idx="4">
                  <c:v>6.5936666666666666</c:v>
                </c:pt>
                <c:pt idx="5">
                  <c:v>6.230666666666667</c:v>
                </c:pt>
                <c:pt idx="6">
                  <c:v>6.2149999999999999</c:v>
                </c:pt>
                <c:pt idx="7">
                  <c:v>272.5</c:v>
                </c:pt>
                <c:pt idx="8">
                  <c:v>648.33333333333337</c:v>
                </c:pt>
                <c:pt idx="9">
                  <c:v>751.4666666666667</c:v>
                </c:pt>
                <c:pt idx="10">
                  <c:v>783.4</c:v>
                </c:pt>
                <c:pt idx="11">
                  <c:v>833.23333333333323</c:v>
                </c:pt>
                <c:pt idx="12">
                  <c:v>965.30000000000007</c:v>
                </c:pt>
                <c:pt idx="13">
                  <c:v>1023.1333333333333</c:v>
                </c:pt>
                <c:pt idx="14">
                  <c:v>1073</c:v>
                </c:pt>
              </c:numCache>
            </c:numRef>
          </c:yVal>
          <c:smooth val="0"/>
          <c:extLst>
            <c:ext xmlns:c16="http://schemas.microsoft.com/office/drawing/2014/chart" uri="{C3380CC4-5D6E-409C-BE32-E72D297353CC}">
              <c16:uniqueId val="{00000002-1D07-4D7B-8CC5-A304361412F1}"/>
            </c:ext>
          </c:extLst>
        </c:ser>
        <c:ser>
          <c:idx val="3"/>
          <c:order val="3"/>
          <c:tx>
            <c:v>0.4V</c:v>
          </c:tx>
          <c:spPr>
            <a:ln w="19050" cap="rnd">
              <a:solidFill>
                <a:schemeClr val="accent2"/>
              </a:solidFill>
              <a:round/>
            </a:ln>
            <a:effectLst/>
          </c:spPr>
          <c:marker>
            <c:symbol val="square"/>
            <c:size val="15"/>
            <c:spPr>
              <a:solidFill>
                <a:schemeClr val="accent2"/>
              </a:solidFill>
              <a:ln w="9525">
                <a:solidFill>
                  <a:schemeClr val="accent2"/>
                </a:solidFill>
              </a:ln>
              <a:effectLst/>
            </c:spPr>
          </c:marker>
          <c:errBars>
            <c:errDir val="y"/>
            <c:errBarType val="both"/>
            <c:errValType val="cust"/>
            <c:noEndCap val="0"/>
            <c:plus>
              <c:numRef>
                <c:f>'correlation NIPAM no voltage '!$AE$3:$AE$17</c:f>
                <c:numCache>
                  <c:formatCode>General</c:formatCode>
                  <c:ptCount val="15"/>
                  <c:pt idx="0">
                    <c:v>0.32863809882604883</c:v>
                  </c:pt>
                  <c:pt idx="1">
                    <c:v>0.38014777828277935</c:v>
                  </c:pt>
                  <c:pt idx="2">
                    <c:v>0.29101202724286157</c:v>
                  </c:pt>
                  <c:pt idx="3">
                    <c:v>8.5704920123253717E-2</c:v>
                  </c:pt>
                  <c:pt idx="4">
                    <c:v>0.53810903479994976</c:v>
                  </c:pt>
                  <c:pt idx="5">
                    <c:v>0.11452947218947623</c:v>
                  </c:pt>
                  <c:pt idx="6">
                    <c:v>341.40976078020964</c:v>
                  </c:pt>
                  <c:pt idx="7">
                    <c:v>39.802805596255816</c:v>
                  </c:pt>
                  <c:pt idx="8">
                    <c:v>202.75308464566757</c:v>
                  </c:pt>
                  <c:pt idx="9">
                    <c:v>34.128043209849203</c:v>
                  </c:pt>
                  <c:pt idx="10">
                    <c:v>188.94447156065038</c:v>
                  </c:pt>
                  <c:pt idx="11">
                    <c:v>79.366512669597185</c:v>
                  </c:pt>
                  <c:pt idx="12">
                    <c:v>99.52773482803677</c:v>
                  </c:pt>
                  <c:pt idx="13">
                    <c:v>120.36554047290004</c:v>
                  </c:pt>
                  <c:pt idx="14">
                    <c:v>96.770673932412691</c:v>
                  </c:pt>
                </c:numCache>
              </c:numRef>
            </c:plus>
            <c:minus>
              <c:numRef>
                <c:f>'correlation NIPAM no voltage '!$AE$3:$AE$17</c:f>
                <c:numCache>
                  <c:formatCode>General</c:formatCode>
                  <c:ptCount val="15"/>
                  <c:pt idx="0">
                    <c:v>0.32863809882604883</c:v>
                  </c:pt>
                  <c:pt idx="1">
                    <c:v>0.38014777828277935</c:v>
                  </c:pt>
                  <c:pt idx="2">
                    <c:v>0.29101202724286157</c:v>
                  </c:pt>
                  <c:pt idx="3">
                    <c:v>8.5704920123253717E-2</c:v>
                  </c:pt>
                  <c:pt idx="4">
                    <c:v>0.53810903479994976</c:v>
                  </c:pt>
                  <c:pt idx="5">
                    <c:v>0.11452947218947623</c:v>
                  </c:pt>
                  <c:pt idx="6">
                    <c:v>341.40976078020964</c:v>
                  </c:pt>
                  <c:pt idx="7">
                    <c:v>39.802805596255816</c:v>
                  </c:pt>
                  <c:pt idx="8">
                    <c:v>202.75308464566757</c:v>
                  </c:pt>
                  <c:pt idx="9">
                    <c:v>34.128043209849203</c:v>
                  </c:pt>
                  <c:pt idx="10">
                    <c:v>188.94447156065038</c:v>
                  </c:pt>
                  <c:pt idx="11">
                    <c:v>79.366512669597185</c:v>
                  </c:pt>
                  <c:pt idx="12">
                    <c:v>99.52773482803677</c:v>
                  </c:pt>
                  <c:pt idx="13">
                    <c:v>120.36554047290004</c:v>
                  </c:pt>
                  <c:pt idx="14">
                    <c:v>96.770673932412691</c:v>
                  </c:pt>
                </c:numCache>
              </c:numRef>
            </c:minus>
            <c:spPr>
              <a:noFill/>
              <a:ln w="9525" cap="flat" cmpd="sng" algn="ctr">
                <a:solidFill>
                  <a:schemeClr val="tx1">
                    <a:lumMod val="65000"/>
                    <a:lumOff val="35000"/>
                  </a:schemeClr>
                </a:solidFill>
                <a:round/>
              </a:ln>
              <a:effectLst/>
            </c:spPr>
          </c:errBars>
          <c:xVal>
            <c:numRef>
              <c:f>'correlation NIPAM no voltage '!$Z$3:$Z$17</c:f>
              <c:numCache>
                <c:formatCode>General</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extLst xmlns:c15="http://schemas.microsoft.com/office/drawing/2012/chart"/>
            </c:numRef>
          </c:xVal>
          <c:yVal>
            <c:numRef>
              <c:f>'correlation NIPAM no voltage '!$AD$3:$AD$17</c:f>
              <c:numCache>
                <c:formatCode>General</c:formatCode>
                <c:ptCount val="15"/>
                <c:pt idx="0">
                  <c:v>6.28</c:v>
                </c:pt>
                <c:pt idx="1">
                  <c:v>6.0993333333333339</c:v>
                </c:pt>
                <c:pt idx="2">
                  <c:v>6.3339999999999996</c:v>
                </c:pt>
                <c:pt idx="3">
                  <c:v>6.5213333333333336</c:v>
                </c:pt>
                <c:pt idx="4">
                  <c:v>6.0333333333333341</c:v>
                </c:pt>
                <c:pt idx="5">
                  <c:v>6.28</c:v>
                </c:pt>
                <c:pt idx="6">
                  <c:v>203.57399999999998</c:v>
                </c:pt>
                <c:pt idx="7">
                  <c:v>327.23333333333335</c:v>
                </c:pt>
                <c:pt idx="8">
                  <c:v>900.86666666666667</c:v>
                </c:pt>
                <c:pt idx="9">
                  <c:v>868.0333333333333</c:v>
                </c:pt>
                <c:pt idx="10">
                  <c:v>1021.7333333333332</c:v>
                </c:pt>
                <c:pt idx="11">
                  <c:v>930.83333333333337</c:v>
                </c:pt>
                <c:pt idx="12">
                  <c:v>1088.3</c:v>
                </c:pt>
                <c:pt idx="13">
                  <c:v>1056.7666666666667</c:v>
                </c:pt>
                <c:pt idx="14">
                  <c:v>1039.3666666666668</c:v>
                </c:pt>
              </c:numCache>
              <c:extLst xmlns:c15="http://schemas.microsoft.com/office/drawing/2012/chart"/>
            </c:numRef>
          </c:yVal>
          <c:smooth val="0"/>
          <c:extLst xmlns:c15="http://schemas.microsoft.com/office/drawing/2012/chart">
            <c:ext xmlns:c16="http://schemas.microsoft.com/office/drawing/2014/chart" uri="{C3380CC4-5D6E-409C-BE32-E72D297353CC}">
              <c16:uniqueId val="{00000003-1D07-4D7B-8CC5-A304361412F1}"/>
            </c:ext>
          </c:extLst>
        </c:ser>
        <c:ser>
          <c:idx val="4"/>
          <c:order val="4"/>
          <c:tx>
            <c:v>1.0V</c:v>
          </c:tx>
          <c:spPr>
            <a:ln w="19050" cap="rnd">
              <a:solidFill>
                <a:srgbClr val="C00000"/>
              </a:solidFill>
              <a:round/>
            </a:ln>
            <a:effectLst/>
          </c:spPr>
          <c:marker>
            <c:symbol val="square"/>
            <c:size val="15"/>
            <c:spPr>
              <a:solidFill>
                <a:srgbClr val="C00000"/>
              </a:solidFill>
              <a:ln w="9525">
                <a:solidFill>
                  <a:srgbClr val="C00000"/>
                </a:solidFill>
              </a:ln>
              <a:effectLst/>
            </c:spPr>
          </c:marker>
          <c:errBars>
            <c:errDir val="y"/>
            <c:errBarType val="both"/>
            <c:errValType val="cust"/>
            <c:noEndCap val="0"/>
            <c:plus>
              <c:numRef>
                <c:f>'correlation NIPAM no voltage '!$AM$3:$AM$17</c:f>
                <c:numCache>
                  <c:formatCode>General</c:formatCode>
                  <c:ptCount val="15"/>
                  <c:pt idx="0">
                    <c:v>0.17098537949193207</c:v>
                  </c:pt>
                  <c:pt idx="1">
                    <c:v>0.13387431917038206</c:v>
                  </c:pt>
                  <c:pt idx="2">
                    <c:v>103.45689500624563</c:v>
                  </c:pt>
                  <c:pt idx="3">
                    <c:v>236.46454717145227</c:v>
                  </c:pt>
                  <c:pt idx="4">
                    <c:v>70.4011600283213</c:v>
                  </c:pt>
                  <c:pt idx="5">
                    <c:v>105.78407252512025</c:v>
                  </c:pt>
                  <c:pt idx="6">
                    <c:v>18.612898753283993</c:v>
                  </c:pt>
                  <c:pt idx="7">
                    <c:v>50.070184075289063</c:v>
                  </c:pt>
                  <c:pt idx="8">
                    <c:v>214.95658476383898</c:v>
                  </c:pt>
                  <c:pt idx="9">
                    <c:v>84.949004310429288</c:v>
                  </c:pt>
                  <c:pt idx="10">
                    <c:v>77.912343908608818</c:v>
                  </c:pt>
                  <c:pt idx="11">
                    <c:v>41.040630274562467</c:v>
                  </c:pt>
                  <c:pt idx="12">
                    <c:v>129.06329196690024</c:v>
                  </c:pt>
                  <c:pt idx="13">
                    <c:v>118.77850535064555</c:v>
                  </c:pt>
                  <c:pt idx="14">
                    <c:v>70.528953865298007</c:v>
                  </c:pt>
                </c:numCache>
              </c:numRef>
            </c:plus>
            <c:minus>
              <c:numRef>
                <c:f>'correlation NIPAM no voltage '!$AM$3:$AM$17</c:f>
                <c:numCache>
                  <c:formatCode>General</c:formatCode>
                  <c:ptCount val="15"/>
                  <c:pt idx="0">
                    <c:v>0.17098537949193207</c:v>
                  </c:pt>
                  <c:pt idx="1">
                    <c:v>0.13387431917038206</c:v>
                  </c:pt>
                  <c:pt idx="2">
                    <c:v>103.45689500624563</c:v>
                  </c:pt>
                  <c:pt idx="3">
                    <c:v>236.46454717145227</c:v>
                  </c:pt>
                  <c:pt idx="4">
                    <c:v>70.4011600283213</c:v>
                  </c:pt>
                  <c:pt idx="5">
                    <c:v>105.78407252512025</c:v>
                  </c:pt>
                  <c:pt idx="6">
                    <c:v>18.612898753283993</c:v>
                  </c:pt>
                  <c:pt idx="7">
                    <c:v>50.070184075289063</c:v>
                  </c:pt>
                  <c:pt idx="8">
                    <c:v>214.95658476383898</c:v>
                  </c:pt>
                  <c:pt idx="9">
                    <c:v>84.949004310429288</c:v>
                  </c:pt>
                  <c:pt idx="10">
                    <c:v>77.912343908608818</c:v>
                  </c:pt>
                  <c:pt idx="11">
                    <c:v>41.040630274562467</c:v>
                  </c:pt>
                  <c:pt idx="12">
                    <c:v>129.06329196690024</c:v>
                  </c:pt>
                  <c:pt idx="13">
                    <c:v>118.77850535064555</c:v>
                  </c:pt>
                  <c:pt idx="14">
                    <c:v>70.528953865298007</c:v>
                  </c:pt>
                </c:numCache>
              </c:numRef>
            </c:minus>
            <c:spPr>
              <a:noFill/>
              <a:ln w="9525" cap="flat" cmpd="sng" algn="ctr">
                <a:solidFill>
                  <a:schemeClr val="tx1">
                    <a:lumMod val="65000"/>
                    <a:lumOff val="35000"/>
                  </a:schemeClr>
                </a:solidFill>
                <a:round/>
              </a:ln>
              <a:effectLst/>
            </c:spPr>
          </c:errBars>
          <c:xVal>
            <c:numRef>
              <c:f>'correlation NIPAM no voltage '!$AH$3:$AH$17</c:f>
              <c:numCache>
                <c:formatCode>General</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numRef>
          </c:xVal>
          <c:yVal>
            <c:numRef>
              <c:f>'correlation NIPAM no voltage '!$AL$3:$AL$17</c:f>
              <c:numCache>
                <c:formatCode>General</c:formatCode>
                <c:ptCount val="15"/>
                <c:pt idx="0" formatCode="0.000">
                  <c:v>4.8410000000000002</c:v>
                </c:pt>
                <c:pt idx="1">
                  <c:v>5.0583333333333336</c:v>
                </c:pt>
                <c:pt idx="2">
                  <c:v>65.138333333333335</c:v>
                </c:pt>
                <c:pt idx="3">
                  <c:v>142.85499999999999</c:v>
                </c:pt>
                <c:pt idx="4">
                  <c:v>392.56666666666666</c:v>
                </c:pt>
                <c:pt idx="5">
                  <c:v>537.30000000000007</c:v>
                </c:pt>
                <c:pt idx="6">
                  <c:v>574.40000000000009</c:v>
                </c:pt>
                <c:pt idx="7">
                  <c:v>754.23333333333346</c:v>
                </c:pt>
                <c:pt idx="8">
                  <c:v>1487.3333333333333</c:v>
                </c:pt>
                <c:pt idx="9">
                  <c:v>1641.6666666666667</c:v>
                </c:pt>
                <c:pt idx="10">
                  <c:v>1746.3333333333333</c:v>
                </c:pt>
                <c:pt idx="11">
                  <c:v>2048.3333333333335</c:v>
                </c:pt>
                <c:pt idx="12">
                  <c:v>2577.6666666666665</c:v>
                </c:pt>
                <c:pt idx="13">
                  <c:v>2801.3333333333335</c:v>
                </c:pt>
                <c:pt idx="14">
                  <c:v>2100.6666666666665</c:v>
                </c:pt>
              </c:numCache>
            </c:numRef>
          </c:yVal>
          <c:smooth val="0"/>
          <c:extLst>
            <c:ext xmlns:c16="http://schemas.microsoft.com/office/drawing/2014/chart" uri="{C3380CC4-5D6E-409C-BE32-E72D297353CC}">
              <c16:uniqueId val="{00000004-1D07-4D7B-8CC5-A304361412F1}"/>
            </c:ext>
          </c:extLst>
        </c:ser>
        <c:dLbls>
          <c:showLegendKey val="0"/>
          <c:showVal val="0"/>
          <c:showCatName val="0"/>
          <c:showSerName val="0"/>
          <c:showPercent val="0"/>
          <c:showBubbleSize val="0"/>
        </c:dLbls>
        <c:axId val="360851376"/>
        <c:axId val="360852944"/>
        <c:extLst>
          <c:ext xmlns:c15="http://schemas.microsoft.com/office/drawing/2012/chart" uri="{02D57815-91ED-43cb-92C2-25804820EDAC}">
            <c15:filteredScatterSeries>
              <c15:ser>
                <c:idx val="5"/>
                <c:order val="5"/>
                <c:tx>
                  <c:v>FMMA 1.0V Rampup</c:v>
                </c:tx>
                <c:spPr>
                  <a:ln w="19050" cap="rnd">
                    <a:solidFill>
                      <a:schemeClr val="accent2">
                        <a:shade val="65000"/>
                      </a:schemeClr>
                    </a:solidFill>
                    <a:round/>
                  </a:ln>
                  <a:effectLst/>
                </c:spPr>
                <c:marker>
                  <c:symbol val="square"/>
                  <c:size val="18"/>
                  <c:spPr>
                    <a:solidFill>
                      <a:schemeClr val="accent2">
                        <a:shade val="65000"/>
                      </a:schemeClr>
                    </a:solidFill>
                    <a:ln w="9525">
                      <a:solidFill>
                        <a:schemeClr val="accent2">
                          <a:shade val="65000"/>
                        </a:schemeClr>
                      </a:solidFill>
                    </a:ln>
                    <a:effectLst/>
                  </c:spPr>
                </c:marker>
                <c:xVal>
                  <c:numRef>
                    <c:extLst>
                      <c:ext uri="{02D57815-91ED-43cb-92C2-25804820EDAC}">
                        <c15:formulaRef>
                          <c15:sqref>'correlation NIPAM no voltage '!$AH$40:$AH$54</c15:sqref>
                        </c15:formulaRef>
                      </c:ext>
                    </c:extLst>
                    <c:numCache>
                      <c:formatCode>General</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numRef>
                </c:xVal>
                <c:yVal>
                  <c:numRef>
                    <c:extLst>
                      <c:ext uri="{02D57815-91ED-43cb-92C2-25804820EDAC}">
                        <c15:formulaRef>
                          <c15:sqref>'correlation NIPAM no voltage '!$AL$40:$AL$54</c15:sqref>
                        </c15:formulaRef>
                      </c:ext>
                    </c:extLst>
                    <c:numCache>
                      <c:formatCode>General</c:formatCode>
                      <c:ptCount val="15"/>
                      <c:pt idx="0">
                        <c:v>2.9076666666666671</c:v>
                      </c:pt>
                      <c:pt idx="1">
                        <c:v>2.2879999999999998</c:v>
                      </c:pt>
                      <c:pt idx="2">
                        <c:v>2.7136666666666667</c:v>
                      </c:pt>
                      <c:pt idx="3">
                        <c:v>3.1489999999999996</c:v>
                      </c:pt>
                      <c:pt idx="4">
                        <c:v>11.372333333333335</c:v>
                      </c:pt>
                      <c:pt idx="5">
                        <c:v>11.409666666666666</c:v>
                      </c:pt>
                      <c:pt idx="6">
                        <c:v>41.173333333333339</c:v>
                      </c:pt>
                      <c:pt idx="7">
                        <c:v>61.276666666666671</c:v>
                      </c:pt>
                      <c:pt idx="8">
                        <c:v>68.63666666666667</c:v>
                      </c:pt>
                      <c:pt idx="9">
                        <c:v>79.430000000000007</c:v>
                      </c:pt>
                      <c:pt idx="10">
                        <c:v>93.186666666666667</c:v>
                      </c:pt>
                      <c:pt idx="11">
                        <c:v>116.53333333333335</c:v>
                      </c:pt>
                      <c:pt idx="12">
                        <c:v>115.66666666666667</c:v>
                      </c:pt>
                      <c:pt idx="13">
                        <c:v>123.39999999999999</c:v>
                      </c:pt>
                      <c:pt idx="14">
                        <c:v>136.63333333333333</c:v>
                      </c:pt>
                    </c:numCache>
                  </c:numRef>
                </c:yVal>
                <c:smooth val="0"/>
                <c:extLst>
                  <c:ext xmlns:c16="http://schemas.microsoft.com/office/drawing/2014/chart" uri="{C3380CC4-5D6E-409C-BE32-E72D297353CC}">
                    <c16:uniqueId val="{00000005-1D07-4D7B-8CC5-A304361412F1}"/>
                  </c:ext>
                </c:extLst>
              </c15:ser>
            </c15:filteredScatterSeries>
            <c15:filteredScatterSeries>
              <c15:ser>
                <c:idx val="6"/>
                <c:order val="6"/>
                <c:tx>
                  <c:v>FMMA 0V Rampup</c:v>
                </c:tx>
                <c:spPr>
                  <a:ln w="19050" cap="rnd">
                    <a:solidFill>
                      <a:schemeClr val="accent2">
                        <a:shade val="47000"/>
                      </a:schemeClr>
                    </a:solidFill>
                    <a:round/>
                  </a:ln>
                  <a:effectLst/>
                </c:spPr>
                <c:marker>
                  <c:symbol val="square"/>
                  <c:size val="18"/>
                  <c:spPr>
                    <a:solidFill>
                      <a:schemeClr val="accent2">
                        <a:shade val="47000"/>
                      </a:schemeClr>
                    </a:solidFill>
                    <a:ln w="9525">
                      <a:solidFill>
                        <a:schemeClr val="accent2">
                          <a:shade val="47000"/>
                        </a:schemeClr>
                      </a:solidFill>
                    </a:ln>
                    <a:effectLst/>
                  </c:spPr>
                </c:marker>
                <c:xVal>
                  <c:numRef>
                    <c:extLst xmlns:c15="http://schemas.microsoft.com/office/drawing/2012/chart">
                      <c:ext xmlns:c15="http://schemas.microsoft.com/office/drawing/2012/chart" uri="{02D57815-91ED-43cb-92C2-25804820EDAC}">
                        <c15:formulaRef>
                          <c15:sqref>'correlation NIPAM no voltage '!$B$40:$B$54</c15:sqref>
                        </c15:formulaRef>
                      </c:ext>
                    </c:extLst>
                    <c:numCache>
                      <c:formatCode>General</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numRef>
                </c:xVal>
                <c:yVal>
                  <c:numRef>
                    <c:extLst xmlns:c15="http://schemas.microsoft.com/office/drawing/2012/chart">
                      <c:ext xmlns:c15="http://schemas.microsoft.com/office/drawing/2012/chart" uri="{02D57815-91ED-43cb-92C2-25804820EDAC}">
                        <c15:formulaRef>
                          <c15:sqref>'correlation NIPAM no voltage '!$F$40:$F$54</c15:sqref>
                        </c15:formulaRef>
                      </c:ext>
                    </c:extLst>
                    <c:numCache>
                      <c:formatCode>0.00</c:formatCode>
                      <c:ptCount val="15"/>
                      <c:pt idx="0">
                        <c:v>2.8970000000000002</c:v>
                      </c:pt>
                      <c:pt idx="1">
                        <c:v>2.9620000000000002</c:v>
                      </c:pt>
                      <c:pt idx="2">
                        <c:v>2.936666666666667</c:v>
                      </c:pt>
                      <c:pt idx="3">
                        <c:v>2.8639999999999994</c:v>
                      </c:pt>
                      <c:pt idx="4">
                        <c:v>2.9380000000000002</c:v>
                      </c:pt>
                      <c:pt idx="5">
                        <c:v>2.9710000000000001</c:v>
                      </c:pt>
                      <c:pt idx="6">
                        <c:v>2.8103333333333338</c:v>
                      </c:pt>
                      <c:pt idx="7">
                        <c:v>2.3693333333333331</c:v>
                      </c:pt>
                      <c:pt idx="8">
                        <c:v>6.7726666666666668</c:v>
                      </c:pt>
                      <c:pt idx="9">
                        <c:v>676.86666666666667</c:v>
                      </c:pt>
                      <c:pt idx="10">
                        <c:v>833.53333333333342</c:v>
                      </c:pt>
                      <c:pt idx="11">
                        <c:v>1418.3333333333333</c:v>
                      </c:pt>
                      <c:pt idx="12">
                        <c:v>1488</c:v>
                      </c:pt>
                      <c:pt idx="13">
                        <c:v>1664</c:v>
                      </c:pt>
                      <c:pt idx="14">
                        <c:v>1585.6666666666667</c:v>
                      </c:pt>
                    </c:numCache>
                  </c:numRef>
                </c:yVal>
                <c:smooth val="0"/>
                <c:extLst xmlns:c15="http://schemas.microsoft.com/office/drawing/2012/chart">
                  <c:ext xmlns:c16="http://schemas.microsoft.com/office/drawing/2014/chart" uri="{C3380CC4-5D6E-409C-BE32-E72D297353CC}">
                    <c16:uniqueId val="{00000006-1D07-4D7B-8CC5-A304361412F1}"/>
                  </c:ext>
                </c:extLst>
              </c15:ser>
            </c15:filteredScatterSeries>
          </c:ext>
        </c:extLst>
      </c:scatterChart>
      <c:valAx>
        <c:axId val="360851376"/>
        <c:scaling>
          <c:orientation val="minMax"/>
          <c:max val="40"/>
          <c:min val="20"/>
        </c:scaling>
        <c:delete val="0"/>
        <c:axPos val="b"/>
        <c:numFmt formatCode="General" sourceLinked="1"/>
        <c:majorTickMark val="out"/>
        <c:minorTickMark val="out"/>
        <c:tickLblPos val="nextTo"/>
        <c:spPr>
          <a:noFill/>
          <a:ln w="9525" cap="flat" cmpd="sng" algn="ctr">
            <a:noFill/>
            <a:round/>
          </a:ln>
          <a:effectLst/>
        </c:spPr>
        <c:txPr>
          <a:bodyPr rot="-60000000" spcFirstLastPara="1" vertOverflow="ellipsis" vert="horz" wrap="square" anchor="ctr" anchorCtr="1"/>
          <a:lstStyle/>
          <a:p>
            <a:pPr>
              <a:defRPr sz="2400" b="0" i="0" u="none" strike="noStrike" kern="1200" baseline="0">
                <a:solidFill>
                  <a:sysClr val="windowText" lastClr="000000"/>
                </a:solidFill>
                <a:latin typeface="+mn-lt"/>
                <a:ea typeface="+mn-ea"/>
                <a:cs typeface="+mn-cs"/>
              </a:defRPr>
            </a:pPr>
            <a:endParaRPr lang="en-US"/>
          </a:p>
        </c:txPr>
        <c:crossAx val="360852944"/>
        <c:crosses val="autoZero"/>
        <c:crossBetween val="midCat"/>
      </c:valAx>
      <c:valAx>
        <c:axId val="360852944"/>
        <c:scaling>
          <c:logBase val="10"/>
          <c:orientation val="minMax"/>
          <c:min val="1"/>
        </c:scaling>
        <c:delete val="0"/>
        <c:axPos val="l"/>
        <c:title>
          <c:tx>
            <c:rich>
              <a:bodyPr rot="-5400000" spcFirstLastPara="1" vertOverflow="ellipsis" vert="horz" wrap="square" anchor="ctr" anchorCtr="1"/>
              <a:lstStyle/>
              <a:p>
                <a:pPr>
                  <a:defRPr sz="3200" b="0" i="0" u="none" strike="noStrike" kern="1200" baseline="0">
                    <a:solidFill>
                      <a:schemeClr val="tx1"/>
                    </a:solidFill>
                    <a:latin typeface="+mn-lt"/>
                    <a:ea typeface="+mn-ea"/>
                    <a:cs typeface="+mn-cs"/>
                  </a:defRPr>
                </a:pPr>
                <a:r>
                  <a:rPr lang="en-US" sz="3200">
                    <a:solidFill>
                      <a:schemeClr val="tx1"/>
                    </a:solidFill>
                  </a:rPr>
                  <a:t>Size (nm)</a:t>
                </a:r>
              </a:p>
            </c:rich>
          </c:tx>
          <c:layout/>
          <c:overlay val="0"/>
          <c:spPr>
            <a:noFill/>
            <a:ln>
              <a:noFill/>
            </a:ln>
            <a:effectLst/>
          </c:spPr>
          <c:txPr>
            <a:bodyPr rot="-5400000" spcFirstLastPara="1" vertOverflow="ellipsis" vert="horz" wrap="square" anchor="ctr" anchorCtr="1"/>
            <a:lstStyle/>
            <a:p>
              <a:pPr>
                <a:defRPr sz="32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ysClr val="windowText" lastClr="000000"/>
                </a:solidFill>
                <a:latin typeface="+mn-lt"/>
                <a:ea typeface="+mn-ea"/>
                <a:cs typeface="+mn-cs"/>
              </a:defRPr>
            </a:pPr>
            <a:endParaRPr lang="en-US"/>
          </a:p>
        </c:txPr>
        <c:crossAx val="360851376"/>
        <c:crosses val="autoZero"/>
        <c:crossBetween val="midCat"/>
      </c:valAx>
      <c:spPr>
        <a:noFill/>
        <a:ln>
          <a:solidFill>
            <a:schemeClr val="tx1"/>
          </a:solidFill>
        </a:ln>
        <a:effectLst/>
      </c:spPr>
    </c:plotArea>
    <c:legend>
      <c:legendPos val="r"/>
      <c:layout>
        <c:manualLayout>
          <c:xMode val="edge"/>
          <c:yMode val="edge"/>
          <c:x val="0.68385066126933003"/>
          <c:y val="0.38449693369127508"/>
          <c:w val="0.19672456951920342"/>
          <c:h val="0.27644641303886625"/>
        </c:manualLayout>
      </c:layout>
      <c:overlay val="0"/>
      <c:spPr>
        <a:noFill/>
        <a:ln>
          <a:solidFill>
            <a:schemeClr val="tx1"/>
          </a:solidFill>
        </a:ln>
        <a:effectLst/>
      </c:spPr>
      <c:txPr>
        <a:bodyPr rot="0" spcFirstLastPara="1" vertOverflow="ellipsis" vert="horz" wrap="square" anchor="ctr" anchorCtr="1"/>
        <a:lstStyle/>
        <a:p>
          <a:pPr>
            <a:defRPr sz="2400" b="0" i="0" u="none" strike="noStrike" kern="1200" baseline="0">
              <a:solidFill>
                <a:sysClr val="windowText" lastClr="000000"/>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sz="2400">
          <a:solidFill>
            <a:sysClr val="windowText" lastClr="000000"/>
          </a:solidFill>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111199066767719"/>
          <c:y val="8.6868294713813479E-2"/>
          <c:w val="0.8593319596108453"/>
          <c:h val="0.71871981149510999"/>
        </c:manualLayout>
      </c:layout>
      <c:scatterChart>
        <c:scatterStyle val="lineMarker"/>
        <c:varyColors val="0"/>
        <c:ser>
          <c:idx val="0"/>
          <c:order val="0"/>
          <c:tx>
            <c:v>Upramp</c:v>
          </c:tx>
          <c:spPr>
            <a:ln w="25400" cap="rnd">
              <a:noFill/>
              <a:round/>
            </a:ln>
            <a:effectLst/>
          </c:spPr>
          <c:marker>
            <c:symbol val="triangle"/>
            <c:size val="15"/>
            <c:spPr>
              <a:solidFill>
                <a:srgbClr val="ED7D31"/>
              </a:solidFill>
              <a:ln w="9525">
                <a:noFill/>
              </a:ln>
              <a:effectLst/>
            </c:spPr>
          </c:marker>
          <c:xVal>
            <c:numRef>
              <c:f>Sheet1!$E$3:$E$47</c:f>
              <c:numCache>
                <c:formatCode>General</c:formatCode>
                <c:ptCount val="45"/>
                <c:pt idx="0">
                  <c:v>20</c:v>
                </c:pt>
                <c:pt idx="1">
                  <c:v>20</c:v>
                </c:pt>
                <c:pt idx="2">
                  <c:v>20</c:v>
                </c:pt>
                <c:pt idx="3">
                  <c:v>21.5</c:v>
                </c:pt>
                <c:pt idx="4">
                  <c:v>21.5</c:v>
                </c:pt>
                <c:pt idx="5">
                  <c:v>21.5</c:v>
                </c:pt>
                <c:pt idx="6">
                  <c:v>23</c:v>
                </c:pt>
                <c:pt idx="7">
                  <c:v>23</c:v>
                </c:pt>
                <c:pt idx="8">
                  <c:v>23</c:v>
                </c:pt>
                <c:pt idx="9">
                  <c:v>24.5</c:v>
                </c:pt>
                <c:pt idx="10">
                  <c:v>24.5</c:v>
                </c:pt>
                <c:pt idx="11">
                  <c:v>24.5</c:v>
                </c:pt>
                <c:pt idx="12">
                  <c:v>26</c:v>
                </c:pt>
                <c:pt idx="13">
                  <c:v>26</c:v>
                </c:pt>
                <c:pt idx="14">
                  <c:v>26</c:v>
                </c:pt>
                <c:pt idx="15">
                  <c:v>27.6</c:v>
                </c:pt>
                <c:pt idx="16">
                  <c:v>27.5</c:v>
                </c:pt>
                <c:pt idx="17">
                  <c:v>27.6</c:v>
                </c:pt>
                <c:pt idx="18">
                  <c:v>29.1</c:v>
                </c:pt>
                <c:pt idx="19">
                  <c:v>28.9</c:v>
                </c:pt>
                <c:pt idx="20">
                  <c:v>29</c:v>
                </c:pt>
                <c:pt idx="21">
                  <c:v>30.6</c:v>
                </c:pt>
                <c:pt idx="22">
                  <c:v>30.5</c:v>
                </c:pt>
                <c:pt idx="23">
                  <c:v>30.5</c:v>
                </c:pt>
                <c:pt idx="24">
                  <c:v>32</c:v>
                </c:pt>
                <c:pt idx="25">
                  <c:v>32</c:v>
                </c:pt>
                <c:pt idx="26">
                  <c:v>31.9</c:v>
                </c:pt>
                <c:pt idx="27">
                  <c:v>33.5</c:v>
                </c:pt>
                <c:pt idx="28">
                  <c:v>33.5</c:v>
                </c:pt>
                <c:pt idx="29">
                  <c:v>33.5</c:v>
                </c:pt>
                <c:pt idx="30">
                  <c:v>35</c:v>
                </c:pt>
                <c:pt idx="31">
                  <c:v>35</c:v>
                </c:pt>
                <c:pt idx="32">
                  <c:v>35</c:v>
                </c:pt>
                <c:pt idx="33">
                  <c:v>36.5</c:v>
                </c:pt>
                <c:pt idx="34">
                  <c:v>36.5</c:v>
                </c:pt>
                <c:pt idx="35">
                  <c:v>36.5</c:v>
                </c:pt>
                <c:pt idx="36">
                  <c:v>38</c:v>
                </c:pt>
                <c:pt idx="37">
                  <c:v>38</c:v>
                </c:pt>
                <c:pt idx="38">
                  <c:v>38</c:v>
                </c:pt>
                <c:pt idx="39">
                  <c:v>39.5</c:v>
                </c:pt>
                <c:pt idx="40">
                  <c:v>39.5</c:v>
                </c:pt>
                <c:pt idx="41">
                  <c:v>39.5</c:v>
                </c:pt>
                <c:pt idx="42">
                  <c:v>40</c:v>
                </c:pt>
                <c:pt idx="43">
                  <c:v>40</c:v>
                </c:pt>
                <c:pt idx="44">
                  <c:v>40</c:v>
                </c:pt>
              </c:numCache>
            </c:numRef>
          </c:xVal>
          <c:yVal>
            <c:numRef>
              <c:f>Sheet1!$H$3:$H$47</c:f>
              <c:numCache>
                <c:formatCode>General</c:formatCode>
                <c:ptCount val="45"/>
                <c:pt idx="0">
                  <c:v>-4.1100000000000003</c:v>
                </c:pt>
                <c:pt idx="1">
                  <c:v>-5</c:v>
                </c:pt>
                <c:pt idx="2">
                  <c:v>-15.7</c:v>
                </c:pt>
                <c:pt idx="3">
                  <c:v>-7.81</c:v>
                </c:pt>
                <c:pt idx="4">
                  <c:v>-4.55</c:v>
                </c:pt>
                <c:pt idx="5">
                  <c:v>-6.03</c:v>
                </c:pt>
                <c:pt idx="6">
                  <c:v>-7.8</c:v>
                </c:pt>
                <c:pt idx="7">
                  <c:v>-7.39</c:v>
                </c:pt>
                <c:pt idx="8">
                  <c:v>-6.6</c:v>
                </c:pt>
                <c:pt idx="9">
                  <c:v>-5.62</c:v>
                </c:pt>
                <c:pt idx="10">
                  <c:v>-4.5999999999999996</c:v>
                </c:pt>
                <c:pt idx="11">
                  <c:v>-5.7</c:v>
                </c:pt>
                <c:pt idx="12">
                  <c:v>-3.51</c:v>
                </c:pt>
                <c:pt idx="13">
                  <c:v>-4.1900000000000004</c:v>
                </c:pt>
                <c:pt idx="14">
                  <c:v>-15</c:v>
                </c:pt>
                <c:pt idx="15">
                  <c:v>-3.99</c:v>
                </c:pt>
                <c:pt idx="16">
                  <c:v>-4.3499999999999996</c:v>
                </c:pt>
                <c:pt idx="17">
                  <c:v>-5.56</c:v>
                </c:pt>
                <c:pt idx="18">
                  <c:v>-5.59</c:v>
                </c:pt>
                <c:pt idx="19">
                  <c:v>-5.63</c:v>
                </c:pt>
                <c:pt idx="20">
                  <c:v>-7.04</c:v>
                </c:pt>
                <c:pt idx="21">
                  <c:v>-12</c:v>
                </c:pt>
                <c:pt idx="22">
                  <c:v>-17.100000000000001</c:v>
                </c:pt>
                <c:pt idx="23">
                  <c:v>-18.8</c:v>
                </c:pt>
                <c:pt idx="24">
                  <c:v>-20.6</c:v>
                </c:pt>
                <c:pt idx="25">
                  <c:v>-19.600000000000001</c:v>
                </c:pt>
                <c:pt idx="26">
                  <c:v>-19.899999999999999</c:v>
                </c:pt>
                <c:pt idx="27">
                  <c:v>-23</c:v>
                </c:pt>
                <c:pt idx="28">
                  <c:v>-22.3</c:v>
                </c:pt>
                <c:pt idx="29">
                  <c:v>-23</c:v>
                </c:pt>
                <c:pt idx="30">
                  <c:v>-23.7</c:v>
                </c:pt>
                <c:pt idx="31">
                  <c:v>-24</c:v>
                </c:pt>
                <c:pt idx="32">
                  <c:v>-24.6</c:v>
                </c:pt>
                <c:pt idx="33">
                  <c:v>-25.9</c:v>
                </c:pt>
                <c:pt idx="34">
                  <c:v>-25.5</c:v>
                </c:pt>
                <c:pt idx="35">
                  <c:v>-26.4</c:v>
                </c:pt>
                <c:pt idx="36">
                  <c:v>-27.4</c:v>
                </c:pt>
                <c:pt idx="37">
                  <c:v>-27.8</c:v>
                </c:pt>
                <c:pt idx="38">
                  <c:v>-27</c:v>
                </c:pt>
                <c:pt idx="39">
                  <c:v>-30.4</c:v>
                </c:pt>
                <c:pt idx="40">
                  <c:v>-30.8</c:v>
                </c:pt>
                <c:pt idx="41">
                  <c:v>-32.200000000000003</c:v>
                </c:pt>
                <c:pt idx="42">
                  <c:v>-29.6</c:v>
                </c:pt>
                <c:pt idx="43">
                  <c:v>-30</c:v>
                </c:pt>
                <c:pt idx="44">
                  <c:v>-30</c:v>
                </c:pt>
              </c:numCache>
            </c:numRef>
          </c:yVal>
          <c:smooth val="0"/>
          <c:extLst>
            <c:ext xmlns:c16="http://schemas.microsoft.com/office/drawing/2014/chart" uri="{C3380CC4-5D6E-409C-BE32-E72D297353CC}">
              <c16:uniqueId val="{00000000-ED5E-4C29-BA87-DAD788EB3044}"/>
            </c:ext>
          </c:extLst>
        </c:ser>
        <c:dLbls>
          <c:showLegendKey val="0"/>
          <c:showVal val="0"/>
          <c:showCatName val="0"/>
          <c:showSerName val="0"/>
          <c:showPercent val="0"/>
          <c:showBubbleSize val="0"/>
        </c:dLbls>
        <c:axId val="466445024"/>
        <c:axId val="466446336"/>
      </c:scatterChart>
      <c:valAx>
        <c:axId val="466445024"/>
        <c:scaling>
          <c:orientation val="minMax"/>
          <c:max val="40"/>
          <c:min val="20"/>
        </c:scaling>
        <c:delete val="0"/>
        <c:axPos val="b"/>
        <c:title>
          <c:tx>
            <c:rich>
              <a:bodyPr rot="0" spcFirstLastPara="1" vertOverflow="ellipsis" vert="horz" wrap="square" anchor="ctr" anchorCtr="1"/>
              <a:lstStyle/>
              <a:p>
                <a:pPr>
                  <a:defRPr sz="2200" b="0" i="0" u="none" strike="noStrike" kern="1200" baseline="0">
                    <a:solidFill>
                      <a:schemeClr val="tx1"/>
                    </a:solidFill>
                    <a:latin typeface="+mn-lt"/>
                    <a:ea typeface="+mn-ea"/>
                    <a:cs typeface="+mn-cs"/>
                  </a:defRPr>
                </a:pPr>
                <a:r>
                  <a:rPr lang="en-US" dirty="0"/>
                  <a:t>Temperature </a:t>
                </a:r>
                <a:r>
                  <a:rPr lang="en-US" dirty="0" smtClean="0"/>
                  <a:t>(</a:t>
                </a:r>
                <a:r>
                  <a:rPr lang="en-US" dirty="0" smtClean="0">
                    <a:latin typeface="Calibri" panose="020F0502020204030204" pitchFamily="34" charset="0"/>
                    <a:cs typeface="Calibri" panose="020F0502020204030204" pitchFamily="34" charset="0"/>
                  </a:rPr>
                  <a:t>⁰</a:t>
                </a:r>
                <a:r>
                  <a:rPr lang="en-US" dirty="0" smtClean="0"/>
                  <a:t>C</a:t>
                </a:r>
                <a:r>
                  <a:rPr lang="en-US" dirty="0"/>
                  <a:t>)</a:t>
                </a:r>
              </a:p>
            </c:rich>
          </c:tx>
          <c:layout>
            <c:manualLayout>
              <c:xMode val="edge"/>
              <c:yMode val="edge"/>
              <c:x val="0.45050790045646505"/>
              <c:y val="0.90989524032276003"/>
            </c:manualLayout>
          </c:layout>
          <c:overlay val="0"/>
          <c:spPr>
            <a:noFill/>
            <a:ln>
              <a:noFill/>
            </a:ln>
            <a:effectLst/>
          </c:spPr>
          <c:txPr>
            <a:bodyPr rot="0" spcFirstLastPara="1" vertOverflow="ellipsis" vert="horz" wrap="square" anchor="ctr" anchorCtr="1"/>
            <a:lstStyle/>
            <a:p>
              <a:pPr>
                <a:defRPr sz="2200" b="0" i="0" u="none" strike="noStrike" kern="1200" baseline="0">
                  <a:solidFill>
                    <a:schemeClr val="tx1"/>
                  </a:solidFill>
                  <a:latin typeface="+mn-lt"/>
                  <a:ea typeface="+mn-ea"/>
                  <a:cs typeface="+mn-cs"/>
                </a:defRPr>
              </a:pPr>
              <a:endParaRPr lang="en-US"/>
            </a:p>
          </c:txPr>
        </c:title>
        <c:numFmt formatCode="General" sourceLinked="1"/>
        <c:majorTickMark val="cross"/>
        <c:minorTickMark val="out"/>
        <c:tickLblPos val="nextTo"/>
        <c:spPr>
          <a:noFill/>
          <a:ln w="9525" cap="flat" cmpd="sng" algn="ctr">
            <a:solidFill>
              <a:sysClr val="windowText" lastClr="000000"/>
            </a:solidFill>
            <a:round/>
          </a:ln>
          <a:effectLst/>
        </c:spPr>
        <c:txPr>
          <a:bodyPr rot="-2700000" spcFirstLastPara="1" vertOverflow="ellipsis" wrap="square" anchor="ctr" anchorCtr="1"/>
          <a:lstStyle/>
          <a:p>
            <a:pPr>
              <a:defRPr sz="2200" b="0" i="0" u="none" strike="noStrike" kern="1200" baseline="0">
                <a:solidFill>
                  <a:schemeClr val="tx1"/>
                </a:solidFill>
                <a:latin typeface="+mn-lt"/>
                <a:ea typeface="+mn-ea"/>
                <a:cs typeface="+mn-cs"/>
              </a:defRPr>
            </a:pPr>
            <a:endParaRPr lang="en-US"/>
          </a:p>
        </c:txPr>
        <c:crossAx val="466446336"/>
        <c:crossesAt val="-35"/>
        <c:crossBetween val="midCat"/>
      </c:valAx>
      <c:valAx>
        <c:axId val="466446336"/>
        <c:scaling>
          <c:orientation val="minMax"/>
        </c:scaling>
        <c:delete val="0"/>
        <c:axPos val="l"/>
        <c:title>
          <c:tx>
            <c:rich>
              <a:bodyPr rot="-5400000" spcFirstLastPara="1" vertOverflow="ellipsis" vert="horz" wrap="square" anchor="ctr" anchorCtr="1"/>
              <a:lstStyle/>
              <a:p>
                <a:pPr>
                  <a:defRPr sz="2200" b="0" i="0" u="none" strike="noStrike" kern="1200" baseline="0">
                    <a:solidFill>
                      <a:schemeClr val="tx1"/>
                    </a:solidFill>
                    <a:latin typeface="+mn-lt"/>
                    <a:ea typeface="+mn-ea"/>
                    <a:cs typeface="+mn-cs"/>
                  </a:defRPr>
                </a:pPr>
                <a:r>
                  <a:rPr lang="en-US"/>
                  <a:t>Zeta Potential (mV)</a:t>
                </a:r>
              </a:p>
            </c:rich>
          </c:tx>
          <c:layout/>
          <c:overlay val="0"/>
          <c:spPr>
            <a:noFill/>
            <a:ln>
              <a:noFill/>
            </a:ln>
            <a:effectLst/>
          </c:spPr>
          <c:txPr>
            <a:bodyPr rot="-5400000" spcFirstLastPara="1" vertOverflow="ellipsis" vert="horz" wrap="square" anchor="ctr" anchorCtr="1"/>
            <a:lstStyle/>
            <a:p>
              <a:pPr>
                <a:defRPr sz="2200" b="0" i="0" u="none" strike="noStrike" kern="1200" baseline="0">
                  <a:solidFill>
                    <a:schemeClr val="tx1"/>
                  </a:solidFill>
                  <a:latin typeface="+mn-lt"/>
                  <a:ea typeface="+mn-ea"/>
                  <a:cs typeface="+mn-cs"/>
                </a:defRPr>
              </a:pPr>
              <a:endParaRPr lang="en-US"/>
            </a:p>
          </c:txPr>
        </c:title>
        <c:numFmt formatCode="General" sourceLinked="1"/>
        <c:majorTickMark val="cross"/>
        <c:minorTickMark val="out"/>
        <c:tickLblPos val="nextTo"/>
        <c:spPr>
          <a:noFill/>
          <a:ln>
            <a:solidFill>
              <a:sysClr val="windowText" lastClr="000000"/>
            </a:solidFill>
          </a:ln>
          <a:effectLst/>
        </c:spPr>
        <c:txPr>
          <a:bodyPr rot="-60000000" spcFirstLastPara="1" vertOverflow="ellipsis" vert="horz" wrap="square" anchor="ctr" anchorCtr="1"/>
          <a:lstStyle/>
          <a:p>
            <a:pPr>
              <a:defRPr sz="2200" b="0" i="0" u="none" strike="noStrike" kern="1200" baseline="0">
                <a:solidFill>
                  <a:schemeClr val="tx1"/>
                </a:solidFill>
                <a:latin typeface="+mn-lt"/>
                <a:ea typeface="+mn-ea"/>
                <a:cs typeface="+mn-cs"/>
              </a:defRPr>
            </a:pPr>
            <a:endParaRPr lang="en-US"/>
          </a:p>
        </c:txPr>
        <c:crossAx val="466445024"/>
        <c:crossesAt val="1"/>
        <c:crossBetween val="midCat"/>
      </c:valAx>
      <c:spPr>
        <a:noFill/>
        <a:ln>
          <a:noFill/>
        </a:ln>
        <a:effectLst/>
      </c:spPr>
    </c:plotArea>
    <c:plotVisOnly val="1"/>
    <c:dispBlanksAs val="gap"/>
    <c:showDLblsOverMax val="0"/>
  </c:chart>
  <c:spPr>
    <a:noFill/>
    <a:ln>
      <a:noFill/>
    </a:ln>
    <a:effectLst/>
  </c:spPr>
  <c:txPr>
    <a:bodyPr/>
    <a:lstStyle/>
    <a:p>
      <a:pPr>
        <a:defRPr sz="2200">
          <a:solidFill>
            <a:schemeClr val="tx1"/>
          </a:solidFill>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253910463372204"/>
          <c:y val="9.6920382278556982E-2"/>
          <c:w val="0.8386463096193586"/>
          <c:h val="0.72763315797915773"/>
        </c:manualLayout>
      </c:layout>
      <c:scatterChart>
        <c:scatterStyle val="lineMarker"/>
        <c:varyColors val="0"/>
        <c:ser>
          <c:idx val="0"/>
          <c:order val="0"/>
          <c:tx>
            <c:v>Down Ramp</c:v>
          </c:tx>
          <c:spPr>
            <a:ln w="25400" cap="rnd">
              <a:noFill/>
              <a:round/>
            </a:ln>
            <a:effectLst/>
          </c:spPr>
          <c:marker>
            <c:symbol val="triangle"/>
            <c:size val="15"/>
            <c:spPr>
              <a:solidFill>
                <a:srgbClr val="4472C4"/>
              </a:solidFill>
              <a:ln w="9525">
                <a:solidFill>
                  <a:schemeClr val="accent1"/>
                </a:solidFill>
              </a:ln>
              <a:effectLst/>
            </c:spPr>
          </c:marker>
          <c:xVal>
            <c:numRef>
              <c:f>Sheet1!$S$2:$S$46</c:f>
              <c:numCache>
                <c:formatCode>General</c:formatCode>
                <c:ptCount val="45"/>
                <c:pt idx="0">
                  <c:v>40</c:v>
                </c:pt>
                <c:pt idx="1">
                  <c:v>40</c:v>
                </c:pt>
                <c:pt idx="2">
                  <c:v>40</c:v>
                </c:pt>
                <c:pt idx="3">
                  <c:v>38.5</c:v>
                </c:pt>
                <c:pt idx="4">
                  <c:v>38.5</c:v>
                </c:pt>
                <c:pt idx="5">
                  <c:v>38.5</c:v>
                </c:pt>
                <c:pt idx="6">
                  <c:v>37</c:v>
                </c:pt>
                <c:pt idx="7">
                  <c:v>37</c:v>
                </c:pt>
                <c:pt idx="8">
                  <c:v>37</c:v>
                </c:pt>
                <c:pt idx="9">
                  <c:v>35.5</c:v>
                </c:pt>
                <c:pt idx="10">
                  <c:v>35.5</c:v>
                </c:pt>
                <c:pt idx="11">
                  <c:v>35.5</c:v>
                </c:pt>
                <c:pt idx="12">
                  <c:v>34</c:v>
                </c:pt>
                <c:pt idx="13">
                  <c:v>34</c:v>
                </c:pt>
                <c:pt idx="14">
                  <c:v>34</c:v>
                </c:pt>
                <c:pt idx="15">
                  <c:v>32.4</c:v>
                </c:pt>
                <c:pt idx="16">
                  <c:v>32.5</c:v>
                </c:pt>
                <c:pt idx="17">
                  <c:v>32.5</c:v>
                </c:pt>
                <c:pt idx="18">
                  <c:v>31</c:v>
                </c:pt>
                <c:pt idx="19">
                  <c:v>31</c:v>
                </c:pt>
                <c:pt idx="20">
                  <c:v>31.1</c:v>
                </c:pt>
                <c:pt idx="21">
                  <c:v>29.4</c:v>
                </c:pt>
                <c:pt idx="22">
                  <c:v>29.5</c:v>
                </c:pt>
                <c:pt idx="23">
                  <c:v>29.5</c:v>
                </c:pt>
                <c:pt idx="24">
                  <c:v>28</c:v>
                </c:pt>
                <c:pt idx="25">
                  <c:v>28</c:v>
                </c:pt>
                <c:pt idx="26">
                  <c:v>28.1</c:v>
                </c:pt>
                <c:pt idx="27">
                  <c:v>26.5</c:v>
                </c:pt>
                <c:pt idx="28">
                  <c:v>26.4</c:v>
                </c:pt>
                <c:pt idx="29">
                  <c:v>26.5</c:v>
                </c:pt>
                <c:pt idx="30">
                  <c:v>25</c:v>
                </c:pt>
                <c:pt idx="31">
                  <c:v>25</c:v>
                </c:pt>
                <c:pt idx="32">
                  <c:v>25</c:v>
                </c:pt>
                <c:pt idx="33">
                  <c:v>23.5</c:v>
                </c:pt>
                <c:pt idx="34">
                  <c:v>23.5</c:v>
                </c:pt>
                <c:pt idx="35">
                  <c:v>23.5</c:v>
                </c:pt>
                <c:pt idx="36">
                  <c:v>22</c:v>
                </c:pt>
                <c:pt idx="37">
                  <c:v>22</c:v>
                </c:pt>
                <c:pt idx="38">
                  <c:v>22</c:v>
                </c:pt>
                <c:pt idx="39">
                  <c:v>20.5</c:v>
                </c:pt>
                <c:pt idx="40">
                  <c:v>20.5</c:v>
                </c:pt>
                <c:pt idx="41">
                  <c:v>20.5</c:v>
                </c:pt>
                <c:pt idx="42">
                  <c:v>20</c:v>
                </c:pt>
                <c:pt idx="43">
                  <c:v>20</c:v>
                </c:pt>
                <c:pt idx="44">
                  <c:v>20</c:v>
                </c:pt>
              </c:numCache>
            </c:numRef>
          </c:xVal>
          <c:yVal>
            <c:numRef>
              <c:f>Sheet1!$V$2:$V$46</c:f>
              <c:numCache>
                <c:formatCode>General</c:formatCode>
                <c:ptCount val="45"/>
                <c:pt idx="0">
                  <c:v>-30.1</c:v>
                </c:pt>
                <c:pt idx="1">
                  <c:v>-29.7</c:v>
                </c:pt>
                <c:pt idx="2">
                  <c:v>-30</c:v>
                </c:pt>
                <c:pt idx="3">
                  <c:v>-29</c:v>
                </c:pt>
                <c:pt idx="4">
                  <c:v>-29</c:v>
                </c:pt>
                <c:pt idx="5">
                  <c:v>-28.4</c:v>
                </c:pt>
                <c:pt idx="6">
                  <c:v>-26.4</c:v>
                </c:pt>
                <c:pt idx="7">
                  <c:v>-26.2</c:v>
                </c:pt>
                <c:pt idx="8">
                  <c:v>-26.5</c:v>
                </c:pt>
                <c:pt idx="9">
                  <c:v>-24.1</c:v>
                </c:pt>
                <c:pt idx="10">
                  <c:v>-24.3</c:v>
                </c:pt>
                <c:pt idx="11">
                  <c:v>-24.3</c:v>
                </c:pt>
                <c:pt idx="12">
                  <c:v>-21.5</c:v>
                </c:pt>
                <c:pt idx="13">
                  <c:v>-22.1</c:v>
                </c:pt>
                <c:pt idx="14">
                  <c:v>-21.7</c:v>
                </c:pt>
                <c:pt idx="15">
                  <c:v>-19.399999999999999</c:v>
                </c:pt>
                <c:pt idx="16">
                  <c:v>-19.3</c:v>
                </c:pt>
                <c:pt idx="17">
                  <c:v>-18.899999999999999</c:v>
                </c:pt>
                <c:pt idx="18">
                  <c:v>-17.7</c:v>
                </c:pt>
                <c:pt idx="19">
                  <c:v>-17.899999999999999</c:v>
                </c:pt>
                <c:pt idx="20">
                  <c:v>-17.399999999999999</c:v>
                </c:pt>
                <c:pt idx="21">
                  <c:v>-16.899999999999999</c:v>
                </c:pt>
                <c:pt idx="22">
                  <c:v>-17.2</c:v>
                </c:pt>
                <c:pt idx="23">
                  <c:v>-17.2</c:v>
                </c:pt>
                <c:pt idx="24">
                  <c:v>-14.9</c:v>
                </c:pt>
                <c:pt idx="25">
                  <c:v>-15.9</c:v>
                </c:pt>
                <c:pt idx="26">
                  <c:v>-15.5</c:v>
                </c:pt>
                <c:pt idx="27">
                  <c:v>-13.7</c:v>
                </c:pt>
                <c:pt idx="28">
                  <c:v>-13.5</c:v>
                </c:pt>
                <c:pt idx="29">
                  <c:v>-14.3</c:v>
                </c:pt>
                <c:pt idx="30">
                  <c:v>-9.24</c:v>
                </c:pt>
                <c:pt idx="31">
                  <c:v>-9.17</c:v>
                </c:pt>
                <c:pt idx="32">
                  <c:v>-8.5299999999999994</c:v>
                </c:pt>
                <c:pt idx="33">
                  <c:v>-8.4</c:v>
                </c:pt>
                <c:pt idx="34">
                  <c:v>-7.35</c:v>
                </c:pt>
                <c:pt idx="35">
                  <c:v>-8.27</c:v>
                </c:pt>
                <c:pt idx="36">
                  <c:v>-13.7</c:v>
                </c:pt>
                <c:pt idx="37">
                  <c:v>-15.5</c:v>
                </c:pt>
                <c:pt idx="38">
                  <c:v>-10.7</c:v>
                </c:pt>
                <c:pt idx="39">
                  <c:v>-8.9499999999999993</c:v>
                </c:pt>
                <c:pt idx="40">
                  <c:v>-13.9</c:v>
                </c:pt>
                <c:pt idx="41">
                  <c:v>-14.3</c:v>
                </c:pt>
                <c:pt idx="42">
                  <c:v>-21.7</c:v>
                </c:pt>
                <c:pt idx="43">
                  <c:v>-16.8</c:v>
                </c:pt>
                <c:pt idx="44">
                  <c:v>-23.2</c:v>
                </c:pt>
              </c:numCache>
            </c:numRef>
          </c:yVal>
          <c:smooth val="0"/>
          <c:extLst>
            <c:ext xmlns:c16="http://schemas.microsoft.com/office/drawing/2014/chart" uri="{C3380CC4-5D6E-409C-BE32-E72D297353CC}">
              <c16:uniqueId val="{00000000-ED5E-4C29-BA87-DAD788EB3044}"/>
            </c:ext>
          </c:extLst>
        </c:ser>
        <c:dLbls>
          <c:showLegendKey val="0"/>
          <c:showVal val="0"/>
          <c:showCatName val="0"/>
          <c:showSerName val="0"/>
          <c:showPercent val="0"/>
          <c:showBubbleSize val="0"/>
        </c:dLbls>
        <c:axId val="466445024"/>
        <c:axId val="466446336"/>
      </c:scatterChart>
      <c:valAx>
        <c:axId val="466445024"/>
        <c:scaling>
          <c:orientation val="minMax"/>
          <c:max val="40"/>
          <c:min val="20"/>
        </c:scaling>
        <c:delete val="0"/>
        <c:axPos val="b"/>
        <c:title>
          <c:tx>
            <c:rich>
              <a:bodyPr rot="0" spcFirstLastPara="1" vertOverflow="ellipsis" vert="horz" wrap="square" anchor="ctr" anchorCtr="1"/>
              <a:lstStyle/>
              <a:p>
                <a:pPr>
                  <a:defRPr sz="2200" b="0" i="0" u="none" strike="noStrike" kern="1200" baseline="0">
                    <a:solidFill>
                      <a:schemeClr val="tx1"/>
                    </a:solidFill>
                    <a:latin typeface="+mn-lt"/>
                    <a:ea typeface="+mn-ea"/>
                    <a:cs typeface="+mn-cs"/>
                  </a:defRPr>
                </a:pPr>
                <a:r>
                  <a:rPr lang="en-US" dirty="0"/>
                  <a:t>Temperature </a:t>
                </a:r>
                <a:r>
                  <a:rPr lang="en-US" dirty="0" smtClean="0"/>
                  <a:t>(</a:t>
                </a:r>
                <a:r>
                  <a:rPr lang="en-US" dirty="0" smtClean="0">
                    <a:latin typeface="Calibri" panose="020F0502020204030204" pitchFamily="34" charset="0"/>
                    <a:cs typeface="Calibri" panose="020F0502020204030204" pitchFamily="34" charset="0"/>
                  </a:rPr>
                  <a:t>⁰</a:t>
                </a:r>
                <a:r>
                  <a:rPr lang="en-US" dirty="0" smtClean="0"/>
                  <a:t>C</a:t>
                </a:r>
                <a:r>
                  <a:rPr lang="en-US" dirty="0"/>
                  <a:t>)</a:t>
                </a:r>
              </a:p>
            </c:rich>
          </c:tx>
          <c:layout>
            <c:manualLayout>
              <c:xMode val="edge"/>
              <c:yMode val="edge"/>
              <c:x val="0.46270369455712901"/>
              <c:y val="0.90655160796666867"/>
            </c:manualLayout>
          </c:layout>
          <c:overlay val="0"/>
          <c:spPr>
            <a:noFill/>
            <a:ln>
              <a:noFill/>
            </a:ln>
            <a:effectLst/>
          </c:spPr>
          <c:txPr>
            <a:bodyPr rot="0" spcFirstLastPara="1" vertOverflow="ellipsis" vert="horz" wrap="square" anchor="ctr" anchorCtr="1"/>
            <a:lstStyle/>
            <a:p>
              <a:pPr>
                <a:defRPr sz="2200" b="0" i="0" u="none" strike="noStrike" kern="1200" baseline="0">
                  <a:solidFill>
                    <a:schemeClr val="tx1"/>
                  </a:solidFill>
                  <a:latin typeface="+mn-lt"/>
                  <a:ea typeface="+mn-ea"/>
                  <a:cs typeface="+mn-cs"/>
                </a:defRPr>
              </a:pPr>
              <a:endParaRPr lang="en-US"/>
            </a:p>
          </c:txPr>
        </c:title>
        <c:numFmt formatCode="General" sourceLinked="1"/>
        <c:majorTickMark val="cross"/>
        <c:minorTickMark val="out"/>
        <c:tickLblPos val="nextTo"/>
        <c:spPr>
          <a:noFill/>
          <a:ln w="9525" cap="flat" cmpd="sng" algn="ctr">
            <a:solidFill>
              <a:sysClr val="windowText" lastClr="000000"/>
            </a:solidFill>
            <a:round/>
          </a:ln>
          <a:effectLst/>
        </c:spPr>
        <c:txPr>
          <a:bodyPr rot="-2700000" spcFirstLastPara="1" vertOverflow="ellipsis" wrap="square" anchor="ctr" anchorCtr="1"/>
          <a:lstStyle/>
          <a:p>
            <a:pPr>
              <a:defRPr sz="2200" b="0" i="0" u="none" strike="noStrike" kern="1200" baseline="0">
                <a:solidFill>
                  <a:schemeClr val="tx1"/>
                </a:solidFill>
                <a:latin typeface="+mn-lt"/>
                <a:ea typeface="+mn-ea"/>
                <a:cs typeface="+mn-cs"/>
              </a:defRPr>
            </a:pPr>
            <a:endParaRPr lang="en-US"/>
          </a:p>
        </c:txPr>
        <c:crossAx val="466446336"/>
        <c:crossesAt val="-35"/>
        <c:crossBetween val="midCat"/>
      </c:valAx>
      <c:valAx>
        <c:axId val="466446336"/>
        <c:scaling>
          <c:orientation val="minMax"/>
        </c:scaling>
        <c:delete val="0"/>
        <c:axPos val="l"/>
        <c:title>
          <c:tx>
            <c:rich>
              <a:bodyPr rot="-5400000" spcFirstLastPara="1" vertOverflow="ellipsis" vert="horz" wrap="square" anchor="ctr" anchorCtr="1"/>
              <a:lstStyle/>
              <a:p>
                <a:pPr algn="ctr" rtl="0">
                  <a:defRPr sz="2200" b="0" i="0" u="none" strike="noStrike" kern="1200" baseline="0">
                    <a:solidFill>
                      <a:schemeClr val="tx1"/>
                    </a:solidFill>
                    <a:latin typeface="+mn-lt"/>
                    <a:ea typeface="+mn-ea"/>
                    <a:cs typeface="+mn-cs"/>
                  </a:defRPr>
                </a:pPr>
                <a:r>
                  <a:rPr lang="en-US"/>
                  <a:t>Zeta Potential (mV)</a:t>
                </a:r>
              </a:p>
            </c:rich>
          </c:tx>
          <c:layout>
            <c:manualLayout>
              <c:xMode val="edge"/>
              <c:yMode val="edge"/>
              <c:x val="3.1103936430229052E-2"/>
              <c:y val="0.25896502088513113"/>
            </c:manualLayout>
          </c:layout>
          <c:overlay val="0"/>
          <c:spPr>
            <a:noFill/>
            <a:ln>
              <a:noFill/>
            </a:ln>
            <a:effectLst/>
          </c:spPr>
          <c:txPr>
            <a:bodyPr rot="-5400000" spcFirstLastPara="1" vertOverflow="ellipsis" vert="horz" wrap="square" anchor="ctr" anchorCtr="1"/>
            <a:lstStyle/>
            <a:p>
              <a:pPr algn="ctr" rtl="0">
                <a:defRPr sz="2200" b="0" i="0" u="none" strike="noStrike" kern="1200" baseline="0">
                  <a:solidFill>
                    <a:schemeClr val="tx1"/>
                  </a:solidFill>
                  <a:latin typeface="+mn-lt"/>
                  <a:ea typeface="+mn-ea"/>
                  <a:cs typeface="+mn-cs"/>
                </a:defRPr>
              </a:pPr>
              <a:endParaRPr lang="en-US"/>
            </a:p>
          </c:txPr>
        </c:title>
        <c:numFmt formatCode="General" sourceLinked="1"/>
        <c:majorTickMark val="cross"/>
        <c:minorTickMark val="out"/>
        <c:tickLblPos val="nextTo"/>
        <c:spPr>
          <a:noFill/>
          <a:ln>
            <a:solidFill>
              <a:sysClr val="windowText" lastClr="000000"/>
            </a:solidFill>
          </a:ln>
          <a:effectLst/>
        </c:spPr>
        <c:txPr>
          <a:bodyPr rot="-60000000" spcFirstLastPara="1" vertOverflow="ellipsis" vert="horz" wrap="square" anchor="ctr" anchorCtr="1"/>
          <a:lstStyle/>
          <a:p>
            <a:pPr>
              <a:defRPr sz="2200" b="0" i="0" u="none" strike="noStrike" kern="1200" baseline="0">
                <a:solidFill>
                  <a:schemeClr val="tx1"/>
                </a:solidFill>
                <a:latin typeface="+mn-lt"/>
                <a:ea typeface="+mn-ea"/>
                <a:cs typeface="+mn-cs"/>
              </a:defRPr>
            </a:pPr>
            <a:endParaRPr lang="en-US"/>
          </a:p>
        </c:txPr>
        <c:crossAx val="466445024"/>
        <c:crossesAt val="1"/>
        <c:crossBetween val="midCat"/>
      </c:valAx>
      <c:spPr>
        <a:noFill/>
        <a:ln>
          <a:noFill/>
        </a:ln>
        <a:effectLst/>
      </c:spPr>
    </c:plotArea>
    <c:plotVisOnly val="1"/>
    <c:dispBlanksAs val="gap"/>
    <c:showDLblsOverMax val="0"/>
  </c:chart>
  <c:spPr>
    <a:noFill/>
    <a:ln>
      <a:noFill/>
    </a:ln>
    <a:effectLst/>
  </c:spPr>
  <c:txPr>
    <a:bodyPr/>
    <a:lstStyle/>
    <a:p>
      <a:pPr>
        <a:defRPr sz="2200">
          <a:solidFill>
            <a:schemeClr val="tx1"/>
          </a:solidFill>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493296953929995"/>
          <c:y val="2.5704721562709733E-2"/>
          <c:w val="0.76567374957456724"/>
          <c:h val="0.79061143087674624"/>
        </c:manualLayout>
      </c:layout>
      <c:scatterChart>
        <c:scatterStyle val="lineMarker"/>
        <c:varyColors val="0"/>
        <c:ser>
          <c:idx val="0"/>
          <c:order val="0"/>
          <c:tx>
            <c:v>1.0V Heating</c:v>
          </c:tx>
          <c:spPr>
            <a:ln w="25400" cap="rnd">
              <a:solidFill>
                <a:schemeClr val="tx1"/>
              </a:solidFill>
              <a:round/>
            </a:ln>
            <a:effectLst/>
          </c:spPr>
          <c:marker>
            <c:symbol val="x"/>
            <c:size val="8"/>
            <c:spPr>
              <a:solidFill>
                <a:schemeClr val="tx1"/>
              </a:solidFill>
              <a:ln w="9525">
                <a:solidFill>
                  <a:schemeClr val="tx1"/>
                </a:solidFill>
              </a:ln>
              <a:effectLst/>
            </c:spPr>
          </c:marker>
          <c:errBars>
            <c:errDir val="y"/>
            <c:errBarType val="both"/>
            <c:errValType val="cust"/>
            <c:noEndCap val="0"/>
            <c:plus>
              <c:numRef>
                <c:f>NIPAM!$F$3:$F$17</c:f>
                <c:numCache>
                  <c:formatCode>General</c:formatCode>
                  <c:ptCount val="15"/>
                  <c:pt idx="0">
                    <c:v>0.13960897774379225</c:v>
                  </c:pt>
                  <c:pt idx="1">
                    <c:v>0.10930792387664409</c:v>
                  </c:pt>
                  <c:pt idx="2">
                    <c:v>84.47220104599829</c:v>
                  </c:pt>
                  <c:pt idx="3">
                    <c:v>193.07249427611376</c:v>
                  </c:pt>
                  <c:pt idx="4">
                    <c:v>57.482306456470141</c:v>
                  </c:pt>
                  <c:pt idx="5">
                    <c:v>86.372333533371147</c:v>
                  </c:pt>
                  <c:pt idx="6">
                    <c:v>15.197368193210316</c:v>
                  </c:pt>
                  <c:pt idx="7">
                    <c:v>40.882134103895396</c:v>
                  </c:pt>
                  <c:pt idx="8">
                    <c:v>175.51131650757515</c:v>
                  </c:pt>
                  <c:pt idx="9">
                    <c:v>69.360571572680172</c:v>
                  </c:pt>
                  <c:pt idx="10">
                    <c:v>63.615162413444239</c:v>
                  </c:pt>
                  <c:pt idx="11">
                    <c:v>33.50953429829918</c:v>
                  </c:pt>
                  <c:pt idx="12">
                    <c:v>105.37973661425089</c:v>
                  </c:pt>
                  <c:pt idx="13">
                    <c:v>96.982243506507714</c:v>
                  </c:pt>
                  <c:pt idx="14">
                    <c:v>57.586649687425144</c:v>
                  </c:pt>
                </c:numCache>
              </c:numRef>
            </c:plus>
            <c:minus>
              <c:numRef>
                <c:f>NIPAM!$F$3:$F$17</c:f>
                <c:numCache>
                  <c:formatCode>General</c:formatCode>
                  <c:ptCount val="15"/>
                  <c:pt idx="0">
                    <c:v>0.13960897774379225</c:v>
                  </c:pt>
                  <c:pt idx="1">
                    <c:v>0.10930792387664409</c:v>
                  </c:pt>
                  <c:pt idx="2">
                    <c:v>84.47220104599829</c:v>
                  </c:pt>
                  <c:pt idx="3">
                    <c:v>193.07249427611376</c:v>
                  </c:pt>
                  <c:pt idx="4">
                    <c:v>57.482306456470141</c:v>
                  </c:pt>
                  <c:pt idx="5">
                    <c:v>86.372333533371147</c:v>
                  </c:pt>
                  <c:pt idx="6">
                    <c:v>15.197368193210316</c:v>
                  </c:pt>
                  <c:pt idx="7">
                    <c:v>40.882134103895396</c:v>
                  </c:pt>
                  <c:pt idx="8">
                    <c:v>175.51131650757515</c:v>
                  </c:pt>
                  <c:pt idx="9">
                    <c:v>69.360571572680172</c:v>
                  </c:pt>
                  <c:pt idx="10">
                    <c:v>63.615162413444239</c:v>
                  </c:pt>
                  <c:pt idx="11">
                    <c:v>33.50953429829918</c:v>
                  </c:pt>
                  <c:pt idx="12">
                    <c:v>105.37973661425089</c:v>
                  </c:pt>
                  <c:pt idx="13">
                    <c:v>96.982243506507714</c:v>
                  </c:pt>
                  <c:pt idx="14">
                    <c:v>57.586649687425144</c:v>
                  </c:pt>
                </c:numCache>
              </c:numRef>
            </c:minus>
            <c:spPr>
              <a:noFill/>
              <a:ln w="9525" cap="flat" cmpd="sng" algn="ctr">
                <a:solidFill>
                  <a:schemeClr val="tx1"/>
                </a:solidFill>
                <a:round/>
              </a:ln>
              <a:effectLst/>
            </c:spPr>
          </c:errBars>
          <c:xVal>
            <c:numRef>
              <c:f>NIPAM!$A$3:$A$17</c:f>
              <c:numCache>
                <c:formatCode>0.0</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numRef>
          </c:xVal>
          <c:yVal>
            <c:numRef>
              <c:f>NIPAM!$E$3:$E$17</c:f>
              <c:numCache>
                <c:formatCode>0.00</c:formatCode>
                <c:ptCount val="15"/>
                <c:pt idx="0">
                  <c:v>4.8410000000000002</c:v>
                </c:pt>
                <c:pt idx="1">
                  <c:v>4.9835000000000003</c:v>
                </c:pt>
                <c:pt idx="2">
                  <c:v>94.9495</c:v>
                </c:pt>
                <c:pt idx="3">
                  <c:v>210.84099999999998</c:v>
                </c:pt>
                <c:pt idx="4">
                  <c:v>431.79999999999995</c:v>
                </c:pt>
                <c:pt idx="5">
                  <c:v>592.45000000000005</c:v>
                </c:pt>
                <c:pt idx="6">
                  <c:v>574</c:v>
                </c:pt>
                <c:pt idx="7">
                  <c:v>776.05</c:v>
                </c:pt>
                <c:pt idx="8">
                  <c:v>1608.5</c:v>
                </c:pt>
                <c:pt idx="9">
                  <c:v>1655.5</c:v>
                </c:pt>
                <c:pt idx="10">
                  <c:v>1759.5</c:v>
                </c:pt>
                <c:pt idx="11">
                  <c:v>2030</c:v>
                </c:pt>
                <c:pt idx="12">
                  <c:v>2652</c:v>
                </c:pt>
                <c:pt idx="13">
                  <c:v>2840.5</c:v>
                </c:pt>
                <c:pt idx="14">
                  <c:v>2066</c:v>
                </c:pt>
              </c:numCache>
            </c:numRef>
          </c:yVal>
          <c:smooth val="0"/>
          <c:extLst>
            <c:ext xmlns:c16="http://schemas.microsoft.com/office/drawing/2014/chart" uri="{C3380CC4-5D6E-409C-BE32-E72D297353CC}">
              <c16:uniqueId val="{00000000-E8EE-4C02-A04F-74EB19195417}"/>
            </c:ext>
          </c:extLst>
        </c:ser>
        <c:ser>
          <c:idx val="1"/>
          <c:order val="1"/>
          <c:tx>
            <c:v>1.0V Cooling</c:v>
          </c:tx>
          <c:spPr>
            <a:ln w="25400" cap="rnd">
              <a:solidFill>
                <a:schemeClr val="tx1"/>
              </a:solidFill>
              <a:round/>
            </a:ln>
            <a:effectLst/>
          </c:spPr>
          <c:marker>
            <c:symbol val="triangle"/>
            <c:size val="8"/>
            <c:spPr>
              <a:solidFill>
                <a:schemeClr val="tx1"/>
              </a:solidFill>
              <a:ln w="9525">
                <a:solidFill>
                  <a:schemeClr val="tx1"/>
                </a:solidFill>
              </a:ln>
              <a:effectLst/>
            </c:spPr>
          </c:marker>
          <c:errBars>
            <c:errDir val="y"/>
            <c:errBarType val="both"/>
            <c:errValType val="cust"/>
            <c:noEndCap val="0"/>
            <c:plus>
              <c:numRef>
                <c:f>NIPAM!$M$3:$M$17</c:f>
                <c:numCache>
                  <c:formatCode>General</c:formatCode>
                  <c:ptCount val="15"/>
                  <c:pt idx="0">
                    <c:v>155.19736538428162</c:v>
                  </c:pt>
                  <c:pt idx="1">
                    <c:v>42.591078878093711</c:v>
                  </c:pt>
                  <c:pt idx="2">
                    <c:v>8.2596744622425771</c:v>
                  </c:pt>
                  <c:pt idx="3">
                    <c:v>50.730223294950669</c:v>
                  </c:pt>
                  <c:pt idx="4">
                    <c:v>155.30829555006605</c:v>
                  </c:pt>
                  <c:pt idx="5">
                    <c:v>130.16997434977938</c:v>
                  </c:pt>
                  <c:pt idx="6">
                    <c:v>297.75493278869453</c:v>
                  </c:pt>
                  <c:pt idx="7">
                    <c:v>122.60505699195282</c:v>
                  </c:pt>
                  <c:pt idx="8">
                    <c:v>45.886332993120675</c:v>
                  </c:pt>
                  <c:pt idx="9">
                    <c:v>145.90027035235025</c:v>
                  </c:pt>
                  <c:pt idx="10">
                    <c:v>58.391399671146402</c:v>
                  </c:pt>
                  <c:pt idx="11">
                    <c:v>68.902507614422532</c:v>
                  </c:pt>
                  <c:pt idx="12">
                    <c:v>166.35103446226799</c:v>
                  </c:pt>
                  <c:pt idx="13">
                    <c:v>98.173316130199041</c:v>
                  </c:pt>
                  <c:pt idx="14">
                    <c:v>285.06178667478781</c:v>
                  </c:pt>
                </c:numCache>
              </c:numRef>
            </c:plus>
            <c:minus>
              <c:numRef>
                <c:f>NIPAM!$M$3:$M$17</c:f>
                <c:numCache>
                  <c:formatCode>General</c:formatCode>
                  <c:ptCount val="15"/>
                  <c:pt idx="0">
                    <c:v>155.19736538428162</c:v>
                  </c:pt>
                  <c:pt idx="1">
                    <c:v>42.591078878093711</c:v>
                  </c:pt>
                  <c:pt idx="2">
                    <c:v>8.2596744622425771</c:v>
                  </c:pt>
                  <c:pt idx="3">
                    <c:v>50.730223294950669</c:v>
                  </c:pt>
                  <c:pt idx="4">
                    <c:v>155.30829555006605</c:v>
                  </c:pt>
                  <c:pt idx="5">
                    <c:v>130.16997434977938</c:v>
                  </c:pt>
                  <c:pt idx="6">
                    <c:v>297.75493278869453</c:v>
                  </c:pt>
                  <c:pt idx="7">
                    <c:v>122.60505699195282</c:v>
                  </c:pt>
                  <c:pt idx="8">
                    <c:v>45.886332993120675</c:v>
                  </c:pt>
                  <c:pt idx="9">
                    <c:v>145.90027035235025</c:v>
                  </c:pt>
                  <c:pt idx="10">
                    <c:v>58.391399671146402</c:v>
                  </c:pt>
                  <c:pt idx="11">
                    <c:v>68.902507614422532</c:v>
                  </c:pt>
                  <c:pt idx="12">
                    <c:v>166.35103446226799</c:v>
                  </c:pt>
                  <c:pt idx="13">
                    <c:v>98.173316130199041</c:v>
                  </c:pt>
                  <c:pt idx="14">
                    <c:v>285.06178667478781</c:v>
                  </c:pt>
                </c:numCache>
              </c:numRef>
            </c:minus>
            <c:spPr>
              <a:noFill/>
              <a:ln w="9525" cap="flat" cmpd="sng" algn="ctr">
                <a:solidFill>
                  <a:schemeClr val="tx1">
                    <a:lumMod val="65000"/>
                    <a:lumOff val="35000"/>
                  </a:schemeClr>
                </a:solidFill>
                <a:round/>
              </a:ln>
              <a:effectLst/>
            </c:spPr>
          </c:errBars>
          <c:xVal>
            <c:numRef>
              <c:f>NIPAM!$H$3:$H$17</c:f>
              <c:numCache>
                <c:formatCode>0.0</c:formatCode>
                <c:ptCount val="15"/>
                <c:pt idx="0">
                  <c:v>40</c:v>
                </c:pt>
                <c:pt idx="1">
                  <c:v>38.5</c:v>
                </c:pt>
                <c:pt idx="2">
                  <c:v>37</c:v>
                </c:pt>
                <c:pt idx="3">
                  <c:v>35.5</c:v>
                </c:pt>
                <c:pt idx="4">
                  <c:v>34</c:v>
                </c:pt>
                <c:pt idx="5">
                  <c:v>32.5</c:v>
                </c:pt>
                <c:pt idx="6">
                  <c:v>31</c:v>
                </c:pt>
                <c:pt idx="7">
                  <c:v>29.5</c:v>
                </c:pt>
                <c:pt idx="8">
                  <c:v>28</c:v>
                </c:pt>
                <c:pt idx="9">
                  <c:v>26.5</c:v>
                </c:pt>
                <c:pt idx="10">
                  <c:v>25</c:v>
                </c:pt>
                <c:pt idx="11">
                  <c:v>23.5</c:v>
                </c:pt>
                <c:pt idx="12">
                  <c:v>22</c:v>
                </c:pt>
                <c:pt idx="13">
                  <c:v>20.5</c:v>
                </c:pt>
                <c:pt idx="14">
                  <c:v>20</c:v>
                </c:pt>
              </c:numCache>
            </c:numRef>
          </c:xVal>
          <c:yVal>
            <c:numRef>
              <c:f>NIPAM!$L$3:$L$17</c:f>
              <c:numCache>
                <c:formatCode>0</c:formatCode>
                <c:ptCount val="15"/>
                <c:pt idx="0">
                  <c:v>2209.3333333333335</c:v>
                </c:pt>
                <c:pt idx="1">
                  <c:v>2124</c:v>
                </c:pt>
                <c:pt idx="2">
                  <c:v>1446.3333333333333</c:v>
                </c:pt>
                <c:pt idx="3">
                  <c:v>2194.6666666666665</c:v>
                </c:pt>
                <c:pt idx="4">
                  <c:v>2040</c:v>
                </c:pt>
                <c:pt idx="5">
                  <c:v>2165.6666666666665</c:v>
                </c:pt>
                <c:pt idx="6">
                  <c:v>2339</c:v>
                </c:pt>
                <c:pt idx="7">
                  <c:v>1993</c:v>
                </c:pt>
                <c:pt idx="8">
                  <c:v>1380.6666666666667</c:v>
                </c:pt>
                <c:pt idx="9">
                  <c:v>1353.3333333333333</c:v>
                </c:pt>
                <c:pt idx="10">
                  <c:v>1273.3333333333333</c:v>
                </c:pt>
                <c:pt idx="11">
                  <c:v>1118.6666666666667</c:v>
                </c:pt>
                <c:pt idx="12">
                  <c:v>1315</c:v>
                </c:pt>
                <c:pt idx="13">
                  <c:v>1375</c:v>
                </c:pt>
                <c:pt idx="14">
                  <c:v>1460.6666666666667</c:v>
                </c:pt>
              </c:numCache>
            </c:numRef>
          </c:yVal>
          <c:smooth val="0"/>
          <c:extLst>
            <c:ext xmlns:c16="http://schemas.microsoft.com/office/drawing/2014/chart" uri="{C3380CC4-5D6E-409C-BE32-E72D297353CC}">
              <c16:uniqueId val="{00000001-E8EE-4C02-A04F-74EB19195417}"/>
            </c:ext>
          </c:extLst>
        </c:ser>
        <c:ser>
          <c:idx val="2"/>
          <c:order val="2"/>
          <c:tx>
            <c:v>0V Heating</c:v>
          </c:tx>
          <c:spPr>
            <a:ln w="25400" cap="rnd">
              <a:solidFill>
                <a:srgbClr val="FF0000"/>
              </a:solidFill>
              <a:round/>
            </a:ln>
            <a:effectLst/>
          </c:spPr>
          <c:marker>
            <c:symbol val="x"/>
            <c:size val="8"/>
            <c:spPr>
              <a:solidFill>
                <a:srgbClr val="FF0000"/>
              </a:solidFill>
              <a:ln w="9525">
                <a:solidFill>
                  <a:srgbClr val="FF0000"/>
                </a:solidFill>
              </a:ln>
              <a:effectLst/>
            </c:spPr>
          </c:marker>
          <c:errBars>
            <c:errDir val="y"/>
            <c:errBarType val="both"/>
            <c:errValType val="cust"/>
            <c:noEndCap val="0"/>
            <c:plus>
              <c:numRef>
                <c:f>NIPAM!$F$24:$F$38</c:f>
                <c:numCache>
                  <c:formatCode>General</c:formatCode>
                  <c:ptCount val="15"/>
                  <c:pt idx="0">
                    <c:v>0.16872067646458364</c:v>
                  </c:pt>
                  <c:pt idx="1">
                    <c:v>7.5865377844940171E-2</c:v>
                  </c:pt>
                  <c:pt idx="2">
                    <c:v>0.20531818125912646</c:v>
                  </c:pt>
                  <c:pt idx="3">
                    <c:v>9.8432153734889394E-2</c:v>
                  </c:pt>
                  <c:pt idx="4">
                    <c:v>0.13572848714334892</c:v>
                  </c:pt>
                  <c:pt idx="5">
                    <c:v>0.15895492023421795</c:v>
                  </c:pt>
                  <c:pt idx="6">
                    <c:v>10.268204430289758</c:v>
                  </c:pt>
                  <c:pt idx="7">
                    <c:v>27.402351886086144</c:v>
                  </c:pt>
                  <c:pt idx="8">
                    <c:v>73.353027658486369</c:v>
                  </c:pt>
                  <c:pt idx="9">
                    <c:v>63.782616928299689</c:v>
                  </c:pt>
                  <c:pt idx="10">
                    <c:v>24.752104287649296</c:v>
                  </c:pt>
                  <c:pt idx="11">
                    <c:v>58.993408294674943</c:v>
                  </c:pt>
                  <c:pt idx="12">
                    <c:v>92.11948762341224</c:v>
                  </c:pt>
                  <c:pt idx="13">
                    <c:v>24.716166549222169</c:v>
                  </c:pt>
                  <c:pt idx="14">
                    <c:v>52.769940938631592</c:v>
                  </c:pt>
                </c:numCache>
              </c:numRef>
            </c:plus>
            <c:minus>
              <c:numRef>
                <c:f>NIPAM!$F$24:$F$38</c:f>
                <c:numCache>
                  <c:formatCode>General</c:formatCode>
                  <c:ptCount val="15"/>
                  <c:pt idx="0">
                    <c:v>0.16872067646458364</c:v>
                  </c:pt>
                  <c:pt idx="1">
                    <c:v>7.5865377844940171E-2</c:v>
                  </c:pt>
                  <c:pt idx="2">
                    <c:v>0.20531818125912646</c:v>
                  </c:pt>
                  <c:pt idx="3">
                    <c:v>9.8432153734889394E-2</c:v>
                  </c:pt>
                  <c:pt idx="4">
                    <c:v>0.13572848714334892</c:v>
                  </c:pt>
                  <c:pt idx="5">
                    <c:v>0.15895492023421795</c:v>
                  </c:pt>
                  <c:pt idx="6">
                    <c:v>10.268204430289758</c:v>
                  </c:pt>
                  <c:pt idx="7">
                    <c:v>27.402351886086144</c:v>
                  </c:pt>
                  <c:pt idx="8">
                    <c:v>73.353027658486369</c:v>
                  </c:pt>
                  <c:pt idx="9">
                    <c:v>63.782616928299689</c:v>
                  </c:pt>
                  <c:pt idx="10">
                    <c:v>24.752104287649296</c:v>
                  </c:pt>
                  <c:pt idx="11">
                    <c:v>58.993408294674943</c:v>
                  </c:pt>
                  <c:pt idx="12">
                    <c:v>92.11948762341224</c:v>
                  </c:pt>
                  <c:pt idx="13">
                    <c:v>24.716166549222169</c:v>
                  </c:pt>
                  <c:pt idx="14">
                    <c:v>52.769940938631592</c:v>
                  </c:pt>
                </c:numCache>
              </c:numRef>
            </c:minus>
            <c:spPr>
              <a:noFill/>
              <a:ln w="9525" cap="flat" cmpd="sng" algn="ctr">
                <a:solidFill>
                  <a:srgbClr val="FF0000"/>
                </a:solidFill>
                <a:round/>
              </a:ln>
              <a:effectLst/>
            </c:spPr>
          </c:errBars>
          <c:xVal>
            <c:numRef>
              <c:f>NIPAM!$A$24:$A$38</c:f>
              <c:numCache>
                <c:formatCode>0.0</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numRef>
          </c:xVal>
          <c:yVal>
            <c:numRef>
              <c:f>NIPAM!$E$24:$E$38</c:f>
              <c:numCache>
                <c:formatCode>0.00</c:formatCode>
                <c:ptCount val="15"/>
                <c:pt idx="0">
                  <c:v>5.0900000000000007</c:v>
                </c:pt>
                <c:pt idx="1">
                  <c:v>5.3133333333333335</c:v>
                </c:pt>
                <c:pt idx="2">
                  <c:v>5.1466666666666674</c:v>
                </c:pt>
                <c:pt idx="3">
                  <c:v>5.456666666666667</c:v>
                </c:pt>
                <c:pt idx="4">
                  <c:v>5.3533333333333344</c:v>
                </c:pt>
                <c:pt idx="5">
                  <c:v>5.12</c:v>
                </c:pt>
                <c:pt idx="6">
                  <c:v>12.866666666666667</c:v>
                </c:pt>
                <c:pt idx="7">
                  <c:v>593.33333333333337</c:v>
                </c:pt>
                <c:pt idx="8">
                  <c:v>864</c:v>
                </c:pt>
                <c:pt idx="9">
                  <c:v>968.33333333333337</c:v>
                </c:pt>
                <c:pt idx="10">
                  <c:v>1662</c:v>
                </c:pt>
                <c:pt idx="11">
                  <c:v>1691.6666666666667</c:v>
                </c:pt>
                <c:pt idx="12">
                  <c:v>1704</c:v>
                </c:pt>
                <c:pt idx="13">
                  <c:v>1875.3333333333333</c:v>
                </c:pt>
                <c:pt idx="14">
                  <c:v>1881</c:v>
                </c:pt>
              </c:numCache>
            </c:numRef>
          </c:yVal>
          <c:smooth val="0"/>
          <c:extLst>
            <c:ext xmlns:c16="http://schemas.microsoft.com/office/drawing/2014/chart" uri="{C3380CC4-5D6E-409C-BE32-E72D297353CC}">
              <c16:uniqueId val="{00000002-E8EE-4C02-A04F-74EB19195417}"/>
            </c:ext>
          </c:extLst>
        </c:ser>
        <c:ser>
          <c:idx val="3"/>
          <c:order val="3"/>
          <c:tx>
            <c:v>0V Cooling</c:v>
          </c:tx>
          <c:spPr>
            <a:ln w="25400" cap="rnd">
              <a:solidFill>
                <a:srgbClr val="FF0000"/>
              </a:solidFill>
              <a:round/>
            </a:ln>
            <a:effectLst/>
          </c:spPr>
          <c:marker>
            <c:symbol val="triangle"/>
            <c:size val="8"/>
            <c:spPr>
              <a:solidFill>
                <a:srgbClr val="FF0000"/>
              </a:solidFill>
              <a:ln w="9525">
                <a:solidFill>
                  <a:srgbClr val="FF0000"/>
                </a:solidFill>
              </a:ln>
              <a:effectLst/>
            </c:spPr>
          </c:marker>
          <c:errBars>
            <c:errDir val="y"/>
            <c:errBarType val="both"/>
            <c:errValType val="cust"/>
            <c:noEndCap val="0"/>
            <c:plus>
              <c:numRef>
                <c:f>NIPAM!$M$24:$M$38</c:f>
                <c:numCache>
                  <c:formatCode>General</c:formatCode>
                  <c:ptCount val="15"/>
                  <c:pt idx="0">
                    <c:v>71.471828171820405</c:v>
                  </c:pt>
                  <c:pt idx="1">
                    <c:v>112.47024297811201</c:v>
                  </c:pt>
                  <c:pt idx="2">
                    <c:v>150.10514833127996</c:v>
                  </c:pt>
                  <c:pt idx="3">
                    <c:v>25.223445883190152</c:v>
                  </c:pt>
                  <c:pt idx="4">
                    <c:v>19.646882704388499</c:v>
                  </c:pt>
                  <c:pt idx="5">
                    <c:v>42.742120781366111</c:v>
                  </c:pt>
                  <c:pt idx="6">
                    <c:v>230.69171347637666</c:v>
                  </c:pt>
                  <c:pt idx="7">
                    <c:v>136.29706118948013</c:v>
                  </c:pt>
                  <c:pt idx="8">
                    <c:v>31.947874212013961</c:v>
                  </c:pt>
                  <c:pt idx="9">
                    <c:v>64.881087811129959</c:v>
                  </c:pt>
                  <c:pt idx="10">
                    <c:v>32.704060230429427</c:v>
                  </c:pt>
                  <c:pt idx="11">
                    <c:v>0.25772509040103636</c:v>
                  </c:pt>
                  <c:pt idx="12">
                    <c:v>0.11867696584519759</c:v>
                  </c:pt>
                  <c:pt idx="13">
                    <c:v>0.17172329163188343</c:v>
                  </c:pt>
                  <c:pt idx="14">
                    <c:v>0.19770910168449227</c:v>
                  </c:pt>
                </c:numCache>
              </c:numRef>
            </c:plus>
            <c:minus>
              <c:numRef>
                <c:f>NIPAM!$M$24:$M$38</c:f>
                <c:numCache>
                  <c:formatCode>General</c:formatCode>
                  <c:ptCount val="15"/>
                  <c:pt idx="0">
                    <c:v>71.471828171820405</c:v>
                  </c:pt>
                  <c:pt idx="1">
                    <c:v>112.47024297811201</c:v>
                  </c:pt>
                  <c:pt idx="2">
                    <c:v>150.10514833127996</c:v>
                  </c:pt>
                  <c:pt idx="3">
                    <c:v>25.223445883190152</c:v>
                  </c:pt>
                  <c:pt idx="4">
                    <c:v>19.646882704388499</c:v>
                  </c:pt>
                  <c:pt idx="5">
                    <c:v>42.742120781366111</c:v>
                  </c:pt>
                  <c:pt idx="6">
                    <c:v>230.69171347637666</c:v>
                  </c:pt>
                  <c:pt idx="7">
                    <c:v>136.29706118948013</c:v>
                  </c:pt>
                  <c:pt idx="8">
                    <c:v>31.947874212013961</c:v>
                  </c:pt>
                  <c:pt idx="9">
                    <c:v>64.881087811129959</c:v>
                  </c:pt>
                  <c:pt idx="10">
                    <c:v>32.704060230429427</c:v>
                  </c:pt>
                  <c:pt idx="11">
                    <c:v>0.25772509040103636</c:v>
                  </c:pt>
                  <c:pt idx="12">
                    <c:v>0.11867696584519759</c:v>
                  </c:pt>
                  <c:pt idx="13">
                    <c:v>0.17172329163188343</c:v>
                  </c:pt>
                  <c:pt idx="14">
                    <c:v>0.19770910168449227</c:v>
                  </c:pt>
                </c:numCache>
              </c:numRef>
            </c:minus>
            <c:spPr>
              <a:noFill/>
              <a:ln w="9525" cap="flat" cmpd="sng" algn="ctr">
                <a:solidFill>
                  <a:srgbClr val="FF0000"/>
                </a:solidFill>
                <a:round/>
              </a:ln>
              <a:effectLst/>
            </c:spPr>
          </c:errBars>
          <c:xVal>
            <c:numRef>
              <c:f>NIPAM!$H$24:$H$38</c:f>
              <c:numCache>
                <c:formatCode>0.0</c:formatCode>
                <c:ptCount val="15"/>
                <c:pt idx="0">
                  <c:v>40</c:v>
                </c:pt>
                <c:pt idx="1">
                  <c:v>38.5</c:v>
                </c:pt>
                <c:pt idx="2">
                  <c:v>37</c:v>
                </c:pt>
                <c:pt idx="3">
                  <c:v>35.5</c:v>
                </c:pt>
                <c:pt idx="4">
                  <c:v>34</c:v>
                </c:pt>
                <c:pt idx="5">
                  <c:v>32.5</c:v>
                </c:pt>
                <c:pt idx="6">
                  <c:v>31</c:v>
                </c:pt>
                <c:pt idx="7">
                  <c:v>29.5</c:v>
                </c:pt>
                <c:pt idx="8">
                  <c:v>28</c:v>
                </c:pt>
                <c:pt idx="9">
                  <c:v>26.5</c:v>
                </c:pt>
                <c:pt idx="10">
                  <c:v>25</c:v>
                </c:pt>
                <c:pt idx="11">
                  <c:v>23.5</c:v>
                </c:pt>
                <c:pt idx="12">
                  <c:v>22</c:v>
                </c:pt>
                <c:pt idx="13">
                  <c:v>20.5</c:v>
                </c:pt>
                <c:pt idx="14">
                  <c:v>20</c:v>
                </c:pt>
              </c:numCache>
            </c:numRef>
          </c:xVal>
          <c:yVal>
            <c:numRef>
              <c:f>NIPAM!$L$24:$L$38</c:f>
              <c:numCache>
                <c:formatCode>0</c:formatCode>
                <c:ptCount val="15"/>
                <c:pt idx="0">
                  <c:v>1854.6666666666667</c:v>
                </c:pt>
                <c:pt idx="1">
                  <c:v>1687.3333333333333</c:v>
                </c:pt>
                <c:pt idx="2">
                  <c:v>1627.6666666666667</c:v>
                </c:pt>
                <c:pt idx="3">
                  <c:v>1775.6666666666667</c:v>
                </c:pt>
                <c:pt idx="4">
                  <c:v>1746</c:v>
                </c:pt>
                <c:pt idx="5">
                  <c:v>1698.3333333333333</c:v>
                </c:pt>
                <c:pt idx="6">
                  <c:v>1511</c:v>
                </c:pt>
                <c:pt idx="7">
                  <c:v>972.33333333333337</c:v>
                </c:pt>
                <c:pt idx="8">
                  <c:v>758</c:v>
                </c:pt>
                <c:pt idx="9">
                  <c:v>689.66666666666663</c:v>
                </c:pt>
                <c:pt idx="10">
                  <c:v>552.66666666666663</c:v>
                </c:pt>
                <c:pt idx="11">
                  <c:v>5.4566666666666661</c:v>
                </c:pt>
                <c:pt idx="12">
                  <c:v>5.0653333333333332</c:v>
                </c:pt>
                <c:pt idx="13">
                  <c:v>5.3566666666666665</c:v>
                </c:pt>
                <c:pt idx="14">
                  <c:v>5.2233333333333336</c:v>
                </c:pt>
              </c:numCache>
            </c:numRef>
          </c:yVal>
          <c:smooth val="0"/>
          <c:extLst>
            <c:ext xmlns:c16="http://schemas.microsoft.com/office/drawing/2014/chart" uri="{C3380CC4-5D6E-409C-BE32-E72D297353CC}">
              <c16:uniqueId val="{00000003-E8EE-4C02-A04F-74EB19195417}"/>
            </c:ext>
          </c:extLst>
        </c:ser>
        <c:dLbls>
          <c:showLegendKey val="0"/>
          <c:showVal val="0"/>
          <c:showCatName val="0"/>
          <c:showSerName val="0"/>
          <c:showPercent val="0"/>
          <c:showBubbleSize val="0"/>
        </c:dLbls>
        <c:axId val="360854120"/>
        <c:axId val="360850200"/>
      </c:scatterChart>
      <c:valAx>
        <c:axId val="360854120"/>
        <c:scaling>
          <c:orientation val="minMax"/>
          <c:max val="40"/>
          <c:min val="20"/>
        </c:scaling>
        <c:delete val="0"/>
        <c:axPos val="b"/>
        <c:title>
          <c:tx>
            <c:rich>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r>
                  <a:rPr lang="en-US"/>
                  <a:t>Temperature ( ̊C)</a:t>
                </a:r>
              </a:p>
            </c:rich>
          </c:tx>
          <c:layout>
            <c:manualLayout>
              <c:xMode val="edge"/>
              <c:yMode val="edge"/>
              <c:x val="0.41544262005390731"/>
              <c:y val="0.92384962519937064"/>
            </c:manualLayout>
          </c:layout>
          <c:overlay val="0"/>
          <c:spPr>
            <a:noFill/>
            <a:ln>
              <a:noFill/>
            </a:ln>
            <a:effectLst/>
          </c:spPr>
          <c:txPr>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itle>
        <c:numFmt formatCode="0.0"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360850200"/>
        <c:crosses val="autoZero"/>
        <c:crossBetween val="midCat"/>
      </c:valAx>
      <c:valAx>
        <c:axId val="360850200"/>
        <c:scaling>
          <c:logBase val="10"/>
          <c:orientation val="minMax"/>
        </c:scaling>
        <c:delete val="0"/>
        <c:axPos val="l"/>
        <c:title>
          <c:tx>
            <c:rich>
              <a:bodyPr rot="-5400000" spcFirstLastPara="1" vertOverflow="ellipsis" vert="horz" wrap="square" anchor="ctr" anchorCtr="1"/>
              <a:lstStyle/>
              <a:p>
                <a:pPr>
                  <a:defRPr sz="2400" b="0" i="0" u="none" strike="noStrike" kern="1200" baseline="0">
                    <a:solidFill>
                      <a:schemeClr val="tx1"/>
                    </a:solidFill>
                    <a:latin typeface="+mn-lt"/>
                    <a:ea typeface="+mn-ea"/>
                    <a:cs typeface="+mn-cs"/>
                  </a:defRPr>
                </a:pPr>
                <a:r>
                  <a:rPr lang="en-US"/>
                  <a:t>Particle Size (nm)</a:t>
                </a:r>
              </a:p>
            </c:rich>
          </c:tx>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itle>
        <c:numFmt formatCode="0.00"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360854120"/>
        <c:crosses val="autoZero"/>
        <c:crossBetween val="midCat"/>
      </c:valAx>
      <c:spPr>
        <a:noFill/>
        <a:ln>
          <a:solidFill>
            <a:schemeClr val="tx1"/>
          </a:solidFill>
        </a:ln>
        <a:effectLst/>
      </c:spPr>
    </c:plotArea>
    <c:legend>
      <c:legendPos val="r"/>
      <c:layout>
        <c:manualLayout>
          <c:xMode val="edge"/>
          <c:yMode val="edge"/>
          <c:x val="0.57951206243483899"/>
          <c:y val="0.42262451239798665"/>
          <c:w val="0.3719009957489563"/>
          <c:h val="0.3994732101240977"/>
        </c:manualLayout>
      </c:layout>
      <c:overlay val="0"/>
      <c:spPr>
        <a:noFill/>
        <a:ln>
          <a:solidFill>
            <a:schemeClr val="tx1"/>
          </a:solidFill>
        </a:ln>
        <a:effectLst/>
      </c:spPr>
      <c:txPr>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sz="2400">
          <a:solidFill>
            <a:schemeClr val="tx1"/>
          </a:solidFill>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894929279616016"/>
          <c:y val="4.570293486041517E-2"/>
          <c:w val="0.76879716374443408"/>
          <c:h val="0.79664683831023364"/>
        </c:manualLayout>
      </c:layout>
      <c:scatterChart>
        <c:scatterStyle val="lineMarker"/>
        <c:varyColors val="0"/>
        <c:ser>
          <c:idx val="0"/>
          <c:order val="0"/>
          <c:tx>
            <c:v>1.0V Heating</c:v>
          </c:tx>
          <c:spPr>
            <a:ln w="25400" cap="rnd">
              <a:solidFill>
                <a:schemeClr val="tx1"/>
              </a:solidFill>
              <a:round/>
            </a:ln>
            <a:effectLst/>
          </c:spPr>
          <c:marker>
            <c:symbol val="square"/>
            <c:size val="8"/>
            <c:spPr>
              <a:solidFill>
                <a:schemeClr val="tx1"/>
              </a:solidFill>
              <a:ln w="9525">
                <a:solidFill>
                  <a:schemeClr val="tx1"/>
                </a:solidFill>
              </a:ln>
              <a:effectLst/>
            </c:spPr>
          </c:marker>
          <c:errBars>
            <c:errDir val="y"/>
            <c:errBarType val="both"/>
            <c:errValType val="cust"/>
            <c:noEndCap val="0"/>
            <c:plus>
              <c:numRef>
                <c:f>FMMA!$F$3:$F$17</c:f>
                <c:numCache>
                  <c:formatCode>General</c:formatCode>
                  <c:ptCount val="15"/>
                  <c:pt idx="0">
                    <c:v>0.29958007647742574</c:v>
                  </c:pt>
                  <c:pt idx="1">
                    <c:v>0.93917978399594393</c:v>
                  </c:pt>
                  <c:pt idx="2">
                    <c:v>0.41575660614782117</c:v>
                  </c:pt>
                  <c:pt idx="3">
                    <c:v>0.19985161161888751</c:v>
                  </c:pt>
                  <c:pt idx="4">
                    <c:v>11.694161686737342</c:v>
                  </c:pt>
                  <c:pt idx="5">
                    <c:v>13.619220788609343</c:v>
                  </c:pt>
                  <c:pt idx="6">
                    <c:v>5.8785731450941361</c:v>
                  </c:pt>
                  <c:pt idx="7">
                    <c:v>6.805078169197512</c:v>
                  </c:pt>
                  <c:pt idx="8">
                    <c:v>1.3927750077533043</c:v>
                  </c:pt>
                  <c:pt idx="9">
                    <c:v>0.25311394008759114</c:v>
                  </c:pt>
                  <c:pt idx="10">
                    <c:v>1.4891906825147978</c:v>
                  </c:pt>
                  <c:pt idx="11">
                    <c:v>11.316752576993496</c:v>
                  </c:pt>
                  <c:pt idx="12">
                    <c:v>6.1759389749431808</c:v>
                  </c:pt>
                  <c:pt idx="13">
                    <c:v>2.1228911104120844</c:v>
                  </c:pt>
                  <c:pt idx="14">
                    <c:v>1.8372685039360945</c:v>
                  </c:pt>
                </c:numCache>
              </c:numRef>
            </c:plus>
            <c:minus>
              <c:numRef>
                <c:f>FMMA!$F$3:$F$17</c:f>
                <c:numCache>
                  <c:formatCode>General</c:formatCode>
                  <c:ptCount val="15"/>
                  <c:pt idx="0">
                    <c:v>0.29958007647742574</c:v>
                  </c:pt>
                  <c:pt idx="1">
                    <c:v>0.93917978399594393</c:v>
                  </c:pt>
                  <c:pt idx="2">
                    <c:v>0.41575660614782117</c:v>
                  </c:pt>
                  <c:pt idx="3">
                    <c:v>0.19985161161888751</c:v>
                  </c:pt>
                  <c:pt idx="4">
                    <c:v>11.694161686737342</c:v>
                  </c:pt>
                  <c:pt idx="5">
                    <c:v>13.619220788609343</c:v>
                  </c:pt>
                  <c:pt idx="6">
                    <c:v>5.8785731450941361</c:v>
                  </c:pt>
                  <c:pt idx="7">
                    <c:v>6.805078169197512</c:v>
                  </c:pt>
                  <c:pt idx="8">
                    <c:v>1.3927750077533043</c:v>
                  </c:pt>
                  <c:pt idx="9">
                    <c:v>0.25311394008759114</c:v>
                  </c:pt>
                  <c:pt idx="10">
                    <c:v>1.4891906825147978</c:v>
                  </c:pt>
                  <c:pt idx="11">
                    <c:v>11.316752576993496</c:v>
                  </c:pt>
                  <c:pt idx="12">
                    <c:v>6.1759389749431808</c:v>
                  </c:pt>
                  <c:pt idx="13">
                    <c:v>2.1228911104120844</c:v>
                  </c:pt>
                  <c:pt idx="14">
                    <c:v>1.8372685039360945</c:v>
                  </c:pt>
                </c:numCache>
              </c:numRef>
            </c:minus>
            <c:spPr>
              <a:noFill/>
              <a:ln w="9525" cap="flat" cmpd="sng" algn="ctr">
                <a:solidFill>
                  <a:schemeClr val="tx1">
                    <a:lumMod val="65000"/>
                    <a:lumOff val="35000"/>
                  </a:schemeClr>
                </a:solidFill>
                <a:round/>
              </a:ln>
              <a:effectLst/>
            </c:spPr>
          </c:errBars>
          <c:xVal>
            <c:numRef>
              <c:f>FMMA!$A$3:$A$17</c:f>
              <c:numCache>
                <c:formatCode>0.0</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numRef>
          </c:xVal>
          <c:yVal>
            <c:numRef>
              <c:f>FMMA!$E$3:$E$17</c:f>
              <c:numCache>
                <c:formatCode>0.00</c:formatCode>
                <c:ptCount val="15"/>
                <c:pt idx="0">
                  <c:v>2.9076666666666671</c:v>
                </c:pt>
                <c:pt idx="1">
                  <c:v>2.2879999999999998</c:v>
                </c:pt>
                <c:pt idx="2">
                  <c:v>2.7136666666666667</c:v>
                </c:pt>
                <c:pt idx="3">
                  <c:v>3.1489999999999996</c:v>
                </c:pt>
                <c:pt idx="4">
                  <c:v>11.372333333333335</c:v>
                </c:pt>
                <c:pt idx="5">
                  <c:v>11.409666666666666</c:v>
                </c:pt>
                <c:pt idx="6">
                  <c:v>41.173333333333339</c:v>
                </c:pt>
                <c:pt idx="7">
                  <c:v>61.276666666666671</c:v>
                </c:pt>
                <c:pt idx="8">
                  <c:v>68.63666666666667</c:v>
                </c:pt>
                <c:pt idx="9">
                  <c:v>79.430000000000007</c:v>
                </c:pt>
                <c:pt idx="10">
                  <c:v>93.186666666666667</c:v>
                </c:pt>
                <c:pt idx="11">
                  <c:v>116.53333333333335</c:v>
                </c:pt>
                <c:pt idx="12">
                  <c:v>115.66666666666667</c:v>
                </c:pt>
                <c:pt idx="13">
                  <c:v>123.39999999999999</c:v>
                </c:pt>
                <c:pt idx="14">
                  <c:v>136.63333333333333</c:v>
                </c:pt>
              </c:numCache>
            </c:numRef>
          </c:yVal>
          <c:smooth val="0"/>
          <c:extLst>
            <c:ext xmlns:c16="http://schemas.microsoft.com/office/drawing/2014/chart" uri="{C3380CC4-5D6E-409C-BE32-E72D297353CC}">
              <c16:uniqueId val="{00000000-4D8A-4F08-86EA-5EC2C763499A}"/>
            </c:ext>
          </c:extLst>
        </c:ser>
        <c:ser>
          <c:idx val="1"/>
          <c:order val="1"/>
          <c:tx>
            <c:v>1.0V Cooling</c:v>
          </c:tx>
          <c:spPr>
            <a:ln w="25400" cap="rnd">
              <a:solidFill>
                <a:schemeClr val="tx1"/>
              </a:solidFill>
              <a:round/>
            </a:ln>
            <a:effectLst/>
          </c:spPr>
          <c:marker>
            <c:symbol val="triangle"/>
            <c:size val="8"/>
            <c:spPr>
              <a:solidFill>
                <a:schemeClr val="tx1"/>
              </a:solidFill>
              <a:ln w="9525">
                <a:solidFill>
                  <a:schemeClr val="tx1"/>
                </a:solidFill>
              </a:ln>
              <a:effectLst/>
            </c:spPr>
          </c:marker>
          <c:errBars>
            <c:errDir val="y"/>
            <c:errBarType val="both"/>
            <c:errValType val="cust"/>
            <c:noEndCap val="0"/>
            <c:plus>
              <c:numRef>
                <c:f>FMMA!$M$3:$M$17</c:f>
                <c:numCache>
                  <c:formatCode>General</c:formatCode>
                  <c:ptCount val="15"/>
                  <c:pt idx="0">
                    <c:v>3.5311313893550991</c:v>
                  </c:pt>
                  <c:pt idx="1">
                    <c:v>3.872409528388697</c:v>
                  </c:pt>
                  <c:pt idx="2">
                    <c:v>10.92560702610564</c:v>
                  </c:pt>
                  <c:pt idx="3">
                    <c:v>4.7541794478355781</c:v>
                  </c:pt>
                  <c:pt idx="4">
                    <c:v>39.627004260562835</c:v>
                  </c:pt>
                  <c:pt idx="5">
                    <c:v>23.166498800351036</c:v>
                  </c:pt>
                  <c:pt idx="6">
                    <c:v>3.6505707316345322</c:v>
                  </c:pt>
                  <c:pt idx="7">
                    <c:v>1.4522013940527974</c:v>
                  </c:pt>
                  <c:pt idx="8">
                    <c:v>2.0607442021431659</c:v>
                  </c:pt>
                  <c:pt idx="9">
                    <c:v>3.8884444190447169</c:v>
                  </c:pt>
                  <c:pt idx="10">
                    <c:v>7.8847926767642749</c:v>
                  </c:pt>
                  <c:pt idx="11">
                    <c:v>2.3960291224347783</c:v>
                  </c:pt>
                  <c:pt idx="12">
                    <c:v>1.5309329036752555</c:v>
                  </c:pt>
                  <c:pt idx="13">
                    <c:v>2.2840898989896727</c:v>
                  </c:pt>
                  <c:pt idx="14">
                    <c:v>2.147572272745824</c:v>
                  </c:pt>
                </c:numCache>
              </c:numRef>
            </c:plus>
            <c:minus>
              <c:numRef>
                <c:f>FMMA!$M$3:$M$17</c:f>
                <c:numCache>
                  <c:formatCode>General</c:formatCode>
                  <c:ptCount val="15"/>
                  <c:pt idx="0">
                    <c:v>3.5311313893550991</c:v>
                  </c:pt>
                  <c:pt idx="1">
                    <c:v>3.872409528388697</c:v>
                  </c:pt>
                  <c:pt idx="2">
                    <c:v>10.92560702610564</c:v>
                  </c:pt>
                  <c:pt idx="3">
                    <c:v>4.7541794478355781</c:v>
                  </c:pt>
                  <c:pt idx="4">
                    <c:v>39.627004260562835</c:v>
                  </c:pt>
                  <c:pt idx="5">
                    <c:v>23.166498800351036</c:v>
                  </c:pt>
                  <c:pt idx="6">
                    <c:v>3.6505707316345322</c:v>
                  </c:pt>
                  <c:pt idx="7">
                    <c:v>1.4522013940527974</c:v>
                  </c:pt>
                  <c:pt idx="8">
                    <c:v>2.0607442021431659</c:v>
                  </c:pt>
                  <c:pt idx="9">
                    <c:v>3.8884444190447169</c:v>
                  </c:pt>
                  <c:pt idx="10">
                    <c:v>7.8847926767642749</c:v>
                  </c:pt>
                  <c:pt idx="11">
                    <c:v>2.3960291224347783</c:v>
                  </c:pt>
                  <c:pt idx="12">
                    <c:v>1.5309329036752555</c:v>
                  </c:pt>
                  <c:pt idx="13">
                    <c:v>2.2840898989896727</c:v>
                  </c:pt>
                  <c:pt idx="14">
                    <c:v>2.147572272745824</c:v>
                  </c:pt>
                </c:numCache>
              </c:numRef>
            </c:minus>
            <c:spPr>
              <a:noFill/>
              <a:ln w="9525" cap="flat" cmpd="sng" algn="ctr">
                <a:solidFill>
                  <a:schemeClr val="tx1">
                    <a:lumMod val="65000"/>
                    <a:lumOff val="35000"/>
                  </a:schemeClr>
                </a:solidFill>
                <a:round/>
              </a:ln>
              <a:effectLst/>
            </c:spPr>
          </c:errBars>
          <c:xVal>
            <c:numRef>
              <c:f>FMMA!$H$3:$H$17</c:f>
              <c:numCache>
                <c:formatCode>0.0</c:formatCode>
                <c:ptCount val="15"/>
                <c:pt idx="0">
                  <c:v>40</c:v>
                </c:pt>
                <c:pt idx="1">
                  <c:v>38.5</c:v>
                </c:pt>
                <c:pt idx="2">
                  <c:v>37</c:v>
                </c:pt>
                <c:pt idx="3">
                  <c:v>35.5</c:v>
                </c:pt>
                <c:pt idx="4">
                  <c:v>34</c:v>
                </c:pt>
                <c:pt idx="5">
                  <c:v>32.5</c:v>
                </c:pt>
                <c:pt idx="6">
                  <c:v>31</c:v>
                </c:pt>
                <c:pt idx="7">
                  <c:v>29.5</c:v>
                </c:pt>
                <c:pt idx="8">
                  <c:v>28</c:v>
                </c:pt>
                <c:pt idx="9">
                  <c:v>26.5</c:v>
                </c:pt>
                <c:pt idx="10">
                  <c:v>25</c:v>
                </c:pt>
                <c:pt idx="11">
                  <c:v>23.5</c:v>
                </c:pt>
                <c:pt idx="12">
                  <c:v>22</c:v>
                </c:pt>
                <c:pt idx="13">
                  <c:v>20.5</c:v>
                </c:pt>
                <c:pt idx="14">
                  <c:v>20</c:v>
                </c:pt>
              </c:numCache>
            </c:numRef>
          </c:xVal>
          <c:yVal>
            <c:numRef>
              <c:f>FMMA!$L$3:$L$17</c:f>
              <c:numCache>
                <c:formatCode>0.0</c:formatCode>
                <c:ptCount val="15"/>
                <c:pt idx="0">
                  <c:v>150.43333333333331</c:v>
                </c:pt>
                <c:pt idx="1">
                  <c:v>131.46666666666667</c:v>
                </c:pt>
                <c:pt idx="2">
                  <c:v>131.63333333333333</c:v>
                </c:pt>
                <c:pt idx="3">
                  <c:v>128.46666666666667</c:v>
                </c:pt>
                <c:pt idx="4">
                  <c:v>148.91999999999999</c:v>
                </c:pt>
                <c:pt idx="5">
                  <c:v>137.5</c:v>
                </c:pt>
                <c:pt idx="6">
                  <c:v>122.7</c:v>
                </c:pt>
                <c:pt idx="7">
                  <c:v>110.86666666666667</c:v>
                </c:pt>
                <c:pt idx="8">
                  <c:v>108.7</c:v>
                </c:pt>
                <c:pt idx="9">
                  <c:v>107.39999999999999</c:v>
                </c:pt>
                <c:pt idx="10">
                  <c:v>102.86666666666667</c:v>
                </c:pt>
                <c:pt idx="11">
                  <c:v>93.103333333333339</c:v>
                </c:pt>
                <c:pt idx="12">
                  <c:v>90.146666666666661</c:v>
                </c:pt>
                <c:pt idx="13">
                  <c:v>85.75</c:v>
                </c:pt>
                <c:pt idx="14">
                  <c:v>77.2</c:v>
                </c:pt>
              </c:numCache>
            </c:numRef>
          </c:yVal>
          <c:smooth val="0"/>
          <c:extLst>
            <c:ext xmlns:c16="http://schemas.microsoft.com/office/drawing/2014/chart" uri="{C3380CC4-5D6E-409C-BE32-E72D297353CC}">
              <c16:uniqueId val="{00000001-4D8A-4F08-86EA-5EC2C763499A}"/>
            </c:ext>
          </c:extLst>
        </c:ser>
        <c:ser>
          <c:idx val="2"/>
          <c:order val="2"/>
          <c:tx>
            <c:v>0V Heating</c:v>
          </c:tx>
          <c:spPr>
            <a:ln w="25400" cap="rnd">
              <a:solidFill>
                <a:srgbClr val="FF0000"/>
              </a:solidFill>
              <a:round/>
            </a:ln>
            <a:effectLst/>
          </c:spPr>
          <c:marker>
            <c:symbol val="square"/>
            <c:size val="8"/>
            <c:spPr>
              <a:solidFill>
                <a:srgbClr val="FF0000"/>
              </a:solidFill>
              <a:ln w="9525">
                <a:solidFill>
                  <a:srgbClr val="FF0000"/>
                </a:solidFill>
              </a:ln>
              <a:effectLst/>
            </c:spPr>
          </c:marker>
          <c:errBars>
            <c:errDir val="y"/>
            <c:errBarType val="both"/>
            <c:errValType val="cust"/>
            <c:noEndCap val="0"/>
            <c:plus>
              <c:numRef>
                <c:f>FMMA!$F$21:$F$35</c:f>
                <c:numCache>
                  <c:formatCode>General</c:formatCode>
                  <c:ptCount val="15"/>
                  <c:pt idx="0">
                    <c:v>0.21073205736194964</c:v>
                  </c:pt>
                  <c:pt idx="1">
                    <c:v>0.45473728679315339</c:v>
                  </c:pt>
                  <c:pt idx="2">
                    <c:v>3.7043517951488282E-2</c:v>
                  </c:pt>
                  <c:pt idx="3">
                    <c:v>6.5792603434327357E-2</c:v>
                  </c:pt>
                  <c:pt idx="4">
                    <c:v>0.25974217986303261</c:v>
                  </c:pt>
                  <c:pt idx="5">
                    <c:v>0.24588208556135191</c:v>
                  </c:pt>
                  <c:pt idx="6">
                    <c:v>5.010877057850139E-2</c:v>
                  </c:pt>
                  <c:pt idx="7">
                    <c:v>0.83756644844188688</c:v>
                  </c:pt>
                  <c:pt idx="8">
                    <c:v>5.4430796634095149</c:v>
                  </c:pt>
                  <c:pt idx="9">
                    <c:v>17.963914445972577</c:v>
                  </c:pt>
                  <c:pt idx="10">
                    <c:v>7.4226380455707988</c:v>
                  </c:pt>
                  <c:pt idx="11">
                    <c:v>18.803073034893941</c:v>
                  </c:pt>
                  <c:pt idx="12">
                    <c:v>78.820471114214143</c:v>
                  </c:pt>
                  <c:pt idx="13">
                    <c:v>82.36908805290166</c:v>
                  </c:pt>
                  <c:pt idx="14">
                    <c:v>50.446891766380304</c:v>
                  </c:pt>
                </c:numCache>
              </c:numRef>
            </c:plus>
            <c:minus>
              <c:numRef>
                <c:f>FMMA!$F$21:$F$35</c:f>
                <c:numCache>
                  <c:formatCode>General</c:formatCode>
                  <c:ptCount val="15"/>
                  <c:pt idx="0">
                    <c:v>0.21073205736194964</c:v>
                  </c:pt>
                  <c:pt idx="1">
                    <c:v>0.45473728679315339</c:v>
                  </c:pt>
                  <c:pt idx="2">
                    <c:v>3.7043517951488282E-2</c:v>
                  </c:pt>
                  <c:pt idx="3">
                    <c:v>6.5792603434327357E-2</c:v>
                  </c:pt>
                  <c:pt idx="4">
                    <c:v>0.25974217986303261</c:v>
                  </c:pt>
                  <c:pt idx="5">
                    <c:v>0.24588208556135191</c:v>
                  </c:pt>
                  <c:pt idx="6">
                    <c:v>5.010877057850139E-2</c:v>
                  </c:pt>
                  <c:pt idx="7">
                    <c:v>0.83756644844188688</c:v>
                  </c:pt>
                  <c:pt idx="8">
                    <c:v>5.4430796634095149</c:v>
                  </c:pt>
                  <c:pt idx="9">
                    <c:v>17.963914445972577</c:v>
                  </c:pt>
                  <c:pt idx="10">
                    <c:v>7.4226380455707988</c:v>
                  </c:pt>
                  <c:pt idx="11">
                    <c:v>18.803073034893941</c:v>
                  </c:pt>
                  <c:pt idx="12">
                    <c:v>78.820471114214143</c:v>
                  </c:pt>
                  <c:pt idx="13">
                    <c:v>82.36908805290166</c:v>
                  </c:pt>
                  <c:pt idx="14">
                    <c:v>50.446891766380304</c:v>
                  </c:pt>
                </c:numCache>
              </c:numRef>
            </c:minus>
            <c:spPr>
              <a:noFill/>
              <a:ln w="9525" cap="flat" cmpd="sng" algn="ctr">
                <a:solidFill>
                  <a:srgbClr val="FF0000"/>
                </a:solidFill>
                <a:round/>
              </a:ln>
              <a:effectLst/>
            </c:spPr>
          </c:errBars>
          <c:xVal>
            <c:numRef>
              <c:f>FMMA!$A$21:$A$35</c:f>
              <c:numCache>
                <c:formatCode>0.0</c:formatCode>
                <c:ptCount val="15"/>
                <c:pt idx="0">
                  <c:v>20</c:v>
                </c:pt>
                <c:pt idx="1">
                  <c:v>21.5</c:v>
                </c:pt>
                <c:pt idx="2">
                  <c:v>23</c:v>
                </c:pt>
                <c:pt idx="3">
                  <c:v>24.5</c:v>
                </c:pt>
                <c:pt idx="4">
                  <c:v>26</c:v>
                </c:pt>
                <c:pt idx="5">
                  <c:v>27.5</c:v>
                </c:pt>
                <c:pt idx="6">
                  <c:v>29</c:v>
                </c:pt>
                <c:pt idx="7">
                  <c:v>30.5</c:v>
                </c:pt>
                <c:pt idx="8">
                  <c:v>32</c:v>
                </c:pt>
                <c:pt idx="9">
                  <c:v>33.5</c:v>
                </c:pt>
                <c:pt idx="10">
                  <c:v>35</c:v>
                </c:pt>
                <c:pt idx="11">
                  <c:v>36.5</c:v>
                </c:pt>
                <c:pt idx="12">
                  <c:v>38</c:v>
                </c:pt>
                <c:pt idx="13">
                  <c:v>39.5</c:v>
                </c:pt>
                <c:pt idx="14">
                  <c:v>40</c:v>
                </c:pt>
              </c:numCache>
            </c:numRef>
          </c:xVal>
          <c:yVal>
            <c:numRef>
              <c:f>FMMA!$E$21:$E$35</c:f>
              <c:numCache>
                <c:formatCode>0.00</c:formatCode>
                <c:ptCount val="15"/>
                <c:pt idx="0">
                  <c:v>2.8970000000000002</c:v>
                </c:pt>
                <c:pt idx="1">
                  <c:v>2.9620000000000002</c:v>
                </c:pt>
                <c:pt idx="2">
                  <c:v>2.936666666666667</c:v>
                </c:pt>
                <c:pt idx="3">
                  <c:v>2.8639999999999994</c:v>
                </c:pt>
                <c:pt idx="4">
                  <c:v>2.9380000000000002</c:v>
                </c:pt>
                <c:pt idx="5">
                  <c:v>2.9710000000000001</c:v>
                </c:pt>
                <c:pt idx="6">
                  <c:v>2.8103333333333338</c:v>
                </c:pt>
                <c:pt idx="7">
                  <c:v>2.3693333333333331</c:v>
                </c:pt>
                <c:pt idx="8">
                  <c:v>6.7726666666666668</c:v>
                </c:pt>
                <c:pt idx="9">
                  <c:v>676.86666666666667</c:v>
                </c:pt>
                <c:pt idx="10">
                  <c:v>833.53333333333342</c:v>
                </c:pt>
                <c:pt idx="11">
                  <c:v>1418.3333333333333</c:v>
                </c:pt>
                <c:pt idx="12">
                  <c:v>1488</c:v>
                </c:pt>
                <c:pt idx="13">
                  <c:v>1664</c:v>
                </c:pt>
                <c:pt idx="14">
                  <c:v>1585.6666666666667</c:v>
                </c:pt>
              </c:numCache>
            </c:numRef>
          </c:yVal>
          <c:smooth val="0"/>
          <c:extLst>
            <c:ext xmlns:c16="http://schemas.microsoft.com/office/drawing/2014/chart" uri="{C3380CC4-5D6E-409C-BE32-E72D297353CC}">
              <c16:uniqueId val="{00000002-4D8A-4F08-86EA-5EC2C763499A}"/>
            </c:ext>
          </c:extLst>
        </c:ser>
        <c:ser>
          <c:idx val="3"/>
          <c:order val="3"/>
          <c:tx>
            <c:v>0V Cooling</c:v>
          </c:tx>
          <c:spPr>
            <a:ln w="25400" cap="rnd">
              <a:solidFill>
                <a:srgbClr val="FF0000"/>
              </a:solidFill>
              <a:round/>
            </a:ln>
            <a:effectLst/>
          </c:spPr>
          <c:marker>
            <c:symbol val="triangle"/>
            <c:size val="8"/>
            <c:spPr>
              <a:solidFill>
                <a:srgbClr val="FF0000"/>
              </a:solidFill>
              <a:ln w="9525">
                <a:solidFill>
                  <a:srgbClr val="FF0000"/>
                </a:solidFill>
              </a:ln>
              <a:effectLst/>
            </c:spPr>
          </c:marker>
          <c:errBars>
            <c:errDir val="y"/>
            <c:errBarType val="both"/>
            <c:errValType val="cust"/>
            <c:noEndCap val="0"/>
            <c:plus>
              <c:numRef>
                <c:f>FMMA!$M$21:$M$35</c:f>
                <c:numCache>
                  <c:formatCode>General</c:formatCode>
                  <c:ptCount val="15"/>
                  <c:pt idx="0">
                    <c:v>69.344550374680978</c:v>
                  </c:pt>
                  <c:pt idx="1">
                    <c:v>31.496031496047245</c:v>
                  </c:pt>
                  <c:pt idx="2">
                    <c:v>64.161255183067198</c:v>
                  </c:pt>
                  <c:pt idx="3">
                    <c:v>85.350258738135452</c:v>
                  </c:pt>
                  <c:pt idx="4">
                    <c:v>29.63481436119049</c:v>
                  </c:pt>
                  <c:pt idx="5">
                    <c:v>173.34591620994834</c:v>
                  </c:pt>
                  <c:pt idx="6">
                    <c:v>72.047453498063035</c:v>
                  </c:pt>
                  <c:pt idx="7">
                    <c:v>37.953919428696686</c:v>
                  </c:pt>
                  <c:pt idx="8">
                    <c:v>2.9140121253465403</c:v>
                  </c:pt>
                  <c:pt idx="9">
                    <c:v>3.6837149123616335</c:v>
                  </c:pt>
                  <c:pt idx="10">
                    <c:v>14.040440076990306</c:v>
                  </c:pt>
                  <c:pt idx="11">
                    <c:v>7.5617229665085048</c:v>
                  </c:pt>
                  <c:pt idx="12">
                    <c:v>0.34651695485214123</c:v>
                  </c:pt>
                  <c:pt idx="13">
                    <c:v>0.26803150726899755</c:v>
                  </c:pt>
                  <c:pt idx="14">
                    <c:v>0.54677864706742918</c:v>
                  </c:pt>
                </c:numCache>
              </c:numRef>
            </c:plus>
            <c:minus>
              <c:numRef>
                <c:f>FMMA!$M$21:$M$35</c:f>
                <c:numCache>
                  <c:formatCode>General</c:formatCode>
                  <c:ptCount val="15"/>
                  <c:pt idx="0">
                    <c:v>69.344550374680978</c:v>
                  </c:pt>
                  <c:pt idx="1">
                    <c:v>31.496031496047245</c:v>
                  </c:pt>
                  <c:pt idx="2">
                    <c:v>64.161255183067198</c:v>
                  </c:pt>
                  <c:pt idx="3">
                    <c:v>85.350258738135452</c:v>
                  </c:pt>
                  <c:pt idx="4">
                    <c:v>29.63481436119049</c:v>
                  </c:pt>
                  <c:pt idx="5">
                    <c:v>173.34591620994834</c:v>
                  </c:pt>
                  <c:pt idx="6">
                    <c:v>72.047453498063035</c:v>
                  </c:pt>
                  <c:pt idx="7">
                    <c:v>37.953919428696686</c:v>
                  </c:pt>
                  <c:pt idx="8">
                    <c:v>2.9140121253465403</c:v>
                  </c:pt>
                  <c:pt idx="9">
                    <c:v>3.6837149123616335</c:v>
                  </c:pt>
                  <c:pt idx="10">
                    <c:v>14.040440076990306</c:v>
                  </c:pt>
                  <c:pt idx="11">
                    <c:v>7.5617229665085048</c:v>
                  </c:pt>
                  <c:pt idx="12">
                    <c:v>0.34651695485214123</c:v>
                  </c:pt>
                  <c:pt idx="13">
                    <c:v>0.26803150726899755</c:v>
                  </c:pt>
                  <c:pt idx="14">
                    <c:v>0.54677864706742918</c:v>
                  </c:pt>
                </c:numCache>
              </c:numRef>
            </c:minus>
            <c:spPr>
              <a:noFill/>
              <a:ln w="9525" cap="flat" cmpd="sng" algn="ctr">
                <a:solidFill>
                  <a:srgbClr val="FF0000"/>
                </a:solidFill>
                <a:round/>
              </a:ln>
              <a:effectLst/>
            </c:spPr>
          </c:errBars>
          <c:xVal>
            <c:numRef>
              <c:f>FMMA!$H$21:$H$35</c:f>
              <c:numCache>
                <c:formatCode>0.0</c:formatCode>
                <c:ptCount val="15"/>
                <c:pt idx="0">
                  <c:v>40</c:v>
                </c:pt>
                <c:pt idx="1">
                  <c:v>38.5</c:v>
                </c:pt>
                <c:pt idx="2">
                  <c:v>37</c:v>
                </c:pt>
                <c:pt idx="3">
                  <c:v>35.5</c:v>
                </c:pt>
                <c:pt idx="4">
                  <c:v>34</c:v>
                </c:pt>
                <c:pt idx="5">
                  <c:v>32.5</c:v>
                </c:pt>
                <c:pt idx="6">
                  <c:v>31</c:v>
                </c:pt>
                <c:pt idx="7">
                  <c:v>29.5</c:v>
                </c:pt>
                <c:pt idx="8">
                  <c:v>28</c:v>
                </c:pt>
                <c:pt idx="9">
                  <c:v>26.5</c:v>
                </c:pt>
                <c:pt idx="10">
                  <c:v>25</c:v>
                </c:pt>
                <c:pt idx="11">
                  <c:v>23.5</c:v>
                </c:pt>
                <c:pt idx="12">
                  <c:v>22</c:v>
                </c:pt>
                <c:pt idx="13">
                  <c:v>20.5</c:v>
                </c:pt>
                <c:pt idx="14">
                  <c:v>20</c:v>
                </c:pt>
              </c:numCache>
            </c:numRef>
          </c:xVal>
          <c:yVal>
            <c:numRef>
              <c:f>FMMA!$L$21:$L$35</c:f>
              <c:numCache>
                <c:formatCode>0.0</c:formatCode>
                <c:ptCount val="15"/>
                <c:pt idx="0">
                  <c:v>1684</c:v>
                </c:pt>
                <c:pt idx="1">
                  <c:v>1689</c:v>
                </c:pt>
                <c:pt idx="2">
                  <c:v>1689</c:v>
                </c:pt>
                <c:pt idx="3">
                  <c:v>1659</c:v>
                </c:pt>
                <c:pt idx="4">
                  <c:v>1526.6666666666667</c:v>
                </c:pt>
                <c:pt idx="5">
                  <c:v>1039.6000000000001</c:v>
                </c:pt>
                <c:pt idx="6">
                  <c:v>775.63333333333333</c:v>
                </c:pt>
                <c:pt idx="7">
                  <c:v>591.9</c:v>
                </c:pt>
                <c:pt idx="8">
                  <c:v>32.279999999999994</c:v>
                </c:pt>
                <c:pt idx="9">
                  <c:v>28.326666666666668</c:v>
                </c:pt>
                <c:pt idx="10">
                  <c:v>22.354333333333333</c:v>
                </c:pt>
                <c:pt idx="11">
                  <c:v>19.682666666666666</c:v>
                </c:pt>
                <c:pt idx="12">
                  <c:v>2.9369999999999998</c:v>
                </c:pt>
                <c:pt idx="13">
                  <c:v>2.6093333333333333</c:v>
                </c:pt>
                <c:pt idx="14">
                  <c:v>2.408666666666667</c:v>
                </c:pt>
              </c:numCache>
            </c:numRef>
          </c:yVal>
          <c:smooth val="0"/>
          <c:extLst>
            <c:ext xmlns:c16="http://schemas.microsoft.com/office/drawing/2014/chart" uri="{C3380CC4-5D6E-409C-BE32-E72D297353CC}">
              <c16:uniqueId val="{00000003-4D8A-4F08-86EA-5EC2C763499A}"/>
            </c:ext>
          </c:extLst>
        </c:ser>
        <c:dLbls>
          <c:showLegendKey val="0"/>
          <c:showVal val="0"/>
          <c:showCatName val="0"/>
          <c:showSerName val="0"/>
          <c:showPercent val="0"/>
          <c:showBubbleSize val="0"/>
        </c:dLbls>
        <c:axId val="360851376"/>
        <c:axId val="360852944"/>
      </c:scatterChart>
      <c:valAx>
        <c:axId val="360851376"/>
        <c:scaling>
          <c:orientation val="minMax"/>
          <c:max val="40"/>
          <c:min val="20"/>
        </c:scaling>
        <c:delete val="0"/>
        <c:axPos val="b"/>
        <c:title>
          <c:tx>
            <c:rich>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r>
                  <a:rPr lang="en-US"/>
                  <a:t>Temperature ( ̊C)</a:t>
                </a:r>
              </a:p>
            </c:rich>
          </c:tx>
          <c:layout>
            <c:manualLayout>
              <c:xMode val="edge"/>
              <c:yMode val="edge"/>
              <c:x val="0.40432993084647856"/>
              <c:y val="0.92476371432785243"/>
            </c:manualLayout>
          </c:layout>
          <c:overlay val="0"/>
          <c:spPr>
            <a:noFill/>
            <a:ln>
              <a:noFill/>
            </a:ln>
            <a:effectLst/>
          </c:spPr>
          <c:txPr>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itle>
        <c:numFmt formatCode="0.0"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360852944"/>
        <c:crosses val="autoZero"/>
        <c:crossBetween val="midCat"/>
      </c:valAx>
      <c:valAx>
        <c:axId val="360852944"/>
        <c:scaling>
          <c:logBase val="10"/>
          <c:orientation val="minMax"/>
        </c:scaling>
        <c:delete val="0"/>
        <c:axPos val="l"/>
        <c:title>
          <c:tx>
            <c:rich>
              <a:bodyPr rot="-5400000" spcFirstLastPara="1" vertOverflow="ellipsis" vert="horz" wrap="square" anchor="ctr" anchorCtr="1"/>
              <a:lstStyle/>
              <a:p>
                <a:pPr>
                  <a:defRPr sz="2400" b="0" i="0" u="none" strike="noStrike" kern="1200" baseline="0">
                    <a:solidFill>
                      <a:schemeClr val="tx1"/>
                    </a:solidFill>
                    <a:latin typeface="+mn-lt"/>
                    <a:ea typeface="+mn-ea"/>
                    <a:cs typeface="+mn-cs"/>
                  </a:defRPr>
                </a:pPr>
                <a:r>
                  <a:rPr lang="en-US"/>
                  <a:t>Particle size (nm)</a:t>
                </a:r>
              </a:p>
            </c:rich>
          </c:tx>
          <c:layout>
            <c:manualLayout>
              <c:xMode val="edge"/>
              <c:yMode val="edge"/>
              <c:x val="0"/>
              <c:y val="0.25782855650201086"/>
            </c:manualLayout>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itle>
        <c:numFmt formatCode="0.00"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360851376"/>
        <c:crosses val="autoZero"/>
        <c:crossBetween val="midCat"/>
      </c:valAx>
      <c:spPr>
        <a:noFill/>
        <a:ln>
          <a:solidFill>
            <a:schemeClr val="tx1"/>
          </a:solidFill>
        </a:ln>
        <a:effectLst/>
      </c:spPr>
    </c:plotArea>
    <c:legend>
      <c:legendPos val="r"/>
      <c:layout>
        <c:manualLayout>
          <c:xMode val="edge"/>
          <c:yMode val="edge"/>
          <c:x val="0.2012786909919955"/>
          <c:y val="0.10110205501213254"/>
          <c:w val="0.33380874560491258"/>
          <c:h val="0.28990193271295633"/>
        </c:manualLayout>
      </c:layout>
      <c:overlay val="0"/>
      <c:spPr>
        <a:noFill/>
        <a:ln>
          <a:solidFill>
            <a:schemeClr val="tx1"/>
          </a:solidFill>
        </a:ln>
        <a:effectLst/>
      </c:spPr>
      <c:txPr>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sz="2400">
          <a:solidFill>
            <a:schemeClr val="tx1"/>
          </a:solidFill>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723570503240435"/>
          <c:y val="9.0463133602627629E-2"/>
          <c:w val="0.8244662725539611"/>
          <c:h val="0.65131240207609653"/>
        </c:manualLayout>
      </c:layout>
      <c:scatterChart>
        <c:scatterStyle val="lineMarker"/>
        <c:varyColors val="0"/>
        <c:ser>
          <c:idx val="0"/>
          <c:order val="0"/>
          <c:tx>
            <c:v>0V</c:v>
          </c:tx>
          <c:spPr>
            <a:ln w="19050" cap="rnd">
              <a:solidFill>
                <a:srgbClr val="437985"/>
              </a:solidFill>
              <a:round/>
            </a:ln>
            <a:effectLst/>
          </c:spPr>
          <c:marker>
            <c:symbol val="circle"/>
            <c:size val="15"/>
            <c:spPr>
              <a:solidFill>
                <a:srgbClr val="437985"/>
              </a:solidFill>
              <a:ln w="9525">
                <a:solidFill>
                  <a:srgbClr val="437985"/>
                </a:solidFill>
              </a:ln>
              <a:effectLst/>
            </c:spPr>
          </c:marker>
          <c:errBars>
            <c:errDir val="y"/>
            <c:errBarType val="both"/>
            <c:errValType val="cust"/>
            <c:noEndCap val="0"/>
            <c:plus>
              <c:numRef>
                <c:f>'correlation NIPAM no voltage '!$G$21:$G$35</c:f>
                <c:numCache>
                  <c:formatCode>General</c:formatCode>
                  <c:ptCount val="15"/>
                  <c:pt idx="0">
                    <c:v>0.24214320831552008</c:v>
                  </c:pt>
                  <c:pt idx="1">
                    <c:v>0.21031722072463141</c:v>
                  </c:pt>
                  <c:pt idx="2">
                    <c:v>0.14534900527122052</c:v>
                  </c:pt>
                  <c:pt idx="3">
                    <c:v>0.31564748269760295</c:v>
                  </c:pt>
                  <c:pt idx="4">
                    <c:v>40.05413004090007</c:v>
                  </c:pt>
                  <c:pt idx="5">
                    <c:v>79.462779546988742</c:v>
                  </c:pt>
                  <c:pt idx="6">
                    <c:v>39.1279950930277</c:v>
                  </c:pt>
                  <c:pt idx="7">
                    <c:v>166.92912667756116</c:v>
                  </c:pt>
                  <c:pt idx="8">
                    <c:v>282.53849295273022</c:v>
                  </c:pt>
                  <c:pt idx="9">
                    <c:v>52.348193219378004</c:v>
                  </c:pt>
                  <c:pt idx="10">
                    <c:v>24.06241883103193</c:v>
                  </c:pt>
                  <c:pt idx="11">
                    <c:v>30.892285984260429</c:v>
                  </c:pt>
                  <c:pt idx="12">
                    <c:v>183.84051058820887</c:v>
                  </c:pt>
                  <c:pt idx="13">
                    <c:v>137.74735327160857</c:v>
                  </c:pt>
                  <c:pt idx="14">
                    <c:v>87.534755002417938</c:v>
                  </c:pt>
                </c:numCache>
                <c:extLst xmlns:c15="http://schemas.microsoft.com/office/drawing/2012/chart"/>
              </c:numRef>
            </c:plus>
            <c:minus>
              <c:numRef>
                <c:f>'correlation NIPAM no voltage '!$G$21:$G$35</c:f>
                <c:numCache>
                  <c:formatCode>General</c:formatCode>
                  <c:ptCount val="15"/>
                  <c:pt idx="0">
                    <c:v>0.24214320831552008</c:v>
                  </c:pt>
                  <c:pt idx="1">
                    <c:v>0.21031722072463141</c:v>
                  </c:pt>
                  <c:pt idx="2">
                    <c:v>0.14534900527122052</c:v>
                  </c:pt>
                  <c:pt idx="3">
                    <c:v>0.31564748269760295</c:v>
                  </c:pt>
                  <c:pt idx="4">
                    <c:v>40.05413004090007</c:v>
                  </c:pt>
                  <c:pt idx="5">
                    <c:v>79.462779546988742</c:v>
                  </c:pt>
                  <c:pt idx="6">
                    <c:v>39.1279950930277</c:v>
                  </c:pt>
                  <c:pt idx="7">
                    <c:v>166.92912667756116</c:v>
                  </c:pt>
                  <c:pt idx="8">
                    <c:v>282.53849295273022</c:v>
                  </c:pt>
                  <c:pt idx="9">
                    <c:v>52.348193219378004</c:v>
                  </c:pt>
                  <c:pt idx="10">
                    <c:v>24.06241883103193</c:v>
                  </c:pt>
                  <c:pt idx="11">
                    <c:v>30.892285984260429</c:v>
                  </c:pt>
                  <c:pt idx="12">
                    <c:v>183.84051058820887</c:v>
                  </c:pt>
                  <c:pt idx="13">
                    <c:v>137.74735327160857</c:v>
                  </c:pt>
                  <c:pt idx="14">
                    <c:v>87.534755002417938</c:v>
                  </c:pt>
                </c:numCache>
                <c:extLst xmlns:c15="http://schemas.microsoft.com/office/drawing/2012/chart"/>
              </c:numRef>
            </c:minus>
            <c:spPr>
              <a:noFill/>
              <a:ln w="9525" cap="flat" cmpd="sng" algn="ctr">
                <a:solidFill>
                  <a:sysClr val="windowText" lastClr="000000"/>
                </a:solidFill>
                <a:round/>
              </a:ln>
              <a:effectLst/>
            </c:spPr>
          </c:errBars>
          <c:xVal>
            <c:numRef>
              <c:f>'correlation NIPAM no voltage '!$B$21:$B$35</c:f>
              <c:numCache>
                <c:formatCode>General</c:formatCode>
                <c:ptCount val="15"/>
                <c:pt idx="0">
                  <c:v>20</c:v>
                </c:pt>
                <c:pt idx="1">
                  <c:v>20.5</c:v>
                </c:pt>
                <c:pt idx="2">
                  <c:v>22</c:v>
                </c:pt>
                <c:pt idx="3">
                  <c:v>23.5</c:v>
                </c:pt>
                <c:pt idx="4">
                  <c:v>25</c:v>
                </c:pt>
                <c:pt idx="5">
                  <c:v>26.5</c:v>
                </c:pt>
                <c:pt idx="6">
                  <c:v>28</c:v>
                </c:pt>
                <c:pt idx="7">
                  <c:v>29.5</c:v>
                </c:pt>
                <c:pt idx="8">
                  <c:v>31</c:v>
                </c:pt>
                <c:pt idx="9">
                  <c:v>32.5</c:v>
                </c:pt>
                <c:pt idx="10">
                  <c:v>34</c:v>
                </c:pt>
                <c:pt idx="11">
                  <c:v>35.5</c:v>
                </c:pt>
                <c:pt idx="12">
                  <c:v>37</c:v>
                </c:pt>
                <c:pt idx="13">
                  <c:v>38.5</c:v>
                </c:pt>
                <c:pt idx="14">
                  <c:v>40</c:v>
                </c:pt>
              </c:numCache>
            </c:numRef>
          </c:xVal>
          <c:yVal>
            <c:numRef>
              <c:f>'correlation NIPAM no voltage '!$F$21:$F$35</c:f>
              <c:numCache>
                <c:formatCode>General</c:formatCode>
                <c:ptCount val="15"/>
                <c:pt idx="0">
                  <c:v>5.2233333333333336</c:v>
                </c:pt>
                <c:pt idx="1">
                  <c:v>5.3566666666666665</c:v>
                </c:pt>
                <c:pt idx="2">
                  <c:v>5.0653333333333332</c:v>
                </c:pt>
                <c:pt idx="3">
                  <c:v>5.4566666666666661</c:v>
                </c:pt>
                <c:pt idx="4">
                  <c:v>552.66666666666663</c:v>
                </c:pt>
                <c:pt idx="5">
                  <c:v>689.66666666666663</c:v>
                </c:pt>
                <c:pt idx="6">
                  <c:v>758</c:v>
                </c:pt>
                <c:pt idx="7">
                  <c:v>972.33333333333337</c:v>
                </c:pt>
                <c:pt idx="8">
                  <c:v>1511</c:v>
                </c:pt>
                <c:pt idx="9">
                  <c:v>1698.3333333333333</c:v>
                </c:pt>
                <c:pt idx="10">
                  <c:v>1746</c:v>
                </c:pt>
                <c:pt idx="11">
                  <c:v>1775.6666666666667</c:v>
                </c:pt>
                <c:pt idx="12">
                  <c:v>1627.6666666666667</c:v>
                </c:pt>
                <c:pt idx="13">
                  <c:v>1687.3333333333333</c:v>
                </c:pt>
                <c:pt idx="14">
                  <c:v>1854.6666666666667</c:v>
                </c:pt>
              </c:numCache>
            </c:numRef>
          </c:yVal>
          <c:smooth val="0"/>
          <c:extLst xmlns:c15="http://schemas.microsoft.com/office/drawing/2012/chart">
            <c:ext xmlns:c16="http://schemas.microsoft.com/office/drawing/2014/chart" uri="{C3380CC4-5D6E-409C-BE32-E72D297353CC}">
              <c16:uniqueId val="{00000000-65B6-4586-9EEB-AEE6AA218E32}"/>
            </c:ext>
          </c:extLst>
        </c:ser>
        <c:ser>
          <c:idx val="1"/>
          <c:order val="1"/>
          <c:tx>
            <c:v>0.2V</c:v>
          </c:tx>
          <c:spPr>
            <a:ln w="19050" cap="rnd">
              <a:solidFill>
                <a:srgbClr val="00B0F0"/>
              </a:solidFill>
              <a:round/>
            </a:ln>
            <a:effectLst/>
          </c:spPr>
          <c:marker>
            <c:symbol val="circle"/>
            <c:size val="15"/>
            <c:spPr>
              <a:solidFill>
                <a:srgbClr val="00B0F0"/>
              </a:solidFill>
              <a:ln w="9525">
                <a:solidFill>
                  <a:srgbClr val="00B0F0"/>
                </a:solidFill>
              </a:ln>
              <a:effectLst/>
            </c:spPr>
          </c:marker>
          <c:errBars>
            <c:errDir val="y"/>
            <c:errBarType val="both"/>
            <c:errValType val="cust"/>
            <c:noEndCap val="0"/>
            <c:plus>
              <c:numRef>
                <c:f>'correlation NIPAM no voltage '!$O$21:$O$35</c:f>
                <c:numCache>
                  <c:formatCode>General</c:formatCode>
                  <c:ptCount val="15"/>
                  <c:pt idx="0">
                    <c:v>0.16390647739895273</c:v>
                  </c:pt>
                  <c:pt idx="1">
                    <c:v>0.14788621752324782</c:v>
                  </c:pt>
                  <c:pt idx="2">
                    <c:v>9.490521587352295E-2</c:v>
                  </c:pt>
                  <c:pt idx="3">
                    <c:v>9.728994466713059E-2</c:v>
                  </c:pt>
                  <c:pt idx="4">
                    <c:v>230.56023797119337</c:v>
                  </c:pt>
                  <c:pt idx="5">
                    <c:v>21.888200778806205</c:v>
                  </c:pt>
                  <c:pt idx="6">
                    <c:v>83.431169235484575</c:v>
                  </c:pt>
                  <c:pt idx="7">
                    <c:v>66.427579613691591</c:v>
                  </c:pt>
                  <c:pt idx="8">
                    <c:v>62.385895841928885</c:v>
                  </c:pt>
                  <c:pt idx="9">
                    <c:v>279.528388540413</c:v>
                  </c:pt>
                  <c:pt idx="10">
                    <c:v>80.523288556789581</c:v>
                  </c:pt>
                  <c:pt idx="11">
                    <c:v>97.797409645313891</c:v>
                  </c:pt>
                  <c:pt idx="12">
                    <c:v>147.63919985333666</c:v>
                  </c:pt>
                  <c:pt idx="13">
                    <c:v>67.633817970992382</c:v>
                  </c:pt>
                  <c:pt idx="14">
                    <c:v>97.655022058946543</c:v>
                  </c:pt>
                </c:numCache>
              </c:numRef>
            </c:plus>
            <c:minus>
              <c:numRef>
                <c:f>'correlation NIPAM no voltage '!$O$21:$O$35</c:f>
                <c:numCache>
                  <c:formatCode>General</c:formatCode>
                  <c:ptCount val="15"/>
                  <c:pt idx="0">
                    <c:v>0.16390647739895273</c:v>
                  </c:pt>
                  <c:pt idx="1">
                    <c:v>0.14788621752324782</c:v>
                  </c:pt>
                  <c:pt idx="2">
                    <c:v>9.490521587352295E-2</c:v>
                  </c:pt>
                  <c:pt idx="3">
                    <c:v>9.728994466713059E-2</c:v>
                  </c:pt>
                  <c:pt idx="4">
                    <c:v>230.56023797119337</c:v>
                  </c:pt>
                  <c:pt idx="5">
                    <c:v>21.888200778806205</c:v>
                  </c:pt>
                  <c:pt idx="6">
                    <c:v>83.431169235484575</c:v>
                  </c:pt>
                  <c:pt idx="7">
                    <c:v>66.427579613691591</c:v>
                  </c:pt>
                  <c:pt idx="8">
                    <c:v>62.385895841928885</c:v>
                  </c:pt>
                  <c:pt idx="9">
                    <c:v>279.528388540413</c:v>
                  </c:pt>
                  <c:pt idx="10">
                    <c:v>80.523288556789581</c:v>
                  </c:pt>
                  <c:pt idx="11">
                    <c:v>97.797409645313891</c:v>
                  </c:pt>
                  <c:pt idx="12">
                    <c:v>147.63919985333666</c:v>
                  </c:pt>
                  <c:pt idx="13">
                    <c:v>67.633817970992382</c:v>
                  </c:pt>
                  <c:pt idx="14">
                    <c:v>97.655022058946543</c:v>
                  </c:pt>
                </c:numCache>
              </c:numRef>
            </c:minus>
            <c:spPr>
              <a:noFill/>
              <a:ln w="9525" cap="flat" cmpd="sng" algn="ctr">
                <a:solidFill>
                  <a:sysClr val="windowText" lastClr="000000"/>
                </a:solidFill>
                <a:round/>
              </a:ln>
              <a:effectLst/>
            </c:spPr>
          </c:errBars>
          <c:xVal>
            <c:numRef>
              <c:f>'correlation NIPAM no voltage '!$J$21:$J$35</c:f>
              <c:numCache>
                <c:formatCode>General</c:formatCode>
                <c:ptCount val="15"/>
                <c:pt idx="0">
                  <c:v>20</c:v>
                </c:pt>
                <c:pt idx="1">
                  <c:v>20.5</c:v>
                </c:pt>
                <c:pt idx="2">
                  <c:v>22</c:v>
                </c:pt>
                <c:pt idx="3">
                  <c:v>23.5</c:v>
                </c:pt>
                <c:pt idx="4">
                  <c:v>25</c:v>
                </c:pt>
                <c:pt idx="5">
                  <c:v>26.5</c:v>
                </c:pt>
                <c:pt idx="6">
                  <c:v>28</c:v>
                </c:pt>
                <c:pt idx="7">
                  <c:v>29.5</c:v>
                </c:pt>
                <c:pt idx="8">
                  <c:v>31</c:v>
                </c:pt>
                <c:pt idx="9">
                  <c:v>32.5</c:v>
                </c:pt>
                <c:pt idx="10">
                  <c:v>34</c:v>
                </c:pt>
                <c:pt idx="11">
                  <c:v>35.5</c:v>
                </c:pt>
                <c:pt idx="12">
                  <c:v>37</c:v>
                </c:pt>
                <c:pt idx="13">
                  <c:v>38.5</c:v>
                </c:pt>
                <c:pt idx="14">
                  <c:v>40</c:v>
                </c:pt>
              </c:numCache>
            </c:numRef>
          </c:xVal>
          <c:yVal>
            <c:numRef>
              <c:f>'correlation NIPAM no voltage '!$N$21:$N$35</c:f>
              <c:numCache>
                <c:formatCode>General</c:formatCode>
                <c:ptCount val="15"/>
                <c:pt idx="0">
                  <c:v>6.4293333333333331</c:v>
                </c:pt>
                <c:pt idx="1">
                  <c:v>5.8536666666666664</c:v>
                </c:pt>
                <c:pt idx="2">
                  <c:v>6.0229999999999997</c:v>
                </c:pt>
                <c:pt idx="3">
                  <c:v>6.2943333333333333</c:v>
                </c:pt>
                <c:pt idx="4">
                  <c:v>299.4666666666667</c:v>
                </c:pt>
                <c:pt idx="5">
                  <c:v>386.76666666666671</c:v>
                </c:pt>
                <c:pt idx="6">
                  <c:v>586.19999999999993</c:v>
                </c:pt>
                <c:pt idx="7">
                  <c:v>710.36666666666679</c:v>
                </c:pt>
                <c:pt idx="8">
                  <c:v>1300</c:v>
                </c:pt>
                <c:pt idx="9">
                  <c:v>1263.2</c:v>
                </c:pt>
                <c:pt idx="10">
                  <c:v>1397</c:v>
                </c:pt>
                <c:pt idx="11">
                  <c:v>1213.6666666666667</c:v>
                </c:pt>
                <c:pt idx="12">
                  <c:v>1188.3333333333333</c:v>
                </c:pt>
                <c:pt idx="13">
                  <c:v>1095.6666666666667</c:v>
                </c:pt>
                <c:pt idx="14">
                  <c:v>892.43333333333339</c:v>
                </c:pt>
              </c:numCache>
            </c:numRef>
          </c:yVal>
          <c:smooth val="0"/>
          <c:extLst>
            <c:ext xmlns:c16="http://schemas.microsoft.com/office/drawing/2014/chart" uri="{C3380CC4-5D6E-409C-BE32-E72D297353CC}">
              <c16:uniqueId val="{00000001-65B6-4586-9EEB-AEE6AA218E32}"/>
            </c:ext>
          </c:extLst>
        </c:ser>
        <c:ser>
          <c:idx val="2"/>
          <c:order val="2"/>
          <c:tx>
            <c:v>0.3V</c:v>
          </c:tx>
          <c:spPr>
            <a:ln w="19050" cap="rnd">
              <a:solidFill>
                <a:srgbClr val="6892C9"/>
              </a:solidFill>
              <a:round/>
            </a:ln>
            <a:effectLst/>
          </c:spPr>
          <c:marker>
            <c:symbol val="circle"/>
            <c:size val="15"/>
            <c:spPr>
              <a:solidFill>
                <a:srgbClr val="6892C9"/>
              </a:solidFill>
              <a:ln w="9525">
                <a:solidFill>
                  <a:schemeClr val="accent1">
                    <a:lumMod val="75000"/>
                  </a:schemeClr>
                </a:solidFill>
              </a:ln>
              <a:effectLst/>
            </c:spPr>
          </c:marker>
          <c:errBars>
            <c:errDir val="y"/>
            <c:errBarType val="both"/>
            <c:errValType val="cust"/>
            <c:noEndCap val="0"/>
            <c:plus>
              <c:numRef>
                <c:f>'correlation NIPAM no voltage '!$W$21:$W$35</c:f>
                <c:numCache>
                  <c:formatCode>General</c:formatCode>
                  <c:ptCount val="15"/>
                  <c:pt idx="0">
                    <c:v>0.13028814220795371</c:v>
                  </c:pt>
                  <c:pt idx="1">
                    <c:v>0.11586774069314247</c:v>
                  </c:pt>
                  <c:pt idx="2">
                    <c:v>0.29955355670285977</c:v>
                  </c:pt>
                  <c:pt idx="3">
                    <c:v>0.30952921240705733</c:v>
                  </c:pt>
                  <c:pt idx="4">
                    <c:v>74.028665619024153</c:v>
                  </c:pt>
                  <c:pt idx="5">
                    <c:v>25.190739039046349</c:v>
                  </c:pt>
                  <c:pt idx="6">
                    <c:v>34.35098251869951</c:v>
                  </c:pt>
                  <c:pt idx="7">
                    <c:v>178.68240913232955</c:v>
                  </c:pt>
                  <c:pt idx="8">
                    <c:v>169.21847810843033</c:v>
                  </c:pt>
                  <c:pt idx="9">
                    <c:v>68.68714096054174</c:v>
                  </c:pt>
                  <c:pt idx="10">
                    <c:v>171.40222674555199</c:v>
                  </c:pt>
                  <c:pt idx="11">
                    <c:v>94.899964875300853</c:v>
                  </c:pt>
                  <c:pt idx="12">
                    <c:v>127.27969201722638</c:v>
                  </c:pt>
                  <c:pt idx="13">
                    <c:v>264.35953422060106</c:v>
                  </c:pt>
                  <c:pt idx="14">
                    <c:v>75.624070242218522</c:v>
                  </c:pt>
                </c:numCache>
              </c:numRef>
            </c:plus>
            <c:minus>
              <c:numRef>
                <c:f>'correlation NIPAM no voltage '!$W$21:$W$35</c:f>
                <c:numCache>
                  <c:formatCode>General</c:formatCode>
                  <c:ptCount val="15"/>
                  <c:pt idx="0">
                    <c:v>0.13028814220795371</c:v>
                  </c:pt>
                  <c:pt idx="1">
                    <c:v>0.11586774069314247</c:v>
                  </c:pt>
                  <c:pt idx="2">
                    <c:v>0.29955355670285977</c:v>
                  </c:pt>
                  <c:pt idx="3">
                    <c:v>0.30952921240705733</c:v>
                  </c:pt>
                  <c:pt idx="4">
                    <c:v>74.028665619024153</c:v>
                  </c:pt>
                  <c:pt idx="5">
                    <c:v>25.190739039046349</c:v>
                  </c:pt>
                  <c:pt idx="6">
                    <c:v>34.35098251869951</c:v>
                  </c:pt>
                  <c:pt idx="7">
                    <c:v>178.68240913232955</c:v>
                  </c:pt>
                  <c:pt idx="8">
                    <c:v>169.21847810843033</c:v>
                  </c:pt>
                  <c:pt idx="9">
                    <c:v>68.68714096054174</c:v>
                  </c:pt>
                  <c:pt idx="10">
                    <c:v>171.40222674555199</c:v>
                  </c:pt>
                  <c:pt idx="11">
                    <c:v>94.899964875300853</c:v>
                  </c:pt>
                  <c:pt idx="12">
                    <c:v>127.27969201722638</c:v>
                  </c:pt>
                  <c:pt idx="13">
                    <c:v>264.35953422060106</c:v>
                  </c:pt>
                  <c:pt idx="14">
                    <c:v>75.624070242218522</c:v>
                  </c:pt>
                </c:numCache>
              </c:numRef>
            </c:minus>
            <c:spPr>
              <a:noFill/>
              <a:ln w="9525" cap="flat" cmpd="sng" algn="ctr">
                <a:solidFill>
                  <a:sysClr val="windowText" lastClr="000000"/>
                </a:solidFill>
                <a:round/>
              </a:ln>
              <a:effectLst/>
            </c:spPr>
          </c:errBars>
          <c:xVal>
            <c:numRef>
              <c:f>'correlation NIPAM no voltage '!$R$21:$R$35</c:f>
              <c:numCache>
                <c:formatCode>General</c:formatCode>
                <c:ptCount val="15"/>
                <c:pt idx="0">
                  <c:v>20</c:v>
                </c:pt>
                <c:pt idx="1">
                  <c:v>20.5</c:v>
                </c:pt>
                <c:pt idx="2">
                  <c:v>22</c:v>
                </c:pt>
                <c:pt idx="3">
                  <c:v>23.5</c:v>
                </c:pt>
                <c:pt idx="4">
                  <c:v>25</c:v>
                </c:pt>
                <c:pt idx="5">
                  <c:v>26.5</c:v>
                </c:pt>
                <c:pt idx="6">
                  <c:v>28</c:v>
                </c:pt>
                <c:pt idx="7">
                  <c:v>29.5</c:v>
                </c:pt>
                <c:pt idx="8">
                  <c:v>31</c:v>
                </c:pt>
                <c:pt idx="9">
                  <c:v>32.5</c:v>
                </c:pt>
                <c:pt idx="10">
                  <c:v>34</c:v>
                </c:pt>
                <c:pt idx="11">
                  <c:v>35.5</c:v>
                </c:pt>
                <c:pt idx="12">
                  <c:v>37</c:v>
                </c:pt>
                <c:pt idx="13">
                  <c:v>38.5</c:v>
                </c:pt>
                <c:pt idx="14">
                  <c:v>40</c:v>
                </c:pt>
              </c:numCache>
            </c:numRef>
          </c:xVal>
          <c:yVal>
            <c:numRef>
              <c:f>'correlation NIPAM no voltage '!$V$21:$V$35</c:f>
              <c:numCache>
                <c:formatCode>General</c:formatCode>
                <c:ptCount val="15"/>
                <c:pt idx="0">
                  <c:v>5.9089999999999998</c:v>
                </c:pt>
                <c:pt idx="1">
                  <c:v>6.1066666666666665</c:v>
                </c:pt>
                <c:pt idx="2">
                  <c:v>5.8413333333333339</c:v>
                </c:pt>
                <c:pt idx="3">
                  <c:v>6.7376666666666667</c:v>
                </c:pt>
                <c:pt idx="4">
                  <c:v>450.73333333333335</c:v>
                </c:pt>
                <c:pt idx="5">
                  <c:v>425.56666666666661</c:v>
                </c:pt>
                <c:pt idx="6">
                  <c:v>483.59999999999997</c:v>
                </c:pt>
                <c:pt idx="7">
                  <c:v>691.76666666666677</c:v>
                </c:pt>
                <c:pt idx="8">
                  <c:v>875.06666666666661</c:v>
                </c:pt>
                <c:pt idx="9">
                  <c:v>832.13333333333321</c:v>
                </c:pt>
                <c:pt idx="10">
                  <c:v>873.13333333333321</c:v>
                </c:pt>
                <c:pt idx="11">
                  <c:v>896.73333333333323</c:v>
                </c:pt>
                <c:pt idx="12">
                  <c:v>1054.8</c:v>
                </c:pt>
                <c:pt idx="13">
                  <c:v>1157.7666666666667</c:v>
                </c:pt>
                <c:pt idx="14">
                  <c:v>1059</c:v>
                </c:pt>
              </c:numCache>
            </c:numRef>
          </c:yVal>
          <c:smooth val="0"/>
          <c:extLst xmlns:c15="http://schemas.microsoft.com/office/drawing/2012/chart">
            <c:ext xmlns:c16="http://schemas.microsoft.com/office/drawing/2014/chart" uri="{C3380CC4-5D6E-409C-BE32-E72D297353CC}">
              <c16:uniqueId val="{00000002-65B6-4586-9EEB-AEE6AA218E32}"/>
            </c:ext>
          </c:extLst>
        </c:ser>
        <c:ser>
          <c:idx val="3"/>
          <c:order val="3"/>
          <c:tx>
            <c:v>0.4V</c:v>
          </c:tx>
          <c:spPr>
            <a:ln w="19050" cap="rnd">
              <a:solidFill>
                <a:srgbClr val="7030A0"/>
              </a:solidFill>
              <a:round/>
            </a:ln>
            <a:effectLst/>
          </c:spPr>
          <c:marker>
            <c:symbol val="circle"/>
            <c:size val="15"/>
            <c:spPr>
              <a:solidFill>
                <a:srgbClr val="7030A0"/>
              </a:solidFill>
              <a:ln w="9525">
                <a:solidFill>
                  <a:srgbClr val="7030A0"/>
                </a:solidFill>
              </a:ln>
              <a:effectLst/>
            </c:spPr>
          </c:marker>
          <c:errBars>
            <c:errDir val="y"/>
            <c:errBarType val="both"/>
            <c:errValType val="cust"/>
            <c:noEndCap val="0"/>
            <c:plus>
              <c:numRef>
                <c:f>'correlation NIPAM no voltage '!$AE$21:$AE$35</c:f>
                <c:numCache>
                  <c:formatCode>General</c:formatCode>
                  <c:ptCount val="15"/>
                  <c:pt idx="0">
                    <c:v>40.926763859362246</c:v>
                  </c:pt>
                  <c:pt idx="1">
                    <c:v>66.935292136012478</c:v>
                  </c:pt>
                  <c:pt idx="2">
                    <c:v>163.89122408882511</c:v>
                  </c:pt>
                  <c:pt idx="3">
                    <c:v>233.97239153370128</c:v>
                  </c:pt>
                  <c:pt idx="4">
                    <c:v>38.742741255621034</c:v>
                  </c:pt>
                  <c:pt idx="5">
                    <c:v>136.36104037933023</c:v>
                  </c:pt>
                  <c:pt idx="6">
                    <c:v>79.448243110425892</c:v>
                  </c:pt>
                  <c:pt idx="7">
                    <c:v>62.745517768203968</c:v>
                  </c:pt>
                  <c:pt idx="8">
                    <c:v>261.54347630938912</c:v>
                  </c:pt>
                  <c:pt idx="9">
                    <c:v>37.643060449437421</c:v>
                  </c:pt>
                  <c:pt idx="10">
                    <c:v>235.22097121642884</c:v>
                  </c:pt>
                  <c:pt idx="11">
                    <c:v>34.861487824436473</c:v>
                  </c:pt>
                  <c:pt idx="12">
                    <c:v>34.378820999757004</c:v>
                  </c:pt>
                  <c:pt idx="13">
                    <c:v>70.441772644739842</c:v>
                  </c:pt>
                  <c:pt idx="14">
                    <c:v>68.950489483397007</c:v>
                  </c:pt>
                </c:numCache>
              </c:numRef>
            </c:plus>
            <c:minus>
              <c:numRef>
                <c:f>'correlation NIPAM no voltage '!$AE$21:$AE$35</c:f>
                <c:numCache>
                  <c:formatCode>General</c:formatCode>
                  <c:ptCount val="15"/>
                  <c:pt idx="0">
                    <c:v>40.926763859362246</c:v>
                  </c:pt>
                  <c:pt idx="1">
                    <c:v>66.935292136012478</c:v>
                  </c:pt>
                  <c:pt idx="2">
                    <c:v>163.89122408882511</c:v>
                  </c:pt>
                  <c:pt idx="3">
                    <c:v>233.97239153370128</c:v>
                  </c:pt>
                  <c:pt idx="4">
                    <c:v>38.742741255621034</c:v>
                  </c:pt>
                  <c:pt idx="5">
                    <c:v>136.36104037933023</c:v>
                  </c:pt>
                  <c:pt idx="6">
                    <c:v>79.448243110425892</c:v>
                  </c:pt>
                  <c:pt idx="7">
                    <c:v>62.745517768203968</c:v>
                  </c:pt>
                  <c:pt idx="8">
                    <c:v>261.54347630938912</c:v>
                  </c:pt>
                  <c:pt idx="9">
                    <c:v>37.643060449437421</c:v>
                  </c:pt>
                  <c:pt idx="10">
                    <c:v>235.22097121642884</c:v>
                  </c:pt>
                  <c:pt idx="11">
                    <c:v>34.861487824436473</c:v>
                  </c:pt>
                  <c:pt idx="12">
                    <c:v>34.378820999757004</c:v>
                  </c:pt>
                  <c:pt idx="13">
                    <c:v>70.441772644739842</c:v>
                  </c:pt>
                  <c:pt idx="14">
                    <c:v>68.950489483397007</c:v>
                  </c:pt>
                </c:numCache>
              </c:numRef>
            </c:minus>
            <c:spPr>
              <a:noFill/>
              <a:ln w="9525" cap="flat" cmpd="sng" algn="ctr">
                <a:solidFill>
                  <a:sysClr val="windowText" lastClr="000000"/>
                </a:solidFill>
                <a:round/>
              </a:ln>
              <a:effectLst/>
            </c:spPr>
          </c:errBars>
          <c:xVal>
            <c:numRef>
              <c:f>'correlation NIPAM no voltage '!$Y$21:$Y$35</c:f>
              <c:numCache>
                <c:formatCode>General</c:formatCode>
                <c:ptCount val="15"/>
                <c:pt idx="0">
                  <c:v>40</c:v>
                </c:pt>
                <c:pt idx="1">
                  <c:v>38.5</c:v>
                </c:pt>
                <c:pt idx="2">
                  <c:v>37</c:v>
                </c:pt>
                <c:pt idx="3">
                  <c:v>35.5</c:v>
                </c:pt>
                <c:pt idx="4">
                  <c:v>34</c:v>
                </c:pt>
                <c:pt idx="5">
                  <c:v>32.5</c:v>
                </c:pt>
                <c:pt idx="6">
                  <c:v>31</c:v>
                </c:pt>
                <c:pt idx="7">
                  <c:v>29.5</c:v>
                </c:pt>
                <c:pt idx="8">
                  <c:v>28</c:v>
                </c:pt>
                <c:pt idx="9">
                  <c:v>26.5</c:v>
                </c:pt>
                <c:pt idx="10">
                  <c:v>25</c:v>
                </c:pt>
                <c:pt idx="11">
                  <c:v>23.5</c:v>
                </c:pt>
                <c:pt idx="12">
                  <c:v>22</c:v>
                </c:pt>
                <c:pt idx="13">
                  <c:v>20.5</c:v>
                </c:pt>
                <c:pt idx="14">
                  <c:v>20</c:v>
                </c:pt>
              </c:numCache>
            </c:numRef>
          </c:xVal>
          <c:yVal>
            <c:numRef>
              <c:f>'correlation NIPAM no voltage '!$AD$21:$AD$35</c:f>
              <c:numCache>
                <c:formatCode>General</c:formatCode>
                <c:ptCount val="15"/>
                <c:pt idx="0">
                  <c:v>1172</c:v>
                </c:pt>
                <c:pt idx="1">
                  <c:v>1199.6666666666667</c:v>
                </c:pt>
                <c:pt idx="2">
                  <c:v>1262.3333333333333</c:v>
                </c:pt>
                <c:pt idx="3">
                  <c:v>1211.6000000000001</c:v>
                </c:pt>
                <c:pt idx="4">
                  <c:v>1062</c:v>
                </c:pt>
                <c:pt idx="5">
                  <c:v>1195.3333333333333</c:v>
                </c:pt>
                <c:pt idx="6">
                  <c:v>705.13333333333333</c:v>
                </c:pt>
                <c:pt idx="7">
                  <c:v>1295</c:v>
                </c:pt>
                <c:pt idx="8">
                  <c:v>935</c:v>
                </c:pt>
                <c:pt idx="9">
                  <c:v>1055</c:v>
                </c:pt>
                <c:pt idx="10">
                  <c:v>360.39000000000004</c:v>
                </c:pt>
                <c:pt idx="11">
                  <c:v>426.13333333333338</c:v>
                </c:pt>
                <c:pt idx="12">
                  <c:v>481.06666666666666</c:v>
                </c:pt>
                <c:pt idx="13">
                  <c:v>516.43333333333339</c:v>
                </c:pt>
                <c:pt idx="14">
                  <c:v>480.7</c:v>
                </c:pt>
              </c:numCache>
            </c:numRef>
          </c:yVal>
          <c:smooth val="0"/>
          <c:extLst xmlns:c15="http://schemas.microsoft.com/office/drawing/2012/chart">
            <c:ext xmlns:c16="http://schemas.microsoft.com/office/drawing/2014/chart" uri="{C3380CC4-5D6E-409C-BE32-E72D297353CC}">
              <c16:uniqueId val="{00000003-65B6-4586-9EEB-AEE6AA218E32}"/>
            </c:ext>
          </c:extLst>
        </c:ser>
        <c:ser>
          <c:idx val="4"/>
          <c:order val="4"/>
          <c:tx>
            <c:v>1.0V</c:v>
          </c:tx>
          <c:spPr>
            <a:ln w="19050" cap="rnd">
              <a:solidFill>
                <a:schemeClr val="accent1">
                  <a:shade val="82000"/>
                </a:schemeClr>
              </a:solidFill>
              <a:round/>
            </a:ln>
            <a:effectLst/>
          </c:spPr>
          <c:marker>
            <c:symbol val="circle"/>
            <c:size val="15"/>
            <c:spPr>
              <a:solidFill>
                <a:srgbClr val="00B050"/>
              </a:solidFill>
              <a:ln w="9525">
                <a:solidFill>
                  <a:srgbClr val="00B050"/>
                </a:solidFill>
              </a:ln>
              <a:effectLst/>
            </c:spPr>
          </c:marker>
          <c:errBars>
            <c:errDir val="y"/>
            <c:errBarType val="both"/>
            <c:errValType val="cust"/>
            <c:noEndCap val="0"/>
            <c:plus>
              <c:numRef>
                <c:f>'correlation NIPAM no voltage '!$AM$21:$AM$35</c:f>
                <c:numCache>
                  <c:formatCode>General</c:formatCode>
                  <c:ptCount val="15"/>
                  <c:pt idx="0">
                    <c:v>190.07717730788545</c:v>
                  </c:pt>
                  <c:pt idx="1">
                    <c:v>52.163205422979907</c:v>
                  </c:pt>
                  <c:pt idx="2">
                    <c:v>10.115993936995679</c:v>
                  </c:pt>
                  <c:pt idx="3">
                    <c:v>62.131580805040954</c:v>
                  </c:pt>
                  <c:pt idx="4">
                    <c:v>190.21303845951255</c:v>
                  </c:pt>
                  <c:pt idx="5">
                    <c:v>159.42500849406701</c:v>
                  </c:pt>
                  <c:pt idx="6">
                    <c:v>364.67382686450094</c:v>
                  </c:pt>
                  <c:pt idx="7">
                    <c:v>150.15991475756772</c:v>
                  </c:pt>
                  <c:pt idx="8">
                    <c:v>56.199051000291213</c:v>
                  </c:pt>
                  <c:pt idx="9">
                    <c:v>178.6906078486877</c:v>
                  </c:pt>
                  <c:pt idx="10">
                    <c:v>71.514567280613079</c:v>
                  </c:pt>
                  <c:pt idx="11">
                    <c:v>84.387992826783915</c:v>
                  </c:pt>
                  <c:pt idx="12">
                    <c:v>203.7375763083482</c:v>
                  </c:pt>
                  <c:pt idx="13">
                    <c:v>120.23726543796644</c:v>
                  </c:pt>
                  <c:pt idx="14">
                    <c:v>349.1279612596698</c:v>
                  </c:pt>
                </c:numCache>
              </c:numRef>
            </c:plus>
            <c:minus>
              <c:numRef>
                <c:f>'correlation NIPAM no voltage '!$AM$21:$AM$35</c:f>
                <c:numCache>
                  <c:formatCode>General</c:formatCode>
                  <c:ptCount val="15"/>
                  <c:pt idx="0">
                    <c:v>190.07717730788545</c:v>
                  </c:pt>
                  <c:pt idx="1">
                    <c:v>52.163205422979907</c:v>
                  </c:pt>
                  <c:pt idx="2">
                    <c:v>10.115993936995679</c:v>
                  </c:pt>
                  <c:pt idx="3">
                    <c:v>62.131580805040954</c:v>
                  </c:pt>
                  <c:pt idx="4">
                    <c:v>190.21303845951255</c:v>
                  </c:pt>
                  <c:pt idx="5">
                    <c:v>159.42500849406701</c:v>
                  </c:pt>
                  <c:pt idx="6">
                    <c:v>364.67382686450094</c:v>
                  </c:pt>
                  <c:pt idx="7">
                    <c:v>150.15991475756772</c:v>
                  </c:pt>
                  <c:pt idx="8">
                    <c:v>56.199051000291213</c:v>
                  </c:pt>
                  <c:pt idx="9">
                    <c:v>178.6906078486877</c:v>
                  </c:pt>
                  <c:pt idx="10">
                    <c:v>71.514567280613079</c:v>
                  </c:pt>
                  <c:pt idx="11">
                    <c:v>84.387992826783915</c:v>
                  </c:pt>
                  <c:pt idx="12">
                    <c:v>203.7375763083482</c:v>
                  </c:pt>
                  <c:pt idx="13">
                    <c:v>120.23726543796644</c:v>
                  </c:pt>
                  <c:pt idx="14">
                    <c:v>349.1279612596698</c:v>
                  </c:pt>
                </c:numCache>
              </c:numRef>
            </c:minus>
            <c:spPr>
              <a:noFill/>
              <a:ln w="9525" cap="flat" cmpd="sng" algn="ctr">
                <a:solidFill>
                  <a:schemeClr val="tx1">
                    <a:lumMod val="65000"/>
                    <a:lumOff val="35000"/>
                  </a:schemeClr>
                </a:solidFill>
                <a:round/>
              </a:ln>
              <a:effectLst/>
            </c:spPr>
          </c:errBars>
          <c:xVal>
            <c:numRef>
              <c:f>'correlation NIPAM no voltage '!$AH$21:$AH$35</c:f>
              <c:numCache>
                <c:formatCode>General</c:formatCode>
                <c:ptCount val="15"/>
                <c:pt idx="0">
                  <c:v>20</c:v>
                </c:pt>
                <c:pt idx="1">
                  <c:v>20.5</c:v>
                </c:pt>
                <c:pt idx="2">
                  <c:v>22</c:v>
                </c:pt>
                <c:pt idx="3">
                  <c:v>23.5</c:v>
                </c:pt>
                <c:pt idx="4">
                  <c:v>25</c:v>
                </c:pt>
                <c:pt idx="5">
                  <c:v>26.5</c:v>
                </c:pt>
                <c:pt idx="6">
                  <c:v>28</c:v>
                </c:pt>
                <c:pt idx="7">
                  <c:v>29.5</c:v>
                </c:pt>
                <c:pt idx="8">
                  <c:v>31</c:v>
                </c:pt>
                <c:pt idx="9">
                  <c:v>32.5</c:v>
                </c:pt>
                <c:pt idx="10">
                  <c:v>34</c:v>
                </c:pt>
                <c:pt idx="11">
                  <c:v>35.5</c:v>
                </c:pt>
                <c:pt idx="12">
                  <c:v>37</c:v>
                </c:pt>
                <c:pt idx="13">
                  <c:v>38.5</c:v>
                </c:pt>
                <c:pt idx="14">
                  <c:v>40</c:v>
                </c:pt>
              </c:numCache>
            </c:numRef>
          </c:xVal>
          <c:yVal>
            <c:numRef>
              <c:f>'correlation NIPAM no voltage '!$AL$21:$AL$35</c:f>
              <c:numCache>
                <c:formatCode>General</c:formatCode>
                <c:ptCount val="15"/>
                <c:pt idx="0" formatCode="0">
                  <c:v>2209.3333333333335</c:v>
                </c:pt>
                <c:pt idx="1">
                  <c:v>2124</c:v>
                </c:pt>
                <c:pt idx="2">
                  <c:v>1446.3333333333333</c:v>
                </c:pt>
                <c:pt idx="3">
                  <c:v>2194.6666666666665</c:v>
                </c:pt>
                <c:pt idx="4">
                  <c:v>2040</c:v>
                </c:pt>
                <c:pt idx="5">
                  <c:v>2165.6666666666665</c:v>
                </c:pt>
                <c:pt idx="6">
                  <c:v>2339</c:v>
                </c:pt>
                <c:pt idx="7">
                  <c:v>1993</c:v>
                </c:pt>
                <c:pt idx="8">
                  <c:v>1380.6666666666667</c:v>
                </c:pt>
                <c:pt idx="9">
                  <c:v>1353.3333333333333</c:v>
                </c:pt>
                <c:pt idx="10">
                  <c:v>1273.3333333333333</c:v>
                </c:pt>
                <c:pt idx="11">
                  <c:v>1118.6666666666667</c:v>
                </c:pt>
                <c:pt idx="12">
                  <c:v>1315</c:v>
                </c:pt>
                <c:pt idx="13">
                  <c:v>1375</c:v>
                </c:pt>
                <c:pt idx="14">
                  <c:v>1460.6666666666667</c:v>
                </c:pt>
              </c:numCache>
            </c:numRef>
          </c:yVal>
          <c:smooth val="0"/>
          <c:extLst xmlns:c15="http://schemas.microsoft.com/office/drawing/2012/chart">
            <c:ext xmlns:c16="http://schemas.microsoft.com/office/drawing/2014/chart" uri="{C3380CC4-5D6E-409C-BE32-E72D297353CC}">
              <c16:uniqueId val="{00000004-65B6-4586-9EEB-AEE6AA218E32}"/>
            </c:ext>
          </c:extLst>
        </c:ser>
        <c:dLbls>
          <c:showLegendKey val="0"/>
          <c:showVal val="0"/>
          <c:showCatName val="0"/>
          <c:showSerName val="0"/>
          <c:showPercent val="0"/>
          <c:showBubbleSize val="0"/>
        </c:dLbls>
        <c:axId val="360851376"/>
        <c:axId val="360852944"/>
        <c:extLst>
          <c:ext xmlns:c15="http://schemas.microsoft.com/office/drawing/2012/chart" uri="{02D57815-91ED-43cb-92C2-25804820EDAC}">
            <c15:filteredScatterSeries>
              <c15:ser>
                <c:idx val="5"/>
                <c:order val="5"/>
                <c:tx>
                  <c:v>FMMA 1.0V Rampdown</c:v>
                </c:tx>
                <c:spPr>
                  <a:ln w="19050" cap="rnd">
                    <a:solidFill>
                      <a:schemeClr val="accent1">
                        <a:shade val="65000"/>
                      </a:schemeClr>
                    </a:solidFill>
                    <a:round/>
                  </a:ln>
                  <a:effectLst/>
                </c:spPr>
                <c:marker>
                  <c:symbol val="circle"/>
                  <c:size val="5"/>
                  <c:spPr>
                    <a:solidFill>
                      <a:schemeClr val="accent1">
                        <a:shade val="65000"/>
                      </a:schemeClr>
                    </a:solidFill>
                    <a:ln w="9525">
                      <a:solidFill>
                        <a:schemeClr val="accent1">
                          <a:shade val="65000"/>
                        </a:schemeClr>
                      </a:solidFill>
                    </a:ln>
                    <a:effectLst/>
                  </c:spPr>
                </c:marker>
                <c:xVal>
                  <c:numRef>
                    <c:extLst>
                      <c:ext uri="{02D57815-91ED-43cb-92C2-25804820EDAC}">
                        <c15:formulaRef>
                          <c15:sqref>'correlation NIPAM no voltage '!$AH$58:$AH$72</c15:sqref>
                        </c15:formulaRef>
                      </c:ext>
                    </c:extLst>
                    <c:numCache>
                      <c:formatCode>General</c:formatCode>
                      <c:ptCount val="15"/>
                      <c:pt idx="0">
                        <c:v>20</c:v>
                      </c:pt>
                      <c:pt idx="1">
                        <c:v>20.5</c:v>
                      </c:pt>
                      <c:pt idx="2">
                        <c:v>22</c:v>
                      </c:pt>
                      <c:pt idx="3">
                        <c:v>23.5</c:v>
                      </c:pt>
                      <c:pt idx="4">
                        <c:v>25</c:v>
                      </c:pt>
                      <c:pt idx="5">
                        <c:v>26.5</c:v>
                      </c:pt>
                      <c:pt idx="6">
                        <c:v>28</c:v>
                      </c:pt>
                      <c:pt idx="7">
                        <c:v>29.5</c:v>
                      </c:pt>
                      <c:pt idx="8">
                        <c:v>31</c:v>
                      </c:pt>
                      <c:pt idx="9">
                        <c:v>32.5</c:v>
                      </c:pt>
                      <c:pt idx="10">
                        <c:v>34</c:v>
                      </c:pt>
                      <c:pt idx="11">
                        <c:v>35.5</c:v>
                      </c:pt>
                      <c:pt idx="12">
                        <c:v>37</c:v>
                      </c:pt>
                      <c:pt idx="13">
                        <c:v>38.5</c:v>
                      </c:pt>
                      <c:pt idx="14">
                        <c:v>40</c:v>
                      </c:pt>
                    </c:numCache>
                  </c:numRef>
                </c:xVal>
                <c:yVal>
                  <c:numRef>
                    <c:extLst>
                      <c:ext uri="{02D57815-91ED-43cb-92C2-25804820EDAC}">
                        <c15:formulaRef>
                          <c15:sqref>'correlation NIPAM no voltage '!$AL$58:$AL$72</c15:sqref>
                        </c15:formulaRef>
                      </c:ext>
                    </c:extLst>
                    <c:numCache>
                      <c:formatCode>General</c:formatCode>
                      <c:ptCount val="15"/>
                      <c:pt idx="0">
                        <c:v>150.43333333333331</c:v>
                      </c:pt>
                      <c:pt idx="1">
                        <c:v>131.46666666666667</c:v>
                      </c:pt>
                      <c:pt idx="2">
                        <c:v>131.63333333333333</c:v>
                      </c:pt>
                      <c:pt idx="3">
                        <c:v>128.46666666666667</c:v>
                      </c:pt>
                      <c:pt idx="4">
                        <c:v>148.91999999999999</c:v>
                      </c:pt>
                      <c:pt idx="5">
                        <c:v>137.5</c:v>
                      </c:pt>
                      <c:pt idx="6">
                        <c:v>122.7</c:v>
                      </c:pt>
                      <c:pt idx="7">
                        <c:v>110.86666666666667</c:v>
                      </c:pt>
                      <c:pt idx="8">
                        <c:v>108.7</c:v>
                      </c:pt>
                      <c:pt idx="9">
                        <c:v>107.39999999999999</c:v>
                      </c:pt>
                      <c:pt idx="10">
                        <c:v>102.86666666666667</c:v>
                      </c:pt>
                      <c:pt idx="11">
                        <c:v>93.103333333333339</c:v>
                      </c:pt>
                      <c:pt idx="12">
                        <c:v>90.146666666666661</c:v>
                      </c:pt>
                      <c:pt idx="13">
                        <c:v>85.75</c:v>
                      </c:pt>
                      <c:pt idx="14">
                        <c:v>77.2</c:v>
                      </c:pt>
                    </c:numCache>
                  </c:numRef>
                </c:yVal>
                <c:smooth val="0"/>
                <c:extLst>
                  <c:ext xmlns:c16="http://schemas.microsoft.com/office/drawing/2014/chart" uri="{C3380CC4-5D6E-409C-BE32-E72D297353CC}">
                    <c16:uniqueId val="{00000005-65B6-4586-9EEB-AEE6AA218E32}"/>
                  </c:ext>
                </c:extLst>
              </c15:ser>
            </c15:filteredScatterSeries>
            <c15:filteredScatterSeries>
              <c15:ser>
                <c:idx val="6"/>
                <c:order val="6"/>
                <c:tx>
                  <c:v>FMMA 0V Rampdown</c:v>
                </c:tx>
                <c:spPr>
                  <a:ln w="19050" cap="rnd">
                    <a:solidFill>
                      <a:schemeClr val="accent1">
                        <a:shade val="47000"/>
                      </a:schemeClr>
                    </a:solidFill>
                    <a:round/>
                  </a:ln>
                  <a:effectLst/>
                </c:spPr>
                <c:marker>
                  <c:symbol val="circle"/>
                  <c:size val="5"/>
                  <c:spPr>
                    <a:solidFill>
                      <a:schemeClr val="accent1">
                        <a:shade val="47000"/>
                      </a:schemeClr>
                    </a:solidFill>
                    <a:ln w="9525">
                      <a:solidFill>
                        <a:schemeClr val="accent1">
                          <a:shade val="47000"/>
                        </a:schemeClr>
                      </a:solidFill>
                    </a:ln>
                    <a:effectLst/>
                  </c:spPr>
                </c:marker>
                <c:xVal>
                  <c:numRef>
                    <c:extLst xmlns:c15="http://schemas.microsoft.com/office/drawing/2012/chart">
                      <c:ext xmlns:c15="http://schemas.microsoft.com/office/drawing/2012/chart" uri="{02D57815-91ED-43cb-92C2-25804820EDAC}">
                        <c15:formulaRef>
                          <c15:sqref>'correlation NIPAM no voltage '!$A$58:$A$72</c15:sqref>
                        </c15:formulaRef>
                      </c:ext>
                    </c:extLst>
                    <c:numCache>
                      <c:formatCode>General</c:formatCode>
                      <c:ptCount val="15"/>
                      <c:pt idx="0">
                        <c:v>40</c:v>
                      </c:pt>
                      <c:pt idx="1">
                        <c:v>38.5</c:v>
                      </c:pt>
                      <c:pt idx="2">
                        <c:v>37</c:v>
                      </c:pt>
                      <c:pt idx="3">
                        <c:v>35.5</c:v>
                      </c:pt>
                      <c:pt idx="4">
                        <c:v>34</c:v>
                      </c:pt>
                      <c:pt idx="5">
                        <c:v>32.5</c:v>
                      </c:pt>
                      <c:pt idx="6">
                        <c:v>31</c:v>
                      </c:pt>
                      <c:pt idx="7">
                        <c:v>29.5</c:v>
                      </c:pt>
                      <c:pt idx="8">
                        <c:v>28</c:v>
                      </c:pt>
                      <c:pt idx="9">
                        <c:v>26.5</c:v>
                      </c:pt>
                      <c:pt idx="10">
                        <c:v>25</c:v>
                      </c:pt>
                      <c:pt idx="11">
                        <c:v>23.5</c:v>
                      </c:pt>
                      <c:pt idx="12">
                        <c:v>22</c:v>
                      </c:pt>
                      <c:pt idx="13">
                        <c:v>20.5</c:v>
                      </c:pt>
                      <c:pt idx="14">
                        <c:v>20</c:v>
                      </c:pt>
                    </c:numCache>
                  </c:numRef>
                </c:xVal>
                <c:yVal>
                  <c:numRef>
                    <c:extLst xmlns:c15="http://schemas.microsoft.com/office/drawing/2012/chart">
                      <c:ext xmlns:c15="http://schemas.microsoft.com/office/drawing/2012/chart" uri="{02D57815-91ED-43cb-92C2-25804820EDAC}">
                        <c15:formulaRef>
                          <c15:sqref>'correlation NIPAM no voltage '!$F$58:$F$72</c15:sqref>
                        </c15:formulaRef>
                      </c:ext>
                    </c:extLst>
                    <c:numCache>
                      <c:formatCode>General</c:formatCode>
                      <c:ptCount val="15"/>
                      <c:pt idx="0">
                        <c:v>1684</c:v>
                      </c:pt>
                      <c:pt idx="1">
                        <c:v>1689</c:v>
                      </c:pt>
                      <c:pt idx="2">
                        <c:v>1689</c:v>
                      </c:pt>
                      <c:pt idx="3">
                        <c:v>1659</c:v>
                      </c:pt>
                      <c:pt idx="4">
                        <c:v>1526.6666666666667</c:v>
                      </c:pt>
                      <c:pt idx="5">
                        <c:v>1039.6000000000001</c:v>
                      </c:pt>
                      <c:pt idx="6">
                        <c:v>775.63333333333333</c:v>
                      </c:pt>
                      <c:pt idx="7">
                        <c:v>591.9</c:v>
                      </c:pt>
                      <c:pt idx="8">
                        <c:v>32.279999999999994</c:v>
                      </c:pt>
                      <c:pt idx="9">
                        <c:v>28.326666666666668</c:v>
                      </c:pt>
                      <c:pt idx="10">
                        <c:v>22.354333333333333</c:v>
                      </c:pt>
                      <c:pt idx="11">
                        <c:v>19.682666666666666</c:v>
                      </c:pt>
                      <c:pt idx="12">
                        <c:v>2.9369999999999998</c:v>
                      </c:pt>
                      <c:pt idx="13">
                        <c:v>2.6093333333333333</c:v>
                      </c:pt>
                      <c:pt idx="14">
                        <c:v>2.408666666666667</c:v>
                      </c:pt>
                    </c:numCache>
                  </c:numRef>
                </c:yVal>
                <c:smooth val="0"/>
                <c:extLst xmlns:c15="http://schemas.microsoft.com/office/drawing/2012/chart">
                  <c:ext xmlns:c16="http://schemas.microsoft.com/office/drawing/2014/chart" uri="{C3380CC4-5D6E-409C-BE32-E72D297353CC}">
                    <c16:uniqueId val="{00000006-65B6-4586-9EEB-AEE6AA218E32}"/>
                  </c:ext>
                </c:extLst>
              </c15:ser>
            </c15:filteredScatterSeries>
          </c:ext>
        </c:extLst>
      </c:scatterChart>
      <c:valAx>
        <c:axId val="360851376"/>
        <c:scaling>
          <c:orientation val="minMax"/>
          <c:max val="40"/>
          <c:min val="20"/>
        </c:scaling>
        <c:delete val="0"/>
        <c:axPos val="b"/>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2400" b="0" i="0" u="none" strike="noStrike" kern="1200" baseline="0">
                <a:solidFill>
                  <a:sysClr val="windowText" lastClr="000000"/>
                </a:solidFill>
                <a:latin typeface="+mn-lt"/>
                <a:ea typeface="+mn-ea"/>
                <a:cs typeface="+mn-cs"/>
              </a:defRPr>
            </a:pPr>
            <a:endParaRPr lang="en-US"/>
          </a:p>
        </c:txPr>
        <c:crossAx val="360852944"/>
        <c:crosses val="autoZero"/>
        <c:crossBetween val="midCat"/>
      </c:valAx>
      <c:valAx>
        <c:axId val="360852944"/>
        <c:scaling>
          <c:logBase val="10"/>
          <c:orientation val="minMax"/>
        </c:scaling>
        <c:delete val="0"/>
        <c:axPos val="l"/>
        <c:title>
          <c:tx>
            <c:rich>
              <a:bodyPr rot="-5400000" spcFirstLastPara="1" vertOverflow="ellipsis" vert="horz" wrap="square" anchor="ctr" anchorCtr="1"/>
              <a:lstStyle/>
              <a:p>
                <a:pPr algn="ctr" rtl="0">
                  <a:defRPr sz="3200" b="0" i="0" u="none" strike="noStrike" kern="1200" baseline="0">
                    <a:solidFill>
                      <a:sysClr val="windowText" lastClr="000000"/>
                    </a:solidFill>
                    <a:latin typeface="+mn-lt"/>
                    <a:ea typeface="+mn-ea"/>
                    <a:cs typeface="+mn-cs"/>
                  </a:defRPr>
                </a:pPr>
                <a:r>
                  <a:rPr lang="en-US" dirty="0" smtClean="0"/>
                  <a:t>Size (nm)</a:t>
                </a:r>
                <a:endParaRPr lang="en-US" dirty="0"/>
              </a:p>
            </c:rich>
          </c:tx>
          <c:layout>
            <c:manualLayout>
              <c:xMode val="edge"/>
              <c:yMode val="edge"/>
              <c:x val="3.5653207717344738E-2"/>
              <c:y val="0.33264747119073212"/>
            </c:manualLayout>
          </c:layout>
          <c:overlay val="0"/>
          <c:spPr>
            <a:noFill/>
            <a:ln>
              <a:noFill/>
            </a:ln>
            <a:effectLst/>
          </c:spPr>
          <c:txPr>
            <a:bodyPr rot="-5400000" spcFirstLastPara="1" vertOverflow="ellipsis" vert="horz" wrap="square" anchor="ctr" anchorCtr="1"/>
            <a:lstStyle/>
            <a:p>
              <a:pPr algn="ctr" rtl="0">
                <a:defRPr sz="3200" b="0" i="0" u="none" strike="noStrike" kern="1200" baseline="0">
                  <a:solidFill>
                    <a:sysClr val="windowText" lastClr="000000"/>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ysClr val="windowText" lastClr="000000"/>
                </a:solidFill>
                <a:latin typeface="+mn-lt"/>
                <a:ea typeface="+mn-ea"/>
                <a:cs typeface="+mn-cs"/>
              </a:defRPr>
            </a:pPr>
            <a:endParaRPr lang="en-US"/>
          </a:p>
        </c:txPr>
        <c:crossAx val="360851376"/>
        <c:crosses val="autoZero"/>
        <c:crossBetween val="midCat"/>
      </c:valAx>
      <c:spPr>
        <a:noFill/>
        <a:ln>
          <a:solidFill>
            <a:schemeClr val="tx1"/>
          </a:solidFill>
        </a:ln>
        <a:effectLst/>
      </c:spPr>
    </c:plotArea>
    <c:legend>
      <c:legendPos val="l"/>
      <c:layout>
        <c:manualLayout>
          <c:xMode val="edge"/>
          <c:yMode val="edge"/>
          <c:x val="0.74429773919740372"/>
          <c:y val="0.3550343784735866"/>
          <c:w val="0.17426292218326569"/>
          <c:h val="0.3629138752880034"/>
        </c:manualLayout>
      </c:layout>
      <c:overlay val="0"/>
      <c:spPr>
        <a:noFill/>
        <a:ln>
          <a:solidFill>
            <a:schemeClr val="tx1"/>
          </a:solidFill>
        </a:ln>
        <a:effectLst/>
      </c:spPr>
      <c:txPr>
        <a:bodyPr rot="0" spcFirstLastPara="1" vertOverflow="ellipsis" vert="horz" wrap="square" anchor="ctr" anchorCtr="1"/>
        <a:lstStyle/>
        <a:p>
          <a:pPr>
            <a:defRPr sz="2400" b="0" i="0" u="none" strike="noStrike" kern="1200" baseline="0">
              <a:solidFill>
                <a:sysClr val="windowText" lastClr="000000"/>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38100" cap="flat" cmpd="sng" algn="ctr">
      <a:noFill/>
      <a:round/>
    </a:ln>
    <a:effectLst/>
  </c:spPr>
  <c:txPr>
    <a:bodyPr/>
    <a:lstStyle/>
    <a:p>
      <a:pPr>
        <a:defRPr sz="2400">
          <a:solidFill>
            <a:sysClr val="windowText" lastClr="000000"/>
          </a:solidFill>
        </a:defRPr>
      </a:pPr>
      <a:endParaRPr lang="en-US"/>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withinLinearReversed" id="22">
  <a:schemeClr val="accent2"/>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withinLinearReversed" id="21">
  <a:schemeClr val="accent1"/>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0.30052</cdr:x>
      <cdr:y>0.22147</cdr:y>
    </cdr:from>
    <cdr:to>
      <cdr:x>0.69029</cdr:x>
      <cdr:y>0.22519</cdr:y>
    </cdr:to>
    <cdr:cxnSp macro="">
      <cdr:nvCxnSpPr>
        <cdr:cNvPr id="3" name="Straight Arrow Connector 2">
          <a:extLst xmlns:a="http://schemas.openxmlformats.org/drawingml/2006/main">
            <a:ext uri="{FF2B5EF4-FFF2-40B4-BE49-F238E27FC236}">
              <a16:creationId xmlns:a16="http://schemas.microsoft.com/office/drawing/2014/main" id="{C025115F-891F-404E-A25F-3A9090BD486E}"/>
            </a:ext>
          </a:extLst>
        </cdr:cNvPr>
        <cdr:cNvCxnSpPr/>
      </cdr:nvCxnSpPr>
      <cdr:spPr>
        <a:xfrm xmlns:a="http://schemas.openxmlformats.org/drawingml/2006/main" flipV="1">
          <a:off x="5700374" y="2063595"/>
          <a:ext cx="7393301" cy="34662"/>
        </a:xfrm>
        <a:prstGeom xmlns:a="http://schemas.openxmlformats.org/drawingml/2006/main" prst="straightConnector1">
          <a:avLst/>
        </a:prstGeom>
        <a:ln xmlns:a="http://schemas.openxmlformats.org/drawingml/2006/main" w="63500">
          <a:solidFill>
            <a:srgbClr val="FF0000"/>
          </a:solidFill>
          <a:tailEnd type="triangle"/>
        </a:ln>
      </cdr:spPr>
      <cdr:style>
        <a:lnRef xmlns:a="http://schemas.openxmlformats.org/drawingml/2006/main" idx="3">
          <a:schemeClr val="accent2"/>
        </a:lnRef>
        <a:fillRef xmlns:a="http://schemas.openxmlformats.org/drawingml/2006/main" idx="0">
          <a:schemeClr val="accent2"/>
        </a:fillRef>
        <a:effectRef xmlns:a="http://schemas.openxmlformats.org/drawingml/2006/main" idx="2">
          <a:schemeClr val="accent2"/>
        </a:effectRef>
        <a:fontRef xmlns:a="http://schemas.openxmlformats.org/drawingml/2006/main" idx="minor">
          <a:schemeClr val="tx1"/>
        </a:fontRef>
      </cdr:style>
    </cdr:cxnSp>
  </cdr:relSizeAnchor>
</c:userShapes>
</file>

<file path=ppt/drawings/drawing2.xml><?xml version="1.0" encoding="utf-8"?>
<c:userShapes xmlns:c="http://schemas.openxmlformats.org/drawingml/2006/chart">
  <cdr:relSizeAnchor xmlns:cdr="http://schemas.openxmlformats.org/drawingml/2006/chartDrawing">
    <cdr:from>
      <cdr:x>0.32846</cdr:x>
      <cdr:y>0.14223</cdr:y>
    </cdr:from>
    <cdr:to>
      <cdr:x>0.80112</cdr:x>
      <cdr:y>0.14616</cdr:y>
    </cdr:to>
    <cdr:cxnSp macro="">
      <cdr:nvCxnSpPr>
        <cdr:cNvPr id="2" name="Straight Arrow Connector 1"/>
        <cdr:cNvCxnSpPr/>
      </cdr:nvCxnSpPr>
      <cdr:spPr>
        <a:xfrm xmlns:a="http://schemas.openxmlformats.org/drawingml/2006/main" flipH="1">
          <a:off x="2789466" y="615524"/>
          <a:ext cx="4014106" cy="17009"/>
        </a:xfrm>
        <a:prstGeom xmlns:a="http://schemas.openxmlformats.org/drawingml/2006/main" prst="straightConnector1">
          <a:avLst/>
        </a:prstGeom>
        <a:ln xmlns:a="http://schemas.openxmlformats.org/drawingml/2006/main" w="63500">
          <a:solidFill>
            <a:schemeClr val="accent1"/>
          </a:solidFill>
          <a:tailEnd type="triangle"/>
        </a:ln>
      </cdr:spPr>
      <cdr:style>
        <a:lnRef xmlns:a="http://schemas.openxmlformats.org/drawingml/2006/main" idx="3">
          <a:schemeClr val="accent2"/>
        </a:lnRef>
        <a:fillRef xmlns:a="http://schemas.openxmlformats.org/drawingml/2006/main" idx="0">
          <a:schemeClr val="accent2"/>
        </a:fillRef>
        <a:effectRef xmlns:a="http://schemas.openxmlformats.org/drawingml/2006/main" idx="2">
          <a:schemeClr val="accent2"/>
        </a:effectRef>
        <a:fontRef xmlns:a="http://schemas.openxmlformats.org/drawingml/2006/main" idx="minor">
          <a:schemeClr val="tx1"/>
        </a:fontRef>
      </cdr:style>
    </cdr:cxnSp>
  </cdr:relSizeAnchor>
  <cdr:relSizeAnchor xmlns:cdr="http://schemas.openxmlformats.org/drawingml/2006/chartDrawing">
    <cdr:from>
      <cdr:x>0.32846</cdr:x>
      <cdr:y>0.14223</cdr:y>
    </cdr:from>
    <cdr:to>
      <cdr:x>0.80112</cdr:x>
      <cdr:y>0.14616</cdr:y>
    </cdr:to>
    <cdr:cxnSp macro="">
      <cdr:nvCxnSpPr>
        <cdr:cNvPr id="3" name="Straight Arrow Connector 1">
          <a:extLst xmlns:a="http://schemas.openxmlformats.org/drawingml/2006/main">
            <a:ext uri="{FF2B5EF4-FFF2-40B4-BE49-F238E27FC236}">
              <a16:creationId xmlns:a16="http://schemas.microsoft.com/office/drawing/2014/main" id="{92F010CC-FF0A-4A21-944E-4912F90A725C}"/>
            </a:ext>
          </a:extLst>
        </cdr:cNvPr>
        <cdr:cNvCxnSpPr/>
      </cdr:nvCxnSpPr>
      <cdr:spPr>
        <a:xfrm xmlns:a="http://schemas.openxmlformats.org/drawingml/2006/main" flipH="1">
          <a:off x="2789466" y="615524"/>
          <a:ext cx="4014106" cy="17009"/>
        </a:xfrm>
        <a:prstGeom xmlns:a="http://schemas.openxmlformats.org/drawingml/2006/main" prst="straightConnector1">
          <a:avLst/>
        </a:prstGeom>
        <a:ln xmlns:a="http://schemas.openxmlformats.org/drawingml/2006/main" w="63500">
          <a:solidFill>
            <a:schemeClr val="accent1"/>
          </a:solidFill>
          <a:tailEnd type="triangle"/>
        </a:ln>
      </cdr:spPr>
      <cdr:style>
        <a:lnRef xmlns:a="http://schemas.openxmlformats.org/drawingml/2006/main" idx="3">
          <a:schemeClr val="accent2"/>
        </a:lnRef>
        <a:fillRef xmlns:a="http://schemas.openxmlformats.org/drawingml/2006/main" idx="0">
          <a:schemeClr val="accent2"/>
        </a:fillRef>
        <a:effectRef xmlns:a="http://schemas.openxmlformats.org/drawingml/2006/main" idx="2">
          <a:schemeClr val="accent2"/>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621B41-4D35-3141-A30C-AEF62A4911C7}" type="datetimeFigureOut">
              <a:rPr lang="en-US" smtClean="0"/>
              <a:t>11/7/2019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58947E-9875-7240-8F4F-571A9629EF63}" type="slidenum">
              <a:rPr lang="en-US" smtClean="0"/>
              <a:t>‹#›</a:t>
            </a:fld>
            <a:endParaRPr lang="en-US"/>
          </a:p>
        </p:txBody>
      </p:sp>
    </p:spTree>
    <p:extLst>
      <p:ext uri="{BB962C8B-B14F-4D97-AF65-F5344CB8AC3E}">
        <p14:creationId xmlns:p14="http://schemas.microsoft.com/office/powerpoint/2010/main" val="1568149360"/>
      </p:ext>
    </p:extLst>
  </p:cSld>
  <p:clrMap bg1="lt1" tx1="dk1" bg2="lt2" tx2="dk2" accent1="accent1" accent2="accent2" accent3="accent3" accent4="accent4" accent5="accent5" accent6="accent6" hlink="hlink" folHlink="folHlink"/>
  <p:notesStyle>
    <a:lvl1pPr marL="0" algn="l" defTabSz="4389120" rtl="0" eaLnBrk="1" latinLnBrk="0" hangingPunct="1">
      <a:defRPr sz="5760" kern="1200">
        <a:solidFill>
          <a:schemeClr val="tx1"/>
        </a:solidFill>
        <a:latin typeface="+mn-lt"/>
        <a:ea typeface="+mn-ea"/>
        <a:cs typeface="+mn-cs"/>
      </a:defRPr>
    </a:lvl1pPr>
    <a:lvl2pPr marL="2194560" algn="l" defTabSz="4389120" rtl="0" eaLnBrk="1" latinLnBrk="0" hangingPunct="1">
      <a:defRPr sz="5760" kern="1200">
        <a:solidFill>
          <a:schemeClr val="tx1"/>
        </a:solidFill>
        <a:latin typeface="+mn-lt"/>
        <a:ea typeface="+mn-ea"/>
        <a:cs typeface="+mn-cs"/>
      </a:defRPr>
    </a:lvl2pPr>
    <a:lvl3pPr marL="4389120" algn="l" defTabSz="4389120" rtl="0" eaLnBrk="1" latinLnBrk="0" hangingPunct="1">
      <a:defRPr sz="5760" kern="1200">
        <a:solidFill>
          <a:schemeClr val="tx1"/>
        </a:solidFill>
        <a:latin typeface="+mn-lt"/>
        <a:ea typeface="+mn-ea"/>
        <a:cs typeface="+mn-cs"/>
      </a:defRPr>
    </a:lvl3pPr>
    <a:lvl4pPr marL="6583680" algn="l" defTabSz="4389120" rtl="0" eaLnBrk="1" latinLnBrk="0" hangingPunct="1">
      <a:defRPr sz="5760" kern="1200">
        <a:solidFill>
          <a:schemeClr val="tx1"/>
        </a:solidFill>
        <a:latin typeface="+mn-lt"/>
        <a:ea typeface="+mn-ea"/>
        <a:cs typeface="+mn-cs"/>
      </a:defRPr>
    </a:lvl4pPr>
    <a:lvl5pPr marL="8778240" algn="l" defTabSz="4389120" rtl="0" eaLnBrk="1" latinLnBrk="0" hangingPunct="1">
      <a:defRPr sz="5760" kern="1200">
        <a:solidFill>
          <a:schemeClr val="tx1"/>
        </a:solidFill>
        <a:latin typeface="+mn-lt"/>
        <a:ea typeface="+mn-ea"/>
        <a:cs typeface="+mn-cs"/>
      </a:defRPr>
    </a:lvl5pPr>
    <a:lvl6pPr marL="10972800" algn="l" defTabSz="4389120" rtl="0" eaLnBrk="1" latinLnBrk="0" hangingPunct="1">
      <a:defRPr sz="5760" kern="1200">
        <a:solidFill>
          <a:schemeClr val="tx1"/>
        </a:solidFill>
        <a:latin typeface="+mn-lt"/>
        <a:ea typeface="+mn-ea"/>
        <a:cs typeface="+mn-cs"/>
      </a:defRPr>
    </a:lvl6pPr>
    <a:lvl7pPr marL="13167360" algn="l" defTabSz="4389120" rtl="0" eaLnBrk="1" latinLnBrk="0" hangingPunct="1">
      <a:defRPr sz="5760" kern="1200">
        <a:solidFill>
          <a:schemeClr val="tx1"/>
        </a:solidFill>
        <a:latin typeface="+mn-lt"/>
        <a:ea typeface="+mn-ea"/>
        <a:cs typeface="+mn-cs"/>
      </a:defRPr>
    </a:lvl7pPr>
    <a:lvl8pPr marL="15361920" algn="l" defTabSz="4389120" rtl="0" eaLnBrk="1" latinLnBrk="0" hangingPunct="1">
      <a:defRPr sz="5760" kern="1200">
        <a:solidFill>
          <a:schemeClr val="tx1"/>
        </a:solidFill>
        <a:latin typeface="+mn-lt"/>
        <a:ea typeface="+mn-ea"/>
        <a:cs typeface="+mn-cs"/>
      </a:defRPr>
    </a:lvl8pPr>
    <a:lvl9pPr marL="17556480" algn="l" defTabSz="4389120" rtl="0" eaLnBrk="1" latinLnBrk="0" hangingPunct="1">
      <a:defRPr sz="576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57250" indent="-857250">
              <a:buFontTx/>
              <a:buChar char="-"/>
            </a:pPr>
            <a:endParaRPr lang="en-US" dirty="0"/>
          </a:p>
        </p:txBody>
      </p:sp>
      <p:sp>
        <p:nvSpPr>
          <p:cNvPr id="4" name="Slide Number Placeholder 3"/>
          <p:cNvSpPr>
            <a:spLocks noGrp="1"/>
          </p:cNvSpPr>
          <p:nvPr>
            <p:ph type="sldNum" sz="quarter" idx="10"/>
          </p:nvPr>
        </p:nvSpPr>
        <p:spPr/>
        <p:txBody>
          <a:bodyPr/>
          <a:lstStyle/>
          <a:p>
            <a:fld id="{BF58947E-9875-7240-8F4F-571A9629EF63}" type="slidenum">
              <a:rPr lang="en-US" smtClean="0"/>
              <a:t>1</a:t>
            </a:fld>
            <a:endParaRPr lang="en-US"/>
          </a:p>
        </p:txBody>
      </p:sp>
    </p:spTree>
    <p:extLst>
      <p:ext uri="{BB962C8B-B14F-4D97-AF65-F5344CB8AC3E}">
        <p14:creationId xmlns:p14="http://schemas.microsoft.com/office/powerpoint/2010/main" val="1477439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p:cNvSpPr>
            <a:spLocks noGrp="1"/>
          </p:cNvSpPr>
          <p:nvPr>
            <p:ph type="dt" sz="half" idx="10"/>
          </p:nvPr>
        </p:nvSpPr>
        <p:spPr/>
        <p:txBody>
          <a:bodyPr/>
          <a:lstStyle/>
          <a:p>
            <a:fld id="{E8A16BAC-B512-F54F-8D58-430E10C633AB}" type="datetimeFigureOut">
              <a:rPr lang="en-US" smtClean="0"/>
              <a:t>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1165603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A16BAC-B512-F54F-8D58-430E10C633AB}" type="datetimeFigureOut">
              <a:rPr lang="en-US" smtClean="0"/>
              <a:t>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236427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8A16BAC-B512-F54F-8D58-430E10C633AB}" type="datetimeFigureOut">
              <a:rPr lang="en-US" smtClean="0"/>
              <a:t>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3372497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8A16BAC-B512-F54F-8D58-430E10C633AB}" type="datetimeFigureOut">
              <a:rPr lang="en-US" smtClean="0"/>
              <a:t>11/7/2019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3254117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a:t>Click to edit Master title style</a:t>
            </a:r>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8A16BAC-B512-F54F-8D58-430E10C633AB}" type="datetimeFigureOut">
              <a:rPr lang="en-US" smtClean="0"/>
              <a:t>11/7/2019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1904819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8A16BAC-B512-F54F-8D58-430E10C633AB}" type="datetimeFigureOut">
              <a:rPr lang="en-US" smtClean="0"/>
              <a:t>11/7/2019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2893782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A16BAC-B512-F54F-8D58-430E10C633AB}" type="datetimeFigureOut">
              <a:rPr lang="en-US" smtClean="0"/>
              <a:t>11/7/2019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2704624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E8A16BAC-B512-F54F-8D58-430E10C633AB}" type="datetimeFigureOut">
              <a:rPr lang="en-US" smtClean="0"/>
              <a:t>11/7/2019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3166020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E8A16BAC-B512-F54F-8D58-430E10C633AB}" type="datetimeFigureOut">
              <a:rPr lang="en-US" smtClean="0"/>
              <a:t>11/7/2019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929928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A16BAC-B512-F54F-8D58-430E10C633AB}" type="datetimeFigureOut">
              <a:rPr lang="en-US" smtClean="0"/>
              <a:t>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507910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A16BAC-B512-F54F-8D58-430E10C633AB}" type="datetimeFigureOut">
              <a:rPr lang="en-US" smtClean="0"/>
              <a:t>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713D3-1384-CD44-A354-D350A505B80D}" type="slidenum">
              <a:rPr lang="en-US" smtClean="0"/>
              <a:t>‹#›</a:t>
            </a:fld>
            <a:endParaRPr lang="en-US"/>
          </a:p>
        </p:txBody>
      </p:sp>
    </p:spTree>
    <p:extLst>
      <p:ext uri="{BB962C8B-B14F-4D97-AF65-F5344CB8AC3E}">
        <p14:creationId xmlns:p14="http://schemas.microsoft.com/office/powerpoint/2010/main" val="3299154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E8A16BAC-B512-F54F-8D58-430E10C633AB}" type="datetimeFigureOut">
              <a:rPr lang="en-US" smtClean="0"/>
              <a:t>11/7/2019</a:t>
            </a:fld>
            <a:endParaRPr lang="en-US"/>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0A6713D3-1384-CD44-A354-D350A505B80D}" type="slidenum">
              <a:rPr lang="en-US" smtClean="0"/>
              <a:t>‹#›</a:t>
            </a:fld>
            <a:endParaRPr lang="en-US"/>
          </a:p>
        </p:txBody>
      </p:sp>
    </p:spTree>
    <p:extLst>
      <p:ext uri="{BB962C8B-B14F-4D97-AF65-F5344CB8AC3E}">
        <p14:creationId xmlns:p14="http://schemas.microsoft.com/office/powerpoint/2010/main" val="4248921629"/>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chart" Target="../charts/chart6.xml"/><Relationship Id="rId3" Type="http://schemas.openxmlformats.org/officeDocument/2006/relationships/chart" Target="../charts/chart1.xml"/><Relationship Id="rId7" Type="http://schemas.openxmlformats.org/officeDocument/2006/relationships/image" Target="../media/image2.jpg"/><Relationship Id="rId12" Type="http://schemas.openxmlformats.org/officeDocument/2006/relationships/image" Target="../media/image5.T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chart" Target="../charts/chart3.xml"/><Relationship Id="rId11" Type="http://schemas.openxmlformats.org/officeDocument/2006/relationships/image" Target="../media/image4.jpg"/><Relationship Id="rId5" Type="http://schemas.openxmlformats.org/officeDocument/2006/relationships/chart" Target="../charts/chart2.xml"/><Relationship Id="rId10" Type="http://schemas.openxmlformats.org/officeDocument/2006/relationships/chart" Target="../charts/chart5.xml"/><Relationship Id="rId4" Type="http://schemas.openxmlformats.org/officeDocument/2006/relationships/image" Target="../media/image1.png"/><Relationship Id="rId9" Type="http://schemas.openxmlformats.org/officeDocument/2006/relationships/chart" Target="../charts/char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61E64"/>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7ECD995-24C3-4C1C-82B0-9FF5042763A8}"/>
              </a:ext>
            </a:extLst>
          </p:cNvPr>
          <p:cNvSpPr/>
          <p:nvPr/>
        </p:nvSpPr>
        <p:spPr>
          <a:xfrm>
            <a:off x="13492891" y="13731396"/>
            <a:ext cx="18399886" cy="1479134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p:cNvSpPr txBox="1"/>
          <p:nvPr/>
        </p:nvSpPr>
        <p:spPr>
          <a:xfrm>
            <a:off x="13492891" y="5628606"/>
            <a:ext cx="18399886" cy="7848980"/>
          </a:xfrm>
          <a:prstGeom prst="rect">
            <a:avLst/>
          </a:prstGeom>
          <a:solidFill>
            <a:schemeClr val="bg1"/>
          </a:solidFill>
        </p:spPr>
        <p:txBody>
          <a:bodyPr wrap="square" rtlCol="0">
            <a:noAutofit/>
          </a:bodyPr>
          <a:lstStyle/>
          <a:p>
            <a:pPr algn="ctr"/>
            <a:r>
              <a:rPr lang="en-US" sz="3600" b="1" u="sng" dirty="0">
                <a:ea typeface="Arial Hebrew" charset="-79"/>
                <a:cs typeface="Arial Hebrew"/>
              </a:rPr>
              <a:t>Initial Published Data</a:t>
            </a:r>
            <a:r>
              <a:rPr lang="en-US" sz="3600" b="1" u="sng" baseline="30000" dirty="0">
                <a:ea typeface="Arial Hebrew" charset="-79"/>
                <a:cs typeface="Arial Hebrew"/>
              </a:rPr>
              <a:t>1</a:t>
            </a:r>
            <a:endParaRPr lang="en-US" sz="3600" b="1" u="sng" dirty="0">
              <a:ea typeface="Arial Hebrew" charset="-79"/>
              <a:cs typeface="Arial Hebrew"/>
            </a:endParaRPr>
          </a:p>
          <a:p>
            <a:pPr algn="ctr"/>
            <a:endParaRPr lang="en-US" sz="2800" dirty="0">
              <a:cs typeface="Arial Hebrew"/>
            </a:endParaRPr>
          </a:p>
          <a:p>
            <a:pPr algn="ctr"/>
            <a:endParaRPr lang="en-US" sz="2800" dirty="0">
              <a:cs typeface="Arial Hebrew"/>
            </a:endParaRPr>
          </a:p>
          <a:p>
            <a:pPr algn="ctr"/>
            <a:endParaRPr lang="en-US" sz="2800" dirty="0">
              <a:cs typeface="Arial Hebrew"/>
            </a:endParaRPr>
          </a:p>
          <a:p>
            <a:pPr algn="ctr"/>
            <a:endParaRPr lang="en-US" sz="2800" dirty="0">
              <a:cs typeface="Arial Hebrew"/>
            </a:endParaRPr>
          </a:p>
          <a:p>
            <a:pPr algn="ctr"/>
            <a:endParaRPr lang="en-US" sz="2800" dirty="0">
              <a:cs typeface="Arial Hebrew"/>
            </a:endParaRPr>
          </a:p>
          <a:p>
            <a:pPr algn="ctr"/>
            <a:endParaRPr lang="en-US" sz="2800" dirty="0">
              <a:cs typeface="Arial Hebrew"/>
            </a:endParaRPr>
          </a:p>
          <a:p>
            <a:pPr algn="ctr"/>
            <a:endParaRPr lang="en-US" sz="2800" dirty="0">
              <a:cs typeface="Arial Hebrew"/>
            </a:endParaRPr>
          </a:p>
          <a:p>
            <a:pPr algn="ctr"/>
            <a:endParaRPr lang="en-US" sz="2800" dirty="0">
              <a:cs typeface="Arial Hebrew"/>
            </a:endParaRPr>
          </a:p>
          <a:p>
            <a:pPr algn="ctr"/>
            <a:endParaRPr lang="en-US" sz="2800" dirty="0">
              <a:cs typeface="Arial Hebrew"/>
            </a:endParaRPr>
          </a:p>
          <a:p>
            <a:pPr algn="ctr"/>
            <a:endParaRPr lang="en-US" sz="2800" dirty="0">
              <a:cs typeface="Arial Hebrew"/>
            </a:endParaRPr>
          </a:p>
          <a:p>
            <a:pPr algn="ctr"/>
            <a:endParaRPr lang="en-US" sz="2800" dirty="0">
              <a:cs typeface="Arial Hebrew"/>
            </a:endParaRPr>
          </a:p>
          <a:p>
            <a:pPr algn="ctr"/>
            <a:endParaRPr lang="en-US" sz="2800" dirty="0">
              <a:cs typeface="Arial Hebrew"/>
            </a:endParaRPr>
          </a:p>
          <a:p>
            <a:endParaRPr lang="en-US" sz="2800" i="1" dirty="0">
              <a:cs typeface="Arial Hebrew"/>
            </a:endParaRPr>
          </a:p>
          <a:p>
            <a:endParaRPr lang="en-US" sz="2800" i="1" dirty="0">
              <a:cs typeface="Arial Hebrew"/>
            </a:endParaRPr>
          </a:p>
          <a:p>
            <a:pPr marL="571500" indent="-571500">
              <a:buFont typeface="Arial" panose="020B0604020202020204" pitchFamily="34" charset="0"/>
              <a:buChar char="•"/>
            </a:pPr>
            <a:r>
              <a:rPr lang="en-US" sz="2800" dirty="0">
                <a:cs typeface="Arial Hebrew"/>
              </a:rPr>
              <a:t>Irreversible particle size changes on a temperature ramp with 1.0 V applied voltage</a:t>
            </a:r>
          </a:p>
          <a:p>
            <a:pPr marL="571500" indent="-571500">
              <a:buFont typeface="Arial" panose="020B0604020202020204" pitchFamily="34" charset="0"/>
              <a:buChar char="•"/>
            </a:pPr>
            <a:r>
              <a:rPr lang="en-US" sz="2800" dirty="0">
                <a:cs typeface="Arial Hebrew"/>
              </a:rPr>
              <a:t>A shift in LCST in both </a:t>
            </a:r>
            <a:r>
              <a:rPr lang="en-US" sz="2800" dirty="0" err="1">
                <a:cs typeface="Arial Hebrew"/>
              </a:rPr>
              <a:t>pNIPAM</a:t>
            </a:r>
            <a:r>
              <a:rPr lang="en-US" sz="2800" dirty="0">
                <a:cs typeface="Arial Hebrew"/>
              </a:rPr>
              <a:t> with and without FMMA block</a:t>
            </a:r>
          </a:p>
          <a:p>
            <a:pPr marL="571500" indent="-571500">
              <a:buFont typeface="Arial" panose="020B0604020202020204" pitchFamily="34" charset="0"/>
              <a:buChar char="•"/>
            </a:pPr>
            <a:endParaRPr lang="en-US" sz="2800" b="1" u="sng" dirty="0">
              <a:ea typeface="Arial Hebrew" charset="-79"/>
              <a:cs typeface="Arial Hebrew"/>
            </a:endParaRPr>
          </a:p>
          <a:p>
            <a:pPr marL="571500" indent="-571500">
              <a:buFont typeface="Arial" panose="020B0604020202020204" pitchFamily="34" charset="0"/>
              <a:buChar char="•"/>
            </a:pPr>
            <a:endParaRPr lang="en-US" sz="2800" b="1" u="sng" dirty="0">
              <a:ea typeface="Arial Hebrew" charset="-79"/>
              <a:cs typeface="Arial Hebrew"/>
            </a:endParaRPr>
          </a:p>
          <a:p>
            <a:pPr marL="571500" indent="-571500">
              <a:buFont typeface="Arial" panose="020B0604020202020204" pitchFamily="34" charset="0"/>
              <a:buChar char="•"/>
            </a:pPr>
            <a:endParaRPr lang="en-US" sz="2800" b="1" u="sng" dirty="0">
              <a:ea typeface="Arial Hebrew" charset="-79"/>
              <a:cs typeface="Arial Hebrew"/>
            </a:endParaRPr>
          </a:p>
          <a:p>
            <a:pPr marL="571500" indent="-571500">
              <a:buFont typeface="Arial" panose="020B0604020202020204" pitchFamily="34" charset="0"/>
              <a:buChar char="•"/>
            </a:pPr>
            <a:endParaRPr lang="en-US" sz="2800" b="1" u="sng" dirty="0">
              <a:ea typeface="Arial Hebrew" charset="-79"/>
              <a:cs typeface="Arial Hebrew"/>
            </a:endParaRPr>
          </a:p>
          <a:p>
            <a:pPr marL="571500" indent="-571500">
              <a:buFont typeface="Arial" panose="020B0604020202020204" pitchFamily="34" charset="0"/>
              <a:buChar char="•"/>
            </a:pPr>
            <a:endParaRPr lang="en-US" sz="2800" b="1" u="sng" dirty="0">
              <a:ea typeface="Arial Hebrew" charset="-79"/>
              <a:cs typeface="Arial Hebrew"/>
            </a:endParaRPr>
          </a:p>
          <a:p>
            <a:pPr marL="571500" indent="-571500">
              <a:buFont typeface="Arial" panose="020B0604020202020204" pitchFamily="34" charset="0"/>
              <a:buChar char="•"/>
            </a:pPr>
            <a:endParaRPr lang="en-US" sz="2800" b="1" u="sng" dirty="0">
              <a:ea typeface="Arial Hebrew" charset="-79"/>
              <a:cs typeface="Arial Hebrew"/>
            </a:endParaRPr>
          </a:p>
          <a:p>
            <a:pPr marL="571500" indent="-571500">
              <a:buFont typeface="Arial" panose="020B0604020202020204" pitchFamily="34" charset="0"/>
              <a:buChar char="•"/>
            </a:pPr>
            <a:endParaRPr lang="en-US" sz="2800" b="1" u="sng" dirty="0">
              <a:ea typeface="Arial Hebrew" charset="-79"/>
              <a:cs typeface="Arial Hebrew"/>
            </a:endParaRPr>
          </a:p>
          <a:p>
            <a:pPr marL="571500" indent="-571500">
              <a:buFont typeface="Arial" panose="020B0604020202020204" pitchFamily="34" charset="0"/>
              <a:buChar char="•"/>
            </a:pP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a:p>
            <a:pPr algn="ctr"/>
            <a:endParaRPr lang="en-US" sz="2800" b="1" u="sng" dirty="0">
              <a:ea typeface="Arial Hebrew" charset="-79"/>
              <a:cs typeface="Arial Hebrew"/>
            </a:endParaRPr>
          </a:p>
        </p:txBody>
      </p:sp>
      <p:graphicFrame>
        <p:nvGraphicFramePr>
          <p:cNvPr id="147" name="Chart 146">
            <a:extLst>
              <a:ext uri="{FF2B5EF4-FFF2-40B4-BE49-F238E27FC236}">
                <a16:creationId xmlns:a16="http://schemas.microsoft.com/office/drawing/2014/main" id="{00000000-0008-0000-0300-000005000000}"/>
              </a:ext>
            </a:extLst>
          </p:cNvPr>
          <p:cNvGraphicFramePr>
            <a:graphicFrameLocks/>
          </p:cNvGraphicFramePr>
          <p:nvPr>
            <p:extLst>
              <p:ext uri="{D42A27DB-BD31-4B8C-83A1-F6EECF244321}">
                <p14:modId xmlns:p14="http://schemas.microsoft.com/office/powerpoint/2010/main" val="905618977"/>
              </p:ext>
            </p:extLst>
          </p:nvPr>
        </p:nvGraphicFramePr>
        <p:xfrm>
          <a:off x="13340394" y="13009529"/>
          <a:ext cx="18968368" cy="9317718"/>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a:extLst>
              <a:ext uri="{FF2B5EF4-FFF2-40B4-BE49-F238E27FC236}">
                <a16:creationId xmlns:a16="http://schemas.microsoft.com/office/drawing/2014/main" id="{AF616AEF-31A6-45A8-BEFC-263F2B5701AF}"/>
              </a:ext>
            </a:extLst>
          </p:cNvPr>
          <p:cNvSpPr/>
          <p:nvPr/>
        </p:nvSpPr>
        <p:spPr>
          <a:xfrm>
            <a:off x="32254997" y="20059193"/>
            <a:ext cx="11014040" cy="6845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cs typeface="Arial Hebrew"/>
            </a:endParaRPr>
          </a:p>
        </p:txBody>
      </p:sp>
      <p:sp>
        <p:nvSpPr>
          <p:cNvPr id="6" name="TextBox 5"/>
          <p:cNvSpPr txBox="1"/>
          <p:nvPr/>
        </p:nvSpPr>
        <p:spPr>
          <a:xfrm>
            <a:off x="3139862" y="846700"/>
            <a:ext cx="36141043" cy="3893374"/>
          </a:xfrm>
          <a:prstGeom prst="rect">
            <a:avLst/>
          </a:prstGeom>
          <a:solidFill>
            <a:schemeClr val="bg1"/>
          </a:solidFill>
        </p:spPr>
        <p:txBody>
          <a:bodyPr wrap="square" rtlCol="0">
            <a:spAutoFit/>
          </a:bodyPr>
          <a:lstStyle/>
          <a:p>
            <a:pPr algn="ctr"/>
            <a:r>
              <a:rPr lang="en-US" sz="6600" b="1" dirty="0">
                <a:ea typeface="Arial Hebrew" charset="-79"/>
                <a:cs typeface="Arial Hebrew"/>
              </a:rPr>
              <a:t>Monitoring Temperature Induced Poly(N-isopropylacrylamide) Aggregation Under Applied Voltage</a:t>
            </a:r>
          </a:p>
          <a:p>
            <a:pPr algn="ctr">
              <a:lnSpc>
                <a:spcPct val="150000"/>
              </a:lnSpc>
              <a:spcAft>
                <a:spcPts val="1200"/>
              </a:spcAft>
            </a:pPr>
            <a:r>
              <a:rPr lang="en-US" sz="5400" dirty="0">
                <a:ea typeface="Arial Hebrew" charset="-79"/>
                <a:cs typeface="Arial Hebrew"/>
              </a:rPr>
              <a:t>Joelle LaFreniere</a:t>
            </a:r>
            <a:r>
              <a:rPr lang="en-US" sz="5400" baseline="30000" dirty="0">
                <a:ea typeface="Arial Hebrew" charset="-79"/>
                <a:cs typeface="Arial Hebrew"/>
              </a:rPr>
              <a:t>1</a:t>
            </a:r>
            <a:r>
              <a:rPr lang="en-US" sz="5400" dirty="0">
                <a:ea typeface="Arial Hebrew" charset="-79"/>
                <a:cs typeface="Arial Hebrew"/>
              </a:rPr>
              <a:t>, Emma J. Roberge</a:t>
            </a:r>
            <a:r>
              <a:rPr lang="en-US" sz="5400" baseline="30000" dirty="0">
                <a:ea typeface="Arial Hebrew" charset="-79"/>
                <a:cs typeface="Arial Hebrew"/>
              </a:rPr>
              <a:t>2</a:t>
            </a:r>
            <a:r>
              <a:rPr lang="en-US" sz="5400" dirty="0">
                <a:ea typeface="Arial Hebrew" charset="-79"/>
                <a:cs typeface="Arial Hebrew"/>
              </a:rPr>
              <a:t>, Tianyu Ren</a:t>
            </a:r>
            <a:r>
              <a:rPr lang="en-US" sz="5400" baseline="30000" dirty="0">
                <a:ea typeface="Arial Hebrew" charset="-79"/>
                <a:cs typeface="Arial Hebrew"/>
              </a:rPr>
              <a:t>3</a:t>
            </a:r>
            <a:r>
              <a:rPr lang="en-US" sz="5400" dirty="0">
                <a:ea typeface="Arial Hebrew" charset="-79"/>
                <a:cs typeface="Arial Hebrew"/>
              </a:rPr>
              <a:t>, W. Rudolph Seitz</a:t>
            </a:r>
            <a:r>
              <a:rPr lang="en-US" sz="5400" baseline="30000" dirty="0">
                <a:ea typeface="Arial Hebrew" charset="-79"/>
                <a:cs typeface="Arial Hebrew"/>
              </a:rPr>
              <a:t>3</a:t>
            </a:r>
            <a:r>
              <a:rPr lang="en-US" sz="5400" dirty="0">
                <a:ea typeface="Arial Hebrew" charset="-79"/>
                <a:cs typeface="Arial Hebrew"/>
              </a:rPr>
              <a:t>, and Jeffrey M. Halpern</a:t>
            </a:r>
            <a:r>
              <a:rPr lang="en-US" sz="5400" baseline="30000" dirty="0">
                <a:ea typeface="Arial Hebrew" charset="-79"/>
                <a:cs typeface="Arial Hebrew"/>
              </a:rPr>
              <a:t>2</a:t>
            </a:r>
            <a:endParaRPr lang="en-US" sz="5400" dirty="0">
              <a:ea typeface="Arial Hebrew" charset="-79"/>
              <a:cs typeface="Arial Hebrew"/>
            </a:endParaRPr>
          </a:p>
          <a:p>
            <a:pPr algn="ctr">
              <a:spcAft>
                <a:spcPts val="1200"/>
              </a:spcAft>
            </a:pPr>
            <a:r>
              <a:rPr lang="en-US" sz="4000" dirty="0">
                <a:ea typeface="Arial Hebrew" charset="-79"/>
                <a:cs typeface="Arial Hebrew"/>
              </a:rPr>
              <a:t>Surface Enhanced Electrochemical Diagnostic Sensors (SEEDS) Laboratory</a:t>
            </a:r>
          </a:p>
          <a:p>
            <a:pPr algn="ctr">
              <a:spcAft>
                <a:spcPts val="1200"/>
              </a:spcAft>
            </a:pPr>
            <a:r>
              <a:rPr lang="en-US" sz="4000" baseline="30000" dirty="0">
                <a:ea typeface="Arial Hebrew" charset="-79"/>
                <a:cs typeface="Arial Hebrew"/>
              </a:rPr>
              <a:t>1</a:t>
            </a:r>
            <a:r>
              <a:rPr lang="en-US" sz="4000" dirty="0">
                <a:ea typeface="Arial Hebrew" charset="-79"/>
                <a:cs typeface="Arial Hebrew"/>
              </a:rPr>
              <a:t>Department of Mechanical Engineering, </a:t>
            </a:r>
            <a:r>
              <a:rPr lang="en-US" sz="4000" baseline="30000" dirty="0">
                <a:ea typeface="Arial Hebrew" charset="-79"/>
                <a:cs typeface="Arial Hebrew"/>
              </a:rPr>
              <a:t>2</a:t>
            </a:r>
            <a:r>
              <a:rPr lang="en-US" sz="4000" dirty="0">
                <a:ea typeface="Arial Hebrew" charset="-79"/>
                <a:cs typeface="Arial Hebrew"/>
              </a:rPr>
              <a:t>Department of Chemical Engineering, and </a:t>
            </a:r>
            <a:r>
              <a:rPr lang="en-US" sz="4000" baseline="30000" dirty="0">
                <a:ea typeface="Arial Hebrew" charset="-79"/>
                <a:cs typeface="Arial Hebrew"/>
              </a:rPr>
              <a:t>3</a:t>
            </a:r>
            <a:r>
              <a:rPr lang="en-US" sz="4000" dirty="0">
                <a:ea typeface="Arial Hebrew" charset="-79"/>
                <a:cs typeface="Arial Hebrew"/>
              </a:rPr>
              <a:t>Department of Chemistry, University of New Hampshire</a:t>
            </a:r>
          </a:p>
        </p:txBody>
      </p:sp>
      <p:pic>
        <p:nvPicPr>
          <p:cNvPr id="7" name="Picture 2" descr="Image result for unh logo">
            <a:extLst>
              <a:ext uri="{FF2B5EF4-FFF2-40B4-BE49-F238E27FC236}">
                <a16:creationId xmlns:a16="http://schemas.microsoft.com/office/drawing/2014/main" id="{DC0AF25A-66D6-4636-AB2B-0D4F125B50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80727" y="1018127"/>
            <a:ext cx="2858210" cy="393150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8878628" y="9594986"/>
            <a:ext cx="184731" cy="523220"/>
          </a:xfrm>
          <a:prstGeom prst="rect">
            <a:avLst/>
          </a:prstGeom>
          <a:noFill/>
        </p:spPr>
        <p:txBody>
          <a:bodyPr wrap="none" rtlCol="0">
            <a:spAutoFit/>
          </a:bodyPr>
          <a:lstStyle/>
          <a:p>
            <a:endParaRPr lang="en-US" sz="2800" dirty="0">
              <a:cs typeface="Arial Hebrew"/>
            </a:endParaRPr>
          </a:p>
        </p:txBody>
      </p:sp>
      <p:sp>
        <p:nvSpPr>
          <p:cNvPr id="42" name="TextBox 41"/>
          <p:cNvSpPr txBox="1"/>
          <p:nvPr/>
        </p:nvSpPr>
        <p:spPr>
          <a:xfrm>
            <a:off x="1062277" y="5628606"/>
            <a:ext cx="12155966" cy="9332178"/>
          </a:xfrm>
          <a:prstGeom prst="rect">
            <a:avLst/>
          </a:prstGeom>
          <a:solidFill>
            <a:schemeClr val="bg1"/>
          </a:solidFill>
        </p:spPr>
        <p:txBody>
          <a:bodyPr wrap="square" rtlCol="0">
            <a:noAutofit/>
          </a:bodyPr>
          <a:lstStyle/>
          <a:p>
            <a:pPr algn="ctr">
              <a:spcAft>
                <a:spcPts val="2000"/>
              </a:spcAft>
            </a:pPr>
            <a:r>
              <a:rPr lang="en-US" sz="3600" b="1" u="sng" dirty="0">
                <a:ea typeface="Arial Hebrew" charset="-79"/>
                <a:cs typeface="Arial Hebrew"/>
              </a:rPr>
              <a:t>Introduction</a:t>
            </a:r>
            <a:endParaRPr lang="en-US" sz="3600" dirty="0">
              <a:ea typeface="Arial Hebrew" charset="-79"/>
              <a:cs typeface="Arial Hebrew"/>
            </a:endParaRPr>
          </a:p>
          <a:p>
            <a:pPr marL="822960" indent="-822960">
              <a:spcAft>
                <a:spcPts val="2000"/>
              </a:spcAft>
              <a:buFont typeface="Arial" charset="0"/>
              <a:buChar char="•"/>
            </a:pPr>
            <a:r>
              <a:rPr lang="en-US" sz="2800" dirty="0">
                <a:ea typeface="Arial Hebrew" charset="-79"/>
                <a:cs typeface="Arial Hebrew"/>
              </a:rPr>
              <a:t>Poly(N-isopropylacrylamide), or pNIPAM, is synthesized by RAFT </a:t>
            </a:r>
            <a:r>
              <a:rPr lang="en-US" sz="2800" dirty="0" smtClean="0">
                <a:ea typeface="Arial Hebrew" charset="-79"/>
                <a:cs typeface="Arial Hebrew"/>
              </a:rPr>
              <a:t>(Reversible Addition-Fragmentation Chain-Transfer) polymerization</a:t>
            </a:r>
            <a:endParaRPr lang="en-US" sz="2800" dirty="0">
              <a:ea typeface="Arial Hebrew" charset="-79"/>
              <a:cs typeface="Arial Hebrew"/>
            </a:endParaRPr>
          </a:p>
          <a:p>
            <a:pPr marL="822960" indent="-822960">
              <a:spcAft>
                <a:spcPts val="2000"/>
              </a:spcAft>
              <a:buFont typeface="Arial" charset="0"/>
              <a:buChar char="•"/>
            </a:pPr>
            <a:r>
              <a:rPr lang="en-US" sz="2800" dirty="0" err="1">
                <a:ea typeface="Arial Hebrew" charset="-79"/>
                <a:cs typeface="Arial Hebrew"/>
              </a:rPr>
              <a:t>pNIPAM</a:t>
            </a:r>
            <a:r>
              <a:rPr lang="en-US" sz="2800" dirty="0">
                <a:ea typeface="Arial Hebrew" charset="-79"/>
                <a:cs typeface="Arial Hebrew"/>
              </a:rPr>
              <a:t>-b-FMMA includes a </a:t>
            </a:r>
            <a:r>
              <a:rPr lang="en-US" sz="2800" dirty="0" err="1">
                <a:ea typeface="Arial Hebrew" charset="-79"/>
                <a:cs typeface="Arial Hebrew"/>
              </a:rPr>
              <a:t>ferrocene</a:t>
            </a:r>
            <a:r>
              <a:rPr lang="en-US" sz="2800" dirty="0">
                <a:ea typeface="Arial Hebrew" charset="-79"/>
                <a:cs typeface="Arial Hebrew"/>
              </a:rPr>
              <a:t> block, known to be reactive in an applied electric field. </a:t>
            </a:r>
          </a:p>
          <a:p>
            <a:pPr marL="822960" indent="-822960">
              <a:spcAft>
                <a:spcPts val="2000"/>
              </a:spcAft>
              <a:buFont typeface="Arial" charset="0"/>
              <a:buChar char="•"/>
            </a:pPr>
            <a:r>
              <a:rPr lang="en-US" sz="2800" dirty="0">
                <a:ea typeface="Arial Hebrew" charset="-79"/>
                <a:cs typeface="Arial Hebrew"/>
              </a:rPr>
              <a:t>Temperature responsiveness lends for </a:t>
            </a:r>
          </a:p>
          <a:p>
            <a:pPr marL="3017520" lvl="1" indent="-822960">
              <a:spcAft>
                <a:spcPts val="2000"/>
              </a:spcAft>
              <a:buFont typeface="Arial" charset="0"/>
              <a:buChar char="•"/>
            </a:pPr>
            <a:r>
              <a:rPr lang="en-US" sz="2800" dirty="0">
                <a:ea typeface="Arial Hebrew" charset="-79"/>
                <a:cs typeface="Arial Hebrew"/>
              </a:rPr>
              <a:t>Surface coatings</a:t>
            </a:r>
          </a:p>
          <a:p>
            <a:pPr marL="3017520" lvl="1" indent="-822960">
              <a:spcAft>
                <a:spcPts val="2000"/>
              </a:spcAft>
              <a:buFont typeface="Arial" charset="0"/>
              <a:buChar char="•"/>
            </a:pPr>
            <a:r>
              <a:rPr lang="en-US" sz="2800" dirty="0">
                <a:ea typeface="Arial Hebrew" charset="-79"/>
                <a:cs typeface="Arial Hebrew"/>
              </a:rPr>
              <a:t>Tissue engineering</a:t>
            </a:r>
          </a:p>
          <a:p>
            <a:pPr marL="3017520" lvl="1" indent="-822960">
              <a:spcAft>
                <a:spcPts val="2000"/>
              </a:spcAft>
              <a:buFont typeface="Arial" charset="0"/>
              <a:buChar char="•"/>
            </a:pPr>
            <a:r>
              <a:rPr lang="en-US" sz="2800" dirty="0">
                <a:ea typeface="Arial Hebrew" charset="-79"/>
                <a:cs typeface="Arial Hebrew"/>
              </a:rPr>
              <a:t>Regenerative medicine</a:t>
            </a:r>
          </a:p>
          <a:p>
            <a:pPr marL="3017520" lvl="1" indent="-822960">
              <a:spcAft>
                <a:spcPts val="2000"/>
              </a:spcAft>
              <a:buFont typeface="Arial" charset="0"/>
              <a:buChar char="•"/>
            </a:pPr>
            <a:r>
              <a:rPr lang="en-US" sz="2800" dirty="0" err="1">
                <a:ea typeface="Arial Hebrew" charset="-79"/>
                <a:cs typeface="Arial Hebrew"/>
              </a:rPr>
              <a:t>Biosensing</a:t>
            </a:r>
            <a:endParaRPr lang="en-US" sz="2800" dirty="0">
              <a:ea typeface="Arial Hebrew" charset="-79"/>
              <a:cs typeface="Arial Hebrew"/>
            </a:endParaRPr>
          </a:p>
          <a:p>
            <a:pPr marL="3017520" lvl="1" indent="-822960">
              <a:spcAft>
                <a:spcPts val="2000"/>
              </a:spcAft>
              <a:buFont typeface="Arial" charset="0"/>
              <a:buChar char="•"/>
            </a:pPr>
            <a:r>
              <a:rPr lang="en-US" sz="2800" dirty="0">
                <a:ea typeface="Arial Hebrew" charset="-79"/>
                <a:cs typeface="Arial Hebrew"/>
              </a:rPr>
              <a:t>Energy storage</a:t>
            </a:r>
          </a:p>
          <a:p>
            <a:pPr marL="822960" indent="-822960">
              <a:spcAft>
                <a:spcPts val="2000"/>
              </a:spcAft>
              <a:buFont typeface="Arial" charset="0"/>
              <a:buChar char="•"/>
            </a:pPr>
            <a:r>
              <a:rPr lang="en-US" sz="2800" dirty="0">
                <a:ea typeface="Arial Hebrew" charset="-79"/>
                <a:cs typeface="Arial Hebrew"/>
              </a:rPr>
              <a:t>Lower critical solution temperature (LCST) is found using dynamic light scattering to measure temperature induced coacervation. </a:t>
            </a:r>
          </a:p>
          <a:p>
            <a:pPr marL="822960" indent="-822960">
              <a:spcAft>
                <a:spcPts val="2000"/>
              </a:spcAft>
              <a:buFont typeface="Arial" charset="0"/>
              <a:buChar char="•"/>
            </a:pPr>
            <a:r>
              <a:rPr lang="en-US" sz="2800" dirty="0">
                <a:ea typeface="Arial Hebrew" charset="-79"/>
                <a:cs typeface="Arial Hebrew"/>
              </a:rPr>
              <a:t>We have found this LCST can shift, </a:t>
            </a:r>
            <a:r>
              <a:rPr lang="en-US" sz="2800" dirty="0" err="1">
                <a:ea typeface="Arial Hebrew" charset="-79"/>
                <a:cs typeface="Arial Hebrew"/>
              </a:rPr>
              <a:t>thermoresponsiveness</a:t>
            </a:r>
            <a:r>
              <a:rPr lang="en-US" sz="2800" dirty="0">
                <a:ea typeface="Arial Hebrew" charset="-79"/>
                <a:cs typeface="Arial Hebrew"/>
              </a:rPr>
              <a:t> is irreversible in a strong enough electric field.</a:t>
            </a:r>
            <a:r>
              <a:rPr lang="en-US" sz="2800" baseline="30000" dirty="0">
                <a:ea typeface="Arial Hebrew" charset="-79"/>
                <a:cs typeface="Arial Hebrew"/>
              </a:rPr>
              <a:t>1</a:t>
            </a:r>
            <a:r>
              <a:rPr lang="en-US" sz="2800" dirty="0">
                <a:ea typeface="Arial Hebrew" charset="-79"/>
                <a:cs typeface="Arial Hebrew"/>
              </a:rPr>
              <a:t>  </a:t>
            </a:r>
          </a:p>
        </p:txBody>
      </p:sp>
      <p:sp>
        <p:nvSpPr>
          <p:cNvPr id="18" name="TextBox 17"/>
          <p:cNvSpPr txBox="1"/>
          <p:nvPr/>
        </p:nvSpPr>
        <p:spPr>
          <a:xfrm>
            <a:off x="1060139" y="31408035"/>
            <a:ext cx="42208897" cy="1077218"/>
          </a:xfrm>
          <a:prstGeom prst="rect">
            <a:avLst/>
          </a:prstGeom>
          <a:solidFill>
            <a:schemeClr val="bg1"/>
          </a:solidFill>
        </p:spPr>
        <p:txBody>
          <a:bodyPr wrap="square" rtlCol="0">
            <a:spAutoFit/>
          </a:bodyPr>
          <a:lstStyle/>
          <a:p>
            <a:pPr algn="ctr"/>
            <a:r>
              <a:rPr lang="en-US" sz="3600" b="1" u="sng" dirty="0">
                <a:ea typeface="Arial Hebrew" charset="-79"/>
                <a:cs typeface="Arial Hebrew"/>
              </a:rPr>
              <a:t>Acknowledgements</a:t>
            </a:r>
            <a:endParaRPr lang="en-US" sz="3600" dirty="0">
              <a:ea typeface="Arial Hebrew" charset="-79"/>
              <a:cs typeface="Arial Hebrew"/>
            </a:endParaRPr>
          </a:p>
          <a:p>
            <a:pPr algn="ctr"/>
            <a:r>
              <a:rPr lang="en-US" sz="2800" dirty="0">
                <a:ea typeface="Arial Hebrew" charset="-79"/>
                <a:cs typeface="Arial Hebrew"/>
              </a:rPr>
              <a:t>Scott Greenwood, UNH Collaborative Research Excellence Pilot Research Project, SEEDS Laboratory, Dr. Jeffrey Halpern, Department of Chemical Engineering, Hamel Center for Undergraduate Research, UNH Honors Program, College of Engineering and Physical Sciences </a:t>
            </a:r>
          </a:p>
        </p:txBody>
      </p:sp>
      <p:sp>
        <p:nvSpPr>
          <p:cNvPr id="72" name="TextBox 71"/>
          <p:cNvSpPr txBox="1"/>
          <p:nvPr/>
        </p:nvSpPr>
        <p:spPr>
          <a:xfrm>
            <a:off x="1060139" y="20059192"/>
            <a:ext cx="12158104" cy="10759064"/>
          </a:xfrm>
          <a:prstGeom prst="rect">
            <a:avLst/>
          </a:prstGeom>
          <a:solidFill>
            <a:schemeClr val="bg1"/>
          </a:solidFill>
        </p:spPr>
        <p:txBody>
          <a:bodyPr wrap="square" rtlCol="0">
            <a:noAutofit/>
          </a:bodyPr>
          <a:lstStyle/>
          <a:p>
            <a:pPr algn="ctr">
              <a:spcAft>
                <a:spcPts val="1400"/>
              </a:spcAft>
            </a:pPr>
            <a:r>
              <a:rPr lang="en-US" sz="3600" b="1" u="sng" dirty="0">
                <a:ea typeface="Arial Hebrew" charset="-79"/>
                <a:cs typeface="Arial Hebrew"/>
              </a:rPr>
              <a:t>Monitoring Aggregation Under Applied Potential</a:t>
            </a:r>
            <a:endParaRPr lang="en-US" sz="3600" dirty="0">
              <a:ea typeface="Arial Hebrew" charset="-79"/>
              <a:cs typeface="Arial Hebrew"/>
            </a:endParaRPr>
          </a:p>
          <a:p>
            <a:pPr marL="822960" indent="-822960">
              <a:spcAft>
                <a:spcPts val="1400"/>
              </a:spcAft>
              <a:buFont typeface="Arial" charset="0"/>
              <a:buChar char="•"/>
            </a:pPr>
            <a:r>
              <a:rPr lang="en-US" sz="2800" dirty="0">
                <a:ea typeface="Arial Hebrew" charset="-79"/>
                <a:cs typeface="Arial Hebrew"/>
              </a:rPr>
              <a:t>A potential age is applied through the solution</a:t>
            </a:r>
          </a:p>
          <a:p>
            <a:pPr marL="822960" indent="-822960">
              <a:spcAft>
                <a:spcPts val="1400"/>
              </a:spcAft>
              <a:buFont typeface="Arial" charset="0"/>
              <a:buChar char="•"/>
            </a:pPr>
            <a:r>
              <a:rPr lang="en-US" sz="2800" dirty="0">
                <a:ea typeface="Arial Hebrew" charset="-79"/>
                <a:cs typeface="Arial Hebrew"/>
              </a:rPr>
              <a:t>An electrode lined cell is used</a:t>
            </a:r>
          </a:p>
          <a:p>
            <a:pPr marL="822960" indent="-822960">
              <a:spcAft>
                <a:spcPts val="1400"/>
              </a:spcAft>
              <a:buFont typeface="Arial" charset="0"/>
              <a:buChar char="•"/>
            </a:pPr>
            <a:r>
              <a:rPr lang="en-US" sz="2800" dirty="0">
                <a:cs typeface="Arial Hebrew"/>
              </a:rPr>
              <a:t>We created the cell by inserting copper tape to two sides of a DLS cell</a:t>
            </a:r>
          </a:p>
          <a:p>
            <a:pPr marL="822960" indent="-822960">
              <a:spcAft>
                <a:spcPts val="1400"/>
              </a:spcAft>
              <a:buFont typeface="Arial" charset="0"/>
              <a:buChar char="•"/>
            </a:pPr>
            <a:r>
              <a:rPr lang="en-US" sz="2800" dirty="0">
                <a:cs typeface="Arial Hebrew"/>
              </a:rPr>
              <a:t>The leads were connected to a voltage supply to generate an applied electric field across the light path</a:t>
            </a:r>
          </a:p>
          <a:p>
            <a:pPr marL="457200" indent="-457200">
              <a:spcAft>
                <a:spcPts val="1400"/>
              </a:spcAft>
              <a:buFont typeface="Arial" panose="020B0604020202020204" pitchFamily="34" charset="0"/>
              <a:buChar char="•"/>
            </a:pPr>
            <a:r>
              <a:rPr lang="en-US" sz="2800" dirty="0">
                <a:cs typeface="Arial Hebrew"/>
              </a:rPr>
              <a:t>    This technique was recently published by our group</a:t>
            </a:r>
            <a:r>
              <a:rPr lang="en-US" sz="2800" baseline="30000" dirty="0">
                <a:cs typeface="Arial Hebrew"/>
              </a:rPr>
              <a:t>1</a:t>
            </a:r>
            <a:endParaRPr lang="en-US" sz="2800" dirty="0">
              <a:cs typeface="Arial Hebrew"/>
            </a:endParaRPr>
          </a:p>
          <a:p>
            <a:pPr marL="457200" indent="-457200">
              <a:spcAft>
                <a:spcPts val="1400"/>
              </a:spcAft>
              <a:buFont typeface="Arial" panose="020B0604020202020204" pitchFamily="34" charset="0"/>
              <a:buChar char="•"/>
            </a:pPr>
            <a:endParaRPr lang="en-US" sz="2800" dirty="0">
              <a:cs typeface="Arial Hebrew"/>
            </a:endParaRPr>
          </a:p>
          <a:p>
            <a:pPr marL="457200" indent="-457200">
              <a:spcAft>
                <a:spcPts val="1400"/>
              </a:spcAft>
              <a:buFont typeface="Arial" panose="020B0604020202020204" pitchFamily="34" charset="0"/>
              <a:buChar char="•"/>
            </a:pPr>
            <a:endParaRPr lang="en-US" sz="2800" dirty="0">
              <a:cs typeface="Arial Hebrew"/>
            </a:endParaRPr>
          </a:p>
          <a:p>
            <a:pPr marL="457200" indent="-457200">
              <a:spcAft>
                <a:spcPts val="1400"/>
              </a:spcAft>
              <a:buFont typeface="Arial" panose="020B0604020202020204" pitchFamily="34" charset="0"/>
              <a:buChar char="•"/>
            </a:pPr>
            <a:endParaRPr lang="en-US" sz="2800" dirty="0">
              <a:cs typeface="Arial Hebrew"/>
            </a:endParaRPr>
          </a:p>
          <a:p>
            <a:pPr marL="457200" indent="-457200">
              <a:spcAft>
                <a:spcPts val="1400"/>
              </a:spcAft>
              <a:buFont typeface="Arial" panose="020B0604020202020204" pitchFamily="34" charset="0"/>
              <a:buChar char="•"/>
            </a:pPr>
            <a:endParaRPr lang="en-US" sz="2800" dirty="0">
              <a:cs typeface="Arial Hebrew"/>
            </a:endParaRPr>
          </a:p>
          <a:p>
            <a:pPr marL="457200" indent="-457200">
              <a:spcAft>
                <a:spcPts val="1400"/>
              </a:spcAft>
              <a:buFont typeface="Arial" panose="020B0604020202020204" pitchFamily="34" charset="0"/>
              <a:buChar char="•"/>
            </a:pPr>
            <a:endParaRPr lang="en-US" sz="2800" dirty="0">
              <a:cs typeface="Arial Hebrew"/>
            </a:endParaRPr>
          </a:p>
          <a:p>
            <a:pPr marL="457200" indent="-457200">
              <a:spcAft>
                <a:spcPts val="1400"/>
              </a:spcAft>
              <a:buFont typeface="Arial" panose="020B0604020202020204" pitchFamily="34" charset="0"/>
              <a:buChar char="•"/>
            </a:pPr>
            <a:endParaRPr lang="en-US" sz="2800" dirty="0">
              <a:cs typeface="Arial Hebrew"/>
            </a:endParaRPr>
          </a:p>
          <a:p>
            <a:pPr>
              <a:spcAft>
                <a:spcPts val="1400"/>
              </a:spcAft>
            </a:pPr>
            <a:endParaRPr lang="en-US" sz="2800" dirty="0">
              <a:cs typeface="Arial Hebrew"/>
            </a:endParaRPr>
          </a:p>
          <a:p>
            <a:pPr marL="822960" indent="-822960">
              <a:spcAft>
                <a:spcPts val="1400"/>
              </a:spcAft>
              <a:buFont typeface="Arial" charset="0"/>
              <a:buChar char="•"/>
            </a:pPr>
            <a:r>
              <a:rPr lang="en-US" sz="2800" dirty="0">
                <a:ea typeface="Arial Hebrew" charset="-79"/>
                <a:cs typeface="Arial Hebrew"/>
              </a:rPr>
              <a:t>The DLS was then run, with a </a:t>
            </a:r>
            <a:r>
              <a:rPr lang="en-US" sz="2800" dirty="0">
                <a:solidFill>
                  <a:schemeClr val="accent2"/>
                </a:solidFill>
                <a:ea typeface="Arial Hebrew" charset="-79"/>
                <a:cs typeface="Arial Hebrew"/>
              </a:rPr>
              <a:t>temperature ramp up (Heating)</a:t>
            </a:r>
          </a:p>
          <a:p>
            <a:pPr marL="822960" indent="-822960">
              <a:spcAft>
                <a:spcPts val="1400"/>
              </a:spcAft>
              <a:buFont typeface="Arial" charset="0"/>
              <a:buChar char="•"/>
            </a:pPr>
            <a:r>
              <a:rPr lang="en-US" sz="2800" dirty="0">
                <a:ea typeface="Arial Hebrew" charset="-79"/>
                <a:cs typeface="Arial Hebrew"/>
              </a:rPr>
              <a:t>Followed by a </a:t>
            </a:r>
            <a:r>
              <a:rPr lang="en-US" sz="2800" dirty="0">
                <a:solidFill>
                  <a:schemeClr val="accent5"/>
                </a:solidFill>
                <a:ea typeface="Arial Hebrew" charset="-79"/>
                <a:cs typeface="Arial Hebrew"/>
              </a:rPr>
              <a:t>temperature ramp down (Cooling)</a:t>
            </a:r>
          </a:p>
          <a:p>
            <a:pPr marL="822960" indent="-822960">
              <a:spcAft>
                <a:spcPts val="1400"/>
              </a:spcAft>
              <a:buFont typeface="Arial" charset="0"/>
              <a:buChar char="•"/>
            </a:pPr>
            <a:r>
              <a:rPr lang="en-US" sz="2800" dirty="0">
                <a:ea typeface="Arial Hebrew" charset="-79"/>
                <a:cs typeface="Arial Hebrew"/>
              </a:rPr>
              <a:t>Voltage was varied at 0 V, 0.2 V, 0.3 V, 0.4V, and 1.0 V to find the transition point of previously observed behavior</a:t>
            </a:r>
            <a:r>
              <a:rPr lang="en-US" sz="2800" baseline="30000" dirty="0">
                <a:ea typeface="Arial Hebrew" charset="-79"/>
                <a:cs typeface="Arial Hebrew"/>
              </a:rPr>
              <a:t>1</a:t>
            </a:r>
            <a:r>
              <a:rPr lang="en-US" sz="2800" dirty="0">
                <a:ea typeface="Arial Hebrew" charset="-79"/>
                <a:cs typeface="Arial Hebrew"/>
              </a:rPr>
              <a:t> </a:t>
            </a:r>
          </a:p>
        </p:txBody>
      </p:sp>
      <p:sp>
        <p:nvSpPr>
          <p:cNvPr id="20" name="TextBox 19"/>
          <p:cNvSpPr txBox="1"/>
          <p:nvPr/>
        </p:nvSpPr>
        <p:spPr>
          <a:xfrm>
            <a:off x="32316789" y="20183253"/>
            <a:ext cx="10952247" cy="2369880"/>
          </a:xfrm>
          <a:prstGeom prst="rect">
            <a:avLst/>
          </a:prstGeom>
          <a:solidFill>
            <a:schemeClr val="bg1"/>
          </a:solidFill>
        </p:spPr>
        <p:txBody>
          <a:bodyPr wrap="square" rtlCol="0">
            <a:spAutoFit/>
          </a:bodyPr>
          <a:lstStyle/>
          <a:p>
            <a:pPr algn="ctr"/>
            <a:r>
              <a:rPr lang="en-US" sz="3600" b="1" u="sng" dirty="0">
                <a:ea typeface="Arial Hebrew" charset="-79"/>
                <a:cs typeface="Arial Hebrew"/>
              </a:rPr>
              <a:t>Conclusion</a:t>
            </a:r>
            <a:endParaRPr lang="en-US" sz="3600" dirty="0">
              <a:ea typeface="Arial Hebrew" charset="-79"/>
              <a:cs typeface="Arial Hebrew"/>
            </a:endParaRPr>
          </a:p>
          <a:p>
            <a:pPr lvl="1"/>
            <a:endParaRPr lang="en-US" sz="2800" dirty="0">
              <a:cs typeface="Arial Hebrew"/>
            </a:endParaRPr>
          </a:p>
          <a:p>
            <a:pPr lvl="1"/>
            <a:r>
              <a:rPr lang="en-US" sz="2800" dirty="0">
                <a:cs typeface="Arial Hebrew"/>
              </a:rPr>
              <a:t> </a:t>
            </a:r>
          </a:p>
          <a:p>
            <a:pPr lvl="1"/>
            <a:endParaRPr lang="en-US" sz="2800" dirty="0">
              <a:cs typeface="Arial Hebrew"/>
            </a:endParaRPr>
          </a:p>
          <a:p>
            <a:endParaRPr lang="en-US" sz="2800" dirty="0">
              <a:cs typeface="Arial Hebrew"/>
            </a:endParaRPr>
          </a:p>
        </p:txBody>
      </p:sp>
      <p:sp>
        <p:nvSpPr>
          <p:cNvPr id="52" name="TextBox 51"/>
          <p:cNvSpPr txBox="1"/>
          <p:nvPr/>
        </p:nvSpPr>
        <p:spPr>
          <a:xfrm>
            <a:off x="32254997" y="27130196"/>
            <a:ext cx="11006011" cy="3688060"/>
          </a:xfrm>
          <a:prstGeom prst="rect">
            <a:avLst/>
          </a:prstGeom>
          <a:solidFill>
            <a:schemeClr val="bg1"/>
          </a:solidFill>
        </p:spPr>
        <p:txBody>
          <a:bodyPr wrap="square" rtlCol="0">
            <a:noAutofit/>
          </a:bodyPr>
          <a:lstStyle/>
          <a:p>
            <a:pPr algn="ctr">
              <a:spcAft>
                <a:spcPts val="1800"/>
              </a:spcAft>
            </a:pPr>
            <a:r>
              <a:rPr lang="en-US" sz="3600" b="1" u="sng" dirty="0">
                <a:ea typeface="Arial Hebrew" charset="-79"/>
                <a:cs typeface="Arial Hebrew"/>
              </a:rPr>
              <a:t>Future </a:t>
            </a:r>
            <a:r>
              <a:rPr lang="en-US" sz="3600" b="1" u="sng" dirty="0" smtClean="0">
                <a:ea typeface="Arial Hebrew" charset="-79"/>
                <a:cs typeface="Arial Hebrew"/>
              </a:rPr>
              <a:t>Work</a:t>
            </a:r>
          </a:p>
          <a:p>
            <a:pPr marL="457200" indent="-457200">
              <a:spcAft>
                <a:spcPts val="1800"/>
              </a:spcAft>
              <a:buFont typeface="Arial" panose="020B0604020202020204" pitchFamily="34" charset="0"/>
              <a:buChar char="•"/>
            </a:pPr>
            <a:r>
              <a:rPr lang="en-US" sz="2800" dirty="0" smtClean="0">
                <a:ea typeface="Arial Hebrew" charset="-79"/>
                <a:cs typeface="Arial Hebrew"/>
              </a:rPr>
              <a:t>  Investigate </a:t>
            </a:r>
            <a:r>
              <a:rPr lang="en-US" sz="2800" dirty="0">
                <a:ea typeface="Arial Hebrew" charset="-79"/>
                <a:cs typeface="Arial Hebrew"/>
              </a:rPr>
              <a:t>further why the shift in LCST occurs. </a:t>
            </a:r>
          </a:p>
          <a:p>
            <a:pPr marL="619125" indent="-619125">
              <a:spcAft>
                <a:spcPts val="1800"/>
              </a:spcAft>
              <a:buFont typeface="Arial" panose="020B0604020202020204" pitchFamily="34" charset="0"/>
              <a:buChar char="•"/>
            </a:pPr>
            <a:r>
              <a:rPr lang="en-US" sz="2800" dirty="0">
                <a:ea typeface="Arial Hebrew" charset="-79"/>
                <a:cs typeface="Arial Hebrew"/>
              </a:rPr>
              <a:t>Monitor differences in experiments with pNIPAM and ferrocene block (</a:t>
            </a:r>
            <a:r>
              <a:rPr lang="en-US" sz="2800" dirty="0" err="1">
                <a:ea typeface="Arial Hebrew" charset="-79"/>
                <a:cs typeface="Arial Hebrew"/>
              </a:rPr>
              <a:t>pNIPAM</a:t>
            </a:r>
            <a:r>
              <a:rPr lang="en-US" sz="2800" dirty="0" smtClean="0">
                <a:ea typeface="Arial Hebrew" charset="-79"/>
                <a:cs typeface="Arial Hebrew"/>
              </a:rPr>
              <a:t>+.FMMA</a:t>
            </a:r>
            <a:r>
              <a:rPr lang="en-US" sz="2800" dirty="0">
                <a:ea typeface="Arial Hebrew" charset="-79"/>
                <a:cs typeface="Arial Hebrew"/>
              </a:rPr>
              <a:t>)</a:t>
            </a:r>
          </a:p>
          <a:p>
            <a:pPr marL="619125" indent="-619125">
              <a:spcAft>
                <a:spcPts val="1800"/>
              </a:spcAft>
              <a:buFont typeface="Arial" panose="020B0604020202020204" pitchFamily="34" charset="0"/>
              <a:buChar char="•"/>
            </a:pPr>
            <a:r>
              <a:rPr lang="en-US" sz="2800" dirty="0">
                <a:ea typeface="Arial Hebrew" charset="-79"/>
                <a:cs typeface="Arial Hebrew"/>
              </a:rPr>
              <a:t>Greater controllability in our pNIPAM sensors in development</a:t>
            </a:r>
          </a:p>
          <a:p>
            <a:endParaRPr lang="en-US" sz="2800" dirty="0">
              <a:ea typeface="Arial Hebrew" charset="-79"/>
              <a:cs typeface="Arial Hebrew"/>
            </a:endParaRPr>
          </a:p>
        </p:txBody>
      </p:sp>
      <p:sp>
        <p:nvSpPr>
          <p:cNvPr id="57" name="Rectangle 56"/>
          <p:cNvSpPr/>
          <p:nvPr/>
        </p:nvSpPr>
        <p:spPr>
          <a:xfrm>
            <a:off x="32254996" y="5613685"/>
            <a:ext cx="11014041" cy="14120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cs typeface="Arial Hebrew"/>
            </a:endParaRPr>
          </a:p>
        </p:txBody>
      </p:sp>
      <p:graphicFrame>
        <p:nvGraphicFramePr>
          <p:cNvPr id="38" name="Chart 37"/>
          <p:cNvGraphicFramePr>
            <a:graphicFrameLocks/>
          </p:cNvGraphicFramePr>
          <p:nvPr>
            <p:extLst>
              <p:ext uri="{D42A27DB-BD31-4B8C-83A1-F6EECF244321}">
                <p14:modId xmlns:p14="http://schemas.microsoft.com/office/powerpoint/2010/main" val="2968839249"/>
              </p:ext>
            </p:extLst>
          </p:nvPr>
        </p:nvGraphicFramePr>
        <p:xfrm>
          <a:off x="32442026" y="9690283"/>
          <a:ext cx="10737734" cy="505366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9" name="Chart 38"/>
          <p:cNvGraphicFramePr>
            <a:graphicFrameLocks/>
          </p:cNvGraphicFramePr>
          <p:nvPr>
            <p:extLst>
              <p:ext uri="{D42A27DB-BD31-4B8C-83A1-F6EECF244321}">
                <p14:modId xmlns:p14="http://schemas.microsoft.com/office/powerpoint/2010/main" val="2778646272"/>
              </p:ext>
            </p:extLst>
          </p:nvPr>
        </p:nvGraphicFramePr>
        <p:xfrm>
          <a:off x="32195189" y="14353756"/>
          <a:ext cx="11014040" cy="5280551"/>
        </p:xfrm>
        <a:graphic>
          <a:graphicData uri="http://schemas.openxmlformats.org/drawingml/2006/chart">
            <c:chart xmlns:c="http://schemas.openxmlformats.org/drawingml/2006/chart" xmlns:r="http://schemas.openxmlformats.org/officeDocument/2006/relationships" r:id="rId6"/>
          </a:graphicData>
        </a:graphic>
      </p:graphicFrame>
      <p:sp>
        <p:nvSpPr>
          <p:cNvPr id="4" name="TextBox 3"/>
          <p:cNvSpPr txBox="1"/>
          <p:nvPr/>
        </p:nvSpPr>
        <p:spPr>
          <a:xfrm>
            <a:off x="13492891" y="28853744"/>
            <a:ext cx="18399886" cy="2031325"/>
          </a:xfrm>
          <a:prstGeom prst="rect">
            <a:avLst/>
          </a:prstGeom>
          <a:solidFill>
            <a:schemeClr val="bg1"/>
          </a:solidFill>
        </p:spPr>
        <p:txBody>
          <a:bodyPr wrap="square" rtlCol="0">
            <a:spAutoFit/>
          </a:bodyPr>
          <a:lstStyle/>
          <a:p>
            <a:pPr algn="ctr">
              <a:lnSpc>
                <a:spcPct val="150000"/>
              </a:lnSpc>
            </a:pPr>
            <a:r>
              <a:rPr lang="en-US" sz="2800" b="1" u="sng" dirty="0">
                <a:cs typeface="Arial Hebrew"/>
              </a:rPr>
              <a:t>Citations</a:t>
            </a:r>
          </a:p>
          <a:p>
            <a:pPr algn="ctr">
              <a:lnSpc>
                <a:spcPct val="150000"/>
              </a:lnSpc>
            </a:pPr>
            <a:r>
              <a:rPr lang="en-US" sz="2800" baseline="30000" dirty="0" smtClean="0">
                <a:cs typeface="Arial Hebrew"/>
              </a:rPr>
              <a:t>1</a:t>
            </a:r>
            <a:r>
              <a:rPr lang="en-US" sz="2800" dirty="0" smtClean="0">
                <a:cs typeface="Arial Hebrew"/>
              </a:rPr>
              <a:t>Ren, </a:t>
            </a:r>
            <a:r>
              <a:rPr lang="en-US" sz="2800" dirty="0" err="1" smtClean="0">
                <a:cs typeface="Arial Hebrew"/>
              </a:rPr>
              <a:t>Roberge</a:t>
            </a:r>
            <a:r>
              <a:rPr lang="en-US" sz="2800" dirty="0" smtClean="0">
                <a:cs typeface="Arial Hebrew"/>
              </a:rPr>
              <a:t>, </a:t>
            </a:r>
            <a:r>
              <a:rPr lang="en-US" sz="2800" i="1" dirty="0" smtClean="0">
                <a:cs typeface="Arial Hebrew"/>
              </a:rPr>
              <a:t>et al.</a:t>
            </a:r>
            <a:r>
              <a:rPr lang="en-US" sz="2800" dirty="0" smtClean="0">
                <a:cs typeface="Arial Hebrew"/>
              </a:rPr>
              <a:t> </a:t>
            </a:r>
            <a:r>
              <a:rPr lang="en-US" sz="2800" dirty="0">
                <a:cs typeface="Arial Hebrew"/>
              </a:rPr>
              <a:t>(</a:t>
            </a:r>
            <a:r>
              <a:rPr lang="en-US" sz="2800" dirty="0" err="1" smtClean="0">
                <a:cs typeface="Arial Hebrew"/>
              </a:rPr>
              <a:t>JoVE</a:t>
            </a:r>
            <a:r>
              <a:rPr lang="en-US" sz="2800" dirty="0" smtClean="0">
                <a:cs typeface="Arial Hebrew"/>
              </a:rPr>
              <a:t>) </a:t>
            </a:r>
            <a:r>
              <a:rPr lang="en-US" sz="2800" i="1" dirty="0">
                <a:cs typeface="Arial Hebrew"/>
              </a:rPr>
              <a:t>The Application of Voltage in Dynamic Light Scattering </a:t>
            </a:r>
            <a:r>
              <a:rPr lang="en-US" sz="2800" dirty="0" smtClean="0">
                <a:cs typeface="Arial Hebrew"/>
              </a:rPr>
              <a:t>(in </a:t>
            </a:r>
            <a:r>
              <a:rPr lang="en-US" sz="2800" dirty="0">
                <a:cs typeface="Arial Hebrew"/>
              </a:rPr>
              <a:t>p</a:t>
            </a:r>
            <a:r>
              <a:rPr lang="en-US" sz="2800" dirty="0" smtClean="0">
                <a:cs typeface="Arial Hebrew"/>
              </a:rPr>
              <a:t>ress</a:t>
            </a:r>
            <a:r>
              <a:rPr lang="en-US" sz="2800" dirty="0">
                <a:cs typeface="Arial Hebrew"/>
              </a:rPr>
              <a:t>)</a:t>
            </a:r>
          </a:p>
          <a:p>
            <a:pPr algn="ctr">
              <a:lnSpc>
                <a:spcPct val="150000"/>
              </a:lnSpc>
            </a:pPr>
            <a:r>
              <a:rPr lang="en-US" sz="2800" baseline="30000" dirty="0" smtClean="0">
                <a:cs typeface="Arial Hebrew"/>
              </a:rPr>
              <a:t>2</a:t>
            </a:r>
            <a:r>
              <a:rPr lang="en-US" sz="2800" dirty="0" smtClean="0">
                <a:cs typeface="Arial Hebrew"/>
              </a:rPr>
              <a:t>Tarafdar &amp; </a:t>
            </a:r>
            <a:r>
              <a:rPr lang="en-US" sz="2800" dirty="0" err="1" smtClean="0">
                <a:cs typeface="Arial Hebrew"/>
              </a:rPr>
              <a:t>Adhikari</a:t>
            </a:r>
            <a:r>
              <a:rPr lang="en-US" sz="2800" dirty="0" smtClean="0">
                <a:cs typeface="Arial Hebrew"/>
              </a:rPr>
              <a:t> </a:t>
            </a:r>
            <a:r>
              <a:rPr lang="en-US" sz="2800" i="1" dirty="0" smtClean="0">
                <a:cs typeface="Arial Hebrew"/>
              </a:rPr>
              <a:t>Nanotechnology </a:t>
            </a:r>
            <a:r>
              <a:rPr lang="en-US" sz="2800" i="1" dirty="0">
                <a:cs typeface="Arial Hebrew"/>
              </a:rPr>
              <a:t>in Soil </a:t>
            </a:r>
            <a:r>
              <a:rPr lang="en-US" sz="2800" i="1" dirty="0" smtClean="0">
                <a:cs typeface="Arial Hebrew"/>
              </a:rPr>
              <a:t>Science</a:t>
            </a:r>
            <a:r>
              <a:rPr lang="en-US" sz="2800" dirty="0" smtClean="0">
                <a:cs typeface="Arial Hebrew"/>
              </a:rPr>
              <a:t> </a:t>
            </a:r>
            <a:r>
              <a:rPr lang="en-US" sz="2800" dirty="0">
                <a:cs typeface="Arial Hebrew"/>
              </a:rPr>
              <a:t>(2015</a:t>
            </a:r>
            <a:r>
              <a:rPr lang="en-US" sz="2800" dirty="0" smtClean="0">
                <a:cs typeface="Arial Hebrew"/>
              </a:rPr>
              <a:t>) </a:t>
            </a:r>
            <a:endParaRPr lang="en-US" sz="2800" b="1" u="sng" dirty="0">
              <a:cs typeface="Arial Hebrew"/>
            </a:endParaRPr>
          </a:p>
        </p:txBody>
      </p:sp>
      <p:sp>
        <p:nvSpPr>
          <p:cNvPr id="26" name="TextBox 25"/>
          <p:cNvSpPr txBox="1"/>
          <p:nvPr/>
        </p:nvSpPr>
        <p:spPr>
          <a:xfrm>
            <a:off x="1062277" y="15151334"/>
            <a:ext cx="12155966" cy="4582399"/>
          </a:xfrm>
          <a:prstGeom prst="rect">
            <a:avLst/>
          </a:prstGeom>
          <a:solidFill>
            <a:schemeClr val="bg1"/>
          </a:solidFill>
        </p:spPr>
        <p:txBody>
          <a:bodyPr wrap="square" rtlCol="0">
            <a:noAutofit/>
          </a:bodyPr>
          <a:lstStyle/>
          <a:p>
            <a:pPr algn="ctr">
              <a:lnSpc>
                <a:spcPct val="150000"/>
              </a:lnSpc>
            </a:pPr>
            <a:r>
              <a:rPr lang="en-US" sz="3600" b="1" u="sng" dirty="0">
                <a:ea typeface="Arial Hebrew" charset="-79"/>
                <a:cs typeface="Arial Hebrew"/>
              </a:rPr>
              <a:t>Dynamic Light Scattering and Aggregation</a:t>
            </a:r>
          </a:p>
          <a:p>
            <a:pPr marL="457200" indent="-457200">
              <a:lnSpc>
                <a:spcPct val="150000"/>
              </a:lnSpc>
              <a:buFont typeface="Arial" panose="020B0604020202020204" pitchFamily="34" charset="0"/>
              <a:buChar char="•"/>
            </a:pPr>
            <a:r>
              <a:rPr lang="en-US" sz="2800" dirty="0">
                <a:ea typeface="Arial Hebrew" charset="-79"/>
                <a:cs typeface="Arial Hebrew"/>
              </a:rPr>
              <a:t>Dynamic Light Scattering (DLS) determines particle size</a:t>
            </a:r>
            <a:endParaRPr lang="en-US" sz="2800" dirty="0">
              <a:cs typeface="Arial Hebrew"/>
            </a:endParaRPr>
          </a:p>
          <a:p>
            <a:pPr marL="457200" indent="-457200">
              <a:buFont typeface="Arial" panose="020B0604020202020204" pitchFamily="34" charset="0"/>
              <a:buChar char="•"/>
            </a:pPr>
            <a:endParaRPr lang="en-US" sz="2800" dirty="0">
              <a:cs typeface="Arial Hebrew"/>
            </a:endParaRPr>
          </a:p>
          <a:p>
            <a:pPr marL="457200" indent="-457200">
              <a:buFont typeface="Arial" panose="020B0604020202020204" pitchFamily="34" charset="0"/>
              <a:buChar char="•"/>
            </a:pPr>
            <a:endParaRPr lang="en-US" sz="2800" dirty="0">
              <a:cs typeface="Arial Hebrew"/>
            </a:endParaRPr>
          </a:p>
          <a:p>
            <a:pPr marL="457200" indent="-457200">
              <a:buFont typeface="Arial" panose="020B0604020202020204" pitchFamily="34" charset="0"/>
              <a:buChar char="•"/>
            </a:pPr>
            <a:endParaRPr lang="en-US" sz="2800" dirty="0">
              <a:cs typeface="Arial Hebrew"/>
            </a:endParaRPr>
          </a:p>
          <a:p>
            <a:pPr marL="457200" indent="-457200">
              <a:buFont typeface="Arial" panose="020B0604020202020204" pitchFamily="34" charset="0"/>
              <a:buChar char="•"/>
            </a:pPr>
            <a:endParaRPr lang="en-US" sz="2800" dirty="0">
              <a:cs typeface="Arial Hebrew"/>
            </a:endParaRPr>
          </a:p>
          <a:p>
            <a:endParaRPr lang="en-US" sz="2800" dirty="0">
              <a:cs typeface="Arial Hebrew"/>
            </a:endParaRPr>
          </a:p>
          <a:p>
            <a:endParaRPr lang="en-US" sz="2800" dirty="0">
              <a:cs typeface="Arial Hebrew"/>
            </a:endParaRPr>
          </a:p>
        </p:txBody>
      </p:sp>
      <p:sp>
        <p:nvSpPr>
          <p:cNvPr id="2" name="TextBox 1">
            <a:extLst>
              <a:ext uri="{FF2B5EF4-FFF2-40B4-BE49-F238E27FC236}">
                <a16:creationId xmlns:a16="http://schemas.microsoft.com/office/drawing/2014/main" id="{A5B71F94-7C0A-4071-BAC9-497868A6E3D7}"/>
              </a:ext>
            </a:extLst>
          </p:cNvPr>
          <p:cNvSpPr txBox="1"/>
          <p:nvPr/>
        </p:nvSpPr>
        <p:spPr>
          <a:xfrm>
            <a:off x="27164393" y="6085018"/>
            <a:ext cx="1371658" cy="523220"/>
          </a:xfrm>
          <a:prstGeom prst="rect">
            <a:avLst/>
          </a:prstGeom>
          <a:noFill/>
        </p:spPr>
        <p:txBody>
          <a:bodyPr wrap="none" rtlCol="0">
            <a:spAutoFit/>
          </a:bodyPr>
          <a:lstStyle/>
          <a:p>
            <a:r>
              <a:rPr lang="en-US" sz="2800" dirty="0">
                <a:cs typeface="Arial Hebrew"/>
              </a:rPr>
              <a:t>pNIPAM</a:t>
            </a:r>
          </a:p>
        </p:txBody>
      </p:sp>
      <p:sp>
        <p:nvSpPr>
          <p:cNvPr id="29" name="TextBox 28">
            <a:extLst>
              <a:ext uri="{FF2B5EF4-FFF2-40B4-BE49-F238E27FC236}">
                <a16:creationId xmlns:a16="http://schemas.microsoft.com/office/drawing/2014/main" id="{4ED4229F-97B8-4E3B-913C-6DB7D624F7B1}"/>
              </a:ext>
            </a:extLst>
          </p:cNvPr>
          <p:cNvSpPr txBox="1"/>
          <p:nvPr/>
        </p:nvSpPr>
        <p:spPr>
          <a:xfrm>
            <a:off x="16653344" y="5989955"/>
            <a:ext cx="2771080" cy="523220"/>
          </a:xfrm>
          <a:prstGeom prst="rect">
            <a:avLst/>
          </a:prstGeom>
          <a:noFill/>
        </p:spPr>
        <p:txBody>
          <a:bodyPr wrap="none" rtlCol="0">
            <a:spAutoFit/>
          </a:bodyPr>
          <a:lstStyle/>
          <a:p>
            <a:r>
              <a:rPr lang="en-US" sz="2800" dirty="0">
                <a:cs typeface="Arial Hebrew"/>
              </a:rPr>
              <a:t>pNIPAM-b-FMMA</a:t>
            </a:r>
          </a:p>
        </p:txBody>
      </p:sp>
      <p:sp>
        <p:nvSpPr>
          <p:cNvPr id="9" name="TextBox 8">
            <a:extLst>
              <a:ext uri="{FF2B5EF4-FFF2-40B4-BE49-F238E27FC236}">
                <a16:creationId xmlns:a16="http://schemas.microsoft.com/office/drawing/2014/main" id="{4281CB92-3579-4DA7-A57F-A2C115397DD1}"/>
              </a:ext>
            </a:extLst>
          </p:cNvPr>
          <p:cNvSpPr txBox="1"/>
          <p:nvPr/>
        </p:nvSpPr>
        <p:spPr>
          <a:xfrm>
            <a:off x="32285335" y="20986810"/>
            <a:ext cx="10772785" cy="5427127"/>
          </a:xfrm>
          <a:prstGeom prst="rect">
            <a:avLst/>
          </a:prstGeom>
          <a:noFill/>
        </p:spPr>
        <p:txBody>
          <a:bodyPr wrap="square" rtlCol="0">
            <a:spAutoFit/>
          </a:bodyPr>
          <a:lstStyle/>
          <a:p>
            <a:pPr marL="342900" indent="-342900">
              <a:spcAft>
                <a:spcPts val="1600"/>
              </a:spcAft>
              <a:buFont typeface="Arial" panose="020B0604020202020204" pitchFamily="34" charset="0"/>
              <a:buChar char="•"/>
            </a:pPr>
            <a:r>
              <a:rPr lang="en-US" sz="2800" dirty="0">
                <a:ea typeface="Arial Hebrew" charset="-79"/>
                <a:cs typeface="Arial Hebrew"/>
              </a:rPr>
              <a:t>LCST shift was found to be </a:t>
            </a:r>
            <a:r>
              <a:rPr lang="en-US" sz="2800" b="1" dirty="0">
                <a:ea typeface="Arial Hebrew" charset="-79"/>
                <a:cs typeface="Arial Hebrew"/>
              </a:rPr>
              <a:t>reproducible</a:t>
            </a:r>
            <a:r>
              <a:rPr lang="en-US" sz="2800" dirty="0">
                <a:ea typeface="Arial Hebrew" charset="-79"/>
                <a:cs typeface="Arial Hebrew"/>
              </a:rPr>
              <a:t>. </a:t>
            </a:r>
          </a:p>
          <a:p>
            <a:pPr marL="342900" indent="-342900">
              <a:spcAft>
                <a:spcPts val="1600"/>
              </a:spcAft>
              <a:buFont typeface="Arial" panose="020B0604020202020204" pitchFamily="34" charset="0"/>
              <a:buChar char="•"/>
            </a:pPr>
            <a:r>
              <a:rPr lang="en-US" sz="2800" dirty="0">
                <a:cs typeface="Arial Hebrew"/>
              </a:rPr>
              <a:t>Our results are comparable to published LCST values in an applied voltage of 0.3 V or less</a:t>
            </a:r>
          </a:p>
          <a:p>
            <a:pPr marL="342900" indent="-342900">
              <a:spcAft>
                <a:spcPts val="1600"/>
              </a:spcAft>
              <a:buFont typeface="Arial" panose="020B0604020202020204" pitchFamily="34" charset="0"/>
              <a:buChar char="•"/>
            </a:pPr>
            <a:r>
              <a:rPr lang="en-US" sz="2800" dirty="0">
                <a:cs typeface="Arial Hebrew"/>
              </a:rPr>
              <a:t>A decrease in LCST during heating in the presence in of an applied voltage greater than 0.4 V</a:t>
            </a:r>
          </a:p>
          <a:p>
            <a:pPr marL="342900" indent="-342900">
              <a:spcAft>
                <a:spcPts val="1600"/>
              </a:spcAft>
              <a:buFont typeface="Arial" panose="020B0604020202020204" pitchFamily="34" charset="0"/>
              <a:buChar char="•"/>
            </a:pPr>
            <a:r>
              <a:rPr lang="en-US" sz="2800" dirty="0">
                <a:cs typeface="Arial Hebrew"/>
              </a:rPr>
              <a:t>Upon cooling, polymers did not disaggregate in an applied voltage greater than 0.4 V </a:t>
            </a:r>
          </a:p>
          <a:p>
            <a:pPr marL="1592263" lvl="1" indent="-342900">
              <a:spcAft>
                <a:spcPts val="1600"/>
              </a:spcAft>
              <a:buFont typeface="Arial" panose="020B0604020202020204" pitchFamily="34" charset="0"/>
              <a:buChar char="•"/>
            </a:pPr>
            <a:r>
              <a:rPr lang="en-US" sz="2800" dirty="0">
                <a:cs typeface="Arial Hebrew"/>
              </a:rPr>
              <a:t>The polymers were no longer thermosensitive. </a:t>
            </a:r>
          </a:p>
          <a:p>
            <a:pPr marL="342900" indent="-342900">
              <a:spcAft>
                <a:spcPts val="1600"/>
              </a:spcAft>
              <a:buFont typeface="Arial" panose="020B0604020202020204" pitchFamily="34" charset="0"/>
              <a:buChar char="•"/>
            </a:pPr>
            <a:r>
              <a:rPr lang="en-US" sz="2800" dirty="0">
                <a:cs typeface="Arial Hebrew"/>
              </a:rPr>
              <a:t>This information could be used in polymer orientation and provide information on polarizability of a polymer with an applied voltage.</a:t>
            </a:r>
          </a:p>
        </p:txBody>
      </p:sp>
      <p:sp>
        <p:nvSpPr>
          <p:cNvPr id="11" name="TextBox 10">
            <a:extLst>
              <a:ext uri="{FF2B5EF4-FFF2-40B4-BE49-F238E27FC236}">
                <a16:creationId xmlns:a16="http://schemas.microsoft.com/office/drawing/2014/main" id="{890D0C5F-3625-4AB9-B723-C49EA97760A9}"/>
              </a:ext>
            </a:extLst>
          </p:cNvPr>
          <p:cNvSpPr txBox="1"/>
          <p:nvPr/>
        </p:nvSpPr>
        <p:spPr>
          <a:xfrm>
            <a:off x="26640464" y="6513175"/>
            <a:ext cx="184731" cy="523220"/>
          </a:xfrm>
          <a:prstGeom prst="rect">
            <a:avLst/>
          </a:prstGeom>
          <a:noFill/>
        </p:spPr>
        <p:txBody>
          <a:bodyPr wrap="none" rtlCol="0">
            <a:spAutoFit/>
          </a:bodyPr>
          <a:lstStyle/>
          <a:p>
            <a:endParaRPr lang="en-US" sz="2800" dirty="0">
              <a:cs typeface="Arial Hebrew"/>
            </a:endParaRPr>
          </a:p>
        </p:txBody>
      </p:sp>
      <p:pic>
        <p:nvPicPr>
          <p:cNvPr id="12" name="Picture 11"/>
          <p:cNvPicPr>
            <a:picLocks noChangeAspect="1"/>
          </p:cNvPicPr>
          <p:nvPr/>
        </p:nvPicPr>
        <p:blipFill rotWithShape="1">
          <a:blip r:embed="rId7">
            <a:extLst>
              <a:ext uri="{28A0092B-C50C-407E-A947-70E740481C1C}">
                <a14:useLocalDpi xmlns:a14="http://schemas.microsoft.com/office/drawing/2010/main" val="0"/>
              </a:ext>
            </a:extLst>
          </a:blip>
          <a:srcRect l="6447" t="22911" r="67042" b="45809"/>
          <a:stretch/>
        </p:blipFill>
        <p:spPr>
          <a:xfrm>
            <a:off x="3472389" y="17255937"/>
            <a:ext cx="2666572" cy="2359741"/>
          </a:xfrm>
          <a:prstGeom prst="rect">
            <a:avLst/>
          </a:prstGeom>
        </p:spPr>
      </p:pic>
      <p:sp>
        <p:nvSpPr>
          <p:cNvPr id="135" name="TextBox 134"/>
          <p:cNvSpPr txBox="1"/>
          <p:nvPr/>
        </p:nvSpPr>
        <p:spPr>
          <a:xfrm>
            <a:off x="1953153" y="17580538"/>
            <a:ext cx="1604109" cy="1384995"/>
          </a:xfrm>
          <a:prstGeom prst="rect">
            <a:avLst/>
          </a:prstGeom>
          <a:noFill/>
        </p:spPr>
        <p:txBody>
          <a:bodyPr wrap="square" rtlCol="0">
            <a:spAutoFit/>
          </a:bodyPr>
          <a:lstStyle/>
          <a:p>
            <a:r>
              <a:rPr lang="en-US" sz="2800" dirty="0"/>
              <a:t>Polymer Particles </a:t>
            </a:r>
            <a:r>
              <a:rPr lang="en-US" sz="2800" dirty="0" smtClean="0"/>
              <a:t>(5-10nm</a:t>
            </a:r>
            <a:r>
              <a:rPr lang="en-US" sz="2800" dirty="0"/>
              <a:t>)</a:t>
            </a:r>
          </a:p>
        </p:txBody>
      </p:sp>
      <p:sp>
        <p:nvSpPr>
          <p:cNvPr id="136" name="TextBox 135"/>
          <p:cNvSpPr txBox="1"/>
          <p:nvPr/>
        </p:nvSpPr>
        <p:spPr>
          <a:xfrm>
            <a:off x="10217644" y="17645744"/>
            <a:ext cx="3084110" cy="1384995"/>
          </a:xfrm>
          <a:prstGeom prst="rect">
            <a:avLst/>
          </a:prstGeom>
          <a:noFill/>
        </p:spPr>
        <p:txBody>
          <a:bodyPr wrap="square" rtlCol="0">
            <a:spAutoFit/>
          </a:bodyPr>
          <a:lstStyle/>
          <a:p>
            <a:r>
              <a:rPr lang="en-US" sz="2800" dirty="0"/>
              <a:t>Polymers Aggregated </a:t>
            </a:r>
            <a:br>
              <a:rPr lang="en-US" sz="2800" dirty="0"/>
            </a:br>
            <a:r>
              <a:rPr lang="en-US" sz="2800" dirty="0"/>
              <a:t>(800-2000nm)</a:t>
            </a:r>
          </a:p>
        </p:txBody>
      </p:sp>
      <p:pic>
        <p:nvPicPr>
          <p:cNvPr id="139" name="Picture 138"/>
          <p:cNvPicPr>
            <a:picLocks noChangeAspect="1"/>
          </p:cNvPicPr>
          <p:nvPr/>
        </p:nvPicPr>
        <p:blipFill rotWithShape="1">
          <a:blip r:embed="rId7">
            <a:extLst>
              <a:ext uri="{28A0092B-C50C-407E-A947-70E740481C1C}">
                <a14:useLocalDpi xmlns:a14="http://schemas.microsoft.com/office/drawing/2010/main" val="0"/>
              </a:ext>
            </a:extLst>
          </a:blip>
          <a:srcRect l="52055" t="22911" r="24345" b="45809"/>
          <a:stretch/>
        </p:blipFill>
        <p:spPr>
          <a:xfrm>
            <a:off x="7735795" y="17255937"/>
            <a:ext cx="2373717" cy="2359741"/>
          </a:xfrm>
          <a:prstGeom prst="rect">
            <a:avLst/>
          </a:prstGeom>
        </p:spPr>
      </p:pic>
      <p:sp>
        <p:nvSpPr>
          <p:cNvPr id="142" name="TextBox 141">
            <a:extLst>
              <a:ext uri="{FF2B5EF4-FFF2-40B4-BE49-F238E27FC236}">
                <a16:creationId xmlns:a16="http://schemas.microsoft.com/office/drawing/2014/main" id="{2D955CBB-D43E-49CA-A2E7-1F863120ACE8}"/>
              </a:ext>
            </a:extLst>
          </p:cNvPr>
          <p:cNvSpPr txBox="1"/>
          <p:nvPr/>
        </p:nvSpPr>
        <p:spPr>
          <a:xfrm>
            <a:off x="22559554" y="21186676"/>
            <a:ext cx="1298753" cy="523220"/>
          </a:xfrm>
          <a:prstGeom prst="rect">
            <a:avLst/>
          </a:prstGeom>
          <a:noFill/>
        </p:spPr>
        <p:txBody>
          <a:bodyPr wrap="none" rtlCol="0">
            <a:spAutoFit/>
          </a:bodyPr>
          <a:lstStyle/>
          <a:p>
            <a:r>
              <a:rPr lang="en-US" sz="2800" b="1" dirty="0">
                <a:solidFill>
                  <a:schemeClr val="accent5"/>
                </a:solidFill>
                <a:cs typeface="Arial Hebrew"/>
              </a:rPr>
              <a:t>Cooling</a:t>
            </a:r>
          </a:p>
        </p:txBody>
      </p:sp>
      <p:sp>
        <p:nvSpPr>
          <p:cNvPr id="143" name="TextBox 142">
            <a:extLst>
              <a:ext uri="{FF2B5EF4-FFF2-40B4-BE49-F238E27FC236}">
                <a16:creationId xmlns:a16="http://schemas.microsoft.com/office/drawing/2014/main" id="{CFB0CEDB-712A-4EF9-8CA2-AD58E77CF0F4}"/>
              </a:ext>
            </a:extLst>
          </p:cNvPr>
          <p:cNvSpPr txBox="1"/>
          <p:nvPr/>
        </p:nvSpPr>
        <p:spPr>
          <a:xfrm>
            <a:off x="21697057" y="14606962"/>
            <a:ext cx="1341906" cy="523220"/>
          </a:xfrm>
          <a:prstGeom prst="rect">
            <a:avLst/>
          </a:prstGeom>
          <a:noFill/>
        </p:spPr>
        <p:txBody>
          <a:bodyPr wrap="none" rtlCol="0">
            <a:spAutoFit/>
          </a:bodyPr>
          <a:lstStyle/>
          <a:p>
            <a:r>
              <a:rPr lang="en-US" sz="2800" b="1" dirty="0">
                <a:solidFill>
                  <a:srgbClr val="FF0000"/>
                </a:solidFill>
                <a:cs typeface="Arial Hebrew"/>
              </a:rPr>
              <a:t>Heating</a:t>
            </a:r>
          </a:p>
        </p:txBody>
      </p:sp>
      <p:sp>
        <p:nvSpPr>
          <p:cNvPr id="14" name="Rectangle 13"/>
          <p:cNvSpPr/>
          <p:nvPr/>
        </p:nvSpPr>
        <p:spPr>
          <a:xfrm>
            <a:off x="21344259" y="20221314"/>
            <a:ext cx="2684454" cy="523220"/>
          </a:xfrm>
          <a:prstGeom prst="rect">
            <a:avLst/>
          </a:prstGeom>
        </p:spPr>
        <p:txBody>
          <a:bodyPr wrap="none">
            <a:spAutoFit/>
          </a:bodyPr>
          <a:lstStyle/>
          <a:p>
            <a:pPr algn="ctr">
              <a:defRPr sz="1200" b="0" i="0" u="none" strike="noStrike" kern="1200" baseline="0">
                <a:solidFill>
                  <a:sysClr val="windowText" lastClr="000000"/>
                </a:solidFill>
                <a:latin typeface="+mn-lt"/>
                <a:ea typeface="+mn-ea"/>
                <a:cs typeface="+mn-cs"/>
              </a:defRPr>
            </a:pPr>
            <a:r>
              <a:rPr lang="en-US" sz="2800" dirty="0"/>
              <a:t>Temperature </a:t>
            </a:r>
            <a:r>
              <a:rPr lang="en-US" sz="2800" dirty="0" smtClean="0"/>
              <a:t>(</a:t>
            </a:r>
            <a:r>
              <a:rPr lang="en-US" sz="2800" dirty="0" smtClean="0">
                <a:latin typeface="Calibri" panose="020F0502020204030204" pitchFamily="34" charset="0"/>
                <a:cs typeface="Calibri" panose="020F0502020204030204" pitchFamily="34" charset="0"/>
              </a:rPr>
              <a:t>⁰</a:t>
            </a:r>
            <a:r>
              <a:rPr lang="en-US" sz="2800" dirty="0" smtClean="0"/>
              <a:t>C</a:t>
            </a:r>
            <a:r>
              <a:rPr lang="en-US" sz="2800" dirty="0"/>
              <a:t>)</a:t>
            </a:r>
          </a:p>
        </p:txBody>
      </p:sp>
      <p:sp>
        <p:nvSpPr>
          <p:cNvPr id="144" name="Rectangle 143"/>
          <p:cNvSpPr/>
          <p:nvPr/>
        </p:nvSpPr>
        <p:spPr>
          <a:xfrm>
            <a:off x="21344259" y="26906717"/>
            <a:ext cx="2684453" cy="523220"/>
          </a:xfrm>
          <a:prstGeom prst="rect">
            <a:avLst/>
          </a:prstGeom>
        </p:spPr>
        <p:txBody>
          <a:bodyPr wrap="none">
            <a:spAutoFit/>
          </a:bodyPr>
          <a:lstStyle/>
          <a:p>
            <a:pPr algn="ctr">
              <a:defRPr sz="1200" b="0" i="0" u="none" strike="noStrike" kern="1200" baseline="0">
                <a:solidFill>
                  <a:sysClr val="windowText" lastClr="000000"/>
                </a:solidFill>
                <a:latin typeface="+mn-lt"/>
                <a:ea typeface="+mn-ea"/>
                <a:cs typeface="+mn-cs"/>
              </a:defRPr>
            </a:pPr>
            <a:r>
              <a:rPr lang="en-US" sz="2800" dirty="0"/>
              <a:t>Temperature </a:t>
            </a:r>
            <a:r>
              <a:rPr lang="en-US" sz="2800" dirty="0" smtClean="0"/>
              <a:t>(</a:t>
            </a:r>
            <a:r>
              <a:rPr lang="en-US" sz="2800" dirty="0" smtClean="0">
                <a:latin typeface="Calibri" panose="020F0502020204030204" pitchFamily="34" charset="0"/>
                <a:cs typeface="Calibri" panose="020F0502020204030204" pitchFamily="34" charset="0"/>
              </a:rPr>
              <a:t>⁰</a:t>
            </a:r>
            <a:r>
              <a:rPr lang="en-US" sz="2800" dirty="0" smtClean="0"/>
              <a:t>C</a:t>
            </a:r>
            <a:r>
              <a:rPr lang="en-US" sz="2800" dirty="0"/>
              <a:t>)</a:t>
            </a:r>
          </a:p>
        </p:txBody>
      </p:sp>
      <p:cxnSp>
        <p:nvCxnSpPr>
          <p:cNvPr id="145" name="Straight Arrow Connector 144"/>
          <p:cNvCxnSpPr/>
          <p:nvPr/>
        </p:nvCxnSpPr>
        <p:spPr>
          <a:xfrm flipH="1">
            <a:off x="18333622" y="17708556"/>
            <a:ext cx="2664391" cy="700"/>
          </a:xfrm>
          <a:prstGeom prst="straightConnector1">
            <a:avLst/>
          </a:prstGeom>
          <a:ln w="63500">
            <a:solidFill>
              <a:schemeClr val="accent6"/>
            </a:solidFill>
            <a:tailEnd type="triangle"/>
          </a:ln>
        </p:spPr>
        <p:style>
          <a:lnRef idx="3">
            <a:schemeClr val="accent2"/>
          </a:lnRef>
          <a:fillRef idx="0">
            <a:schemeClr val="accent2"/>
          </a:fillRef>
          <a:effectRef idx="2">
            <a:schemeClr val="accent2"/>
          </a:effectRef>
          <a:fontRef idx="minor">
            <a:schemeClr val="tx1"/>
          </a:fontRef>
        </p:style>
      </p:cxnSp>
      <p:sp>
        <p:nvSpPr>
          <p:cNvPr id="146" name="TextBox 145">
            <a:extLst>
              <a:ext uri="{FF2B5EF4-FFF2-40B4-BE49-F238E27FC236}">
                <a16:creationId xmlns:a16="http://schemas.microsoft.com/office/drawing/2014/main" id="{50A22409-FC4D-4E8F-9910-AE9806704F0C}"/>
              </a:ext>
            </a:extLst>
          </p:cNvPr>
          <p:cNvSpPr txBox="1"/>
          <p:nvPr/>
        </p:nvSpPr>
        <p:spPr>
          <a:xfrm>
            <a:off x="15904458" y="21222825"/>
            <a:ext cx="1822743" cy="954107"/>
          </a:xfrm>
          <a:prstGeom prst="rect">
            <a:avLst/>
          </a:prstGeom>
          <a:noFill/>
        </p:spPr>
        <p:txBody>
          <a:bodyPr wrap="none" rtlCol="0">
            <a:spAutoFit/>
          </a:bodyPr>
          <a:lstStyle/>
          <a:p>
            <a:r>
              <a:rPr lang="en-US" sz="2800" dirty="0">
                <a:solidFill>
                  <a:srgbClr val="7030A0"/>
                </a:solidFill>
                <a:cs typeface="Arial Hebrew"/>
              </a:rPr>
              <a:t>Does not </a:t>
            </a:r>
          </a:p>
          <a:p>
            <a:r>
              <a:rPr lang="en-US" sz="2800" dirty="0">
                <a:solidFill>
                  <a:srgbClr val="7030A0"/>
                </a:solidFill>
                <a:cs typeface="Arial Hebrew"/>
              </a:rPr>
              <a:t>Re-dissolve</a:t>
            </a:r>
          </a:p>
        </p:txBody>
      </p:sp>
      <p:sp>
        <p:nvSpPr>
          <p:cNvPr id="31" name="TextBox 30">
            <a:extLst>
              <a:ext uri="{FF2B5EF4-FFF2-40B4-BE49-F238E27FC236}">
                <a16:creationId xmlns:a16="http://schemas.microsoft.com/office/drawing/2014/main" id="{683B12C5-DBE2-4C2D-9307-529E078B92C5}"/>
              </a:ext>
            </a:extLst>
          </p:cNvPr>
          <p:cNvSpPr txBox="1"/>
          <p:nvPr/>
        </p:nvSpPr>
        <p:spPr>
          <a:xfrm>
            <a:off x="19164502" y="17162230"/>
            <a:ext cx="2045881" cy="523220"/>
          </a:xfrm>
          <a:prstGeom prst="rect">
            <a:avLst/>
          </a:prstGeom>
          <a:noFill/>
        </p:spPr>
        <p:txBody>
          <a:bodyPr wrap="none" rtlCol="0">
            <a:noAutofit/>
          </a:bodyPr>
          <a:lstStyle/>
          <a:p>
            <a:r>
              <a:rPr lang="en-US" sz="2800" dirty="0">
                <a:solidFill>
                  <a:schemeClr val="accent6"/>
                </a:solidFill>
                <a:cs typeface="Arial Hebrew"/>
              </a:rPr>
              <a:t>Shifting LCST</a:t>
            </a:r>
          </a:p>
        </p:txBody>
      </p:sp>
      <p:pic>
        <p:nvPicPr>
          <p:cNvPr id="19" name="Picture 2" descr="Image result for zeta potential"/>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003058" y="6664079"/>
            <a:ext cx="5177174" cy="3185953"/>
          </a:xfrm>
          <a:prstGeom prst="rect">
            <a:avLst/>
          </a:prstGeom>
          <a:noFill/>
          <a:extLst>
            <a:ext uri="{909E8E84-426E-40DD-AFC4-6F175D3DCCD1}">
              <a14:hiddenFill xmlns:a14="http://schemas.microsoft.com/office/drawing/2010/main">
                <a:solidFill>
                  <a:srgbClr val="FFFFFF"/>
                </a:solidFill>
              </a14:hiddenFill>
            </a:ext>
          </a:extLst>
        </p:spPr>
      </p:pic>
      <p:sp>
        <p:nvSpPr>
          <p:cNvPr id="149" name="TextBox 148"/>
          <p:cNvSpPr txBox="1"/>
          <p:nvPr/>
        </p:nvSpPr>
        <p:spPr>
          <a:xfrm>
            <a:off x="32254997" y="5607233"/>
            <a:ext cx="10894424" cy="646331"/>
          </a:xfrm>
          <a:prstGeom prst="rect">
            <a:avLst/>
          </a:prstGeom>
          <a:solidFill>
            <a:schemeClr val="bg1"/>
          </a:solidFill>
        </p:spPr>
        <p:txBody>
          <a:bodyPr wrap="square" rtlCol="0">
            <a:spAutoFit/>
          </a:bodyPr>
          <a:lstStyle/>
          <a:p>
            <a:pPr algn="ctr"/>
            <a:r>
              <a:rPr lang="en-US" sz="3600" b="1" u="sng" dirty="0">
                <a:ea typeface="Arial Hebrew" charset="-79"/>
                <a:cs typeface="Arial Hebrew"/>
              </a:rPr>
              <a:t>Zeta </a:t>
            </a:r>
            <a:r>
              <a:rPr lang="en-US" sz="3600" b="1" u="sng" dirty="0" smtClean="0">
                <a:ea typeface="Arial Hebrew" charset="-79"/>
                <a:cs typeface="Arial Hebrew"/>
              </a:rPr>
              <a:t>Potential of </a:t>
            </a:r>
            <a:r>
              <a:rPr lang="en-US" sz="3600" b="1" u="sng" dirty="0" err="1" smtClean="0">
                <a:ea typeface="Arial Hebrew" charset="-79"/>
                <a:cs typeface="Arial Hebrew"/>
              </a:rPr>
              <a:t>pNIPAM</a:t>
            </a:r>
            <a:endParaRPr lang="en-US" sz="3600" dirty="0">
              <a:ea typeface="Arial Hebrew" charset="-79"/>
              <a:cs typeface="Arial Hebrew"/>
            </a:endParaRPr>
          </a:p>
        </p:txBody>
      </p:sp>
      <p:graphicFrame>
        <p:nvGraphicFramePr>
          <p:cNvPr id="150" name="Chart 149">
            <a:extLst>
              <a:ext uri="{FF2B5EF4-FFF2-40B4-BE49-F238E27FC236}">
                <a16:creationId xmlns:a16="http://schemas.microsoft.com/office/drawing/2014/main" id="{4924B00D-4FBD-421A-9271-2203473FC176}"/>
              </a:ext>
            </a:extLst>
          </p:cNvPr>
          <p:cNvGraphicFramePr>
            <a:graphicFrameLocks/>
          </p:cNvGraphicFramePr>
          <p:nvPr>
            <p:extLst>
              <p:ext uri="{D42A27DB-BD31-4B8C-83A1-F6EECF244321}">
                <p14:modId xmlns:p14="http://schemas.microsoft.com/office/powerpoint/2010/main" val="184222651"/>
              </p:ext>
            </p:extLst>
          </p:nvPr>
        </p:nvGraphicFramePr>
        <p:xfrm>
          <a:off x="22824578" y="6495504"/>
          <a:ext cx="8793987" cy="5438358"/>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151" name="Chart 150">
            <a:extLst>
              <a:ext uri="{FF2B5EF4-FFF2-40B4-BE49-F238E27FC236}">
                <a16:creationId xmlns:a16="http://schemas.microsoft.com/office/drawing/2014/main" id="{252E569B-A08A-4BED-B7B7-FB5A87EC183F}"/>
              </a:ext>
            </a:extLst>
          </p:cNvPr>
          <p:cNvGraphicFramePr>
            <a:graphicFrameLocks/>
          </p:cNvGraphicFramePr>
          <p:nvPr>
            <p:extLst>
              <p:ext uri="{D42A27DB-BD31-4B8C-83A1-F6EECF244321}">
                <p14:modId xmlns:p14="http://schemas.microsoft.com/office/powerpoint/2010/main" val="2201674631"/>
              </p:ext>
            </p:extLst>
          </p:nvPr>
        </p:nvGraphicFramePr>
        <p:xfrm>
          <a:off x="13804641" y="6482410"/>
          <a:ext cx="8819031" cy="5451452"/>
        </p:xfrm>
        <a:graphic>
          <a:graphicData uri="http://schemas.openxmlformats.org/drawingml/2006/chart">
            <c:chart xmlns:c="http://schemas.openxmlformats.org/drawingml/2006/chart" xmlns:r="http://schemas.openxmlformats.org/officeDocument/2006/relationships" r:id="rId10"/>
          </a:graphicData>
        </a:graphic>
      </p:graphicFrame>
      <p:sp>
        <p:nvSpPr>
          <p:cNvPr id="138" name="TextBox 137"/>
          <p:cNvSpPr txBox="1"/>
          <p:nvPr/>
        </p:nvSpPr>
        <p:spPr>
          <a:xfrm>
            <a:off x="4944637" y="16799333"/>
            <a:ext cx="5164875" cy="523220"/>
          </a:xfrm>
          <a:prstGeom prst="rect">
            <a:avLst/>
          </a:prstGeom>
          <a:noFill/>
        </p:spPr>
        <p:txBody>
          <a:bodyPr wrap="none" rtlCol="0">
            <a:spAutoFit/>
          </a:bodyPr>
          <a:lstStyle/>
          <a:p>
            <a:r>
              <a:rPr lang="en-US" sz="2800" b="1" dirty="0"/>
              <a:t>Temperature Increasing Past LCST</a:t>
            </a:r>
          </a:p>
        </p:txBody>
      </p:sp>
      <p:pic>
        <p:nvPicPr>
          <p:cNvPr id="16" name="Picture 15" descr="A picture containing sitting, box, refrigerator, food&#10;&#10;Description automatically generated">
            <a:extLst>
              <a:ext uri="{FF2B5EF4-FFF2-40B4-BE49-F238E27FC236}">
                <a16:creationId xmlns:a16="http://schemas.microsoft.com/office/drawing/2014/main" id="{D0C1C7FB-774B-47B0-8D85-C1D4AD026E6B}"/>
              </a:ext>
            </a:extLst>
          </p:cNvPr>
          <p:cNvPicPr>
            <a:picLocks noChangeAspect="1"/>
          </p:cNvPicPr>
          <p:nvPr/>
        </p:nvPicPr>
        <p:blipFill>
          <a:blip r:embed="rId11"/>
          <a:stretch>
            <a:fillRect/>
          </a:stretch>
        </p:blipFill>
        <p:spPr>
          <a:xfrm>
            <a:off x="2096120" y="24234648"/>
            <a:ext cx="2203086" cy="3941458"/>
          </a:xfrm>
          <a:prstGeom prst="rect">
            <a:avLst/>
          </a:prstGeom>
        </p:spPr>
      </p:pic>
      <p:pic>
        <p:nvPicPr>
          <p:cNvPr id="21" name="Picture 20" descr="A picture containing indoor, sitting, desk, table&#10;&#10;Description automatically generated">
            <a:extLst>
              <a:ext uri="{FF2B5EF4-FFF2-40B4-BE49-F238E27FC236}">
                <a16:creationId xmlns:a16="http://schemas.microsoft.com/office/drawing/2014/main" id="{46BC720A-DA5B-4CFA-9F52-055DA45E0372}"/>
              </a:ext>
            </a:extLst>
          </p:cNvPr>
          <p:cNvPicPr>
            <a:picLocks noChangeAspect="1"/>
          </p:cNvPicPr>
          <p:nvPr/>
        </p:nvPicPr>
        <p:blipFill>
          <a:blip r:embed="rId12"/>
          <a:stretch>
            <a:fillRect/>
          </a:stretch>
        </p:blipFill>
        <p:spPr>
          <a:xfrm>
            <a:off x="4332666" y="24234648"/>
            <a:ext cx="8354712" cy="3941458"/>
          </a:xfrm>
          <a:prstGeom prst="rect">
            <a:avLst/>
          </a:prstGeom>
        </p:spPr>
      </p:pic>
      <p:sp>
        <p:nvSpPr>
          <p:cNvPr id="23" name="Rectangle 22">
            <a:extLst>
              <a:ext uri="{FF2B5EF4-FFF2-40B4-BE49-F238E27FC236}">
                <a16:creationId xmlns:a16="http://schemas.microsoft.com/office/drawing/2014/main" id="{19533E98-3408-4024-AA3C-F00D5BA95C94}"/>
              </a:ext>
            </a:extLst>
          </p:cNvPr>
          <p:cNvSpPr/>
          <p:nvPr/>
        </p:nvSpPr>
        <p:spPr>
          <a:xfrm>
            <a:off x="13484864" y="13789751"/>
            <a:ext cx="18407913" cy="646331"/>
          </a:xfrm>
          <a:prstGeom prst="rect">
            <a:avLst/>
          </a:prstGeom>
        </p:spPr>
        <p:txBody>
          <a:bodyPr wrap="square">
            <a:spAutoFit/>
          </a:bodyPr>
          <a:lstStyle/>
          <a:p>
            <a:pPr algn="ctr"/>
            <a:r>
              <a:rPr lang="en-US" sz="3600" b="1" u="sng" dirty="0">
                <a:ea typeface="Arial Hebrew" charset="-79"/>
                <a:cs typeface="Arial Hebrew"/>
              </a:rPr>
              <a:t>Investigation of Transition </a:t>
            </a:r>
            <a:r>
              <a:rPr lang="en-US" sz="3600" b="1" u="sng" dirty="0" smtClean="0">
                <a:ea typeface="Arial Hebrew" charset="-79"/>
                <a:cs typeface="Arial Hebrew"/>
              </a:rPr>
              <a:t>Voltage of </a:t>
            </a:r>
            <a:r>
              <a:rPr lang="en-US" sz="3600" b="1" u="sng" dirty="0" err="1" smtClean="0">
                <a:ea typeface="Arial Hebrew" charset="-79"/>
                <a:cs typeface="Arial Hebrew"/>
              </a:rPr>
              <a:t>pNIPAM</a:t>
            </a:r>
            <a:endParaRPr lang="en-US" sz="3600" b="1" u="sng" dirty="0">
              <a:ea typeface="Arial Hebrew" charset="-79"/>
              <a:cs typeface="Arial Hebrew"/>
            </a:endParaRPr>
          </a:p>
        </p:txBody>
      </p:sp>
      <p:sp>
        <p:nvSpPr>
          <p:cNvPr id="24" name="Rectangle 23">
            <a:extLst>
              <a:ext uri="{FF2B5EF4-FFF2-40B4-BE49-F238E27FC236}">
                <a16:creationId xmlns:a16="http://schemas.microsoft.com/office/drawing/2014/main" id="{B61762DF-B4FD-499E-9F61-A3CCB66CE4A1}"/>
              </a:ext>
            </a:extLst>
          </p:cNvPr>
          <p:cNvSpPr/>
          <p:nvPr/>
        </p:nvSpPr>
        <p:spPr>
          <a:xfrm>
            <a:off x="13476261" y="27118484"/>
            <a:ext cx="21945600" cy="1384995"/>
          </a:xfrm>
          <a:prstGeom prst="rect">
            <a:avLst/>
          </a:prstGeom>
        </p:spPr>
        <p:txBody>
          <a:bodyPr>
            <a:spAutoFit/>
          </a:bodyPr>
          <a:lstStyle/>
          <a:p>
            <a:pPr algn="ctr"/>
            <a:endParaRPr lang="en-US" sz="2800" b="1" u="sng" dirty="0">
              <a:ea typeface="Arial Hebrew" charset="-79"/>
              <a:cs typeface="Arial Hebrew"/>
            </a:endParaRPr>
          </a:p>
          <a:p>
            <a:pPr marL="571500" indent="-571500">
              <a:buFont typeface="Arial" panose="020B0604020202020204" pitchFamily="34" charset="0"/>
              <a:buChar char="•"/>
            </a:pPr>
            <a:r>
              <a:rPr lang="en-US" sz="2800" dirty="0">
                <a:ea typeface="Arial Hebrew" charset="-79"/>
                <a:cs typeface="Arial Hebrew"/>
              </a:rPr>
              <a:t>This demonstrates that this irreversible solubility ability occurs between 0.3V and 0.4V</a:t>
            </a:r>
          </a:p>
          <a:p>
            <a:pPr marL="571500" indent="-571500">
              <a:buFont typeface="Arial" panose="020B0604020202020204" pitchFamily="34" charset="0"/>
              <a:buChar char="•"/>
            </a:pPr>
            <a:r>
              <a:rPr lang="en-US" sz="2800" dirty="0">
                <a:ea typeface="Arial Hebrew" charset="-79"/>
                <a:cs typeface="Arial Hebrew"/>
              </a:rPr>
              <a:t>The LCST also shifts in the lowering of temperature. </a:t>
            </a:r>
          </a:p>
        </p:txBody>
      </p:sp>
      <p:cxnSp>
        <p:nvCxnSpPr>
          <p:cNvPr id="17" name="Straight Arrow Connector 16"/>
          <p:cNvCxnSpPr>
            <a:stCxn id="12" idx="3"/>
          </p:cNvCxnSpPr>
          <p:nvPr/>
        </p:nvCxnSpPr>
        <p:spPr>
          <a:xfrm>
            <a:off x="6138961" y="18435808"/>
            <a:ext cx="1463570" cy="0"/>
          </a:xfrm>
          <a:prstGeom prst="straightConnector1">
            <a:avLst/>
          </a:prstGeom>
          <a:ln w="165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47" name="Chart 46">
            <a:extLst>
              <a:ext uri="{FF2B5EF4-FFF2-40B4-BE49-F238E27FC236}">
                <a16:creationId xmlns:a16="http://schemas.microsoft.com/office/drawing/2014/main" id="{00000000-0008-0000-0300-000006000000}"/>
              </a:ext>
            </a:extLst>
          </p:cNvPr>
          <p:cNvGraphicFramePr>
            <a:graphicFrameLocks/>
          </p:cNvGraphicFramePr>
          <p:nvPr>
            <p:extLst>
              <p:ext uri="{D42A27DB-BD31-4B8C-83A1-F6EECF244321}">
                <p14:modId xmlns:p14="http://schemas.microsoft.com/office/powerpoint/2010/main" val="3436816077"/>
              </p:ext>
            </p:extLst>
          </p:nvPr>
        </p:nvGraphicFramePr>
        <p:xfrm>
          <a:off x="13049598" y="20570318"/>
          <a:ext cx="18789080" cy="7638465"/>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2755668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37676</TotalTime>
  <Words>599</Words>
  <Application>Microsoft Office PowerPoint</Application>
  <PresentationFormat>Custom</PresentationFormat>
  <Paragraphs>132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Arial Hebrew</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keywords>Medtronic Controlled</cp:keywords>
  <cp:lastModifiedBy>Joelle LaFreniere</cp:lastModifiedBy>
  <cp:revision>346</cp:revision>
  <dcterms:created xsi:type="dcterms:W3CDTF">2017-07-30T22:53:16Z</dcterms:created>
  <dcterms:modified xsi:type="dcterms:W3CDTF">2019-11-08T03:06:10Z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95e8ec03-fb32-4cfa-9e9a-a3062426a4c4</vt:lpwstr>
  </property>
  <property fmtid="{D5CDD505-2E9C-101B-9397-08002B2CF9AE}" pid="3" name="Classification">
    <vt:lpwstr>MedtronicControlled</vt:lpwstr>
  </property>
</Properties>
</file>