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BAD"/>
    <a:srgbClr val="9AAB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p:scale>
          <a:sx n="25" d="100"/>
          <a:sy n="25" d="100"/>
        </p:scale>
        <p:origin x="1080" y="-65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C421521-AACA-4A67-943A-7FAEB28290BC}" type="datetimeFigureOut">
              <a:rPr lang="en-US" smtClean="0"/>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3100395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421521-AACA-4A67-943A-7FAEB28290BC}" type="datetimeFigureOut">
              <a:rPr lang="en-US" smtClean="0"/>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3673907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421521-AACA-4A67-943A-7FAEB28290BC}" type="datetimeFigureOut">
              <a:rPr lang="en-US" smtClean="0"/>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1520724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421521-AACA-4A67-943A-7FAEB28290BC}" type="datetimeFigureOut">
              <a:rPr lang="en-US" smtClean="0"/>
              <a:t>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1266526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421521-AACA-4A67-943A-7FAEB28290BC}" type="datetimeFigureOut">
              <a:rPr lang="en-US" smtClean="0"/>
              <a:t>11/6/2019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148578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421521-AACA-4A67-943A-7FAEB28290BC}" type="datetimeFigureOut">
              <a:rPr lang="en-US" smtClean="0"/>
              <a:t>11/6/2019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577721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421521-AACA-4A67-943A-7FAEB28290BC}" type="datetimeFigureOut">
              <a:rPr lang="en-US" smtClean="0"/>
              <a:t>11/6/2019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2092037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C421521-AACA-4A67-943A-7FAEB28290BC}" type="datetimeFigureOut">
              <a:rPr lang="en-US" smtClean="0"/>
              <a:t>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4158002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C421521-AACA-4A67-943A-7FAEB28290BC}" type="datetimeFigureOut">
              <a:rPr lang="en-US" smtClean="0"/>
              <a:t>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1100708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421521-AACA-4A67-943A-7FAEB28290BC}" type="datetimeFigureOut">
              <a:rPr lang="en-US" smtClean="0"/>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1685396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421521-AACA-4A67-943A-7FAEB28290BC}" type="datetimeFigureOut">
              <a:rPr lang="en-US" smtClean="0"/>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4FE7A9-1C6E-4C66-BD15-D673D81AA0A8}" type="slidenum">
              <a:rPr lang="en-US" smtClean="0"/>
              <a:t>‹#›</a:t>
            </a:fld>
            <a:endParaRPr lang="en-US"/>
          </a:p>
        </p:txBody>
      </p:sp>
    </p:spTree>
    <p:extLst>
      <p:ext uri="{BB962C8B-B14F-4D97-AF65-F5344CB8AC3E}">
        <p14:creationId xmlns:p14="http://schemas.microsoft.com/office/powerpoint/2010/main" val="1927476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CC421521-AACA-4A67-943A-7FAEB28290BC}" type="datetimeFigureOut">
              <a:rPr lang="en-US" smtClean="0"/>
              <a:t>11/6/2019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CD4FE7A9-1C6E-4C66-BD15-D673D81AA0A8}" type="slidenum">
              <a:rPr lang="en-US" smtClean="0"/>
              <a:t>‹#›</a:t>
            </a:fld>
            <a:endParaRPr lang="en-US"/>
          </a:p>
        </p:txBody>
      </p:sp>
    </p:spTree>
    <p:extLst>
      <p:ext uri="{BB962C8B-B14F-4D97-AF65-F5344CB8AC3E}">
        <p14:creationId xmlns:p14="http://schemas.microsoft.com/office/powerpoint/2010/main" val="24500051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3" Type="http://schemas.openxmlformats.org/officeDocument/2006/relationships/image" Target="../media/image2.png"/><Relationship Id="rId7" Type="http://schemas.microsoft.com/office/2017/06/relationships/model3d" Target="../media/model3d1.glb"/><Relationship Id="rId12"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7.png"/><Relationship Id="rId5" Type="http://schemas.openxmlformats.org/officeDocument/2006/relationships/image" Target="../media/image4.png"/><Relationship Id="rId10"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D3B98E3-B079-4EF3-B513-5D7ECE675BB2}"/>
              </a:ext>
            </a:extLst>
          </p:cNvPr>
          <p:cNvPicPr>
            <a:picLocks noChangeAspect="1"/>
          </p:cNvPicPr>
          <p:nvPr/>
        </p:nvPicPr>
        <p:blipFill>
          <a:blip r:embed="rId2"/>
          <a:stretch>
            <a:fillRect/>
          </a:stretch>
        </p:blipFill>
        <p:spPr>
          <a:xfrm>
            <a:off x="15666309" y="10855622"/>
            <a:ext cx="27263545" cy="8090886"/>
          </a:xfrm>
          <a:prstGeom prst="rect">
            <a:avLst/>
          </a:prstGeom>
        </p:spPr>
      </p:pic>
      <p:sp>
        <p:nvSpPr>
          <p:cNvPr id="4" name="Rectangle 3">
            <a:extLst>
              <a:ext uri="{FF2B5EF4-FFF2-40B4-BE49-F238E27FC236}">
                <a16:creationId xmlns:a16="http://schemas.microsoft.com/office/drawing/2014/main" id="{E8C3594A-277A-4252-8E74-D4CCD31FD37A}"/>
              </a:ext>
            </a:extLst>
          </p:cNvPr>
          <p:cNvSpPr/>
          <p:nvPr/>
        </p:nvSpPr>
        <p:spPr>
          <a:xfrm>
            <a:off x="-14424" y="-73075"/>
            <a:ext cx="43891200" cy="4645075"/>
          </a:xfrm>
          <a:prstGeom prst="rect">
            <a:avLst/>
          </a:prstGeom>
          <a:solidFill>
            <a:srgbClr val="5D5BA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64ED0A8C-CE59-43A0-9076-33D21E4EDA53}"/>
              </a:ext>
            </a:extLst>
          </p:cNvPr>
          <p:cNvSpPr txBox="1"/>
          <p:nvPr/>
        </p:nvSpPr>
        <p:spPr>
          <a:xfrm>
            <a:off x="3379572" y="193114"/>
            <a:ext cx="39160608" cy="1446550"/>
          </a:xfrm>
          <a:prstGeom prst="rect">
            <a:avLst/>
          </a:prstGeom>
          <a:noFill/>
        </p:spPr>
        <p:txBody>
          <a:bodyPr wrap="square" rtlCol="0">
            <a:spAutoFit/>
          </a:bodyPr>
          <a:lstStyle/>
          <a:p>
            <a:pPr algn="ctr"/>
            <a:r>
              <a:rPr lang="en-US" sz="8800" dirty="0">
                <a:solidFill>
                  <a:schemeClr val="bg1"/>
                </a:solidFill>
                <a:latin typeface="Trebuchet MS" panose="020B0603020202020204" pitchFamily="34" charset="0"/>
              </a:rPr>
              <a:t>Quantifying Mass Changes at a PEG Surface Complexed with αCyclodextrin</a:t>
            </a:r>
          </a:p>
        </p:txBody>
      </p:sp>
      <p:pic>
        <p:nvPicPr>
          <p:cNvPr id="6" name="Picture 5">
            <a:extLst>
              <a:ext uri="{FF2B5EF4-FFF2-40B4-BE49-F238E27FC236}">
                <a16:creationId xmlns:a16="http://schemas.microsoft.com/office/drawing/2014/main" id="{5E621062-DDC5-4E07-99D9-00A45FD04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019" y="605980"/>
            <a:ext cx="3784033" cy="3680966"/>
          </a:xfrm>
          <a:prstGeom prst="rect">
            <a:avLst/>
          </a:prstGeom>
        </p:spPr>
      </p:pic>
      <p:sp>
        <p:nvSpPr>
          <p:cNvPr id="7" name="TextBox 6">
            <a:extLst>
              <a:ext uri="{FF2B5EF4-FFF2-40B4-BE49-F238E27FC236}">
                <a16:creationId xmlns:a16="http://schemas.microsoft.com/office/drawing/2014/main" id="{1D8B6E1D-A025-4607-A2A5-757BD4153983}"/>
              </a:ext>
            </a:extLst>
          </p:cNvPr>
          <p:cNvSpPr txBox="1"/>
          <p:nvPr/>
        </p:nvSpPr>
        <p:spPr>
          <a:xfrm>
            <a:off x="13755186" y="1827476"/>
            <a:ext cx="16380823" cy="707886"/>
          </a:xfrm>
          <a:prstGeom prst="rect">
            <a:avLst/>
          </a:prstGeom>
          <a:noFill/>
        </p:spPr>
        <p:txBody>
          <a:bodyPr wrap="square" rtlCol="0">
            <a:spAutoFit/>
          </a:bodyPr>
          <a:lstStyle/>
          <a:p>
            <a:pPr algn="ctr"/>
            <a:r>
              <a:rPr lang="en-US" sz="4000" dirty="0">
                <a:solidFill>
                  <a:schemeClr val="bg1">
                    <a:lumMod val="85000"/>
                  </a:schemeClr>
                </a:solidFill>
                <a:latin typeface="Trebuchet MS" panose="020B0603020202020204" pitchFamily="34" charset="0"/>
              </a:rPr>
              <a:t>Emma J. Roberge, Zahra Panahi, and Jeffrey M. Halpern</a:t>
            </a:r>
          </a:p>
        </p:txBody>
      </p:sp>
      <p:sp>
        <p:nvSpPr>
          <p:cNvPr id="8" name="TextBox 7">
            <a:extLst>
              <a:ext uri="{FF2B5EF4-FFF2-40B4-BE49-F238E27FC236}">
                <a16:creationId xmlns:a16="http://schemas.microsoft.com/office/drawing/2014/main" id="{3B52C927-28DC-4ABC-9462-B7FD756AB1B4}"/>
              </a:ext>
            </a:extLst>
          </p:cNvPr>
          <p:cNvSpPr txBox="1"/>
          <p:nvPr/>
        </p:nvSpPr>
        <p:spPr>
          <a:xfrm>
            <a:off x="13755188" y="2405480"/>
            <a:ext cx="16380823" cy="707886"/>
          </a:xfrm>
          <a:prstGeom prst="rect">
            <a:avLst/>
          </a:prstGeom>
          <a:noFill/>
        </p:spPr>
        <p:txBody>
          <a:bodyPr wrap="square" rtlCol="0">
            <a:spAutoFit/>
          </a:bodyPr>
          <a:lstStyle/>
          <a:p>
            <a:pPr algn="ctr"/>
            <a:r>
              <a:rPr lang="en-US" sz="4000" dirty="0">
                <a:solidFill>
                  <a:schemeClr val="bg1">
                    <a:lumMod val="85000"/>
                  </a:schemeClr>
                </a:solidFill>
                <a:latin typeface="Trebuchet MS" panose="020B0603020202020204" pitchFamily="34" charset="0"/>
              </a:rPr>
              <a:t>Contact: ejroberge@outlook.com or Jeffrey.Halpern@unh.edu </a:t>
            </a:r>
          </a:p>
        </p:txBody>
      </p:sp>
      <p:sp>
        <p:nvSpPr>
          <p:cNvPr id="9" name="TextBox 8">
            <a:extLst>
              <a:ext uri="{FF2B5EF4-FFF2-40B4-BE49-F238E27FC236}">
                <a16:creationId xmlns:a16="http://schemas.microsoft.com/office/drawing/2014/main" id="{175ABBA3-FE24-4256-8BB2-6CB0C70A7209}"/>
              </a:ext>
            </a:extLst>
          </p:cNvPr>
          <p:cNvSpPr txBox="1"/>
          <p:nvPr/>
        </p:nvSpPr>
        <p:spPr>
          <a:xfrm>
            <a:off x="13755186" y="3139948"/>
            <a:ext cx="16380823" cy="707886"/>
          </a:xfrm>
          <a:prstGeom prst="rect">
            <a:avLst/>
          </a:prstGeom>
          <a:noFill/>
        </p:spPr>
        <p:txBody>
          <a:bodyPr wrap="square" rtlCol="0">
            <a:spAutoFit/>
          </a:bodyPr>
          <a:lstStyle/>
          <a:p>
            <a:pPr algn="ctr"/>
            <a:r>
              <a:rPr lang="en-US" sz="4000" dirty="0">
                <a:solidFill>
                  <a:schemeClr val="bg1">
                    <a:lumMod val="85000"/>
                  </a:schemeClr>
                </a:solidFill>
                <a:latin typeface="Trebuchet MS" panose="020B0603020202020204" pitchFamily="34" charset="0"/>
              </a:rPr>
              <a:t>Chemical Engineering Department, University of New Hampshire</a:t>
            </a:r>
          </a:p>
        </p:txBody>
      </p:sp>
      <p:sp>
        <p:nvSpPr>
          <p:cNvPr id="10" name="Rectangle 9">
            <a:extLst>
              <a:ext uri="{FF2B5EF4-FFF2-40B4-BE49-F238E27FC236}">
                <a16:creationId xmlns:a16="http://schemas.microsoft.com/office/drawing/2014/main" id="{857EE87C-513A-4607-82DA-C82A96322764}"/>
              </a:ext>
            </a:extLst>
          </p:cNvPr>
          <p:cNvSpPr/>
          <p:nvPr/>
        </p:nvSpPr>
        <p:spPr>
          <a:xfrm>
            <a:off x="498226" y="5149791"/>
            <a:ext cx="13135894" cy="891475"/>
          </a:xfrm>
          <a:prstGeom prst="rect">
            <a:avLst/>
          </a:prstGeom>
          <a:solidFill>
            <a:srgbClr val="9AABD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rebuchet MS" panose="020B0603020202020204" pitchFamily="34" charset="0"/>
              </a:rPr>
              <a:t>Background</a:t>
            </a:r>
          </a:p>
        </p:txBody>
      </p:sp>
      <p:sp>
        <p:nvSpPr>
          <p:cNvPr id="11" name="TextBox 10">
            <a:extLst>
              <a:ext uri="{FF2B5EF4-FFF2-40B4-BE49-F238E27FC236}">
                <a16:creationId xmlns:a16="http://schemas.microsoft.com/office/drawing/2014/main" id="{B057D517-5F8B-45B8-9A6A-BCC886CEF027}"/>
              </a:ext>
            </a:extLst>
          </p:cNvPr>
          <p:cNvSpPr txBox="1"/>
          <p:nvPr/>
        </p:nvSpPr>
        <p:spPr>
          <a:xfrm>
            <a:off x="498226" y="6161582"/>
            <a:ext cx="13139297" cy="6217087"/>
          </a:xfrm>
          <a:prstGeom prst="rect">
            <a:avLst/>
          </a:prstGeom>
          <a:noFill/>
        </p:spPr>
        <p:txBody>
          <a:bodyPr wrap="square" rtlCol="0">
            <a:spAutoFit/>
          </a:bodyPr>
          <a:lstStyle/>
          <a:p>
            <a:pPr marL="342900" indent="-342900">
              <a:spcAft>
                <a:spcPts val="1200"/>
              </a:spcAft>
              <a:buFont typeface="Wingdings" panose="05000000000000000000" pitchFamily="2" charset="2"/>
              <a:buChar char="§"/>
            </a:pPr>
            <a:r>
              <a:rPr lang="en-US" sz="2800" dirty="0"/>
              <a:t>Cyclodextrin has a hydrophobic inner cavity and hydrophilic exterior</a:t>
            </a:r>
          </a:p>
          <a:p>
            <a:pPr marL="800100" lvl="1" indent="-342900">
              <a:spcAft>
                <a:spcPts val="1200"/>
              </a:spcAft>
              <a:buFont typeface="Wingdings" panose="05000000000000000000" pitchFamily="2" charset="2"/>
              <a:buChar char="§"/>
            </a:pPr>
            <a:r>
              <a:rPr lang="en-US" sz="2800" dirty="0"/>
              <a:t>The inner cavity can form inclusion complexes with hydrophobic molecules</a:t>
            </a:r>
          </a:p>
          <a:p>
            <a:pPr marL="342900" indent="-342900">
              <a:spcAft>
                <a:spcPts val="1200"/>
              </a:spcAft>
              <a:buFont typeface="Wingdings" panose="05000000000000000000" pitchFamily="2" charset="2"/>
              <a:buChar char="§"/>
            </a:pPr>
            <a:r>
              <a:rPr lang="en-US" sz="2800" dirty="0"/>
              <a:t>αCyclodextrin (αCD) is used as a recognition element for single-use biosensors</a:t>
            </a:r>
          </a:p>
          <a:p>
            <a:pPr marL="800100" lvl="1" indent="-342900">
              <a:spcAft>
                <a:spcPts val="1200"/>
              </a:spcAft>
              <a:buFont typeface="Wingdings" panose="05000000000000000000" pitchFamily="2" charset="2"/>
              <a:buChar char="§"/>
            </a:pPr>
            <a:r>
              <a:rPr lang="en-US" sz="2800" dirty="0"/>
              <a:t>Recognizes hydrophobic molecules such as resveratrol</a:t>
            </a:r>
          </a:p>
          <a:p>
            <a:pPr marL="342900" indent="-342900">
              <a:spcAft>
                <a:spcPts val="1200"/>
              </a:spcAft>
              <a:buFont typeface="Wingdings" panose="05000000000000000000" pitchFamily="2" charset="2"/>
              <a:buChar char="§"/>
            </a:pPr>
            <a:r>
              <a:rPr lang="en-US" sz="2800" dirty="0"/>
              <a:t>Resveratrol is a hydrophobic molecule found in red wine, grapes, and blueberries, and 						is an antioxidant</a:t>
            </a:r>
          </a:p>
          <a:p>
            <a:pPr marL="800100" lvl="1" indent="-342900">
              <a:spcAft>
                <a:spcPts val="1200"/>
              </a:spcAft>
              <a:buFont typeface="Wingdings" panose="05000000000000000000" pitchFamily="2" charset="2"/>
              <a:buChar char="§"/>
            </a:pPr>
            <a:r>
              <a:rPr lang="en-US" sz="2800" dirty="0"/>
              <a:t>Antioxidative and carcinogenic protection</a:t>
            </a:r>
          </a:p>
          <a:p>
            <a:pPr marL="800100" lvl="1" indent="-342900">
              <a:spcAft>
                <a:spcPts val="1200"/>
              </a:spcAft>
              <a:buFont typeface="Wingdings" panose="05000000000000000000" pitchFamily="2" charset="2"/>
              <a:buChar char="§"/>
            </a:pPr>
            <a:r>
              <a:rPr lang="en-US" sz="2800" dirty="0"/>
              <a:t>Reduce platelet aggregation  and decrease coronary heart diseases</a:t>
            </a:r>
          </a:p>
          <a:p>
            <a:pPr marL="342900" indent="-342900">
              <a:spcAft>
                <a:spcPts val="1200"/>
              </a:spcAft>
              <a:buFont typeface="Wingdings" panose="05000000000000000000" pitchFamily="2" charset="2"/>
              <a:buChar char="§"/>
            </a:pPr>
            <a:r>
              <a:rPr lang="en-US" sz="2800" dirty="0"/>
              <a:t>We have developed a reusable αCD Sensor</a:t>
            </a:r>
          </a:p>
          <a:p>
            <a:pPr marL="800100" lvl="1" indent="-342900">
              <a:spcAft>
                <a:spcPts val="1200"/>
              </a:spcAft>
              <a:buFont typeface="Wingdings" panose="05000000000000000000" pitchFamily="2" charset="2"/>
              <a:buChar char="§"/>
            </a:pPr>
            <a:r>
              <a:rPr lang="en-US" sz="2800" dirty="0"/>
              <a:t>We have quantified the sensor with EIS, XPS, and FTIR</a:t>
            </a:r>
            <a:r>
              <a:rPr lang="en-US" sz="2800" baseline="30000" dirty="0"/>
              <a:t>1</a:t>
            </a:r>
            <a:endParaRPr lang="en-US" sz="2800" dirty="0"/>
          </a:p>
          <a:p>
            <a:pPr marL="342900" indent="-342900">
              <a:spcAft>
                <a:spcPts val="1200"/>
              </a:spcAft>
              <a:buFont typeface="Wingdings" panose="05000000000000000000" pitchFamily="2" charset="2"/>
              <a:buChar char="§"/>
            </a:pPr>
            <a:r>
              <a:rPr lang="en-US" sz="2800" dirty="0"/>
              <a:t>We want to confirm our data using Quartz Crystal Microbalance</a:t>
            </a:r>
          </a:p>
        </p:txBody>
      </p:sp>
      <p:sp>
        <p:nvSpPr>
          <p:cNvPr id="12" name="Rectangle 11">
            <a:extLst>
              <a:ext uri="{FF2B5EF4-FFF2-40B4-BE49-F238E27FC236}">
                <a16:creationId xmlns:a16="http://schemas.microsoft.com/office/drawing/2014/main" id="{1E49911E-7F85-45D2-BBB6-3A0E99639BE8}"/>
              </a:ext>
            </a:extLst>
          </p:cNvPr>
          <p:cNvSpPr/>
          <p:nvPr/>
        </p:nvSpPr>
        <p:spPr>
          <a:xfrm>
            <a:off x="498226" y="12666782"/>
            <a:ext cx="13135894" cy="848573"/>
          </a:xfrm>
          <a:prstGeom prst="rect">
            <a:avLst/>
          </a:prstGeom>
          <a:solidFill>
            <a:srgbClr val="9AABD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rebuchet MS" panose="020B0603020202020204" pitchFamily="34" charset="0"/>
              </a:rPr>
              <a:t>Quartz Crystal Microbalance (QCM)</a:t>
            </a:r>
          </a:p>
        </p:txBody>
      </p:sp>
      <p:sp>
        <p:nvSpPr>
          <p:cNvPr id="13" name="TextBox 12">
            <a:extLst>
              <a:ext uri="{FF2B5EF4-FFF2-40B4-BE49-F238E27FC236}">
                <a16:creationId xmlns:a16="http://schemas.microsoft.com/office/drawing/2014/main" id="{72A49EDB-DD80-439B-9E93-BA6F9C728A5B}"/>
              </a:ext>
            </a:extLst>
          </p:cNvPr>
          <p:cNvSpPr txBox="1"/>
          <p:nvPr/>
        </p:nvSpPr>
        <p:spPr>
          <a:xfrm>
            <a:off x="459920" y="13719809"/>
            <a:ext cx="13177603" cy="3877985"/>
          </a:xfrm>
          <a:prstGeom prst="rect">
            <a:avLst/>
          </a:prstGeom>
          <a:noFill/>
        </p:spPr>
        <p:txBody>
          <a:bodyPr wrap="square" rtlCol="0">
            <a:spAutoFit/>
          </a:bodyPr>
          <a:lstStyle/>
          <a:p>
            <a:pPr marL="457200" indent="-457200">
              <a:spcAft>
                <a:spcPts val="1200"/>
              </a:spcAft>
              <a:buFont typeface="Wingdings" panose="05000000000000000000" pitchFamily="2" charset="2"/>
              <a:buChar char="§"/>
            </a:pPr>
            <a:r>
              <a:rPr lang="en-US" sz="2800" dirty="0"/>
              <a:t>Used to quantify mass changes in a system</a:t>
            </a:r>
          </a:p>
          <a:p>
            <a:pPr marL="457200" indent="-457200">
              <a:spcAft>
                <a:spcPts val="1200"/>
              </a:spcAft>
              <a:buFont typeface="Wingdings" panose="05000000000000000000" pitchFamily="2" charset="2"/>
              <a:buChar char="§"/>
            </a:pPr>
            <a:r>
              <a:rPr lang="en-US" sz="2800" b="1" dirty="0"/>
              <a:t>Piezoelectric effect</a:t>
            </a:r>
            <a:r>
              <a:rPr lang="en-US" sz="2800" dirty="0">
                <a:sym typeface="Wingdings" panose="05000000000000000000" pitchFamily="2" charset="2"/>
              </a:rPr>
              <a:t> measures a natural frequency that can be correlated to 						mass changes with the </a:t>
            </a:r>
            <a:r>
              <a:rPr lang="en-US" sz="2800" b="1" dirty="0" err="1">
                <a:sym typeface="Wingdings" panose="05000000000000000000" pitchFamily="2" charset="2"/>
              </a:rPr>
              <a:t>Sauerbrey</a:t>
            </a:r>
            <a:r>
              <a:rPr lang="en-US" sz="2800" dirty="0">
                <a:sym typeface="Wingdings" panose="05000000000000000000" pitchFamily="2" charset="2"/>
              </a:rPr>
              <a:t> equation</a:t>
            </a:r>
          </a:p>
          <a:p>
            <a:pPr marL="457200" indent="-457200">
              <a:spcAft>
                <a:spcPts val="1200"/>
              </a:spcAft>
              <a:buFont typeface="Wingdings" panose="05000000000000000000" pitchFamily="2" charset="2"/>
              <a:buChar char="§"/>
            </a:pPr>
            <a:endParaRPr lang="en-US" sz="2800" dirty="0">
              <a:sym typeface="Wingdings" panose="05000000000000000000" pitchFamily="2" charset="2"/>
            </a:endParaRPr>
          </a:p>
          <a:p>
            <a:pPr>
              <a:spcAft>
                <a:spcPts val="1200"/>
              </a:spcAft>
            </a:pPr>
            <a:endParaRPr lang="en-US" sz="2800" dirty="0">
              <a:sym typeface="Wingdings" panose="05000000000000000000" pitchFamily="2" charset="2"/>
            </a:endParaRPr>
          </a:p>
          <a:p>
            <a:pPr marL="457200" indent="-457200">
              <a:spcAft>
                <a:spcPts val="1200"/>
              </a:spcAft>
              <a:buFont typeface="Wingdings" panose="05000000000000000000" pitchFamily="2" charset="2"/>
              <a:buChar char="§"/>
            </a:pPr>
            <a:endParaRPr lang="en-US" sz="2800" dirty="0">
              <a:sym typeface="Wingdings" panose="05000000000000000000" pitchFamily="2" charset="2"/>
            </a:endParaRPr>
          </a:p>
          <a:p>
            <a:pPr marL="457200" indent="-457200">
              <a:spcAft>
                <a:spcPts val="1200"/>
              </a:spcAft>
              <a:buFont typeface="Wingdings" panose="05000000000000000000" pitchFamily="2" charset="2"/>
              <a:buChar char="§"/>
            </a:pPr>
            <a:r>
              <a:rPr lang="en-US" sz="2800" dirty="0">
                <a:sym typeface="Wingdings" panose="05000000000000000000" pitchFamily="2" charset="2"/>
              </a:rPr>
              <a:t>We used gold coated quartz with a resonant frequency of 5 Hz</a:t>
            </a:r>
            <a:endParaRPr lang="en-US" sz="2800" dirty="0">
              <a:latin typeface="Trebuchet MS" panose="020B0603020202020204" pitchFamily="34" charset="0"/>
            </a:endParaRPr>
          </a:p>
        </p:txBody>
      </p:sp>
      <p:sp>
        <p:nvSpPr>
          <p:cNvPr id="14" name="Rectangle 13">
            <a:extLst>
              <a:ext uri="{FF2B5EF4-FFF2-40B4-BE49-F238E27FC236}">
                <a16:creationId xmlns:a16="http://schemas.microsoft.com/office/drawing/2014/main" id="{E7D138BF-06E5-4CAA-BA9C-32384F51055A}"/>
              </a:ext>
            </a:extLst>
          </p:cNvPr>
          <p:cNvSpPr/>
          <p:nvPr/>
        </p:nvSpPr>
        <p:spPr>
          <a:xfrm>
            <a:off x="456516" y="21015349"/>
            <a:ext cx="13135892" cy="751126"/>
          </a:xfrm>
          <a:prstGeom prst="rect">
            <a:avLst/>
          </a:prstGeom>
          <a:solidFill>
            <a:srgbClr val="9AABD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rebuchet MS" panose="020B0603020202020204" pitchFamily="34" charset="0"/>
              </a:rPr>
              <a:t>Conclusions and Future Work</a:t>
            </a:r>
          </a:p>
        </p:txBody>
      </p:sp>
      <p:sp>
        <p:nvSpPr>
          <p:cNvPr id="15" name="TextBox 14">
            <a:extLst>
              <a:ext uri="{FF2B5EF4-FFF2-40B4-BE49-F238E27FC236}">
                <a16:creationId xmlns:a16="http://schemas.microsoft.com/office/drawing/2014/main" id="{B7C64454-3425-4A9F-918C-E53DF044C743}"/>
              </a:ext>
            </a:extLst>
          </p:cNvPr>
          <p:cNvSpPr txBox="1"/>
          <p:nvPr/>
        </p:nvSpPr>
        <p:spPr>
          <a:xfrm>
            <a:off x="358670" y="22054488"/>
            <a:ext cx="12226835" cy="2985433"/>
          </a:xfrm>
          <a:prstGeom prst="rect">
            <a:avLst/>
          </a:prstGeom>
          <a:noFill/>
        </p:spPr>
        <p:txBody>
          <a:bodyPr wrap="square" rtlCol="0">
            <a:spAutoFit/>
          </a:bodyPr>
          <a:lstStyle/>
          <a:p>
            <a:pPr marL="457200" indent="-457200">
              <a:spcAft>
                <a:spcPts val="1200"/>
              </a:spcAft>
              <a:buFont typeface="Arial" panose="020B0604020202020204" pitchFamily="34" charset="0"/>
              <a:buChar char="•"/>
            </a:pPr>
            <a:r>
              <a:rPr lang="en-US" sz="2800" dirty="0"/>
              <a:t>Consistent response to resveratrol introduced to the system implies successful modification, and successful detection. </a:t>
            </a:r>
          </a:p>
          <a:p>
            <a:pPr marL="457200" indent="-457200">
              <a:spcAft>
                <a:spcPts val="1200"/>
              </a:spcAft>
              <a:buFont typeface="Arial" panose="020B0604020202020204" pitchFamily="34" charset="0"/>
              <a:buChar char="•"/>
            </a:pPr>
            <a:r>
              <a:rPr lang="en-US" sz="2800" dirty="0"/>
              <a:t>The use of mass changes as a monitoring tool for the </a:t>
            </a:r>
            <a:r>
              <a:rPr lang="en-US" sz="2800"/>
              <a:t>PEG-CT/αCD </a:t>
            </a:r>
            <a:r>
              <a:rPr lang="en-US" sz="2800" dirty="0"/>
              <a:t>system confirms our previous work.</a:t>
            </a:r>
            <a:r>
              <a:rPr lang="en-US" sz="2800" baseline="30000" dirty="0"/>
              <a:t>1</a:t>
            </a:r>
            <a:r>
              <a:rPr lang="en-US" sz="2800" dirty="0"/>
              <a:t> </a:t>
            </a:r>
          </a:p>
          <a:p>
            <a:pPr marL="457200" indent="-457200">
              <a:spcAft>
                <a:spcPts val="1200"/>
              </a:spcAft>
              <a:buFont typeface="Arial" panose="020B0604020202020204" pitchFamily="34" charset="0"/>
              <a:buChar char="•"/>
            </a:pPr>
            <a:r>
              <a:rPr lang="en-US" sz="2800" dirty="0"/>
              <a:t>Future work will include quantifying the viscoelastic layer of the system, and generating cleaner, reproducible data.</a:t>
            </a:r>
          </a:p>
        </p:txBody>
      </p:sp>
      <p:pic>
        <p:nvPicPr>
          <p:cNvPr id="16" name="Picture 15">
            <a:extLst>
              <a:ext uri="{FF2B5EF4-FFF2-40B4-BE49-F238E27FC236}">
                <a16:creationId xmlns:a16="http://schemas.microsoft.com/office/drawing/2014/main" id="{61DF3FA5-07D8-4042-B571-A8A72D16DB33}"/>
              </a:ext>
            </a:extLst>
          </p:cNvPr>
          <p:cNvPicPr>
            <a:picLocks noChangeAspect="1"/>
          </p:cNvPicPr>
          <p:nvPr/>
        </p:nvPicPr>
        <p:blipFill>
          <a:blip r:embed="rId4"/>
          <a:stretch>
            <a:fillRect/>
          </a:stretch>
        </p:blipFill>
        <p:spPr>
          <a:xfrm>
            <a:off x="4056948" y="15474129"/>
            <a:ext cx="6808124" cy="1374117"/>
          </a:xfrm>
          <a:prstGeom prst="rect">
            <a:avLst/>
          </a:prstGeom>
        </p:spPr>
      </p:pic>
      <p:sp>
        <p:nvSpPr>
          <p:cNvPr id="18" name="Rectangle 17">
            <a:extLst>
              <a:ext uri="{FF2B5EF4-FFF2-40B4-BE49-F238E27FC236}">
                <a16:creationId xmlns:a16="http://schemas.microsoft.com/office/drawing/2014/main" id="{A3C944B1-4A9F-4FB6-8B85-A005C314AB70}"/>
              </a:ext>
            </a:extLst>
          </p:cNvPr>
          <p:cNvSpPr/>
          <p:nvPr/>
        </p:nvSpPr>
        <p:spPr>
          <a:xfrm>
            <a:off x="0" y="31048440"/>
            <a:ext cx="43891200" cy="1869959"/>
          </a:xfrm>
          <a:prstGeom prst="rect">
            <a:avLst/>
          </a:prstGeom>
          <a:solidFill>
            <a:srgbClr val="5D5BA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atin typeface="Trebuchet MS" panose="020B0603020202020204" pitchFamily="34" charset="0"/>
              </a:rPr>
              <a:t>Acknowledgements</a:t>
            </a:r>
          </a:p>
          <a:p>
            <a:pPr algn="ctr"/>
            <a:r>
              <a:rPr lang="en-US" sz="2400" dirty="0">
                <a:latin typeface="Trebuchet MS" panose="020B0603020202020204" pitchFamily="34" charset="0"/>
              </a:rPr>
              <a:t>Our group would like to acknowledge the financial support of an Institutional Development Award (</a:t>
            </a:r>
            <a:r>
              <a:rPr lang="en-US" sz="2400" dirty="0" err="1">
                <a:latin typeface="Trebuchet MS" panose="020B0603020202020204" pitchFamily="34" charset="0"/>
              </a:rPr>
              <a:t>IDeA</a:t>
            </a:r>
            <a:r>
              <a:rPr lang="en-US" sz="2400" dirty="0">
                <a:latin typeface="Trebuchet MS" panose="020B0603020202020204" pitchFamily="34" charset="0"/>
              </a:rPr>
              <a:t>) from the National Institute of General Medical Sciences of the NIH under grant number P20GM113131, the Hamel Center of Undergraduate Research, and the Honors Program at the University of New Hampshire. We also recognize the support from the Surface Enhanced Electrochemical Diagnostic Sensors (SEEDS) Laboratory</a:t>
            </a:r>
          </a:p>
        </p:txBody>
      </p:sp>
      <p:sp>
        <p:nvSpPr>
          <p:cNvPr id="19" name="Rectangle 18">
            <a:extLst>
              <a:ext uri="{FF2B5EF4-FFF2-40B4-BE49-F238E27FC236}">
                <a16:creationId xmlns:a16="http://schemas.microsoft.com/office/drawing/2014/main" id="{FECC56B9-3F84-4A5C-80BB-7A51E52273C3}"/>
              </a:ext>
            </a:extLst>
          </p:cNvPr>
          <p:cNvSpPr/>
          <p:nvPr/>
        </p:nvSpPr>
        <p:spPr>
          <a:xfrm>
            <a:off x="15666310" y="5149791"/>
            <a:ext cx="27263545" cy="906340"/>
          </a:xfrm>
          <a:prstGeom prst="rect">
            <a:avLst/>
          </a:prstGeom>
          <a:solidFill>
            <a:srgbClr val="9AABD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rebuchet MS" panose="020B0603020202020204" pitchFamily="34" charset="0"/>
              </a:rPr>
              <a:t>Surface Modification</a:t>
            </a:r>
          </a:p>
        </p:txBody>
      </p:sp>
      <p:sp>
        <p:nvSpPr>
          <p:cNvPr id="61" name="Oval 60">
            <a:extLst>
              <a:ext uri="{FF2B5EF4-FFF2-40B4-BE49-F238E27FC236}">
                <a16:creationId xmlns:a16="http://schemas.microsoft.com/office/drawing/2014/main" id="{80FCA1F4-9E02-4849-8811-BE5085D27D7A}"/>
              </a:ext>
            </a:extLst>
          </p:cNvPr>
          <p:cNvSpPr/>
          <p:nvPr/>
        </p:nvSpPr>
        <p:spPr>
          <a:xfrm>
            <a:off x="23030415" y="9026050"/>
            <a:ext cx="4367018" cy="893959"/>
          </a:xfrm>
          <a:prstGeom prst="ellipse">
            <a:avLst/>
          </a:prstGeom>
          <a:solidFill>
            <a:srgbClr val="FFFF00"/>
          </a:solidFill>
          <a:ln w="82550">
            <a:solidFill>
              <a:srgbClr val="FFFF00"/>
            </a:solidFill>
          </a:ln>
          <a:effectLst>
            <a:glow rad="292100">
              <a:schemeClr val="accent4">
                <a:lumMod val="75000"/>
                <a:alpha val="40000"/>
              </a:schemeClr>
            </a:glow>
            <a:outerShdw blurRad="50800" dist="165100" dir="5400000" sx="74000" sy="74000" algn="ctr" rotWithShape="0">
              <a:srgbClr val="000000">
                <a:alpha val="30000"/>
              </a:srgbClr>
            </a:outerShdw>
          </a:effectLst>
          <a:scene3d>
            <a:camera prst="orthographicFront"/>
            <a:lightRig rig="threePt" dir="t"/>
          </a:scene3d>
          <a:sp3d extrusionH="44450" prstMaterial="metal">
            <a:bevelT w="806450" h="133350" prst="hardEdge"/>
            <a:bevelB w="0" h="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62" name="Oval 61">
            <a:extLst>
              <a:ext uri="{FF2B5EF4-FFF2-40B4-BE49-F238E27FC236}">
                <a16:creationId xmlns:a16="http://schemas.microsoft.com/office/drawing/2014/main" id="{5CA6466F-F4A1-46AC-AF6A-57E50294F3EB}"/>
              </a:ext>
            </a:extLst>
          </p:cNvPr>
          <p:cNvSpPr/>
          <p:nvPr/>
        </p:nvSpPr>
        <p:spPr>
          <a:xfrm>
            <a:off x="30030155" y="9065877"/>
            <a:ext cx="4367018" cy="893959"/>
          </a:xfrm>
          <a:prstGeom prst="ellipse">
            <a:avLst/>
          </a:prstGeom>
          <a:solidFill>
            <a:srgbClr val="FFFF00"/>
          </a:solidFill>
          <a:ln w="82550">
            <a:solidFill>
              <a:srgbClr val="FFFF00"/>
            </a:solidFill>
          </a:ln>
          <a:effectLst>
            <a:glow rad="292100">
              <a:schemeClr val="accent4">
                <a:lumMod val="75000"/>
                <a:alpha val="40000"/>
              </a:schemeClr>
            </a:glow>
            <a:outerShdw blurRad="50800" dist="165100" dir="5400000" sx="74000" sy="74000" algn="ctr" rotWithShape="0">
              <a:srgbClr val="000000">
                <a:alpha val="30000"/>
              </a:srgbClr>
            </a:outerShdw>
          </a:effectLst>
          <a:scene3d>
            <a:camera prst="orthographicFront"/>
            <a:lightRig rig="threePt" dir="t"/>
          </a:scene3d>
          <a:sp3d extrusionH="44450" prstMaterial="metal">
            <a:bevelT w="806450" h="133350" prst="hardEdge"/>
            <a:bevelB w="0" h="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63" name="Oval 62">
            <a:extLst>
              <a:ext uri="{FF2B5EF4-FFF2-40B4-BE49-F238E27FC236}">
                <a16:creationId xmlns:a16="http://schemas.microsoft.com/office/drawing/2014/main" id="{5D3C5E6B-5790-4069-8F0E-EF5C7735C852}"/>
              </a:ext>
            </a:extLst>
          </p:cNvPr>
          <p:cNvSpPr/>
          <p:nvPr/>
        </p:nvSpPr>
        <p:spPr>
          <a:xfrm>
            <a:off x="37350217" y="9083054"/>
            <a:ext cx="4367018" cy="893959"/>
          </a:xfrm>
          <a:prstGeom prst="ellipse">
            <a:avLst/>
          </a:prstGeom>
          <a:solidFill>
            <a:srgbClr val="FFFF00"/>
          </a:solidFill>
          <a:ln w="82550">
            <a:solidFill>
              <a:srgbClr val="FFFF00"/>
            </a:solidFill>
          </a:ln>
          <a:effectLst>
            <a:glow rad="292100">
              <a:schemeClr val="accent4">
                <a:lumMod val="75000"/>
                <a:alpha val="40000"/>
              </a:schemeClr>
            </a:glow>
            <a:outerShdw blurRad="50800" dist="165100" dir="5400000" sx="74000" sy="74000" algn="ctr" rotWithShape="0">
              <a:srgbClr val="000000">
                <a:alpha val="30000"/>
              </a:srgbClr>
            </a:outerShdw>
          </a:effectLst>
          <a:scene3d>
            <a:camera prst="orthographicFront"/>
            <a:lightRig rig="threePt" dir="t"/>
          </a:scene3d>
          <a:sp3d extrusionH="44450" prstMaterial="metal">
            <a:bevelT w="806450" h="133350" prst="hardEdge"/>
            <a:bevelB w="0" h="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pSp>
        <p:nvGrpSpPr>
          <p:cNvPr id="26" name="Group 25">
            <a:extLst>
              <a:ext uri="{FF2B5EF4-FFF2-40B4-BE49-F238E27FC236}">
                <a16:creationId xmlns:a16="http://schemas.microsoft.com/office/drawing/2014/main" id="{1DAD4CAD-2211-4986-844F-71386210E81B}"/>
              </a:ext>
            </a:extLst>
          </p:cNvPr>
          <p:cNvGrpSpPr/>
          <p:nvPr/>
        </p:nvGrpSpPr>
        <p:grpSpPr>
          <a:xfrm>
            <a:off x="16270245" y="9092127"/>
            <a:ext cx="4367018" cy="1525694"/>
            <a:chOff x="-1253340" y="5061755"/>
            <a:chExt cx="2362200" cy="1198982"/>
          </a:xfrm>
        </p:grpSpPr>
        <p:sp>
          <p:nvSpPr>
            <p:cNvPr id="58" name="Oval 57">
              <a:extLst>
                <a:ext uri="{FF2B5EF4-FFF2-40B4-BE49-F238E27FC236}">
                  <a16:creationId xmlns:a16="http://schemas.microsoft.com/office/drawing/2014/main" id="{D3E8A4DB-F1CA-4154-A294-28CE109311D4}"/>
                </a:ext>
              </a:extLst>
            </p:cNvPr>
            <p:cNvSpPr/>
            <p:nvPr/>
          </p:nvSpPr>
          <p:spPr>
            <a:xfrm>
              <a:off x="-1253340" y="5061755"/>
              <a:ext cx="2362200" cy="702527"/>
            </a:xfrm>
            <a:prstGeom prst="ellipse">
              <a:avLst/>
            </a:prstGeom>
            <a:solidFill>
              <a:srgbClr val="FFFF00"/>
            </a:solidFill>
            <a:ln w="82550">
              <a:solidFill>
                <a:srgbClr val="FFFF00"/>
              </a:solidFill>
            </a:ln>
            <a:effectLst>
              <a:glow rad="292100">
                <a:schemeClr val="accent4">
                  <a:lumMod val="75000"/>
                  <a:alpha val="40000"/>
                </a:schemeClr>
              </a:glow>
              <a:outerShdw blurRad="50800" dist="165100" dir="5400000" sx="74000" sy="74000" algn="ctr" rotWithShape="0">
                <a:srgbClr val="000000">
                  <a:alpha val="30000"/>
                </a:srgbClr>
              </a:outerShdw>
            </a:effectLst>
            <a:scene3d>
              <a:camera prst="orthographicFront"/>
              <a:lightRig rig="threePt" dir="t"/>
            </a:scene3d>
            <a:sp3d extrusionH="44450" prstMaterial="metal">
              <a:bevelT w="806450" h="133350" prst="hardEdge"/>
              <a:bevelB w="0" h="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59" name="TextBox 58">
              <a:extLst>
                <a:ext uri="{FF2B5EF4-FFF2-40B4-BE49-F238E27FC236}">
                  <a16:creationId xmlns:a16="http://schemas.microsoft.com/office/drawing/2014/main" id="{FE31B694-EF46-43E1-860A-05FA0AE07EE5}"/>
                </a:ext>
              </a:extLst>
            </p:cNvPr>
            <p:cNvSpPr txBox="1"/>
            <p:nvPr/>
          </p:nvSpPr>
          <p:spPr>
            <a:xfrm>
              <a:off x="-646982" y="5849559"/>
              <a:ext cx="1326673" cy="411178"/>
            </a:xfrm>
            <a:prstGeom prst="rect">
              <a:avLst/>
            </a:prstGeom>
            <a:noFill/>
          </p:spPr>
          <p:txBody>
            <a:bodyPr wrap="square" rtlCol="0">
              <a:spAutoFit/>
            </a:bodyPr>
            <a:lstStyle/>
            <a:p>
              <a:r>
                <a:rPr lang="en-US" sz="2800" dirty="0"/>
                <a:t>Gold surface</a:t>
              </a:r>
            </a:p>
          </p:txBody>
        </p:sp>
      </p:grpSp>
      <p:sp>
        <p:nvSpPr>
          <p:cNvPr id="57" name="TextBox 56">
            <a:extLst>
              <a:ext uri="{FF2B5EF4-FFF2-40B4-BE49-F238E27FC236}">
                <a16:creationId xmlns:a16="http://schemas.microsoft.com/office/drawing/2014/main" id="{6D902F99-A69D-41F2-9BDE-2E6CE33BDF6F}"/>
              </a:ext>
            </a:extLst>
          </p:cNvPr>
          <p:cNvSpPr txBox="1"/>
          <p:nvPr/>
        </p:nvSpPr>
        <p:spPr>
          <a:xfrm>
            <a:off x="22805992" y="10007710"/>
            <a:ext cx="5719596" cy="523220"/>
          </a:xfrm>
          <a:prstGeom prst="rect">
            <a:avLst/>
          </a:prstGeom>
          <a:noFill/>
        </p:spPr>
        <p:txBody>
          <a:bodyPr wrap="square" rtlCol="0">
            <a:spAutoFit/>
          </a:bodyPr>
          <a:lstStyle/>
          <a:p>
            <a:pPr algn="ctr"/>
            <a:r>
              <a:rPr lang="en-US" sz="2800" dirty="0"/>
              <a:t>PEG Modification via thiol chemistry</a:t>
            </a:r>
          </a:p>
        </p:txBody>
      </p:sp>
      <p:sp>
        <p:nvSpPr>
          <p:cNvPr id="50" name="TextBox 49">
            <a:extLst>
              <a:ext uri="{FF2B5EF4-FFF2-40B4-BE49-F238E27FC236}">
                <a16:creationId xmlns:a16="http://schemas.microsoft.com/office/drawing/2014/main" id="{758A9AD0-EB97-4E13-A9E9-C3EDB09339F6}"/>
              </a:ext>
            </a:extLst>
          </p:cNvPr>
          <p:cNvSpPr txBox="1"/>
          <p:nvPr/>
        </p:nvSpPr>
        <p:spPr>
          <a:xfrm flipH="1">
            <a:off x="30776684" y="9977013"/>
            <a:ext cx="5210300" cy="523220"/>
          </a:xfrm>
          <a:prstGeom prst="rect">
            <a:avLst/>
          </a:prstGeom>
          <a:noFill/>
        </p:spPr>
        <p:txBody>
          <a:bodyPr wrap="square" rtlCol="0">
            <a:spAutoFit/>
          </a:bodyPr>
          <a:lstStyle/>
          <a:p>
            <a:r>
              <a:rPr lang="el-GR" sz="2800" dirty="0"/>
              <a:t>α</a:t>
            </a:r>
            <a:r>
              <a:rPr lang="en-US" sz="2800" dirty="0"/>
              <a:t>CD bonds to PEG</a:t>
            </a:r>
          </a:p>
        </p:txBody>
      </p:sp>
      <p:grpSp>
        <p:nvGrpSpPr>
          <p:cNvPr id="30" name="Group 29">
            <a:extLst>
              <a:ext uri="{FF2B5EF4-FFF2-40B4-BE49-F238E27FC236}">
                <a16:creationId xmlns:a16="http://schemas.microsoft.com/office/drawing/2014/main" id="{3DE47630-A9BF-485E-A6A2-7E25417C3A52}"/>
              </a:ext>
            </a:extLst>
          </p:cNvPr>
          <p:cNvGrpSpPr/>
          <p:nvPr/>
        </p:nvGrpSpPr>
        <p:grpSpPr>
          <a:xfrm>
            <a:off x="37216230" y="6710321"/>
            <a:ext cx="4785566" cy="4274838"/>
            <a:chOff x="9023692" y="2204455"/>
            <a:chExt cx="2588600" cy="3359425"/>
          </a:xfrm>
        </p:grpSpPr>
        <p:pic>
          <p:nvPicPr>
            <p:cNvPr id="33" name="Picture 32">
              <a:extLst>
                <a:ext uri="{FF2B5EF4-FFF2-40B4-BE49-F238E27FC236}">
                  <a16:creationId xmlns:a16="http://schemas.microsoft.com/office/drawing/2014/main" id="{CF4FE9B5-4F1D-4FEA-AFA3-C7495E2902F4}"/>
                </a:ext>
              </a:extLst>
            </p:cNvPr>
            <p:cNvPicPr>
              <a:picLocks noChangeAspect="1"/>
            </p:cNvPicPr>
            <p:nvPr/>
          </p:nvPicPr>
          <p:blipFill>
            <a:blip r:embed="rId5"/>
            <a:stretch>
              <a:fillRect/>
            </a:stretch>
          </p:blipFill>
          <p:spPr>
            <a:xfrm rot="19661446">
              <a:off x="9023692" y="2204455"/>
              <a:ext cx="462242" cy="564439"/>
            </a:xfrm>
            <a:prstGeom prst="rect">
              <a:avLst/>
            </a:prstGeom>
          </p:spPr>
        </p:pic>
        <p:grpSp>
          <p:nvGrpSpPr>
            <p:cNvPr id="34" name="Group 33">
              <a:extLst>
                <a:ext uri="{FF2B5EF4-FFF2-40B4-BE49-F238E27FC236}">
                  <a16:creationId xmlns:a16="http://schemas.microsoft.com/office/drawing/2014/main" id="{925B3180-EE57-4287-A854-DFCBC51D90A1}"/>
                </a:ext>
              </a:extLst>
            </p:cNvPr>
            <p:cNvGrpSpPr/>
            <p:nvPr/>
          </p:nvGrpSpPr>
          <p:grpSpPr>
            <a:xfrm>
              <a:off x="9127643" y="2296557"/>
              <a:ext cx="2484649" cy="3267323"/>
              <a:chOff x="8739875" y="1778856"/>
              <a:chExt cx="2484649" cy="3267323"/>
            </a:xfrm>
          </p:grpSpPr>
          <p:sp>
            <p:nvSpPr>
              <p:cNvPr id="36" name="TextBox 35">
                <a:extLst>
                  <a:ext uri="{FF2B5EF4-FFF2-40B4-BE49-F238E27FC236}">
                    <a16:creationId xmlns:a16="http://schemas.microsoft.com/office/drawing/2014/main" id="{3DC4CEDE-C165-4298-B3DA-AD48819A7731}"/>
                  </a:ext>
                </a:extLst>
              </p:cNvPr>
              <p:cNvSpPr txBox="1"/>
              <p:nvPr/>
            </p:nvSpPr>
            <p:spPr>
              <a:xfrm>
                <a:off x="8739875" y="4296384"/>
                <a:ext cx="2484649" cy="749795"/>
              </a:xfrm>
              <a:prstGeom prst="rect">
                <a:avLst/>
              </a:prstGeom>
              <a:noFill/>
            </p:spPr>
            <p:txBody>
              <a:bodyPr wrap="square" rtlCol="0">
                <a:spAutoFit/>
              </a:bodyPr>
              <a:lstStyle/>
              <a:p>
                <a:pPr algn="ctr"/>
                <a:r>
                  <a:rPr lang="en-US" sz="2800" dirty="0"/>
                  <a:t>Resveratrol bonds with αCD, releasing αCD from PEG</a:t>
                </a:r>
              </a:p>
            </p:txBody>
          </p:sp>
          <p:pic>
            <p:nvPicPr>
              <p:cNvPr id="40" name="Picture 39">
                <a:extLst>
                  <a:ext uri="{FF2B5EF4-FFF2-40B4-BE49-F238E27FC236}">
                    <a16:creationId xmlns:a16="http://schemas.microsoft.com/office/drawing/2014/main" id="{FAE39161-AF33-4DFD-8571-618BD2A514C5}"/>
                  </a:ext>
                </a:extLst>
              </p:cNvPr>
              <p:cNvPicPr>
                <a:picLocks noChangeAspect="1"/>
              </p:cNvPicPr>
              <p:nvPr/>
            </p:nvPicPr>
            <p:blipFill>
              <a:blip r:embed="rId5"/>
              <a:stretch>
                <a:fillRect/>
              </a:stretch>
            </p:blipFill>
            <p:spPr>
              <a:xfrm rot="2155752">
                <a:off x="10504171" y="1778856"/>
                <a:ext cx="565458" cy="710842"/>
              </a:xfrm>
              <a:prstGeom prst="rect">
                <a:avLst/>
              </a:prstGeom>
              <a:scene3d>
                <a:camera prst="orthographicFront"/>
                <a:lightRig rig="threePt" dir="t"/>
              </a:scene3d>
              <a:sp3d extrusionH="158750" prstMaterial="flat">
                <a:bevelT w="298450"/>
                <a:bevelB w="107950"/>
              </a:sp3d>
            </p:spPr>
          </p:pic>
        </p:grpSp>
      </p:grpSp>
      <p:sp>
        <p:nvSpPr>
          <p:cNvPr id="31" name="Arrow: Right 30">
            <a:extLst>
              <a:ext uri="{FF2B5EF4-FFF2-40B4-BE49-F238E27FC236}">
                <a16:creationId xmlns:a16="http://schemas.microsoft.com/office/drawing/2014/main" id="{712D3C66-AED8-483F-97EE-47CDD70E62F1}"/>
              </a:ext>
            </a:extLst>
          </p:cNvPr>
          <p:cNvSpPr/>
          <p:nvPr/>
        </p:nvSpPr>
        <p:spPr>
          <a:xfrm>
            <a:off x="34698442" y="9386606"/>
            <a:ext cx="2207914" cy="409085"/>
          </a:xfrm>
          <a:prstGeom prst="rightArrow">
            <a:avLst/>
          </a:prstGeom>
          <a:ln w="28575">
            <a:solidFill>
              <a:schemeClr val="accent6">
                <a:lumMod val="5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2" name="Arrow: Right 21">
            <a:extLst>
              <a:ext uri="{FF2B5EF4-FFF2-40B4-BE49-F238E27FC236}">
                <a16:creationId xmlns:a16="http://schemas.microsoft.com/office/drawing/2014/main" id="{6F2FBC54-72C8-480B-9C24-540E3854A71D}"/>
              </a:ext>
            </a:extLst>
          </p:cNvPr>
          <p:cNvSpPr/>
          <p:nvPr/>
        </p:nvSpPr>
        <p:spPr>
          <a:xfrm>
            <a:off x="27622242" y="9379670"/>
            <a:ext cx="2207914" cy="409085"/>
          </a:xfrm>
          <a:prstGeom prst="rightArrow">
            <a:avLst/>
          </a:prstGeom>
          <a:ln w="28575">
            <a:solidFill>
              <a:schemeClr val="accent6">
                <a:lumMod val="5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28F362E1-7F08-4FCE-B915-7CC366E2E7D9}"/>
              </a:ext>
            </a:extLst>
          </p:cNvPr>
          <p:cNvSpPr/>
          <p:nvPr/>
        </p:nvSpPr>
        <p:spPr>
          <a:xfrm>
            <a:off x="20712310" y="9346660"/>
            <a:ext cx="2207914" cy="409085"/>
          </a:xfrm>
          <a:prstGeom prst="rightArrow">
            <a:avLst/>
          </a:prstGeom>
          <a:ln w="28575">
            <a:solidFill>
              <a:schemeClr val="accent6">
                <a:lumMod val="5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E3BE6F79-D5F8-4F02-8160-91B7207CA81D}"/>
              </a:ext>
            </a:extLst>
          </p:cNvPr>
          <p:cNvPicPr>
            <a:picLocks noChangeAspect="1"/>
          </p:cNvPicPr>
          <p:nvPr/>
        </p:nvPicPr>
        <p:blipFill>
          <a:blip r:embed="rId5"/>
          <a:stretch>
            <a:fillRect/>
          </a:stretch>
        </p:blipFill>
        <p:spPr>
          <a:xfrm>
            <a:off x="28169101" y="8350742"/>
            <a:ext cx="1084368" cy="748772"/>
          </a:xfrm>
          <a:prstGeom prst="rect">
            <a:avLst/>
          </a:prstGeom>
        </p:spPr>
      </p:pic>
      <p:pic>
        <p:nvPicPr>
          <p:cNvPr id="64" name="Picture 63">
            <a:extLst>
              <a:ext uri="{FF2B5EF4-FFF2-40B4-BE49-F238E27FC236}">
                <a16:creationId xmlns:a16="http://schemas.microsoft.com/office/drawing/2014/main" id="{98F8C703-15EF-489E-A6B6-68A52E91FFAB}"/>
              </a:ext>
            </a:extLst>
          </p:cNvPr>
          <p:cNvPicPr>
            <a:picLocks noChangeAspect="1"/>
          </p:cNvPicPr>
          <p:nvPr/>
        </p:nvPicPr>
        <p:blipFill>
          <a:blip r:embed="rId6"/>
          <a:stretch>
            <a:fillRect/>
          </a:stretch>
        </p:blipFill>
        <p:spPr>
          <a:xfrm>
            <a:off x="34466545" y="8005326"/>
            <a:ext cx="2563350" cy="1069433"/>
          </a:xfrm>
          <a:prstGeom prst="rect">
            <a:avLst/>
          </a:prstGeom>
        </p:spPr>
      </p:pic>
      <p:pic>
        <p:nvPicPr>
          <p:cNvPr id="65" name="Picture 64">
            <a:extLst>
              <a:ext uri="{FF2B5EF4-FFF2-40B4-BE49-F238E27FC236}">
                <a16:creationId xmlns:a16="http://schemas.microsoft.com/office/drawing/2014/main" id="{68B505CF-CED4-4744-AD7C-D4200BA24775}"/>
              </a:ext>
            </a:extLst>
          </p:cNvPr>
          <p:cNvPicPr>
            <a:picLocks noChangeAspect="1"/>
          </p:cNvPicPr>
          <p:nvPr/>
        </p:nvPicPr>
        <p:blipFill>
          <a:blip r:embed="rId6"/>
          <a:stretch>
            <a:fillRect/>
          </a:stretch>
        </p:blipFill>
        <p:spPr>
          <a:xfrm rot="1664665">
            <a:off x="36916212" y="6556911"/>
            <a:ext cx="1454586" cy="606855"/>
          </a:xfrm>
          <a:prstGeom prst="rect">
            <a:avLst/>
          </a:prstGeom>
        </p:spPr>
      </p:pic>
      <p:pic>
        <p:nvPicPr>
          <p:cNvPr id="66" name="Picture 65">
            <a:extLst>
              <a:ext uri="{FF2B5EF4-FFF2-40B4-BE49-F238E27FC236}">
                <a16:creationId xmlns:a16="http://schemas.microsoft.com/office/drawing/2014/main" id="{84E0194A-0748-447A-9F35-123ED523E277}"/>
              </a:ext>
            </a:extLst>
          </p:cNvPr>
          <p:cNvPicPr>
            <a:picLocks noChangeAspect="1"/>
          </p:cNvPicPr>
          <p:nvPr/>
        </p:nvPicPr>
        <p:blipFill>
          <a:blip r:embed="rId6"/>
          <a:stretch>
            <a:fillRect/>
          </a:stretch>
        </p:blipFill>
        <p:spPr>
          <a:xfrm rot="19236749" flipH="1">
            <a:off x="40628351" y="6805250"/>
            <a:ext cx="1236480" cy="629400"/>
          </a:xfrm>
          <a:prstGeom prst="rect">
            <a:avLst/>
          </a:prstGeom>
        </p:spPr>
      </p:pic>
      <mc:AlternateContent xmlns:mc="http://schemas.openxmlformats.org/markup-compatibility/2006" xmlns:am3d="http://schemas.microsoft.com/office/drawing/2017/model3d">
        <mc:Choice Requires="am3d">
          <p:graphicFrame>
            <p:nvGraphicFramePr>
              <p:cNvPr id="68" name="3D Model 67">
                <a:extLst>
                  <a:ext uri="{FF2B5EF4-FFF2-40B4-BE49-F238E27FC236}">
                    <a16:creationId xmlns:a16="http://schemas.microsoft.com/office/drawing/2014/main" id="{58EB2E3A-200E-453B-A89D-3830F8DD20F0}"/>
                  </a:ext>
                </a:extLst>
              </p:cNvPr>
              <p:cNvGraphicFramePr>
                <a:graphicFrameLocks noChangeAspect="1"/>
              </p:cNvGraphicFramePr>
              <p:nvPr>
                <p:extLst>
                  <p:ext uri="{D42A27DB-BD31-4B8C-83A1-F6EECF244321}">
                    <p14:modId xmlns:p14="http://schemas.microsoft.com/office/powerpoint/2010/main" val="2195860586"/>
                  </p:ext>
                </p:extLst>
              </p:nvPr>
            </p:nvGraphicFramePr>
            <p:xfrm>
              <a:off x="24935155" y="7526452"/>
              <a:ext cx="443323" cy="2084017"/>
            </p:xfrm>
            <a:graphic>
              <a:graphicData uri="http://schemas.microsoft.com/office/drawing/2017/model3d">
                <am3d:model3d r:embed="rId7">
                  <am3d:spPr>
                    <a:xfrm>
                      <a:off x="0" y="0"/>
                      <a:ext cx="443323" cy="2084017"/>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123466" ay="-299996" az="10777"/>
                    <am3d:postTrans dx="0" dy="0" dz="0"/>
                  </am3d:trans>
                  <am3d:raster rName="Office3DRenderer" rVer="16.0.8326">
                    <am3d:blip r:embed="rId8"/>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68" name="3D Model 67">
                <a:extLst>
                  <a:ext uri="{FF2B5EF4-FFF2-40B4-BE49-F238E27FC236}">
                    <a16:creationId xmlns:a16="http://schemas.microsoft.com/office/drawing/2014/main" id="{58EB2E3A-200E-453B-A89D-3830F8DD20F0}"/>
                  </a:ext>
                </a:extLst>
              </p:cNvPr>
              <p:cNvPicPr>
                <a:picLocks noGrp="1" noRot="1" noChangeAspect="1" noMove="1" noResize="1" noEditPoints="1" noAdjustHandles="1" noChangeArrowheads="1" noChangeShapeType="1" noCrop="1"/>
              </p:cNvPicPr>
              <p:nvPr/>
            </p:nvPicPr>
            <p:blipFill>
              <a:blip r:embed="rId9"/>
              <a:stretch>
                <a:fillRect/>
              </a:stretch>
            </p:blipFill>
            <p:spPr>
              <a:xfrm>
                <a:off x="24935155" y="7526452"/>
                <a:ext cx="443323" cy="2084017"/>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69" name="3D Model 68">
                <a:extLst>
                  <a:ext uri="{FF2B5EF4-FFF2-40B4-BE49-F238E27FC236}">
                    <a16:creationId xmlns:a16="http://schemas.microsoft.com/office/drawing/2014/main" id="{CAAD0163-B947-4CB3-A67E-819C38126948}"/>
                  </a:ext>
                </a:extLst>
              </p:cNvPr>
              <p:cNvGraphicFramePr>
                <a:graphicFrameLocks noChangeAspect="1"/>
              </p:cNvGraphicFramePr>
              <p:nvPr>
                <p:extLst>
                  <p:ext uri="{D42A27DB-BD31-4B8C-83A1-F6EECF244321}">
                    <p14:modId xmlns:p14="http://schemas.microsoft.com/office/powerpoint/2010/main" val="8869049"/>
                  </p:ext>
                </p:extLst>
              </p:nvPr>
            </p:nvGraphicFramePr>
            <p:xfrm>
              <a:off x="25915977" y="7372016"/>
              <a:ext cx="443323" cy="2084017"/>
            </p:xfrm>
            <a:graphic>
              <a:graphicData uri="http://schemas.microsoft.com/office/drawing/2017/model3d">
                <am3d:model3d r:embed="rId7">
                  <am3d:spPr>
                    <a:xfrm>
                      <a:off x="0" y="0"/>
                      <a:ext cx="443323" cy="2084017"/>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123466" ay="-299996" az="10777"/>
                    <am3d:postTrans dx="0" dy="0" dz="0"/>
                  </am3d:trans>
                  <am3d:raster rName="Office3DRenderer" rVer="16.0.8326">
                    <am3d:blip r:embed="rId9"/>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69" name="3D Model 68">
                <a:extLst>
                  <a:ext uri="{FF2B5EF4-FFF2-40B4-BE49-F238E27FC236}">
                    <a16:creationId xmlns:a16="http://schemas.microsoft.com/office/drawing/2014/main" id="{CAAD0163-B947-4CB3-A67E-819C38126948}"/>
                  </a:ext>
                </a:extLst>
              </p:cNvPr>
              <p:cNvPicPr>
                <a:picLocks noGrp="1" noRot="1" noChangeAspect="1" noMove="1" noResize="1" noEditPoints="1" noAdjustHandles="1" noChangeArrowheads="1" noChangeShapeType="1" noCrop="1"/>
              </p:cNvPicPr>
              <p:nvPr/>
            </p:nvPicPr>
            <p:blipFill>
              <a:blip r:embed="rId9"/>
              <a:stretch>
                <a:fillRect/>
              </a:stretch>
            </p:blipFill>
            <p:spPr>
              <a:xfrm>
                <a:off x="25915977" y="7372016"/>
                <a:ext cx="443323" cy="2084017"/>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2" name="3D Model 71">
                <a:extLst>
                  <a:ext uri="{FF2B5EF4-FFF2-40B4-BE49-F238E27FC236}">
                    <a16:creationId xmlns:a16="http://schemas.microsoft.com/office/drawing/2014/main" id="{E60FBF06-79BE-4C39-8711-E1B8BDEAC5C0}"/>
                  </a:ext>
                </a:extLst>
              </p:cNvPr>
              <p:cNvGraphicFramePr>
                <a:graphicFrameLocks noChangeAspect="1"/>
              </p:cNvGraphicFramePr>
              <p:nvPr>
                <p:extLst>
                  <p:ext uri="{D42A27DB-BD31-4B8C-83A1-F6EECF244321}">
                    <p14:modId xmlns:p14="http://schemas.microsoft.com/office/powerpoint/2010/main" val="3130827387"/>
                  </p:ext>
                </p:extLst>
              </p:nvPr>
            </p:nvGraphicFramePr>
            <p:xfrm>
              <a:off x="23854648" y="7289517"/>
              <a:ext cx="443323" cy="2084017"/>
            </p:xfrm>
            <a:graphic>
              <a:graphicData uri="http://schemas.microsoft.com/office/drawing/2017/model3d">
                <am3d:model3d r:embed="rId7">
                  <am3d:spPr>
                    <a:xfrm>
                      <a:off x="0" y="0"/>
                      <a:ext cx="443323" cy="2084017"/>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123466" ay="-299996" az="10777"/>
                    <am3d:postTrans dx="0" dy="0" dz="0"/>
                  </am3d:trans>
                  <am3d:raster rName="Office3DRenderer" rVer="16.0.8326">
                    <am3d:blip r:embed="rId9"/>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2" name="3D Model 71">
                <a:extLst>
                  <a:ext uri="{FF2B5EF4-FFF2-40B4-BE49-F238E27FC236}">
                    <a16:creationId xmlns:a16="http://schemas.microsoft.com/office/drawing/2014/main" id="{E60FBF06-79BE-4C39-8711-E1B8BDEAC5C0}"/>
                  </a:ext>
                </a:extLst>
              </p:cNvPr>
              <p:cNvPicPr>
                <a:picLocks noGrp="1" noRot="1" noChangeAspect="1" noMove="1" noResize="1" noEditPoints="1" noAdjustHandles="1" noChangeArrowheads="1" noChangeShapeType="1" noCrop="1"/>
              </p:cNvPicPr>
              <p:nvPr/>
            </p:nvPicPr>
            <p:blipFill>
              <a:blip r:embed="rId9"/>
              <a:stretch>
                <a:fillRect/>
              </a:stretch>
            </p:blipFill>
            <p:spPr>
              <a:xfrm>
                <a:off x="23854648" y="7289517"/>
                <a:ext cx="443323" cy="2084017"/>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3" name="3D Model 72">
                <a:extLst>
                  <a:ext uri="{FF2B5EF4-FFF2-40B4-BE49-F238E27FC236}">
                    <a16:creationId xmlns:a16="http://schemas.microsoft.com/office/drawing/2014/main" id="{EDA1B9CB-C7A7-4A8D-91DB-BDC5C875DCD4}"/>
                  </a:ext>
                </a:extLst>
              </p:cNvPr>
              <p:cNvGraphicFramePr>
                <a:graphicFrameLocks noChangeAspect="1"/>
              </p:cNvGraphicFramePr>
              <p:nvPr>
                <p:extLst>
                  <p:ext uri="{D42A27DB-BD31-4B8C-83A1-F6EECF244321}">
                    <p14:modId xmlns:p14="http://schemas.microsoft.com/office/powerpoint/2010/main" val="3685563836"/>
                  </p:ext>
                </p:extLst>
              </p:nvPr>
            </p:nvGraphicFramePr>
            <p:xfrm>
              <a:off x="30786379" y="7448097"/>
              <a:ext cx="443323" cy="2084017"/>
            </p:xfrm>
            <a:graphic>
              <a:graphicData uri="http://schemas.microsoft.com/office/drawing/2017/model3d">
                <am3d:model3d r:embed="rId7">
                  <am3d:spPr>
                    <a:xfrm>
                      <a:off x="0" y="0"/>
                      <a:ext cx="443323" cy="2084017"/>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123466" ay="-299996" az="10777"/>
                    <am3d:postTrans dx="0" dy="0" dz="0"/>
                  </am3d:trans>
                  <am3d:raster rName="Office3DRenderer" rVer="16.0.8326">
                    <am3d:blip r:embed="rId9"/>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3" name="3D Model 72">
                <a:extLst>
                  <a:ext uri="{FF2B5EF4-FFF2-40B4-BE49-F238E27FC236}">
                    <a16:creationId xmlns:a16="http://schemas.microsoft.com/office/drawing/2014/main" id="{EDA1B9CB-C7A7-4A8D-91DB-BDC5C875DCD4}"/>
                  </a:ext>
                </a:extLst>
              </p:cNvPr>
              <p:cNvPicPr>
                <a:picLocks noGrp="1" noRot="1" noChangeAspect="1" noMove="1" noResize="1" noEditPoints="1" noAdjustHandles="1" noChangeArrowheads="1" noChangeShapeType="1" noCrop="1"/>
              </p:cNvPicPr>
              <p:nvPr/>
            </p:nvPicPr>
            <p:blipFill>
              <a:blip r:embed="rId9"/>
              <a:stretch>
                <a:fillRect/>
              </a:stretch>
            </p:blipFill>
            <p:spPr>
              <a:xfrm>
                <a:off x="30786379" y="7448097"/>
                <a:ext cx="443323" cy="2084017"/>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5" name="3D Model 74">
                <a:extLst>
                  <a:ext uri="{FF2B5EF4-FFF2-40B4-BE49-F238E27FC236}">
                    <a16:creationId xmlns:a16="http://schemas.microsoft.com/office/drawing/2014/main" id="{2B182468-0E8B-4721-9CE3-DE599D73DF17}"/>
                  </a:ext>
                </a:extLst>
              </p:cNvPr>
              <p:cNvGraphicFramePr>
                <a:graphicFrameLocks noChangeAspect="1"/>
              </p:cNvGraphicFramePr>
              <p:nvPr>
                <p:extLst>
                  <p:ext uri="{D42A27DB-BD31-4B8C-83A1-F6EECF244321}">
                    <p14:modId xmlns:p14="http://schemas.microsoft.com/office/powerpoint/2010/main" val="1078920834"/>
                  </p:ext>
                </p:extLst>
              </p:nvPr>
            </p:nvGraphicFramePr>
            <p:xfrm>
              <a:off x="33249571" y="7389167"/>
              <a:ext cx="441292" cy="2075508"/>
            </p:xfrm>
            <a:graphic>
              <a:graphicData uri="http://schemas.microsoft.com/office/drawing/2017/model3d">
                <am3d:model3d r:embed="rId7">
                  <am3d:spPr>
                    <a:xfrm>
                      <a:off x="0" y="0"/>
                      <a:ext cx="441292" cy="2075508"/>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77924" ay="-285000" az="6466"/>
                    <am3d:postTrans dx="0" dy="0" dz="0"/>
                  </am3d:trans>
                  <am3d:raster rName="Office3DRenderer" rVer="16.0.8326">
                    <am3d:blip r:embed="rId10"/>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5" name="3D Model 74">
                <a:extLst>
                  <a:ext uri="{FF2B5EF4-FFF2-40B4-BE49-F238E27FC236}">
                    <a16:creationId xmlns:a16="http://schemas.microsoft.com/office/drawing/2014/main" id="{2B182468-0E8B-4721-9CE3-DE599D73DF17}"/>
                  </a:ext>
                </a:extLst>
              </p:cNvPr>
              <p:cNvPicPr>
                <a:picLocks noGrp="1" noRot="1" noChangeAspect="1" noMove="1" noResize="1" noEditPoints="1" noAdjustHandles="1" noChangeArrowheads="1" noChangeShapeType="1" noCrop="1"/>
              </p:cNvPicPr>
              <p:nvPr/>
            </p:nvPicPr>
            <p:blipFill>
              <a:blip r:embed="rId11"/>
              <a:stretch>
                <a:fillRect/>
              </a:stretch>
            </p:blipFill>
            <p:spPr>
              <a:xfrm>
                <a:off x="33249571" y="7389167"/>
                <a:ext cx="441292" cy="2075508"/>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4" name="3D Model 73">
                <a:extLst>
                  <a:ext uri="{FF2B5EF4-FFF2-40B4-BE49-F238E27FC236}">
                    <a16:creationId xmlns:a16="http://schemas.microsoft.com/office/drawing/2014/main" id="{27F0AC17-8BFC-4BCA-B044-7197FC904193}"/>
                  </a:ext>
                </a:extLst>
              </p:cNvPr>
              <p:cNvGraphicFramePr>
                <a:graphicFrameLocks noChangeAspect="1"/>
              </p:cNvGraphicFramePr>
              <p:nvPr>
                <p:extLst>
                  <p:ext uri="{D42A27DB-BD31-4B8C-83A1-F6EECF244321}">
                    <p14:modId xmlns:p14="http://schemas.microsoft.com/office/powerpoint/2010/main" val="1747038211"/>
                  </p:ext>
                </p:extLst>
              </p:nvPr>
            </p:nvGraphicFramePr>
            <p:xfrm>
              <a:off x="32003201" y="7555130"/>
              <a:ext cx="441292" cy="2075508"/>
            </p:xfrm>
            <a:graphic>
              <a:graphicData uri="http://schemas.microsoft.com/office/drawing/2017/model3d">
                <am3d:model3d r:embed="rId7">
                  <am3d:spPr>
                    <a:xfrm>
                      <a:off x="0" y="0"/>
                      <a:ext cx="441292" cy="2075508"/>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77924" ay="-285000" az="6466"/>
                    <am3d:postTrans dx="0" dy="0" dz="0"/>
                  </am3d:trans>
                  <am3d:raster rName="Office3DRenderer" rVer="16.0.8326">
                    <am3d:blip r:embed="rId11"/>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4" name="3D Model 73">
                <a:extLst>
                  <a:ext uri="{FF2B5EF4-FFF2-40B4-BE49-F238E27FC236}">
                    <a16:creationId xmlns:a16="http://schemas.microsoft.com/office/drawing/2014/main" id="{27F0AC17-8BFC-4BCA-B044-7197FC904193}"/>
                  </a:ext>
                </a:extLst>
              </p:cNvPr>
              <p:cNvPicPr>
                <a:picLocks noGrp="1" noRot="1" noChangeAspect="1" noMove="1" noResize="1" noEditPoints="1" noAdjustHandles="1" noChangeArrowheads="1" noChangeShapeType="1" noCrop="1"/>
              </p:cNvPicPr>
              <p:nvPr/>
            </p:nvPicPr>
            <p:blipFill>
              <a:blip r:embed="rId11"/>
              <a:stretch>
                <a:fillRect/>
              </a:stretch>
            </p:blipFill>
            <p:spPr>
              <a:xfrm>
                <a:off x="32003201" y="7555130"/>
                <a:ext cx="441292" cy="2075508"/>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6" name="3D Model 75">
                <a:extLst>
                  <a:ext uri="{FF2B5EF4-FFF2-40B4-BE49-F238E27FC236}">
                    <a16:creationId xmlns:a16="http://schemas.microsoft.com/office/drawing/2014/main" id="{294C9ADA-23A3-4EFC-BD36-C9FA08D36B2F}"/>
                  </a:ext>
                </a:extLst>
              </p:cNvPr>
              <p:cNvGraphicFramePr>
                <a:graphicFrameLocks noChangeAspect="1"/>
              </p:cNvGraphicFramePr>
              <p:nvPr>
                <p:extLst>
                  <p:ext uri="{D42A27DB-BD31-4B8C-83A1-F6EECF244321}">
                    <p14:modId xmlns:p14="http://schemas.microsoft.com/office/powerpoint/2010/main" val="3549686220"/>
                  </p:ext>
                </p:extLst>
              </p:nvPr>
            </p:nvGraphicFramePr>
            <p:xfrm>
              <a:off x="38325552" y="7393357"/>
              <a:ext cx="441292" cy="2075508"/>
            </p:xfrm>
            <a:graphic>
              <a:graphicData uri="http://schemas.microsoft.com/office/drawing/2017/model3d">
                <am3d:model3d r:embed="rId7">
                  <am3d:spPr>
                    <a:xfrm>
                      <a:off x="0" y="0"/>
                      <a:ext cx="441292" cy="2075508"/>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77924" ay="-285000" az="6466"/>
                    <am3d:postTrans dx="0" dy="0" dz="0"/>
                  </am3d:trans>
                  <am3d:raster rName="Office3DRenderer" rVer="16.0.8326">
                    <am3d:blip r:embed="rId11"/>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6" name="3D Model 75">
                <a:extLst>
                  <a:ext uri="{FF2B5EF4-FFF2-40B4-BE49-F238E27FC236}">
                    <a16:creationId xmlns:a16="http://schemas.microsoft.com/office/drawing/2014/main" id="{294C9ADA-23A3-4EFC-BD36-C9FA08D36B2F}"/>
                  </a:ext>
                </a:extLst>
              </p:cNvPr>
              <p:cNvPicPr>
                <a:picLocks noGrp="1" noRot="1" noChangeAspect="1" noMove="1" noResize="1" noEditPoints="1" noAdjustHandles="1" noChangeArrowheads="1" noChangeShapeType="1" noCrop="1"/>
              </p:cNvPicPr>
              <p:nvPr/>
            </p:nvPicPr>
            <p:blipFill>
              <a:blip r:embed="rId11"/>
              <a:stretch>
                <a:fillRect/>
              </a:stretch>
            </p:blipFill>
            <p:spPr>
              <a:xfrm>
                <a:off x="38325552" y="7393357"/>
                <a:ext cx="441292" cy="2075508"/>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7" name="3D Model 76">
                <a:extLst>
                  <a:ext uri="{FF2B5EF4-FFF2-40B4-BE49-F238E27FC236}">
                    <a16:creationId xmlns:a16="http://schemas.microsoft.com/office/drawing/2014/main" id="{CEED3C3E-5582-4EAC-B5E1-C58159F6BB44}"/>
                  </a:ext>
                </a:extLst>
              </p:cNvPr>
              <p:cNvGraphicFramePr>
                <a:graphicFrameLocks noChangeAspect="1"/>
              </p:cNvGraphicFramePr>
              <p:nvPr>
                <p:extLst>
                  <p:ext uri="{D42A27DB-BD31-4B8C-83A1-F6EECF244321}">
                    <p14:modId xmlns:p14="http://schemas.microsoft.com/office/powerpoint/2010/main" val="3173940174"/>
                  </p:ext>
                </p:extLst>
              </p:nvPr>
            </p:nvGraphicFramePr>
            <p:xfrm>
              <a:off x="39391922" y="7621242"/>
              <a:ext cx="441292" cy="2075508"/>
            </p:xfrm>
            <a:graphic>
              <a:graphicData uri="http://schemas.microsoft.com/office/drawing/2017/model3d">
                <am3d:model3d r:embed="rId7">
                  <am3d:spPr>
                    <a:xfrm>
                      <a:off x="0" y="0"/>
                      <a:ext cx="441292" cy="2075508"/>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77924" ay="-285000" az="6466"/>
                    <am3d:postTrans dx="0" dy="0" dz="0"/>
                  </am3d:trans>
                  <am3d:raster rName="Office3DRenderer" rVer="16.0.8326">
                    <am3d:blip r:embed="rId10"/>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7" name="3D Model 76">
                <a:extLst>
                  <a:ext uri="{FF2B5EF4-FFF2-40B4-BE49-F238E27FC236}">
                    <a16:creationId xmlns:a16="http://schemas.microsoft.com/office/drawing/2014/main" id="{CEED3C3E-5582-4EAC-B5E1-C58159F6BB44}"/>
                  </a:ext>
                </a:extLst>
              </p:cNvPr>
              <p:cNvPicPr>
                <a:picLocks noGrp="1" noRot="1" noChangeAspect="1" noMove="1" noResize="1" noEditPoints="1" noAdjustHandles="1" noChangeArrowheads="1" noChangeShapeType="1" noCrop="1"/>
              </p:cNvPicPr>
              <p:nvPr/>
            </p:nvPicPr>
            <p:blipFill>
              <a:blip r:embed="rId11"/>
              <a:stretch>
                <a:fillRect/>
              </a:stretch>
            </p:blipFill>
            <p:spPr>
              <a:xfrm>
                <a:off x="39391922" y="7621242"/>
                <a:ext cx="441292" cy="2075508"/>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8" name="3D Model 77">
                <a:extLst>
                  <a:ext uri="{FF2B5EF4-FFF2-40B4-BE49-F238E27FC236}">
                    <a16:creationId xmlns:a16="http://schemas.microsoft.com/office/drawing/2014/main" id="{0323F44D-752A-45ED-A723-FF8C3F7CF2D1}"/>
                  </a:ext>
                </a:extLst>
              </p:cNvPr>
              <p:cNvGraphicFramePr>
                <a:graphicFrameLocks noChangeAspect="1"/>
              </p:cNvGraphicFramePr>
              <p:nvPr>
                <p:extLst>
                  <p:ext uri="{D42A27DB-BD31-4B8C-83A1-F6EECF244321}">
                    <p14:modId xmlns:p14="http://schemas.microsoft.com/office/powerpoint/2010/main" val="3429003040"/>
                  </p:ext>
                </p:extLst>
              </p:nvPr>
            </p:nvGraphicFramePr>
            <p:xfrm>
              <a:off x="40458292" y="7416699"/>
              <a:ext cx="441292" cy="2075508"/>
            </p:xfrm>
            <a:graphic>
              <a:graphicData uri="http://schemas.microsoft.com/office/drawing/2017/model3d">
                <am3d:model3d r:embed="rId7">
                  <am3d:spPr>
                    <a:xfrm>
                      <a:off x="0" y="0"/>
                      <a:ext cx="441292" cy="2075508"/>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77924" ay="-285000" az="6466"/>
                    <am3d:postTrans dx="0" dy="0" dz="0"/>
                  </am3d:trans>
                  <am3d:raster rName="Office3DRenderer" rVer="16.0.8326">
                    <am3d:blip r:embed="rId11"/>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8" name="3D Model 77">
                <a:extLst>
                  <a:ext uri="{FF2B5EF4-FFF2-40B4-BE49-F238E27FC236}">
                    <a16:creationId xmlns:a16="http://schemas.microsoft.com/office/drawing/2014/main" id="{0323F44D-752A-45ED-A723-FF8C3F7CF2D1}"/>
                  </a:ext>
                </a:extLst>
              </p:cNvPr>
              <p:cNvPicPr>
                <a:picLocks noGrp="1" noRot="1" noChangeAspect="1" noMove="1" noResize="1" noEditPoints="1" noAdjustHandles="1" noChangeArrowheads="1" noChangeShapeType="1" noCrop="1"/>
              </p:cNvPicPr>
              <p:nvPr/>
            </p:nvPicPr>
            <p:blipFill>
              <a:blip r:embed="rId11"/>
              <a:stretch>
                <a:fillRect/>
              </a:stretch>
            </p:blipFill>
            <p:spPr>
              <a:xfrm>
                <a:off x="40458292" y="7416699"/>
                <a:ext cx="441292" cy="2075508"/>
              </a:xfrm>
              <a:prstGeom prst="rect">
                <a:avLst/>
              </a:prstGeom>
            </p:spPr>
          </p:pic>
        </mc:Fallback>
      </mc:AlternateContent>
      <mc:AlternateContent xmlns:mc="http://schemas.openxmlformats.org/markup-compatibility/2006" xmlns:am3d="http://schemas.microsoft.com/office/drawing/2017/model3d">
        <mc:Choice Requires="am3d">
          <p:graphicFrame>
            <p:nvGraphicFramePr>
              <p:cNvPr id="79" name="3D Model 78">
                <a:extLst>
                  <a:ext uri="{FF2B5EF4-FFF2-40B4-BE49-F238E27FC236}">
                    <a16:creationId xmlns:a16="http://schemas.microsoft.com/office/drawing/2014/main" id="{5AFAAFF9-F8B7-4DBE-A7FF-A851602987A6}"/>
                  </a:ext>
                </a:extLst>
              </p:cNvPr>
              <p:cNvGraphicFramePr>
                <a:graphicFrameLocks noChangeAspect="1"/>
              </p:cNvGraphicFramePr>
              <p:nvPr>
                <p:extLst>
                  <p:ext uri="{D42A27DB-BD31-4B8C-83A1-F6EECF244321}">
                    <p14:modId xmlns:p14="http://schemas.microsoft.com/office/powerpoint/2010/main" val="1306837251"/>
                  </p:ext>
                </p:extLst>
              </p:nvPr>
            </p:nvGraphicFramePr>
            <p:xfrm rot="16378863">
              <a:off x="21599064" y="7958670"/>
              <a:ext cx="443323" cy="2084017"/>
            </p:xfrm>
            <a:graphic>
              <a:graphicData uri="http://schemas.microsoft.com/office/drawing/2017/model3d">
                <am3d:model3d r:embed="rId7">
                  <am3d:spPr>
                    <a:xfrm rot="16378863">
                      <a:off x="0" y="0"/>
                      <a:ext cx="443323" cy="2084017"/>
                    </a:xfrm>
                    <a:prstGeom prst="rect">
                      <a:avLst/>
                    </a:prstGeom>
                  </am3d:spPr>
                  <am3d:camera>
                    <am3d:pos x="0" y="0" z="48155449"/>
                    <am3d:up dx="0" dy="36000000" dz="0"/>
                    <am3d:lookAt x="0" y="0" z="0"/>
                    <am3d:perspective fov="2700000"/>
                  </am3d:camera>
                  <am3d:trans>
                    <am3d:meterPerModelUnit n="873991" d="1000000"/>
                    <am3d:preTrans dx="-1003578" dy="-3058334" dz="-7284594"/>
                    <am3d:scale>
                      <am3d:sx n="1000000" d="1000000"/>
                      <am3d:sy n="1000000" d="1000000"/>
                      <am3d:sz n="1000000" d="1000000"/>
                    </am3d:scale>
                    <am3d:rot ax="-123466" ay="-299996" az="10777"/>
                    <am3d:postTrans dx="0" dy="0" dz="0"/>
                  </am3d:trans>
                  <am3d:raster rName="Office3DRenderer" rVer="16.0.8326">
                    <am3d:blip r:embed="rId8"/>
                  </am3d:raster>
                  <am3d:objViewport viewportSz="222245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9" name="3D Model 78">
                <a:extLst>
                  <a:ext uri="{FF2B5EF4-FFF2-40B4-BE49-F238E27FC236}">
                    <a16:creationId xmlns:a16="http://schemas.microsoft.com/office/drawing/2014/main" id="{5AFAAFF9-F8B7-4DBE-A7FF-A851602987A6}"/>
                  </a:ext>
                </a:extLst>
              </p:cNvPr>
              <p:cNvPicPr>
                <a:picLocks noGrp="1" noRot="1" noChangeAspect="1" noMove="1" noResize="1" noEditPoints="1" noAdjustHandles="1" noChangeArrowheads="1" noChangeShapeType="1" noCrop="1"/>
              </p:cNvPicPr>
              <p:nvPr/>
            </p:nvPicPr>
            <p:blipFill>
              <a:blip r:embed="rId9"/>
              <a:stretch>
                <a:fillRect/>
              </a:stretch>
            </p:blipFill>
            <p:spPr>
              <a:xfrm rot="16378863">
                <a:off x="21599064" y="7958670"/>
                <a:ext cx="443323" cy="2084017"/>
              </a:xfrm>
              <a:prstGeom prst="rect">
                <a:avLst/>
              </a:prstGeom>
            </p:spPr>
          </p:pic>
        </mc:Fallback>
      </mc:AlternateContent>
      <p:sp>
        <p:nvSpPr>
          <p:cNvPr id="83" name="Rectangle 82">
            <a:extLst>
              <a:ext uri="{FF2B5EF4-FFF2-40B4-BE49-F238E27FC236}">
                <a16:creationId xmlns:a16="http://schemas.microsoft.com/office/drawing/2014/main" id="{0A1522CE-5771-4C57-9F0A-7B5C1ADBA3A1}"/>
              </a:ext>
            </a:extLst>
          </p:cNvPr>
          <p:cNvSpPr/>
          <p:nvPr/>
        </p:nvSpPr>
        <p:spPr>
          <a:xfrm>
            <a:off x="15666309" y="20937742"/>
            <a:ext cx="27297719" cy="906340"/>
          </a:xfrm>
          <a:prstGeom prst="rect">
            <a:avLst/>
          </a:prstGeom>
          <a:solidFill>
            <a:srgbClr val="9AABD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rebuchet MS" panose="020B0603020202020204" pitchFamily="34" charset="0"/>
              </a:rPr>
              <a:t>Resveratrol Response</a:t>
            </a:r>
          </a:p>
        </p:txBody>
      </p:sp>
      <p:sp>
        <p:nvSpPr>
          <p:cNvPr id="84" name="TextBox 83">
            <a:extLst>
              <a:ext uri="{FF2B5EF4-FFF2-40B4-BE49-F238E27FC236}">
                <a16:creationId xmlns:a16="http://schemas.microsoft.com/office/drawing/2014/main" id="{7E243862-F4ED-448D-B9EB-0AAEA6DD21EA}"/>
              </a:ext>
            </a:extLst>
          </p:cNvPr>
          <p:cNvSpPr txBox="1"/>
          <p:nvPr/>
        </p:nvSpPr>
        <p:spPr>
          <a:xfrm>
            <a:off x="15830684" y="18432062"/>
            <a:ext cx="28398942" cy="2610843"/>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dirty="0"/>
              <a:t>A decrease in frequency corresponds to successful surface modification of PEG</a:t>
            </a:r>
          </a:p>
          <a:p>
            <a:pPr marL="457200" indent="-457200" algn="just">
              <a:lnSpc>
                <a:spcPct val="150000"/>
              </a:lnSpc>
              <a:buFont typeface="Arial" panose="020B0604020202020204" pitchFamily="34" charset="0"/>
              <a:buChar char="•"/>
            </a:pPr>
            <a:r>
              <a:rPr lang="en-US" sz="2800" dirty="0"/>
              <a:t>The surface stabilized and excess PEG was washed away with water </a:t>
            </a:r>
          </a:p>
          <a:p>
            <a:pPr marL="457200" indent="-457200" algn="just">
              <a:lnSpc>
                <a:spcPct val="150000"/>
              </a:lnSpc>
              <a:buFont typeface="Arial" panose="020B0604020202020204" pitchFamily="34" charset="0"/>
              <a:buChar char="•"/>
            </a:pPr>
            <a:r>
              <a:rPr lang="en-US" sz="2800" dirty="0"/>
              <a:t>αCD was introduced to the system, washing away physiosorbed PEG, and eventually stabilized after an increase in frequency resulting in αCD:PEG inclusion complexes </a:t>
            </a:r>
          </a:p>
          <a:p>
            <a:pPr marL="457200" indent="-457200" algn="just">
              <a:lnSpc>
                <a:spcPct val="150000"/>
              </a:lnSpc>
              <a:buFont typeface="Arial" panose="020B0604020202020204" pitchFamily="34" charset="0"/>
              <a:buChar char="•"/>
            </a:pPr>
            <a:endParaRPr lang="en-US" sz="2800" dirty="0"/>
          </a:p>
        </p:txBody>
      </p:sp>
      <p:sp>
        <p:nvSpPr>
          <p:cNvPr id="67" name="Rectangle 66">
            <a:extLst>
              <a:ext uri="{FF2B5EF4-FFF2-40B4-BE49-F238E27FC236}">
                <a16:creationId xmlns:a16="http://schemas.microsoft.com/office/drawing/2014/main" id="{EF0ED627-89AA-4738-8255-DFE425E80E94}"/>
              </a:ext>
            </a:extLst>
          </p:cNvPr>
          <p:cNvSpPr/>
          <p:nvPr/>
        </p:nvSpPr>
        <p:spPr>
          <a:xfrm>
            <a:off x="498226" y="17876063"/>
            <a:ext cx="13135892" cy="988528"/>
          </a:xfrm>
          <a:prstGeom prst="rect">
            <a:avLst/>
          </a:prstGeom>
          <a:solidFill>
            <a:srgbClr val="9AABD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rebuchet MS" panose="020B0603020202020204" pitchFamily="34" charset="0"/>
              </a:rPr>
              <a:t>Modification Details</a:t>
            </a:r>
          </a:p>
        </p:txBody>
      </p:sp>
      <p:sp>
        <p:nvSpPr>
          <p:cNvPr id="70" name="TextBox 69">
            <a:extLst>
              <a:ext uri="{FF2B5EF4-FFF2-40B4-BE49-F238E27FC236}">
                <a16:creationId xmlns:a16="http://schemas.microsoft.com/office/drawing/2014/main" id="{3647316B-3F8A-4FCC-A6A5-E1079A575531}"/>
              </a:ext>
            </a:extLst>
          </p:cNvPr>
          <p:cNvSpPr txBox="1"/>
          <p:nvPr/>
        </p:nvSpPr>
        <p:spPr>
          <a:xfrm>
            <a:off x="508000" y="19139414"/>
            <a:ext cx="13126118" cy="2862322"/>
          </a:xfrm>
          <a:prstGeom prst="rect">
            <a:avLst/>
          </a:prstGeom>
          <a:noFill/>
        </p:spPr>
        <p:txBody>
          <a:bodyPr wrap="square" rtlCol="0">
            <a:spAutoFit/>
          </a:bodyPr>
          <a:lstStyle/>
          <a:p>
            <a:pPr marL="342900" indent="-342900">
              <a:spcAft>
                <a:spcPts val="1200"/>
              </a:spcAft>
              <a:buFont typeface="Wingdings" panose="05000000000000000000" pitchFamily="2" charset="2"/>
              <a:buChar char="§"/>
            </a:pPr>
            <a:r>
              <a:rPr lang="en-US" sz="2800" dirty="0"/>
              <a:t>0.5 mg/mL of CT-PEG-SH in water for 45 minutes</a:t>
            </a:r>
          </a:p>
          <a:p>
            <a:pPr marL="342900" indent="-342900">
              <a:spcAft>
                <a:spcPts val="1200"/>
              </a:spcAft>
              <a:buFont typeface="Wingdings" panose="05000000000000000000" pitchFamily="2" charset="2"/>
              <a:buChar char="§"/>
            </a:pPr>
            <a:r>
              <a:rPr lang="en-US" sz="2800" dirty="0"/>
              <a:t>Water rinse for 20 minutes</a:t>
            </a:r>
          </a:p>
          <a:p>
            <a:pPr marL="342900" indent="-342900">
              <a:spcAft>
                <a:spcPts val="1200"/>
              </a:spcAft>
              <a:buFont typeface="Wingdings" panose="05000000000000000000" pitchFamily="2" charset="2"/>
              <a:buChar char="§"/>
            </a:pPr>
            <a:r>
              <a:rPr lang="en-US" sz="2800" dirty="0"/>
              <a:t>5 mM αCD in Water for 45 minutes</a:t>
            </a:r>
          </a:p>
          <a:p>
            <a:pPr marL="342900" indent="-342900">
              <a:spcAft>
                <a:spcPts val="1200"/>
              </a:spcAft>
              <a:buFont typeface="Wingdings" panose="05000000000000000000" pitchFamily="2" charset="2"/>
              <a:buChar char="§"/>
            </a:pPr>
            <a:endParaRPr lang="en-US" sz="2800" dirty="0"/>
          </a:p>
          <a:p>
            <a:pPr marL="342900" indent="-342900">
              <a:spcAft>
                <a:spcPts val="1200"/>
              </a:spcAft>
              <a:buFont typeface="Wingdings" panose="05000000000000000000" pitchFamily="2" charset="2"/>
              <a:buChar char="§"/>
            </a:pPr>
            <a:endParaRPr lang="en-US" sz="2800" dirty="0"/>
          </a:p>
        </p:txBody>
      </p:sp>
      <p:pic>
        <p:nvPicPr>
          <p:cNvPr id="47" name="Picture 46">
            <a:extLst>
              <a:ext uri="{FF2B5EF4-FFF2-40B4-BE49-F238E27FC236}">
                <a16:creationId xmlns:a16="http://schemas.microsoft.com/office/drawing/2014/main" id="{8C831836-BABE-4986-9F82-E9B7CEC668DC}"/>
              </a:ext>
            </a:extLst>
          </p:cNvPr>
          <p:cNvPicPr>
            <a:picLocks noChangeAspect="1"/>
          </p:cNvPicPr>
          <p:nvPr/>
        </p:nvPicPr>
        <p:blipFill>
          <a:blip r:embed="rId5"/>
          <a:stretch>
            <a:fillRect/>
          </a:stretch>
        </p:blipFill>
        <p:spPr>
          <a:xfrm>
            <a:off x="30549126" y="8330505"/>
            <a:ext cx="753524" cy="651224"/>
          </a:xfrm>
          <a:prstGeom prst="rect">
            <a:avLst/>
          </a:prstGeom>
        </p:spPr>
      </p:pic>
      <p:pic>
        <p:nvPicPr>
          <p:cNvPr id="71" name="Picture 70">
            <a:extLst>
              <a:ext uri="{FF2B5EF4-FFF2-40B4-BE49-F238E27FC236}">
                <a16:creationId xmlns:a16="http://schemas.microsoft.com/office/drawing/2014/main" id="{3112C7B3-6B05-4189-A447-A65A73B940EE}"/>
              </a:ext>
            </a:extLst>
          </p:cNvPr>
          <p:cNvPicPr>
            <a:picLocks noChangeAspect="1"/>
          </p:cNvPicPr>
          <p:nvPr/>
        </p:nvPicPr>
        <p:blipFill>
          <a:blip r:embed="rId5"/>
          <a:stretch>
            <a:fillRect/>
          </a:stretch>
        </p:blipFill>
        <p:spPr>
          <a:xfrm>
            <a:off x="30601849" y="7615600"/>
            <a:ext cx="753524" cy="651224"/>
          </a:xfrm>
          <a:prstGeom prst="rect">
            <a:avLst/>
          </a:prstGeom>
        </p:spPr>
      </p:pic>
      <p:pic>
        <p:nvPicPr>
          <p:cNvPr id="80" name="Picture 79">
            <a:extLst>
              <a:ext uri="{FF2B5EF4-FFF2-40B4-BE49-F238E27FC236}">
                <a16:creationId xmlns:a16="http://schemas.microsoft.com/office/drawing/2014/main" id="{90189A5F-7E1D-4F8B-B13B-203CF8610260}"/>
              </a:ext>
            </a:extLst>
          </p:cNvPr>
          <p:cNvPicPr>
            <a:picLocks noChangeAspect="1"/>
          </p:cNvPicPr>
          <p:nvPr/>
        </p:nvPicPr>
        <p:blipFill>
          <a:blip r:embed="rId5"/>
          <a:stretch>
            <a:fillRect/>
          </a:stretch>
        </p:blipFill>
        <p:spPr>
          <a:xfrm>
            <a:off x="31771311" y="8360222"/>
            <a:ext cx="753524" cy="651224"/>
          </a:xfrm>
          <a:prstGeom prst="rect">
            <a:avLst/>
          </a:prstGeom>
        </p:spPr>
      </p:pic>
      <p:pic>
        <p:nvPicPr>
          <p:cNvPr id="85" name="Picture 84">
            <a:extLst>
              <a:ext uri="{FF2B5EF4-FFF2-40B4-BE49-F238E27FC236}">
                <a16:creationId xmlns:a16="http://schemas.microsoft.com/office/drawing/2014/main" id="{2CE08DC9-AAD0-4B09-A7CD-6B0F7A13162B}"/>
              </a:ext>
            </a:extLst>
          </p:cNvPr>
          <p:cNvPicPr>
            <a:picLocks noChangeAspect="1"/>
          </p:cNvPicPr>
          <p:nvPr/>
        </p:nvPicPr>
        <p:blipFill>
          <a:blip r:embed="rId5"/>
          <a:stretch>
            <a:fillRect/>
          </a:stretch>
        </p:blipFill>
        <p:spPr>
          <a:xfrm>
            <a:off x="32967593" y="8308484"/>
            <a:ext cx="753524" cy="651224"/>
          </a:xfrm>
          <a:prstGeom prst="rect">
            <a:avLst/>
          </a:prstGeom>
        </p:spPr>
      </p:pic>
      <p:pic>
        <p:nvPicPr>
          <p:cNvPr id="87" name="Picture 86">
            <a:extLst>
              <a:ext uri="{FF2B5EF4-FFF2-40B4-BE49-F238E27FC236}">
                <a16:creationId xmlns:a16="http://schemas.microsoft.com/office/drawing/2014/main" id="{ADA91D56-F333-4FFA-9705-D11FA7CF5B0F}"/>
              </a:ext>
            </a:extLst>
          </p:cNvPr>
          <p:cNvPicPr>
            <a:picLocks noChangeAspect="1"/>
          </p:cNvPicPr>
          <p:nvPr/>
        </p:nvPicPr>
        <p:blipFill>
          <a:blip r:embed="rId5"/>
          <a:stretch>
            <a:fillRect/>
          </a:stretch>
        </p:blipFill>
        <p:spPr>
          <a:xfrm>
            <a:off x="33020316" y="7593579"/>
            <a:ext cx="753524" cy="651224"/>
          </a:xfrm>
          <a:prstGeom prst="rect">
            <a:avLst/>
          </a:prstGeom>
        </p:spPr>
      </p:pic>
      <p:pic>
        <p:nvPicPr>
          <p:cNvPr id="88" name="Picture 87">
            <a:extLst>
              <a:ext uri="{FF2B5EF4-FFF2-40B4-BE49-F238E27FC236}">
                <a16:creationId xmlns:a16="http://schemas.microsoft.com/office/drawing/2014/main" id="{E5B01CBD-067B-4655-B9D5-2B39ED2A640F}"/>
              </a:ext>
            </a:extLst>
          </p:cNvPr>
          <p:cNvPicPr>
            <a:picLocks noChangeAspect="1"/>
          </p:cNvPicPr>
          <p:nvPr/>
        </p:nvPicPr>
        <p:blipFill>
          <a:blip r:embed="rId5"/>
          <a:stretch>
            <a:fillRect/>
          </a:stretch>
        </p:blipFill>
        <p:spPr>
          <a:xfrm>
            <a:off x="39262010" y="8244546"/>
            <a:ext cx="753524" cy="651224"/>
          </a:xfrm>
          <a:prstGeom prst="rect">
            <a:avLst/>
          </a:prstGeom>
        </p:spPr>
      </p:pic>
      <p:pic>
        <p:nvPicPr>
          <p:cNvPr id="89" name="Picture 88">
            <a:extLst>
              <a:ext uri="{FF2B5EF4-FFF2-40B4-BE49-F238E27FC236}">
                <a16:creationId xmlns:a16="http://schemas.microsoft.com/office/drawing/2014/main" id="{242F76A9-27B2-42AC-90B2-8EF2A5899D2F}"/>
              </a:ext>
            </a:extLst>
          </p:cNvPr>
          <p:cNvPicPr>
            <a:picLocks noChangeAspect="1"/>
          </p:cNvPicPr>
          <p:nvPr/>
        </p:nvPicPr>
        <p:blipFill>
          <a:blip r:embed="rId5"/>
          <a:stretch>
            <a:fillRect/>
          </a:stretch>
        </p:blipFill>
        <p:spPr>
          <a:xfrm>
            <a:off x="40302176" y="8249490"/>
            <a:ext cx="753524" cy="651224"/>
          </a:xfrm>
          <a:prstGeom prst="rect">
            <a:avLst/>
          </a:prstGeom>
        </p:spPr>
      </p:pic>
      <p:pic>
        <p:nvPicPr>
          <p:cNvPr id="17" name="Picture 16">
            <a:extLst>
              <a:ext uri="{FF2B5EF4-FFF2-40B4-BE49-F238E27FC236}">
                <a16:creationId xmlns:a16="http://schemas.microsoft.com/office/drawing/2014/main" id="{CF62FFB4-15FC-4FC5-BB44-D4AEF9B97A80}"/>
              </a:ext>
            </a:extLst>
          </p:cNvPr>
          <p:cNvPicPr>
            <a:picLocks noChangeAspect="1"/>
          </p:cNvPicPr>
          <p:nvPr/>
        </p:nvPicPr>
        <p:blipFill>
          <a:blip r:embed="rId12"/>
          <a:stretch>
            <a:fillRect/>
          </a:stretch>
        </p:blipFill>
        <p:spPr>
          <a:xfrm>
            <a:off x="15671757" y="22031525"/>
            <a:ext cx="27384907" cy="8134479"/>
          </a:xfrm>
          <a:prstGeom prst="rect">
            <a:avLst/>
          </a:prstGeom>
        </p:spPr>
      </p:pic>
      <p:pic>
        <p:nvPicPr>
          <p:cNvPr id="42" name="Picture 41">
            <a:extLst>
              <a:ext uri="{FF2B5EF4-FFF2-40B4-BE49-F238E27FC236}">
                <a16:creationId xmlns:a16="http://schemas.microsoft.com/office/drawing/2014/main" id="{D499265D-A614-4FBC-95C2-EF3235B8E7AA}"/>
              </a:ext>
            </a:extLst>
          </p:cNvPr>
          <p:cNvPicPr>
            <a:picLocks noChangeAspect="1"/>
          </p:cNvPicPr>
          <p:nvPr/>
        </p:nvPicPr>
        <p:blipFill>
          <a:blip r:embed="rId13"/>
          <a:stretch>
            <a:fillRect/>
          </a:stretch>
        </p:blipFill>
        <p:spPr>
          <a:xfrm>
            <a:off x="3950697" y="25459228"/>
            <a:ext cx="6096528" cy="4224894"/>
          </a:xfrm>
          <a:prstGeom prst="rect">
            <a:avLst/>
          </a:prstGeom>
        </p:spPr>
      </p:pic>
      <p:sp>
        <p:nvSpPr>
          <p:cNvPr id="43" name="Rectangle 42">
            <a:extLst>
              <a:ext uri="{FF2B5EF4-FFF2-40B4-BE49-F238E27FC236}">
                <a16:creationId xmlns:a16="http://schemas.microsoft.com/office/drawing/2014/main" id="{29843343-AF0C-47AF-8E74-88759E321109}"/>
              </a:ext>
            </a:extLst>
          </p:cNvPr>
          <p:cNvSpPr/>
          <p:nvPr/>
        </p:nvSpPr>
        <p:spPr>
          <a:xfrm>
            <a:off x="16045595" y="23660272"/>
            <a:ext cx="789826" cy="43454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3D9CDAFC-18C8-443E-8134-43C20997FD28}"/>
              </a:ext>
            </a:extLst>
          </p:cNvPr>
          <p:cNvSpPr/>
          <p:nvPr/>
        </p:nvSpPr>
        <p:spPr>
          <a:xfrm>
            <a:off x="15392400" y="22001736"/>
            <a:ext cx="478841" cy="83225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a:extLst>
              <a:ext uri="{FF2B5EF4-FFF2-40B4-BE49-F238E27FC236}">
                <a16:creationId xmlns:a16="http://schemas.microsoft.com/office/drawing/2014/main" id="{2BC74D77-0A86-4637-B3E0-C244E9122C45}"/>
              </a:ext>
            </a:extLst>
          </p:cNvPr>
          <p:cNvSpPr/>
          <p:nvPr/>
        </p:nvSpPr>
        <p:spPr>
          <a:xfrm>
            <a:off x="42748406" y="21924128"/>
            <a:ext cx="478841" cy="83225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a:extLst>
              <a:ext uri="{FF2B5EF4-FFF2-40B4-BE49-F238E27FC236}">
                <a16:creationId xmlns:a16="http://schemas.microsoft.com/office/drawing/2014/main" id="{439B1A46-8A0C-4A4E-8D69-948575F1A9EE}"/>
              </a:ext>
            </a:extLst>
          </p:cNvPr>
          <p:cNvSpPr/>
          <p:nvPr/>
        </p:nvSpPr>
        <p:spPr>
          <a:xfrm rot="5400000">
            <a:off x="29147782" y="8282581"/>
            <a:ext cx="330607" cy="275878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30C78577-EF8E-446C-A0FF-DF51D6DC4B87}"/>
              </a:ext>
            </a:extLst>
          </p:cNvPr>
          <p:cNvSpPr txBox="1"/>
          <p:nvPr/>
        </p:nvSpPr>
        <p:spPr>
          <a:xfrm>
            <a:off x="1119496" y="29598155"/>
            <a:ext cx="13754210" cy="461665"/>
          </a:xfrm>
          <a:prstGeom prst="rect">
            <a:avLst/>
          </a:prstGeom>
          <a:noFill/>
        </p:spPr>
        <p:txBody>
          <a:bodyPr wrap="square" rtlCol="0">
            <a:spAutoFit/>
          </a:bodyPr>
          <a:lstStyle/>
          <a:p>
            <a:r>
              <a:rPr lang="en-US" sz="2400" dirty="0">
                <a:latin typeface="Trebuchet MS" panose="020B0603020202020204" pitchFamily="34" charset="0"/>
              </a:rPr>
              <a:t>.  </a:t>
            </a:r>
            <a:r>
              <a:rPr lang="en-US" sz="2400" baseline="30000" dirty="0">
                <a:latin typeface="Trebuchet MS" panose="020B0603020202020204" pitchFamily="34" charset="0"/>
              </a:rPr>
              <a:t>1</a:t>
            </a:r>
            <a:r>
              <a:rPr lang="en-US" sz="2400" dirty="0">
                <a:latin typeface="Trebuchet MS" panose="020B0603020202020204" pitchFamily="34" charset="0"/>
              </a:rPr>
              <a:t>Check out our presentation on Monday 1:06-1:24 in Hyatt Regency Orlando - Celebration 10</a:t>
            </a:r>
            <a:endParaRPr lang="en-US" sz="2400" dirty="0"/>
          </a:p>
        </p:txBody>
      </p:sp>
      <p:sp>
        <p:nvSpPr>
          <p:cNvPr id="115" name="Rectangle 114">
            <a:extLst>
              <a:ext uri="{FF2B5EF4-FFF2-40B4-BE49-F238E27FC236}">
                <a16:creationId xmlns:a16="http://schemas.microsoft.com/office/drawing/2014/main" id="{244DA193-B350-4A1F-A60A-A2BA9FE54CC6}"/>
              </a:ext>
            </a:extLst>
          </p:cNvPr>
          <p:cNvSpPr/>
          <p:nvPr/>
        </p:nvSpPr>
        <p:spPr>
          <a:xfrm>
            <a:off x="15272510" y="11737203"/>
            <a:ext cx="1275292" cy="61388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TextBox 115">
            <a:extLst>
              <a:ext uri="{FF2B5EF4-FFF2-40B4-BE49-F238E27FC236}">
                <a16:creationId xmlns:a16="http://schemas.microsoft.com/office/drawing/2014/main" id="{FD9DF81D-D66D-4FD4-AD40-08ED2282CCC0}"/>
              </a:ext>
            </a:extLst>
          </p:cNvPr>
          <p:cNvSpPr txBox="1"/>
          <p:nvPr/>
        </p:nvSpPr>
        <p:spPr>
          <a:xfrm rot="16200000">
            <a:off x="12320663" y="11976860"/>
            <a:ext cx="7104776" cy="646331"/>
          </a:xfrm>
          <a:prstGeom prst="rect">
            <a:avLst/>
          </a:prstGeom>
          <a:noFill/>
        </p:spPr>
        <p:txBody>
          <a:bodyPr wrap="square" rtlCol="0">
            <a:spAutoFit/>
          </a:bodyPr>
          <a:lstStyle/>
          <a:p>
            <a:r>
              <a:rPr lang="en-US" sz="3600" dirty="0"/>
              <a:t>FREQUENCY (HZ)</a:t>
            </a:r>
          </a:p>
        </p:txBody>
      </p:sp>
      <p:grpSp>
        <p:nvGrpSpPr>
          <p:cNvPr id="51" name="Group 50">
            <a:extLst>
              <a:ext uri="{FF2B5EF4-FFF2-40B4-BE49-F238E27FC236}">
                <a16:creationId xmlns:a16="http://schemas.microsoft.com/office/drawing/2014/main" id="{14316636-92CC-442B-B6BD-87606C9DB934}"/>
              </a:ext>
            </a:extLst>
          </p:cNvPr>
          <p:cNvGrpSpPr/>
          <p:nvPr/>
        </p:nvGrpSpPr>
        <p:grpSpPr>
          <a:xfrm>
            <a:off x="15639417" y="22136678"/>
            <a:ext cx="27587830" cy="8225666"/>
            <a:chOff x="15639417" y="22136678"/>
            <a:chExt cx="27587830" cy="8225666"/>
          </a:xfrm>
        </p:grpSpPr>
        <p:sp>
          <p:nvSpPr>
            <p:cNvPr id="25" name="Isosceles Triangle 24">
              <a:extLst>
                <a:ext uri="{FF2B5EF4-FFF2-40B4-BE49-F238E27FC236}">
                  <a16:creationId xmlns:a16="http://schemas.microsoft.com/office/drawing/2014/main" id="{480CB18C-6ABE-44EC-A465-C88666A42CF7}"/>
                </a:ext>
              </a:extLst>
            </p:cNvPr>
            <p:cNvSpPr/>
            <p:nvPr/>
          </p:nvSpPr>
          <p:spPr>
            <a:xfrm>
              <a:off x="20360572" y="26531047"/>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81" name="Isosceles Triangle 80">
              <a:extLst>
                <a:ext uri="{FF2B5EF4-FFF2-40B4-BE49-F238E27FC236}">
                  <a16:creationId xmlns:a16="http://schemas.microsoft.com/office/drawing/2014/main" id="{1EBA217B-3B64-4C31-A471-A39471065051}"/>
                </a:ext>
              </a:extLst>
            </p:cNvPr>
            <p:cNvSpPr/>
            <p:nvPr/>
          </p:nvSpPr>
          <p:spPr>
            <a:xfrm>
              <a:off x="23330592" y="26228756"/>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82" name="Isosceles Triangle 81">
              <a:extLst>
                <a:ext uri="{FF2B5EF4-FFF2-40B4-BE49-F238E27FC236}">
                  <a16:creationId xmlns:a16="http://schemas.microsoft.com/office/drawing/2014/main" id="{B8CD0431-CED6-4719-823D-9D06BA1F5C5F}"/>
                </a:ext>
              </a:extLst>
            </p:cNvPr>
            <p:cNvSpPr/>
            <p:nvPr/>
          </p:nvSpPr>
          <p:spPr>
            <a:xfrm>
              <a:off x="26137638" y="26518664"/>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86" name="Isosceles Triangle 85">
              <a:extLst>
                <a:ext uri="{FF2B5EF4-FFF2-40B4-BE49-F238E27FC236}">
                  <a16:creationId xmlns:a16="http://schemas.microsoft.com/office/drawing/2014/main" id="{64ABDC79-E3EC-4CEE-8C8B-8A86753C0785}"/>
                </a:ext>
              </a:extLst>
            </p:cNvPr>
            <p:cNvSpPr/>
            <p:nvPr/>
          </p:nvSpPr>
          <p:spPr>
            <a:xfrm>
              <a:off x="29121193" y="26743495"/>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91" name="Isosceles Triangle 90">
              <a:extLst>
                <a:ext uri="{FF2B5EF4-FFF2-40B4-BE49-F238E27FC236}">
                  <a16:creationId xmlns:a16="http://schemas.microsoft.com/office/drawing/2014/main" id="{465F1B3C-7935-49B8-8A84-9DF2203C4F4E}"/>
                </a:ext>
              </a:extLst>
            </p:cNvPr>
            <p:cNvSpPr/>
            <p:nvPr/>
          </p:nvSpPr>
          <p:spPr>
            <a:xfrm>
              <a:off x="31975746" y="27181312"/>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92" name="Isosceles Triangle 91">
              <a:extLst>
                <a:ext uri="{FF2B5EF4-FFF2-40B4-BE49-F238E27FC236}">
                  <a16:creationId xmlns:a16="http://schemas.microsoft.com/office/drawing/2014/main" id="{49FA1D6B-A098-4421-A5C5-2ED00B41BD2D}"/>
                </a:ext>
              </a:extLst>
            </p:cNvPr>
            <p:cNvSpPr/>
            <p:nvPr/>
          </p:nvSpPr>
          <p:spPr>
            <a:xfrm>
              <a:off x="34835487" y="27503375"/>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27" name="Star: 5 Points 26">
              <a:extLst>
                <a:ext uri="{FF2B5EF4-FFF2-40B4-BE49-F238E27FC236}">
                  <a16:creationId xmlns:a16="http://schemas.microsoft.com/office/drawing/2014/main" id="{F0B6B909-5455-4BC9-9496-A9F865C600CC}"/>
                </a:ext>
              </a:extLst>
            </p:cNvPr>
            <p:cNvSpPr/>
            <p:nvPr/>
          </p:nvSpPr>
          <p:spPr>
            <a:xfrm>
              <a:off x="22438439" y="24080682"/>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3" name="Star: 5 Points 92">
              <a:extLst>
                <a:ext uri="{FF2B5EF4-FFF2-40B4-BE49-F238E27FC236}">
                  <a16:creationId xmlns:a16="http://schemas.microsoft.com/office/drawing/2014/main" id="{1B27012C-AF77-4E1C-86DB-177027681418}"/>
                </a:ext>
              </a:extLst>
            </p:cNvPr>
            <p:cNvSpPr/>
            <p:nvPr/>
          </p:nvSpPr>
          <p:spPr>
            <a:xfrm>
              <a:off x="19646537" y="25730388"/>
              <a:ext cx="381000" cy="341651"/>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4" name="Star: 5 Points 93">
              <a:extLst>
                <a:ext uri="{FF2B5EF4-FFF2-40B4-BE49-F238E27FC236}">
                  <a16:creationId xmlns:a16="http://schemas.microsoft.com/office/drawing/2014/main" id="{491C7F60-C295-4128-A8F9-092B2EDDB2EA}"/>
                </a:ext>
              </a:extLst>
            </p:cNvPr>
            <p:cNvSpPr/>
            <p:nvPr/>
          </p:nvSpPr>
          <p:spPr>
            <a:xfrm>
              <a:off x="25369294" y="24142515"/>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5" name="Star: 5 Points 94">
              <a:extLst>
                <a:ext uri="{FF2B5EF4-FFF2-40B4-BE49-F238E27FC236}">
                  <a16:creationId xmlns:a16="http://schemas.microsoft.com/office/drawing/2014/main" id="{90549205-80BB-44EB-829D-B7738188CD94}"/>
                </a:ext>
              </a:extLst>
            </p:cNvPr>
            <p:cNvSpPr/>
            <p:nvPr/>
          </p:nvSpPr>
          <p:spPr>
            <a:xfrm>
              <a:off x="28300149" y="23791651"/>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6" name="Star: 5 Points 95">
              <a:extLst>
                <a:ext uri="{FF2B5EF4-FFF2-40B4-BE49-F238E27FC236}">
                  <a16:creationId xmlns:a16="http://schemas.microsoft.com/office/drawing/2014/main" id="{80D94603-4AE8-419B-8CA4-6286CB8BAFD6}"/>
                </a:ext>
              </a:extLst>
            </p:cNvPr>
            <p:cNvSpPr/>
            <p:nvPr/>
          </p:nvSpPr>
          <p:spPr>
            <a:xfrm>
              <a:off x="31033507" y="24274540"/>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7" name="Star: 5 Points 96">
              <a:extLst>
                <a:ext uri="{FF2B5EF4-FFF2-40B4-BE49-F238E27FC236}">
                  <a16:creationId xmlns:a16="http://schemas.microsoft.com/office/drawing/2014/main" id="{152BDEE9-476F-4AE6-8765-F3A0D7D359C0}"/>
                </a:ext>
              </a:extLst>
            </p:cNvPr>
            <p:cNvSpPr/>
            <p:nvPr/>
          </p:nvSpPr>
          <p:spPr>
            <a:xfrm>
              <a:off x="33798429" y="24688839"/>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8" name="Star: 5 Points 97">
              <a:extLst>
                <a:ext uri="{FF2B5EF4-FFF2-40B4-BE49-F238E27FC236}">
                  <a16:creationId xmlns:a16="http://schemas.microsoft.com/office/drawing/2014/main" id="{48CB4662-72E5-4C64-BC8D-A6CCFADA558E}"/>
                </a:ext>
              </a:extLst>
            </p:cNvPr>
            <p:cNvSpPr/>
            <p:nvPr/>
          </p:nvSpPr>
          <p:spPr>
            <a:xfrm>
              <a:off x="39481286" y="23561598"/>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2" name="Heart 31">
              <a:extLst>
                <a:ext uri="{FF2B5EF4-FFF2-40B4-BE49-F238E27FC236}">
                  <a16:creationId xmlns:a16="http://schemas.microsoft.com/office/drawing/2014/main" id="{7F1DFBDD-8694-4C63-BAD0-C9D3BB9341CB}"/>
                </a:ext>
              </a:extLst>
            </p:cNvPr>
            <p:cNvSpPr/>
            <p:nvPr/>
          </p:nvSpPr>
          <p:spPr>
            <a:xfrm>
              <a:off x="20971857" y="26012318"/>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1" name="Heart 170">
              <a:extLst>
                <a:ext uri="{FF2B5EF4-FFF2-40B4-BE49-F238E27FC236}">
                  <a16:creationId xmlns:a16="http://schemas.microsoft.com/office/drawing/2014/main" id="{F87805F5-ADCC-43FD-9732-06DC23489692}"/>
                </a:ext>
              </a:extLst>
            </p:cNvPr>
            <p:cNvSpPr/>
            <p:nvPr/>
          </p:nvSpPr>
          <p:spPr>
            <a:xfrm>
              <a:off x="23991248" y="26445819"/>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2" name="Heart 171">
              <a:extLst>
                <a:ext uri="{FF2B5EF4-FFF2-40B4-BE49-F238E27FC236}">
                  <a16:creationId xmlns:a16="http://schemas.microsoft.com/office/drawing/2014/main" id="{B3ECF94F-1581-4F0B-8E71-4B9D72D8E10F}"/>
                </a:ext>
              </a:extLst>
            </p:cNvPr>
            <p:cNvSpPr/>
            <p:nvPr/>
          </p:nvSpPr>
          <p:spPr>
            <a:xfrm>
              <a:off x="26770768" y="26353970"/>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3" name="Heart 172">
              <a:extLst>
                <a:ext uri="{FF2B5EF4-FFF2-40B4-BE49-F238E27FC236}">
                  <a16:creationId xmlns:a16="http://schemas.microsoft.com/office/drawing/2014/main" id="{66579BE7-FC35-4047-9946-CB0A3170AC7E}"/>
                </a:ext>
              </a:extLst>
            </p:cNvPr>
            <p:cNvSpPr/>
            <p:nvPr/>
          </p:nvSpPr>
          <p:spPr>
            <a:xfrm>
              <a:off x="29694262" y="26708551"/>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4" name="Heart 173">
              <a:extLst>
                <a:ext uri="{FF2B5EF4-FFF2-40B4-BE49-F238E27FC236}">
                  <a16:creationId xmlns:a16="http://schemas.microsoft.com/office/drawing/2014/main" id="{57CD84D0-83B0-4488-9A9A-2366C731CFEB}"/>
                </a:ext>
              </a:extLst>
            </p:cNvPr>
            <p:cNvSpPr/>
            <p:nvPr/>
          </p:nvSpPr>
          <p:spPr>
            <a:xfrm>
              <a:off x="32581093" y="27089028"/>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5" name="Heart 174">
              <a:extLst>
                <a:ext uri="{FF2B5EF4-FFF2-40B4-BE49-F238E27FC236}">
                  <a16:creationId xmlns:a16="http://schemas.microsoft.com/office/drawing/2014/main" id="{5555BDCC-827E-45E7-A47C-AD626DED6165}"/>
                </a:ext>
              </a:extLst>
            </p:cNvPr>
            <p:cNvSpPr/>
            <p:nvPr/>
          </p:nvSpPr>
          <p:spPr>
            <a:xfrm>
              <a:off x="35319941" y="27258846"/>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176" name="Heart 175">
              <a:extLst>
                <a:ext uri="{FF2B5EF4-FFF2-40B4-BE49-F238E27FC236}">
                  <a16:creationId xmlns:a16="http://schemas.microsoft.com/office/drawing/2014/main" id="{5ED1FDB3-B5DF-4192-99D2-DC6446037995}"/>
                </a:ext>
              </a:extLst>
            </p:cNvPr>
            <p:cNvSpPr/>
            <p:nvPr/>
          </p:nvSpPr>
          <p:spPr>
            <a:xfrm>
              <a:off x="37090436" y="25319362"/>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177" name="Star: 5 Points 176">
              <a:extLst>
                <a:ext uri="{FF2B5EF4-FFF2-40B4-BE49-F238E27FC236}">
                  <a16:creationId xmlns:a16="http://schemas.microsoft.com/office/drawing/2014/main" id="{1649A20D-EFE5-4E7A-B33D-F9481CDD321F}"/>
                </a:ext>
              </a:extLst>
            </p:cNvPr>
            <p:cNvSpPr/>
            <p:nvPr/>
          </p:nvSpPr>
          <p:spPr>
            <a:xfrm>
              <a:off x="35988201" y="25280980"/>
              <a:ext cx="376518" cy="356496"/>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78" name="Isosceles Triangle 177">
              <a:extLst>
                <a:ext uri="{FF2B5EF4-FFF2-40B4-BE49-F238E27FC236}">
                  <a16:creationId xmlns:a16="http://schemas.microsoft.com/office/drawing/2014/main" id="{A172C294-6565-4CF1-85C9-2D964B447A3F}"/>
                </a:ext>
              </a:extLst>
            </p:cNvPr>
            <p:cNvSpPr/>
            <p:nvPr/>
          </p:nvSpPr>
          <p:spPr>
            <a:xfrm>
              <a:off x="36715382" y="25750216"/>
              <a:ext cx="264552" cy="252302"/>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79" name="Heart 178">
              <a:extLst>
                <a:ext uri="{FF2B5EF4-FFF2-40B4-BE49-F238E27FC236}">
                  <a16:creationId xmlns:a16="http://schemas.microsoft.com/office/drawing/2014/main" id="{918F46BD-97C4-448C-8BBB-0CEC0F214454}"/>
                </a:ext>
              </a:extLst>
            </p:cNvPr>
            <p:cNvSpPr/>
            <p:nvPr/>
          </p:nvSpPr>
          <p:spPr>
            <a:xfrm>
              <a:off x="18159941" y="22503846"/>
              <a:ext cx="737761" cy="663276"/>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180" name="Star: 5 Points 179">
              <a:extLst>
                <a:ext uri="{FF2B5EF4-FFF2-40B4-BE49-F238E27FC236}">
                  <a16:creationId xmlns:a16="http://schemas.microsoft.com/office/drawing/2014/main" id="{102DB8CA-713F-4FFD-8E40-5E98234EE61C}"/>
                </a:ext>
              </a:extLst>
            </p:cNvPr>
            <p:cNvSpPr/>
            <p:nvPr/>
          </p:nvSpPr>
          <p:spPr>
            <a:xfrm>
              <a:off x="18113279" y="23259236"/>
              <a:ext cx="831084" cy="860735"/>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81" name="Isosceles Triangle 180">
              <a:extLst>
                <a:ext uri="{FF2B5EF4-FFF2-40B4-BE49-F238E27FC236}">
                  <a16:creationId xmlns:a16="http://schemas.microsoft.com/office/drawing/2014/main" id="{B0E9B39A-0B20-4653-8629-ED0A8C6228BA}"/>
                </a:ext>
              </a:extLst>
            </p:cNvPr>
            <p:cNvSpPr/>
            <p:nvPr/>
          </p:nvSpPr>
          <p:spPr>
            <a:xfrm>
              <a:off x="18219201" y="24244771"/>
              <a:ext cx="644990" cy="579284"/>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381BCCEA-EAD1-456D-9D30-7E0ABDF4B71C}"/>
                </a:ext>
              </a:extLst>
            </p:cNvPr>
            <p:cNvSpPr txBox="1"/>
            <p:nvPr/>
          </p:nvSpPr>
          <p:spPr>
            <a:xfrm>
              <a:off x="19028331" y="22637068"/>
              <a:ext cx="5029200" cy="461665"/>
            </a:xfrm>
            <a:prstGeom prst="rect">
              <a:avLst/>
            </a:prstGeom>
            <a:noFill/>
          </p:spPr>
          <p:txBody>
            <a:bodyPr wrap="square" rtlCol="0">
              <a:spAutoFit/>
            </a:bodyPr>
            <a:lstStyle/>
            <a:p>
              <a:r>
                <a:rPr lang="en-US" sz="2400" b="1" dirty="0"/>
                <a:t>Resveratrol Increasing Dilution</a:t>
              </a:r>
            </a:p>
          </p:txBody>
        </p:sp>
        <p:sp>
          <p:nvSpPr>
            <p:cNvPr id="182" name="TextBox 181">
              <a:extLst>
                <a:ext uri="{FF2B5EF4-FFF2-40B4-BE49-F238E27FC236}">
                  <a16:creationId xmlns:a16="http://schemas.microsoft.com/office/drawing/2014/main" id="{9F4B6F19-DF9B-4506-A67D-27577EF9B821}"/>
                </a:ext>
              </a:extLst>
            </p:cNvPr>
            <p:cNvSpPr txBox="1"/>
            <p:nvPr/>
          </p:nvSpPr>
          <p:spPr>
            <a:xfrm>
              <a:off x="19028331" y="23481133"/>
              <a:ext cx="5029200" cy="461665"/>
            </a:xfrm>
            <a:prstGeom prst="rect">
              <a:avLst/>
            </a:prstGeom>
            <a:noFill/>
          </p:spPr>
          <p:txBody>
            <a:bodyPr wrap="square" rtlCol="0">
              <a:spAutoFit/>
            </a:bodyPr>
            <a:lstStyle/>
            <a:p>
              <a:r>
                <a:rPr lang="en-US" sz="2400" b="1" dirty="0"/>
                <a:t>CD reload</a:t>
              </a:r>
            </a:p>
          </p:txBody>
        </p:sp>
        <p:sp>
          <p:nvSpPr>
            <p:cNvPr id="183" name="TextBox 182">
              <a:extLst>
                <a:ext uri="{FF2B5EF4-FFF2-40B4-BE49-F238E27FC236}">
                  <a16:creationId xmlns:a16="http://schemas.microsoft.com/office/drawing/2014/main" id="{34E41AC1-7B1F-46B0-8E8C-83E842BA0B29}"/>
                </a:ext>
              </a:extLst>
            </p:cNvPr>
            <p:cNvSpPr txBox="1"/>
            <p:nvPr/>
          </p:nvSpPr>
          <p:spPr>
            <a:xfrm>
              <a:off x="18993438" y="24316243"/>
              <a:ext cx="5029200" cy="461665"/>
            </a:xfrm>
            <a:prstGeom prst="rect">
              <a:avLst/>
            </a:prstGeom>
            <a:noFill/>
          </p:spPr>
          <p:txBody>
            <a:bodyPr wrap="square" rtlCol="0">
              <a:spAutoFit/>
            </a:bodyPr>
            <a:lstStyle/>
            <a:p>
              <a:r>
                <a:rPr lang="en-US" sz="2400" b="1" dirty="0"/>
                <a:t>Water</a:t>
              </a:r>
            </a:p>
          </p:txBody>
        </p:sp>
        <p:sp>
          <p:nvSpPr>
            <p:cNvPr id="184" name="Heart 183">
              <a:extLst>
                <a:ext uri="{FF2B5EF4-FFF2-40B4-BE49-F238E27FC236}">
                  <a16:creationId xmlns:a16="http://schemas.microsoft.com/office/drawing/2014/main" id="{403ED912-B43C-4AB0-A28C-D748A1A482A2}"/>
                </a:ext>
              </a:extLst>
            </p:cNvPr>
            <p:cNvSpPr/>
            <p:nvPr/>
          </p:nvSpPr>
          <p:spPr>
            <a:xfrm>
              <a:off x="18391147" y="26121558"/>
              <a:ext cx="381000" cy="341652"/>
            </a:xfrm>
            <a:prstGeom prst="hea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89E91AFB-8A99-41D7-B18F-673F14002DAC}"/>
                </a:ext>
              </a:extLst>
            </p:cNvPr>
            <p:cNvSpPr txBox="1"/>
            <p:nvPr/>
          </p:nvSpPr>
          <p:spPr>
            <a:xfrm rot="16200000">
              <a:off x="13823494" y="24389668"/>
              <a:ext cx="5029200" cy="523220"/>
            </a:xfrm>
            <a:prstGeom prst="rect">
              <a:avLst/>
            </a:prstGeom>
            <a:noFill/>
          </p:spPr>
          <p:txBody>
            <a:bodyPr wrap="square" rtlCol="0">
              <a:spAutoFit/>
            </a:bodyPr>
            <a:lstStyle/>
            <a:p>
              <a:r>
                <a:rPr lang="en-US" sz="2800" dirty="0"/>
                <a:t>FREQUENCY (HZ)</a:t>
              </a:r>
            </a:p>
          </p:txBody>
        </p:sp>
        <p:sp>
          <p:nvSpPr>
            <p:cNvPr id="110" name="Rectangle 109">
              <a:extLst>
                <a:ext uri="{FF2B5EF4-FFF2-40B4-BE49-F238E27FC236}">
                  <a16:creationId xmlns:a16="http://schemas.microsoft.com/office/drawing/2014/main" id="{C50D65C0-8EE0-40E8-8A39-68BC80435255}"/>
                </a:ext>
              </a:extLst>
            </p:cNvPr>
            <p:cNvSpPr/>
            <p:nvPr/>
          </p:nvSpPr>
          <p:spPr>
            <a:xfrm rot="5400000">
              <a:off x="29268028" y="16403126"/>
              <a:ext cx="330607" cy="275878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ectangle 112">
              <a:extLst>
                <a:ext uri="{FF2B5EF4-FFF2-40B4-BE49-F238E27FC236}">
                  <a16:creationId xmlns:a16="http://schemas.microsoft.com/office/drawing/2014/main" id="{721F17DF-A87F-418D-8C44-95A0753469B2}"/>
                </a:ext>
              </a:extLst>
            </p:cNvPr>
            <p:cNvSpPr/>
            <p:nvPr/>
          </p:nvSpPr>
          <p:spPr>
            <a:xfrm rot="5400000">
              <a:off x="29596330" y="29022304"/>
              <a:ext cx="576864" cy="144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8C86E60-8B0F-4C6D-8C79-9372B40C2145}"/>
                </a:ext>
              </a:extLst>
            </p:cNvPr>
            <p:cNvSpPr txBox="1"/>
            <p:nvPr/>
          </p:nvSpPr>
          <p:spPr>
            <a:xfrm>
              <a:off x="29134506" y="29401288"/>
              <a:ext cx="1075517" cy="477054"/>
            </a:xfrm>
            <a:prstGeom prst="rect">
              <a:avLst/>
            </a:prstGeom>
            <a:noFill/>
          </p:spPr>
          <p:txBody>
            <a:bodyPr wrap="square" rtlCol="0">
              <a:spAutoFit/>
            </a:bodyPr>
            <a:lstStyle/>
            <a:p>
              <a:r>
                <a:rPr lang="en-US" sz="2500" dirty="0"/>
                <a:t>(S)</a:t>
              </a:r>
            </a:p>
          </p:txBody>
        </p:sp>
        <p:sp>
          <p:nvSpPr>
            <p:cNvPr id="49" name="TextBox 48">
              <a:extLst>
                <a:ext uri="{FF2B5EF4-FFF2-40B4-BE49-F238E27FC236}">
                  <a16:creationId xmlns:a16="http://schemas.microsoft.com/office/drawing/2014/main" id="{2629621C-A986-495D-9FAB-3442304D4F86}"/>
                </a:ext>
              </a:extLst>
            </p:cNvPr>
            <p:cNvSpPr txBox="1"/>
            <p:nvPr/>
          </p:nvSpPr>
          <p:spPr>
            <a:xfrm>
              <a:off x="18256182" y="26456902"/>
              <a:ext cx="1673597" cy="400110"/>
            </a:xfrm>
            <a:prstGeom prst="rect">
              <a:avLst/>
            </a:prstGeom>
            <a:noFill/>
          </p:spPr>
          <p:txBody>
            <a:bodyPr wrap="square" rtlCol="0">
              <a:spAutoFit/>
            </a:bodyPr>
            <a:lstStyle/>
            <a:p>
              <a:r>
                <a:rPr lang="en-US" sz="2000" b="1" dirty="0"/>
                <a:t>0 </a:t>
              </a:r>
              <a:r>
                <a:rPr lang="en-US" sz="2000" b="1" dirty="0" err="1"/>
                <a:t>nM</a:t>
              </a:r>
              <a:endParaRPr lang="en-US" sz="2000" b="1" dirty="0"/>
            </a:p>
          </p:txBody>
        </p:sp>
        <p:sp>
          <p:nvSpPr>
            <p:cNvPr id="118" name="TextBox 117">
              <a:extLst>
                <a:ext uri="{FF2B5EF4-FFF2-40B4-BE49-F238E27FC236}">
                  <a16:creationId xmlns:a16="http://schemas.microsoft.com/office/drawing/2014/main" id="{DCEF6C42-B2B2-4078-A753-4C3761E490B7}"/>
                </a:ext>
              </a:extLst>
            </p:cNvPr>
            <p:cNvSpPr txBox="1"/>
            <p:nvPr/>
          </p:nvSpPr>
          <p:spPr>
            <a:xfrm>
              <a:off x="20912011" y="26347057"/>
              <a:ext cx="1673597" cy="400110"/>
            </a:xfrm>
            <a:prstGeom prst="rect">
              <a:avLst/>
            </a:prstGeom>
            <a:noFill/>
          </p:spPr>
          <p:txBody>
            <a:bodyPr wrap="square" rtlCol="0">
              <a:spAutoFit/>
            </a:bodyPr>
            <a:lstStyle/>
            <a:p>
              <a:r>
                <a:rPr lang="en-US" sz="2000" b="1" dirty="0"/>
                <a:t>0.5 </a:t>
              </a:r>
              <a:r>
                <a:rPr lang="en-US" sz="2000" b="1" dirty="0" err="1"/>
                <a:t>nM</a:t>
              </a:r>
              <a:endParaRPr lang="en-US" sz="2000" b="1" dirty="0"/>
            </a:p>
          </p:txBody>
        </p:sp>
        <p:sp>
          <p:nvSpPr>
            <p:cNvPr id="119" name="TextBox 118">
              <a:extLst>
                <a:ext uri="{FF2B5EF4-FFF2-40B4-BE49-F238E27FC236}">
                  <a16:creationId xmlns:a16="http://schemas.microsoft.com/office/drawing/2014/main" id="{92916610-424C-44F7-933F-17CED69B8FB7}"/>
                </a:ext>
              </a:extLst>
            </p:cNvPr>
            <p:cNvSpPr txBox="1"/>
            <p:nvPr/>
          </p:nvSpPr>
          <p:spPr>
            <a:xfrm>
              <a:off x="24181135" y="26754616"/>
              <a:ext cx="1673597" cy="400110"/>
            </a:xfrm>
            <a:prstGeom prst="rect">
              <a:avLst/>
            </a:prstGeom>
            <a:noFill/>
          </p:spPr>
          <p:txBody>
            <a:bodyPr wrap="square" rtlCol="0">
              <a:spAutoFit/>
            </a:bodyPr>
            <a:lstStyle/>
            <a:p>
              <a:r>
                <a:rPr lang="en-US" sz="2000" b="1" dirty="0"/>
                <a:t>1.5 </a:t>
              </a:r>
              <a:r>
                <a:rPr lang="en-US" sz="2000" b="1" dirty="0" err="1"/>
                <a:t>nM</a:t>
              </a:r>
              <a:endParaRPr lang="en-US" sz="2000" b="1" dirty="0"/>
            </a:p>
          </p:txBody>
        </p:sp>
        <p:sp>
          <p:nvSpPr>
            <p:cNvPr id="120" name="TextBox 119">
              <a:extLst>
                <a:ext uri="{FF2B5EF4-FFF2-40B4-BE49-F238E27FC236}">
                  <a16:creationId xmlns:a16="http://schemas.microsoft.com/office/drawing/2014/main" id="{5AB77B0F-9F62-4DB8-8ED4-D08D2FA7CACD}"/>
                </a:ext>
              </a:extLst>
            </p:cNvPr>
            <p:cNvSpPr txBox="1"/>
            <p:nvPr/>
          </p:nvSpPr>
          <p:spPr>
            <a:xfrm>
              <a:off x="26961268" y="26535575"/>
              <a:ext cx="1673597" cy="400110"/>
            </a:xfrm>
            <a:prstGeom prst="rect">
              <a:avLst/>
            </a:prstGeom>
            <a:noFill/>
          </p:spPr>
          <p:txBody>
            <a:bodyPr wrap="square" rtlCol="0">
              <a:spAutoFit/>
            </a:bodyPr>
            <a:lstStyle/>
            <a:p>
              <a:r>
                <a:rPr lang="en-US" sz="2000" b="1" dirty="0"/>
                <a:t>3.0 </a:t>
              </a:r>
              <a:r>
                <a:rPr lang="en-US" sz="2000" b="1" dirty="0" err="1"/>
                <a:t>nM</a:t>
              </a:r>
              <a:endParaRPr lang="en-US" sz="2000" b="1" dirty="0"/>
            </a:p>
          </p:txBody>
        </p:sp>
        <p:sp>
          <p:nvSpPr>
            <p:cNvPr id="121" name="TextBox 120">
              <a:extLst>
                <a:ext uri="{FF2B5EF4-FFF2-40B4-BE49-F238E27FC236}">
                  <a16:creationId xmlns:a16="http://schemas.microsoft.com/office/drawing/2014/main" id="{EA716081-2F6D-46FF-879E-00D8797EFD81}"/>
                </a:ext>
              </a:extLst>
            </p:cNvPr>
            <p:cNvSpPr txBox="1"/>
            <p:nvPr/>
          </p:nvSpPr>
          <p:spPr>
            <a:xfrm>
              <a:off x="29338724" y="27170738"/>
              <a:ext cx="1673597" cy="400110"/>
            </a:xfrm>
            <a:prstGeom prst="rect">
              <a:avLst/>
            </a:prstGeom>
            <a:noFill/>
          </p:spPr>
          <p:txBody>
            <a:bodyPr wrap="square" rtlCol="0">
              <a:spAutoFit/>
            </a:bodyPr>
            <a:lstStyle/>
            <a:p>
              <a:r>
                <a:rPr lang="en-US" sz="2000" b="1" dirty="0"/>
                <a:t>5.0 </a:t>
              </a:r>
              <a:r>
                <a:rPr lang="en-US" sz="2000" b="1" dirty="0" err="1"/>
                <a:t>nM</a:t>
              </a:r>
              <a:endParaRPr lang="en-US" sz="2000" b="1" dirty="0"/>
            </a:p>
          </p:txBody>
        </p:sp>
        <p:sp>
          <p:nvSpPr>
            <p:cNvPr id="122" name="TextBox 121">
              <a:extLst>
                <a:ext uri="{FF2B5EF4-FFF2-40B4-BE49-F238E27FC236}">
                  <a16:creationId xmlns:a16="http://schemas.microsoft.com/office/drawing/2014/main" id="{BC090807-82D9-4121-B3F4-144561F569AB}"/>
                </a:ext>
              </a:extLst>
            </p:cNvPr>
            <p:cNvSpPr txBox="1"/>
            <p:nvPr/>
          </p:nvSpPr>
          <p:spPr>
            <a:xfrm>
              <a:off x="32413189" y="27621749"/>
              <a:ext cx="1673597" cy="400110"/>
            </a:xfrm>
            <a:prstGeom prst="rect">
              <a:avLst/>
            </a:prstGeom>
            <a:noFill/>
          </p:spPr>
          <p:txBody>
            <a:bodyPr wrap="square" rtlCol="0">
              <a:spAutoFit/>
            </a:bodyPr>
            <a:lstStyle/>
            <a:p>
              <a:r>
                <a:rPr lang="en-US" sz="2000" b="1" dirty="0"/>
                <a:t>7.5 </a:t>
              </a:r>
              <a:r>
                <a:rPr lang="en-US" sz="2000" b="1" dirty="0" err="1"/>
                <a:t>nM</a:t>
              </a:r>
              <a:endParaRPr lang="en-US" sz="2000" b="1" dirty="0"/>
            </a:p>
          </p:txBody>
        </p:sp>
        <p:sp>
          <p:nvSpPr>
            <p:cNvPr id="123" name="TextBox 122">
              <a:extLst>
                <a:ext uri="{FF2B5EF4-FFF2-40B4-BE49-F238E27FC236}">
                  <a16:creationId xmlns:a16="http://schemas.microsoft.com/office/drawing/2014/main" id="{8C21BABB-3876-4735-9E60-E4E9312EC85A}"/>
                </a:ext>
              </a:extLst>
            </p:cNvPr>
            <p:cNvSpPr txBox="1"/>
            <p:nvPr/>
          </p:nvSpPr>
          <p:spPr>
            <a:xfrm>
              <a:off x="35123411" y="27765365"/>
              <a:ext cx="1673597" cy="400110"/>
            </a:xfrm>
            <a:prstGeom prst="rect">
              <a:avLst/>
            </a:prstGeom>
            <a:noFill/>
          </p:spPr>
          <p:txBody>
            <a:bodyPr wrap="square" rtlCol="0">
              <a:spAutoFit/>
            </a:bodyPr>
            <a:lstStyle/>
            <a:p>
              <a:r>
                <a:rPr lang="en-US" sz="2000" b="1" dirty="0"/>
                <a:t>10.0 </a:t>
              </a:r>
              <a:r>
                <a:rPr lang="en-US" sz="2000" b="1" dirty="0" err="1"/>
                <a:t>nM</a:t>
              </a:r>
              <a:endParaRPr lang="en-US" sz="2000" b="1" dirty="0"/>
            </a:p>
          </p:txBody>
        </p:sp>
        <p:sp>
          <p:nvSpPr>
            <p:cNvPr id="124" name="TextBox 123">
              <a:extLst>
                <a:ext uri="{FF2B5EF4-FFF2-40B4-BE49-F238E27FC236}">
                  <a16:creationId xmlns:a16="http://schemas.microsoft.com/office/drawing/2014/main" id="{A3AB048F-C2AB-4712-B116-F4FD368BA6F3}"/>
                </a:ext>
              </a:extLst>
            </p:cNvPr>
            <p:cNvSpPr txBox="1"/>
            <p:nvPr/>
          </p:nvSpPr>
          <p:spPr>
            <a:xfrm>
              <a:off x="37235726" y="25645562"/>
              <a:ext cx="1673597" cy="400110"/>
            </a:xfrm>
            <a:prstGeom prst="rect">
              <a:avLst/>
            </a:prstGeom>
            <a:noFill/>
          </p:spPr>
          <p:txBody>
            <a:bodyPr wrap="square" rtlCol="0">
              <a:spAutoFit/>
            </a:bodyPr>
            <a:lstStyle/>
            <a:p>
              <a:r>
                <a:rPr lang="en-US" sz="2000" b="1" dirty="0"/>
                <a:t>13.0 </a:t>
              </a:r>
              <a:r>
                <a:rPr lang="en-US" sz="2000" b="1" dirty="0" err="1"/>
                <a:t>nM</a:t>
              </a:r>
              <a:endParaRPr lang="en-US" sz="2000" b="1" dirty="0"/>
            </a:p>
          </p:txBody>
        </p:sp>
      </p:grpSp>
    </p:spTree>
    <p:extLst>
      <p:ext uri="{BB962C8B-B14F-4D97-AF65-F5344CB8AC3E}">
        <p14:creationId xmlns:p14="http://schemas.microsoft.com/office/powerpoint/2010/main" val="18108260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5518</TotalTime>
  <Words>402</Words>
  <Application>Microsoft Office PowerPoint</Application>
  <PresentationFormat>Custom</PresentationFormat>
  <Paragraphs>56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Trebuchet MS</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Roberge</dc:creator>
  <cp:lastModifiedBy>Emma Roberge</cp:lastModifiedBy>
  <cp:revision>79</cp:revision>
  <dcterms:created xsi:type="dcterms:W3CDTF">2019-10-21T19:29:25Z</dcterms:created>
  <dcterms:modified xsi:type="dcterms:W3CDTF">2019-11-07T18:30:58Z</dcterms:modified>
</cp:coreProperties>
</file>