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3"/>
  </p:sldMasterIdLst>
  <p:sldIdLst>
    <p:sldId id="256" r:id="rId4"/>
  </p:sldIdLst>
  <p:sldSz cx="40233600" cy="329184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26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306" autoAdjust="0"/>
    <p:restoredTop sz="94434" autoAdjust="0"/>
  </p:normalViewPr>
  <p:slideViewPr>
    <p:cSldViewPr snapToGrid="0">
      <p:cViewPr>
        <p:scale>
          <a:sx n="14" d="100"/>
          <a:sy n="14" d="100"/>
        </p:scale>
        <p:origin x="1688" y="32"/>
      </p:cViewPr>
      <p:guideLst>
        <p:guide orient="horz" pos="10368"/>
        <p:guide pos="1267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949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994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73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059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31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288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267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602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79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24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522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01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close up of a map&#10;&#10;Description automatically generated">
            <a:extLst>
              <a:ext uri="{FF2B5EF4-FFF2-40B4-BE49-F238E27FC236}">
                <a16:creationId xmlns:a16="http://schemas.microsoft.com/office/drawing/2014/main" id="{F12123B7-0A92-402B-81E6-A185E8D383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727" y="24011325"/>
            <a:ext cx="9500869" cy="6468316"/>
          </a:xfrm>
          <a:prstGeom prst="rect">
            <a:avLst/>
          </a:prstGeom>
        </p:spPr>
      </p:pic>
      <p:pic>
        <p:nvPicPr>
          <p:cNvPr id="11" name="Picture 10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CCC0BAF1-1BF6-4C2A-A3DF-9E56456133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599" y="24476609"/>
            <a:ext cx="9267668" cy="600303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51B48D5-9DA9-48C6-B671-615706BE63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924651" y="15636928"/>
            <a:ext cx="7287153" cy="5343945"/>
          </a:xfrm>
          <a:prstGeom prst="rect">
            <a:avLst/>
          </a:prstGeom>
        </p:spPr>
      </p:pic>
      <p:pic>
        <p:nvPicPr>
          <p:cNvPr id="46" name="Picture 45" descr="A close up of a map&#10;&#10;Description automatically generated">
            <a:extLst>
              <a:ext uri="{FF2B5EF4-FFF2-40B4-BE49-F238E27FC236}">
                <a16:creationId xmlns:a16="http://schemas.microsoft.com/office/drawing/2014/main" id="{5B3ADA6E-78C0-407F-A849-2F8AE28E89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1446" y="15615846"/>
            <a:ext cx="7742363" cy="543191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E92BD73-F74C-4298-AE04-EC77E3CE94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446448" y="15590288"/>
            <a:ext cx="7930583" cy="5437227"/>
          </a:xfrm>
          <a:prstGeom prst="rect">
            <a:avLst/>
          </a:prstGeom>
        </p:spPr>
      </p:pic>
      <p:pic>
        <p:nvPicPr>
          <p:cNvPr id="42" name="Picture 41" descr="A screenshot of a cell phone&#10;&#10;Description automatically generated">
            <a:extLst>
              <a:ext uri="{FF2B5EF4-FFF2-40B4-BE49-F238E27FC236}">
                <a16:creationId xmlns:a16="http://schemas.microsoft.com/office/drawing/2014/main" id="{8AA527A2-F911-494C-854A-4B1B5F4E2A4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685" y="15607204"/>
            <a:ext cx="7574670" cy="5493184"/>
          </a:xfrm>
          <a:prstGeom prst="rect">
            <a:avLst/>
          </a:prstGeom>
        </p:spPr>
      </p:pic>
      <p:pic>
        <p:nvPicPr>
          <p:cNvPr id="14" name="Picture 13" descr="A close up of a map&#10;&#10;Description automatically generated">
            <a:extLst>
              <a:ext uri="{FF2B5EF4-FFF2-40B4-BE49-F238E27FC236}">
                <a16:creationId xmlns:a16="http://schemas.microsoft.com/office/drawing/2014/main" id="{1F3EAB36-B7BF-49F3-9E56-8961A8E167B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8720" y="6944918"/>
            <a:ext cx="9574864" cy="6498231"/>
          </a:xfrm>
          <a:prstGeom prst="rect">
            <a:avLst/>
          </a:prstGeom>
        </p:spPr>
      </p:pic>
      <p:pic>
        <p:nvPicPr>
          <p:cNvPr id="21" name="Picture 20" descr="A close up of a map&#10;&#10;Description automatically generated">
            <a:extLst>
              <a:ext uri="{FF2B5EF4-FFF2-40B4-BE49-F238E27FC236}">
                <a16:creationId xmlns:a16="http://schemas.microsoft.com/office/drawing/2014/main" id="{EA9B51D1-2478-4A85-9203-7C9B6CF14D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1802" y="6947318"/>
            <a:ext cx="9654110" cy="66289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779" y="304800"/>
            <a:ext cx="39456040" cy="4432019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>
              <a:lnSpc>
                <a:spcPct val="130000"/>
              </a:lnSpc>
            </a:pPr>
            <a:r>
              <a:rPr lang="en-US" sz="8400" b="1" dirty="0">
                <a:solidFill>
                  <a:schemeClr val="bg1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Mechanistic Studies of the Decomposition of Various Copper Salts</a:t>
            </a:r>
            <a:br>
              <a:rPr lang="en-US" sz="79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6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Nathaniel Nichols</a:t>
            </a:r>
            <a:r>
              <a:rPr lang="en-US" sz="5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Dr. Nan Yi</a:t>
            </a:r>
            <a:br>
              <a:rPr lang="en-US" sz="52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Chemical Engineering, University of New Hampshire, Durham, NH 03824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Subtitle 2"/>
              <p:cNvSpPr txBox="1">
                <a:spLocks/>
              </p:cNvSpPr>
              <p:nvPr/>
            </p:nvSpPr>
            <p:spPr>
              <a:xfrm>
                <a:off x="338796" y="6266021"/>
                <a:ext cx="10134650" cy="5474136"/>
              </a:xfrm>
              <a:prstGeom prst="rect">
                <a:avLst/>
              </a:prstGeom>
              <a:noFill/>
              <a:ln w="15875">
                <a:solidFill>
                  <a:srgbClr val="002060"/>
                </a:solidFill>
              </a:ln>
            </p:spPr>
            <p:txBody>
              <a:bodyPr vert="horz" lIns="100585" tIns="50292" rIns="100585" bIns="50292" rtlCol="0" anchor="t">
                <a:normAutofit fontScale="25000" lnSpcReduction="20000"/>
              </a:bodyPr>
              <a:lstStyle>
                <a:lvl1pPr marL="0" indent="0" algn="ctr" defTabSz="3840480" rtl="0" eaLnBrk="1" latinLnBrk="0" hangingPunct="1">
                  <a:lnSpc>
                    <a:spcPct val="90000"/>
                  </a:lnSpc>
                  <a:spcBef>
                    <a:spcPts val="4200"/>
                  </a:spcBef>
                  <a:buFont typeface="Arial" panose="020B0604020202020204" pitchFamily="34" charset="0"/>
                  <a:buNone/>
                  <a:defRPr sz="100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19202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8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38404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75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57607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768096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960120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15214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34416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53619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365760" indent="-365760" algn="l">
                  <a:lnSpc>
                    <a:spcPct val="130000"/>
                  </a:lnSpc>
                  <a:spcBef>
                    <a:spcPts val="6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Copper (II) sulfate pentahydrate (Cu(SO</a:t>
                </a:r>
                <a:r>
                  <a:rPr lang="en-US" sz="1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2000" dirty="0"/>
                  <a:t> </a:t>
                </a:r>
                <a14:m>
                  <m:oMath xmlns:m="http://schemas.openxmlformats.org/officeDocument/2006/math">
                    <m:r>
                      <a:rPr lang="en-US" sz="120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20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5H</a:t>
                </a:r>
                <a:r>
                  <a:rPr lang="en-US" sz="1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O), and copper (II) nitrate trihydrate (Cu(NO</a:t>
                </a:r>
                <a:r>
                  <a:rPr lang="en-US" sz="1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2000" dirty="0"/>
                  <a:t> </a:t>
                </a:r>
                <a14:m>
                  <m:oMath xmlns:m="http://schemas.openxmlformats.org/officeDocument/2006/math">
                    <m:r>
                      <a:rPr lang="en-US" sz="120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20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3H</a:t>
                </a:r>
                <a:r>
                  <a:rPr lang="en-US" sz="1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O), are two commonly used copper precursors </a:t>
                </a:r>
                <a:r>
                  <a:rPr lang="en-US" sz="120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[1]</a:t>
                </a: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Both can be directly used as catalysts as well as copper precursors for synthesis of copper-based catalysts</a:t>
                </a:r>
              </a:p>
              <a:p>
                <a:pPr marL="365760" indent="-365760" algn="l">
                  <a:lnSpc>
                    <a:spcPct val="130000"/>
                  </a:lnSpc>
                  <a:spcBef>
                    <a:spcPts val="6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Prior research has focused on determining the decomposition mechanisms of these copper salts by using only one or two characterization methods </a:t>
                </a:r>
                <a:r>
                  <a:rPr lang="en-US" sz="120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[2,3]</a:t>
                </a: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zh-CN" alt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project will discuss how to gain mechanistic understandings with the aid of three characterization methods</a:t>
                </a:r>
              </a:p>
              <a:p>
                <a:pPr algn="l"/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Subtit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96" y="6266021"/>
                <a:ext cx="10134650" cy="5474136"/>
              </a:xfrm>
              <a:prstGeom prst="rect">
                <a:avLst/>
              </a:prstGeom>
              <a:blipFill>
                <a:blip r:embed="rId10"/>
                <a:stretch>
                  <a:fillRect l="-1081" t="-999" r="-1021" b="-444"/>
                </a:stretch>
              </a:blipFill>
              <a:ln w="15875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Subtitle 2"/>
          <p:cNvSpPr txBox="1">
            <a:spLocks/>
          </p:cNvSpPr>
          <p:nvPr/>
        </p:nvSpPr>
        <p:spPr>
          <a:xfrm>
            <a:off x="335242" y="12009714"/>
            <a:ext cx="10134649" cy="89286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9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Methodology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074769" y="5190436"/>
            <a:ext cx="13716000" cy="8728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Decomposition of Copper Sulfate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Subtitle 2"/>
              <p:cNvSpPr txBox="1">
                <a:spLocks/>
              </p:cNvSpPr>
              <p:nvPr/>
            </p:nvSpPr>
            <p:spPr>
              <a:xfrm>
                <a:off x="338798" y="21143783"/>
                <a:ext cx="10134648" cy="7713527"/>
              </a:xfrm>
              <a:prstGeom prst="rect">
                <a:avLst/>
              </a:prstGeom>
              <a:noFill/>
              <a:ln w="15875">
                <a:solidFill>
                  <a:srgbClr val="002060"/>
                </a:solidFill>
              </a:ln>
            </p:spPr>
            <p:txBody>
              <a:bodyPr vert="horz" lIns="100585" tIns="50292" rIns="100585" bIns="50292" rtlCol="0" anchor="t">
                <a:normAutofit fontScale="25000" lnSpcReduction="20000"/>
              </a:bodyPr>
              <a:lstStyle>
                <a:lvl1pPr marL="0" indent="0" algn="ctr" defTabSz="3840480" rtl="0" eaLnBrk="1" latinLnBrk="0" hangingPunct="1">
                  <a:lnSpc>
                    <a:spcPct val="90000"/>
                  </a:lnSpc>
                  <a:spcBef>
                    <a:spcPts val="4200"/>
                  </a:spcBef>
                  <a:buFont typeface="Arial" panose="020B0604020202020204" pitchFamily="34" charset="0"/>
                  <a:buNone/>
                  <a:defRPr sz="100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19202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8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38404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75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57607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768096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960120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15214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34416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53619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56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Proposed Thermal Decomposition Mechanism </a:t>
                </a:r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Cu(SO</a:t>
                </a:r>
                <a:r>
                  <a:rPr lang="en-US" sz="10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b="1" dirty="0"/>
                  <a:t> </a:t>
                </a:r>
                <a14:m>
                  <m:oMath xmlns:m="http://schemas.openxmlformats.org/officeDocument/2006/math">
                    <m:r>
                      <a:rPr lang="en-US" sz="10400" b="1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H</a:t>
                </a:r>
                <a:r>
                  <a:rPr lang="en-US" sz="10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 b="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b="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104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Cu(SO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+ 2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104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104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Cu(SO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+ 2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104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104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Cu(SO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104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CuO + SO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+ 1/2</a:t>
                </a:r>
                <a:r>
                  <a:rPr lang="en-US" sz="10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10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56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Proposed Thermal Decomposition </a:t>
                </a:r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Mechanism of Cu(NO</a:t>
                </a:r>
                <a:r>
                  <a:rPr lang="en-US" sz="10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b="1" dirty="0"/>
                  <a:t> </a:t>
                </a:r>
                <a14:m>
                  <m:oMath xmlns:m="http://schemas.openxmlformats.org/officeDocument/2006/math">
                    <m:r>
                      <a:rPr lang="en-US" sz="10400" b="1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H</a:t>
                </a:r>
                <a:r>
                  <a:rPr lang="en-US" sz="104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Cu(NO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 b="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b="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104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Cu(NO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+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104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Cu(NO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104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Cu(NO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+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+ NO + 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10400" i="1" dirty="0">
                  <a:latin typeface="Cambria Math" panose="02040503050406030204" pitchFamily="18" charset="0"/>
                </a:endParaRPr>
              </a:p>
              <a:p>
                <a:pPr>
                  <a:lnSpc>
                    <a:spcPct val="120000"/>
                  </a:lnSpc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Cu(NO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0400" dirty="0"/>
                  <a:t> </a:t>
                </a:r>
                <a14:m>
                  <m:oMath xmlns:m="http://schemas.openxmlformats.org/officeDocument/2006/math">
                    <m:r>
                      <a:rPr lang="en-US" sz="10400" smtClean="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10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104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CuO + NO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H</a:t>
                </a:r>
                <a:r>
                  <a:rPr lang="en-US" sz="10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10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10400" i="1" dirty="0">
                  <a:latin typeface="Cambria Math" panose="02040503050406030204" pitchFamily="18" charset="0"/>
                </a:endParaRPr>
              </a:p>
              <a:p>
                <a:pPr marL="365760" indent="-365760" algn="l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n-US" sz="1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Understanding decomposition mechanisms would provide one accurate approach to produce  desired catalysts</a:t>
                </a:r>
              </a:p>
              <a:p>
                <a:pPr marL="365760" indent="-365760" algn="l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n-US" sz="1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combined approach can be used to determine the thermal decomposition mechanisms for other chemicals</a:t>
                </a:r>
              </a:p>
              <a:p>
                <a:pPr algn="l">
                  <a:spcBef>
                    <a:spcPts val="0"/>
                  </a:spcBef>
                </a:pPr>
                <a:endParaRPr lang="en-US" sz="352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Subtit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98" y="21143783"/>
                <a:ext cx="10134648" cy="7713527"/>
              </a:xfrm>
              <a:prstGeom prst="rect">
                <a:avLst/>
              </a:prstGeom>
              <a:blipFill>
                <a:blip r:embed="rId11"/>
                <a:stretch>
                  <a:fillRect l="-961" t="-630" b="-315"/>
                </a:stretch>
              </a:blipFill>
              <a:ln w="15875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Subtitle 2"/>
          <p:cNvSpPr txBox="1">
            <a:spLocks/>
          </p:cNvSpPr>
          <p:nvPr/>
        </p:nvSpPr>
        <p:spPr>
          <a:xfrm>
            <a:off x="338799" y="5183880"/>
            <a:ext cx="10131094" cy="87782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2073370" y="6262533"/>
            <a:ext cx="13715998" cy="8657986"/>
          </a:xfrm>
          <a:prstGeom prst="rect">
            <a:avLst/>
          </a:prstGeom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5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2079848" y="23940526"/>
            <a:ext cx="13712323" cy="8005595"/>
          </a:xfrm>
          <a:prstGeom prst="rect">
            <a:avLst/>
          </a:prstGeom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5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12079882" y="15335620"/>
            <a:ext cx="13715997" cy="8203299"/>
          </a:xfrm>
          <a:prstGeom prst="rect">
            <a:avLst/>
          </a:prstGeom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5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61" y="1055656"/>
            <a:ext cx="2519727" cy="3557262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38796" y="32104489"/>
            <a:ext cx="39555565" cy="599282"/>
          </a:xfrm>
          <a:prstGeom prst="rect">
            <a:avLst/>
          </a:prstGeom>
          <a:noFill/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3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Experience and Apprenticeship Program and Research Travel Grant from The Hamel Center for Undergraduate Research, Guoqiang Cao</a:t>
            </a:r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338798" y="20082317"/>
            <a:ext cx="10131093" cy="8808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9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38799" y="13172137"/>
            <a:ext cx="10131093" cy="6713557"/>
          </a:xfrm>
          <a:prstGeom prst="rect">
            <a:avLst/>
          </a:prstGeom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US" sz="3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Characterization methods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914400" indent="-27432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Thermal Gravimetric Analysis (TGA)</a:t>
            </a:r>
          </a:p>
          <a:p>
            <a:pPr marL="914400" indent="-27432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Spectroscopy</a:t>
            </a:r>
          </a:p>
          <a:p>
            <a:pPr marL="914400" indent="-27432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Fourier-Transform Infrared Spectroscopy (FT-IR) </a:t>
            </a:r>
          </a:p>
          <a:p>
            <a:pPr marL="182880" algn="just">
              <a:lnSpc>
                <a:spcPct val="100000"/>
              </a:lnSpc>
              <a:spcBef>
                <a:spcPts val="600"/>
              </a:spcBef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To determine the decomposition mechanisms of copper sulfate</a:t>
            </a:r>
          </a:p>
          <a:p>
            <a:pPr marL="182880" algn="just">
              <a:lnSpc>
                <a:spcPct val="100000"/>
              </a:lnSpc>
              <a:spcBef>
                <a:spcPts val="600"/>
              </a:spcBef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copper nitrate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12426322" y="20957978"/>
            <a:ext cx="67874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spectroscopy profile for copper sulfate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7774440" y="30914134"/>
            <a:ext cx="5749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8.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FT-IR data for copper nitrate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12728174" y="30914134"/>
            <a:ext cx="7216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7.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FT-IR data for copper sulfate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C2D6106-C288-4D18-BA99-9E2A5FA3699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08705" y="16528915"/>
            <a:ext cx="4095404" cy="31960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4C49AB0-8288-4CC0-A924-E1074C9ED448}"/>
              </a:ext>
            </a:extLst>
          </p:cNvPr>
          <p:cNvSpPr txBox="1"/>
          <p:nvPr/>
        </p:nvSpPr>
        <p:spPr>
          <a:xfrm>
            <a:off x="13376209" y="13707685"/>
            <a:ext cx="6937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TGA/DTG profiles of copper sulfate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9D3F595-52D2-4D40-AB0A-CCC7984ED56F}"/>
              </a:ext>
            </a:extLst>
          </p:cNvPr>
          <p:cNvSpPr txBox="1"/>
          <p:nvPr/>
        </p:nvSpPr>
        <p:spPr>
          <a:xfrm>
            <a:off x="27388794" y="13700088"/>
            <a:ext cx="6840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TGA/DTG profiles of copper nitrate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1AB1EA4-598B-4BD3-B840-5E0FAF5AF15B}"/>
              </a:ext>
            </a:extLst>
          </p:cNvPr>
          <p:cNvSpPr/>
          <p:nvPr/>
        </p:nvSpPr>
        <p:spPr>
          <a:xfrm>
            <a:off x="26638486" y="20845053"/>
            <a:ext cx="68111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5.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spectroscopy profile for copper nitrate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749256B-BE9F-4E2E-8E38-AD1C406809BA}"/>
              </a:ext>
            </a:extLst>
          </p:cNvPr>
          <p:cNvSpPr txBox="1"/>
          <p:nvPr/>
        </p:nvSpPr>
        <p:spPr>
          <a:xfrm>
            <a:off x="12324783" y="22038801"/>
            <a:ext cx="132202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760" indent="-365760"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water desorption occurred in three distinct groupings which also corresponds with the TGA data</a:t>
            </a:r>
          </a:p>
          <a:p>
            <a:pPr marL="365760" indent="-365760"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majority of  water was detected below 550 </a:t>
            </a:r>
            <a:r>
              <a:rPr lang="en-US" sz="30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B65A002-A12F-4E91-8C95-B53BEC480593}"/>
              </a:ext>
            </a:extLst>
          </p:cNvPr>
          <p:cNvSpPr/>
          <p:nvPr/>
        </p:nvSpPr>
        <p:spPr>
          <a:xfrm>
            <a:off x="26377032" y="21956007"/>
            <a:ext cx="11535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365760"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water is detected around 100 </a:t>
            </a:r>
            <a:r>
              <a:rPr lang="en-US" sz="30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Around 300 </a:t>
            </a:r>
            <a:r>
              <a:rPr lang="en-US" sz="30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NO, O</a:t>
            </a:r>
            <a:r>
              <a:rPr lang="en-US" sz="3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</a:t>
            </a:r>
            <a:r>
              <a:rPr lang="en-US" sz="3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O, and trace amounts of NO</a:t>
            </a:r>
            <a:r>
              <a:rPr lang="en-US" sz="3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detected </a:t>
            </a:r>
          </a:p>
          <a:p>
            <a:pPr marL="365760" indent="-365760"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water desorption occurred in two steps</a:t>
            </a:r>
            <a:endParaRPr lang="en-US" sz="30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2275BA-8142-4E41-A543-A5DED24F7F76}"/>
              </a:ext>
            </a:extLst>
          </p:cNvPr>
          <p:cNvSpPr/>
          <p:nvPr/>
        </p:nvSpPr>
        <p:spPr>
          <a:xfrm>
            <a:off x="21475675" y="26869630"/>
            <a:ext cx="4428531" cy="2086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36576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peaks at 3500 cm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1680 cm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attributed to water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797D250-9FA8-4297-B482-2128C4D63CFA}"/>
              </a:ext>
            </a:extLst>
          </p:cNvPr>
          <p:cNvSpPr/>
          <p:nvPr/>
        </p:nvSpPr>
        <p:spPr>
          <a:xfrm>
            <a:off x="35429835" y="25158579"/>
            <a:ext cx="4414984" cy="5857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36576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peaks at 3410 cm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3500 cm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be attributed to water</a:t>
            </a:r>
          </a:p>
          <a:p>
            <a:pPr marL="365760" indent="-36576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peaks from 825 cm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2300 cm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all due to oxygen and nitrogen interactions indicating the loss of NO and NO</a:t>
            </a:r>
            <a:r>
              <a:rPr lang="en-US" sz="3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1614B1-5A1C-438E-9AB3-137C88B7AB54}"/>
              </a:ext>
            </a:extLst>
          </p:cNvPr>
          <p:cNvSpPr txBox="1"/>
          <p:nvPr/>
        </p:nvSpPr>
        <p:spPr>
          <a:xfrm>
            <a:off x="19187456" y="21007852"/>
            <a:ext cx="6716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Figure 4.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Peak deconvolution of water loss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736FD0-4641-4BF0-AE44-41D9B1371612}"/>
              </a:ext>
            </a:extLst>
          </p:cNvPr>
          <p:cNvSpPr txBox="1"/>
          <p:nvPr/>
        </p:nvSpPr>
        <p:spPr>
          <a:xfrm>
            <a:off x="33533132" y="20861392"/>
            <a:ext cx="6361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6.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Peak deconvolution of water loss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21448001" y="7205263"/>
                <a:ext cx="4185397" cy="67095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3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Weight Loss Analysis</a:t>
                </a:r>
              </a:p>
              <a:p>
                <a:pPr marL="182880" indent="-182880">
                  <a:spcBef>
                    <a:spcPts val="12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000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drop</a:t>
                </a:r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2 moles of H</a:t>
                </a:r>
                <a:r>
                  <a:rPr lang="en-US" sz="3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3000" i="1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14 %</a:t>
                </a:r>
                <a:endParaRPr lang="en-US" sz="30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182880" indent="-182880">
                  <a:spcBef>
                    <a:spcPts val="12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nd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drop</a:t>
                </a:r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2 moles of H</a:t>
                </a:r>
                <a:r>
                  <a:rPr lang="en-US" sz="3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3000" i="1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14 %</a:t>
                </a:r>
              </a:p>
              <a:p>
                <a:pPr marL="182880" indent="-182880">
                  <a:spcBef>
                    <a:spcPts val="12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000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rd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drop</a:t>
                </a:r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of H</a:t>
                </a:r>
                <a:r>
                  <a:rPr lang="en-US" sz="3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3000" i="1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7 %</a:t>
                </a:r>
              </a:p>
              <a:p>
                <a:pPr marL="182880" indent="-182880">
                  <a:spcBef>
                    <a:spcPts val="12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sz="3000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</a:t>
                </a:r>
                <a:r>
                  <a:rPr lang="en-US" sz="3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drop</a:t>
                </a:r>
              </a:p>
              <a:p>
                <a:pPr>
                  <a:spcBef>
                    <a:spcPts val="1200"/>
                  </a:spcBef>
                  <a:spcAft>
                    <a:spcPts val="1200"/>
                  </a:spcAft>
                </a:pP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of SO</a:t>
                </a:r>
                <a:r>
                  <a:rPr lang="en-US" sz="3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000" i="1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3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32 %</a:t>
                </a: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8001" y="7205263"/>
                <a:ext cx="4185397" cy="6709529"/>
              </a:xfrm>
              <a:prstGeom prst="rect">
                <a:avLst/>
              </a:prstGeom>
              <a:blipFill>
                <a:blip r:embed="rId14"/>
                <a:stretch>
                  <a:fillRect l="-3348" t="-1181" r="-1747" b="-18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A0F2B8A-02AC-4282-ABC8-F485569696F7}"/>
                  </a:ext>
                </a:extLst>
              </p:cNvPr>
              <p:cNvSpPr/>
              <p:nvPr/>
            </p:nvSpPr>
            <p:spPr>
              <a:xfrm>
                <a:off x="35211389" y="6896399"/>
                <a:ext cx="4711308" cy="71711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spcBef>
                    <a:spcPts val="600"/>
                  </a:spcBef>
                  <a:spcAft>
                    <a:spcPts val="1200"/>
                  </a:spcAft>
                </a:pPr>
                <a:r>
                  <a:rPr lang="en-US" sz="30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Weight Loss Analysis</a:t>
                </a:r>
              </a:p>
              <a:p>
                <a:pPr marL="182880" lvl="0" indent="-182880">
                  <a:spcBef>
                    <a:spcPts val="12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000" i="1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</a:t>
                </a:r>
                <a:r>
                  <a:rPr lang="en-US" sz="3000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Drop</a:t>
                </a:r>
              </a:p>
              <a:p>
                <a:pPr lvl="0">
                  <a:spcBef>
                    <a:spcPts val="1200"/>
                  </a:spcBef>
                  <a:spcAft>
                    <a:spcPts val="1200"/>
                  </a:spcAft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of H</a:t>
                </a:r>
                <a:r>
                  <a:rPr lang="en-US" sz="3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14:m>
                  <m:oMath xmlns:m="http://schemas.openxmlformats.org/officeDocument/2006/math">
                    <m:r>
                      <a:rPr lang="en-US" sz="3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3000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7 %</a:t>
                </a:r>
              </a:p>
              <a:p>
                <a:pPr marL="182880" lvl="0" indent="-182880">
                  <a:spcBef>
                    <a:spcPts val="12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3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000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i="1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nd</a:t>
                </a:r>
                <a:r>
                  <a:rPr lang="en-US" sz="3000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Drop</a:t>
                </a:r>
              </a:p>
              <a:p>
                <a:pPr lvl="0">
                  <a:spcBef>
                    <a:spcPts val="1200"/>
                  </a:spcBef>
                  <a:spcAft>
                    <a:spcPts val="600"/>
                  </a:spcAft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of H</a:t>
                </a:r>
                <a:r>
                  <a:rPr lang="en-US" sz="3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</a:p>
              <a:p>
                <a:pPr>
                  <a:spcBef>
                    <a:spcPts val="1200"/>
                  </a:spcBef>
                  <a:spcAft>
                    <a:spcPts val="600"/>
                  </a:spcAft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of NO         </a:t>
                </a:r>
                <a14:m>
                  <m:oMath xmlns:m="http://schemas.openxmlformats.org/officeDocument/2006/math">
                    <m:r>
                      <a:rPr lang="en-US" sz="3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32  %</a:t>
                </a:r>
              </a:p>
              <a:p>
                <a:pPr lvl="0">
                  <a:spcBef>
                    <a:spcPts val="1200"/>
                  </a:spcBef>
                  <a:spcAft>
                    <a:spcPts val="600"/>
                  </a:spcAft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</a:t>
                </a:r>
                <a:r>
                  <a:rPr lang="en-US" sz="3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30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182880" lvl="0" indent="-182880">
                  <a:spcBef>
                    <a:spcPts val="12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3000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000" i="1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rd</a:t>
                </a:r>
                <a:r>
                  <a:rPr lang="en-US" sz="3000" i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drop</a:t>
                </a:r>
              </a:p>
              <a:p>
                <a:pPr lvl="0">
                  <a:spcBef>
                    <a:spcPts val="1200"/>
                  </a:spcBef>
                  <a:spcAft>
                    <a:spcPts val="600"/>
                  </a:spcAft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of NO </a:t>
                </a:r>
              </a:p>
              <a:p>
                <a:pPr lvl="0">
                  <a:spcBef>
                    <a:spcPts val="1200"/>
                  </a:spcBef>
                  <a:spcAft>
                    <a:spcPts val="600"/>
                  </a:spcAft>
                </a:pPr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1 mole of O</a:t>
                </a:r>
                <a:r>
                  <a:rPr lang="en-US" sz="3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3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A0F2B8A-02AC-4282-ABC8-F485569696F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11389" y="6896399"/>
                <a:ext cx="4711308" cy="7171194"/>
              </a:xfrm>
              <a:prstGeom prst="rect">
                <a:avLst/>
              </a:prstGeom>
              <a:blipFill>
                <a:blip r:embed="rId15"/>
                <a:stretch>
                  <a:fillRect l="-2975" t="-1105" r="-2846" b="-16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 descr="A picture containing indoor, appliance, table, kitchen&#10;&#10;Description automatically generated">
            <a:extLst>
              <a:ext uri="{FF2B5EF4-FFF2-40B4-BE49-F238E27FC236}">
                <a16:creationId xmlns:a16="http://schemas.microsoft.com/office/drawing/2014/main" id="{B095C0F3-3256-40BE-862A-DE0838B03B4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16552329"/>
            <a:ext cx="3014573" cy="3212500"/>
          </a:xfrm>
          <a:prstGeom prst="rect">
            <a:avLst/>
          </a:prstGeom>
        </p:spPr>
      </p:pic>
      <p:sp>
        <p:nvSpPr>
          <p:cNvPr id="58" name="Subtitle 2">
            <a:extLst>
              <a:ext uri="{FF2B5EF4-FFF2-40B4-BE49-F238E27FC236}">
                <a16:creationId xmlns:a16="http://schemas.microsoft.com/office/drawing/2014/main" id="{F2DF818C-4EA6-4EDD-9B49-F81227EA7C57}"/>
              </a:ext>
            </a:extLst>
          </p:cNvPr>
          <p:cNvSpPr txBox="1">
            <a:spLocks/>
          </p:cNvSpPr>
          <p:nvPr/>
        </p:nvSpPr>
        <p:spPr>
          <a:xfrm>
            <a:off x="331737" y="29056574"/>
            <a:ext cx="10131093" cy="8808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9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61" name="Subtitle 2">
            <a:extLst>
              <a:ext uri="{FF2B5EF4-FFF2-40B4-BE49-F238E27FC236}">
                <a16:creationId xmlns:a16="http://schemas.microsoft.com/office/drawing/2014/main" id="{0775EC2C-671C-4360-9BC2-26FC6C5D388A}"/>
              </a:ext>
            </a:extLst>
          </p:cNvPr>
          <p:cNvSpPr txBox="1">
            <a:spLocks/>
          </p:cNvSpPr>
          <p:nvPr/>
        </p:nvSpPr>
        <p:spPr>
          <a:xfrm>
            <a:off x="338796" y="30152053"/>
            <a:ext cx="10138155" cy="1794067"/>
          </a:xfrm>
          <a:prstGeom prst="rect">
            <a:avLst/>
          </a:prstGeom>
          <a:noFill/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457200" algn="l">
              <a:lnSpc>
                <a:spcPct val="100000"/>
              </a:lnSpc>
              <a:spcBef>
                <a:spcPts val="600"/>
              </a:spcBef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Gawande,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Manoj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B., et al. 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Reviews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2016, 116 (6), 3722-3811.</a:t>
            </a:r>
          </a:p>
          <a:p>
            <a:pPr indent="-457200" algn="l">
              <a:lnSpc>
                <a:spcPct val="100000"/>
              </a:lnSpc>
              <a:spcBef>
                <a:spcPts val="600"/>
              </a:spcBef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Heravi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Majid M., et al. 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Catalysis Communications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2007, 8 (2), 211-214.</a:t>
            </a:r>
          </a:p>
          <a:p>
            <a:pPr marL="457200" indent="-457200" algn="l">
              <a:lnSpc>
                <a:spcPct val="100000"/>
              </a:lnSpc>
              <a:spcBef>
                <a:spcPts val="600"/>
              </a:spcBef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 Lin,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Zhenkun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et al. 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Thermal Analysis and Calorimetry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2012, 107 (2), 471-475.</a:t>
            </a:r>
          </a:p>
        </p:txBody>
      </p:sp>
      <p:sp>
        <p:nvSpPr>
          <p:cNvPr id="64" name="Subtitle 2">
            <a:extLst>
              <a:ext uri="{FF2B5EF4-FFF2-40B4-BE49-F238E27FC236}">
                <a16:creationId xmlns:a16="http://schemas.microsoft.com/office/drawing/2014/main" id="{CDF5E0BE-D687-4CAB-ADBE-5307DEC82FF6}"/>
              </a:ext>
            </a:extLst>
          </p:cNvPr>
          <p:cNvSpPr txBox="1">
            <a:spLocks/>
          </p:cNvSpPr>
          <p:nvPr/>
        </p:nvSpPr>
        <p:spPr>
          <a:xfrm>
            <a:off x="26178380" y="5189414"/>
            <a:ext cx="13716000" cy="87229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Decomposition of Copper Nitrate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6F4297-78A6-4C92-83F6-F8FAB79DEF64}"/>
              </a:ext>
            </a:extLst>
          </p:cNvPr>
          <p:cNvSpPr txBox="1"/>
          <p:nvPr/>
        </p:nvSpPr>
        <p:spPr>
          <a:xfrm rot="10800000">
            <a:off x="10918687" y="6262978"/>
            <a:ext cx="914400" cy="8685655"/>
          </a:xfrm>
          <a:prstGeom prst="rect">
            <a:avLst/>
          </a:prstGeom>
          <a:solidFill>
            <a:srgbClr val="002060"/>
          </a:solidFill>
        </p:spPr>
        <p:txBody>
          <a:bodyPr vert="eaVert" wrap="square" rtlCol="0">
            <a:noAutofit/>
          </a:bodyPr>
          <a:lstStyle/>
          <a:p>
            <a:pPr algn="ctr"/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Thermal Gravimetric Analysis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92DB8580-EFCF-4E34-BA62-97746DDC99E8}"/>
              </a:ext>
            </a:extLst>
          </p:cNvPr>
          <p:cNvSpPr txBox="1"/>
          <p:nvPr/>
        </p:nvSpPr>
        <p:spPr>
          <a:xfrm rot="10800000">
            <a:off x="10919733" y="15331066"/>
            <a:ext cx="914400" cy="8207853"/>
          </a:xfrm>
          <a:prstGeom prst="rect">
            <a:avLst/>
          </a:prstGeom>
          <a:solidFill>
            <a:srgbClr val="002060"/>
          </a:solidFill>
        </p:spPr>
        <p:txBody>
          <a:bodyPr vert="eaVert" wrap="square" rtlCol="0">
            <a:noAutofit/>
          </a:bodyPr>
          <a:lstStyle/>
          <a:p>
            <a:pPr algn="ctr"/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   Spectroscopy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5298709-D506-43C2-9ED1-90D02794F84D}"/>
              </a:ext>
            </a:extLst>
          </p:cNvPr>
          <p:cNvSpPr txBox="1"/>
          <p:nvPr/>
        </p:nvSpPr>
        <p:spPr>
          <a:xfrm rot="10800000">
            <a:off x="10919078" y="23940526"/>
            <a:ext cx="914400" cy="8005593"/>
          </a:xfrm>
          <a:prstGeom prst="rect">
            <a:avLst/>
          </a:prstGeom>
          <a:solidFill>
            <a:srgbClr val="002060"/>
          </a:solidFill>
        </p:spPr>
        <p:txBody>
          <a:bodyPr vert="eaVert" wrap="square" rtlCol="0">
            <a:noAutofit/>
          </a:bodyPr>
          <a:lstStyle/>
          <a:p>
            <a:pPr algn="ctr"/>
            <a:r>
              <a:rPr lang="en-US" sz="5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FT – IR   Spectroscopy</a:t>
            </a:r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F9A8D933-9E65-4137-9DE8-FD8DE67B285F}"/>
              </a:ext>
            </a:extLst>
          </p:cNvPr>
          <p:cNvSpPr txBox="1">
            <a:spLocks/>
          </p:cNvSpPr>
          <p:nvPr/>
        </p:nvSpPr>
        <p:spPr>
          <a:xfrm>
            <a:off x="26178376" y="6258237"/>
            <a:ext cx="13715999" cy="8673643"/>
          </a:xfrm>
          <a:prstGeom prst="rect">
            <a:avLst/>
          </a:prstGeom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5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A2B72AE-E92D-4AEA-AE56-933DA38BCE33}"/>
              </a:ext>
            </a:extLst>
          </p:cNvPr>
          <p:cNvSpPr/>
          <p:nvPr/>
        </p:nvSpPr>
        <p:spPr>
          <a:xfrm>
            <a:off x="10924875" y="5183880"/>
            <a:ext cx="914395" cy="87176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Brace 17">
            <a:extLst>
              <a:ext uri="{FF2B5EF4-FFF2-40B4-BE49-F238E27FC236}">
                <a16:creationId xmlns:a16="http://schemas.microsoft.com/office/drawing/2014/main" id="{20A28568-CE31-41A9-8BF1-05AF45B0304A}"/>
              </a:ext>
            </a:extLst>
          </p:cNvPr>
          <p:cNvSpPr/>
          <p:nvPr/>
        </p:nvSpPr>
        <p:spPr>
          <a:xfrm>
            <a:off x="38106508" y="10127579"/>
            <a:ext cx="178727" cy="1612577"/>
          </a:xfrm>
          <a:prstGeom prst="rightBrace">
            <a:avLst/>
          </a:prstGeom>
          <a:ln w="19050" cap="rnd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7069E1C-B6E8-4E2D-BA08-220F89551D28}"/>
                  </a:ext>
                </a:extLst>
              </p:cNvPr>
              <p:cNvSpPr txBox="1"/>
              <p:nvPr/>
            </p:nvSpPr>
            <p:spPr>
              <a:xfrm>
                <a:off x="38422663" y="13159861"/>
                <a:ext cx="1410572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3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25 %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7069E1C-B6E8-4E2D-BA08-220F89551D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22663" y="13159861"/>
                <a:ext cx="1410572" cy="553998"/>
              </a:xfrm>
              <a:prstGeom prst="rect">
                <a:avLst/>
              </a:prstGeom>
              <a:blipFill>
                <a:blip r:embed="rId17"/>
                <a:stretch>
                  <a:fillRect t="-14286" r="-6061" b="-329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ight Brace 22">
            <a:extLst>
              <a:ext uri="{FF2B5EF4-FFF2-40B4-BE49-F238E27FC236}">
                <a16:creationId xmlns:a16="http://schemas.microsoft.com/office/drawing/2014/main" id="{EC9AB629-39CA-4D11-8B60-B1A403ABE848}"/>
              </a:ext>
            </a:extLst>
          </p:cNvPr>
          <p:cNvSpPr/>
          <p:nvPr/>
        </p:nvSpPr>
        <p:spPr>
          <a:xfrm>
            <a:off x="38106508" y="13026458"/>
            <a:ext cx="137016" cy="833382"/>
          </a:xfrm>
          <a:prstGeom prst="rightBrac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Subtitle 2">
            <a:extLst>
              <a:ext uri="{FF2B5EF4-FFF2-40B4-BE49-F238E27FC236}">
                <a16:creationId xmlns:a16="http://schemas.microsoft.com/office/drawing/2014/main" id="{64C12627-D551-48D5-BA8B-2E66C111DB8E}"/>
              </a:ext>
            </a:extLst>
          </p:cNvPr>
          <p:cNvSpPr txBox="1">
            <a:spLocks/>
          </p:cNvSpPr>
          <p:nvPr/>
        </p:nvSpPr>
        <p:spPr>
          <a:xfrm>
            <a:off x="26183107" y="15335619"/>
            <a:ext cx="13711260" cy="8203300"/>
          </a:xfrm>
          <a:prstGeom prst="rect">
            <a:avLst/>
          </a:prstGeom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5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Subtitle 2">
            <a:extLst>
              <a:ext uri="{FF2B5EF4-FFF2-40B4-BE49-F238E27FC236}">
                <a16:creationId xmlns:a16="http://schemas.microsoft.com/office/drawing/2014/main" id="{103B0EB1-2E2B-4FF6-ADE3-07FDC3E647E3}"/>
              </a:ext>
            </a:extLst>
          </p:cNvPr>
          <p:cNvSpPr txBox="1">
            <a:spLocks/>
          </p:cNvSpPr>
          <p:nvPr/>
        </p:nvSpPr>
        <p:spPr>
          <a:xfrm>
            <a:off x="26177739" y="23940526"/>
            <a:ext cx="13716628" cy="8011945"/>
          </a:xfrm>
          <a:prstGeom prst="rect">
            <a:avLst/>
          </a:prstGeom>
          <a:ln w="15875">
            <a:solidFill>
              <a:srgbClr val="002060"/>
            </a:solidFill>
          </a:ln>
        </p:spPr>
        <p:txBody>
          <a:bodyPr vert="horz" lIns="100585" tIns="50292" rIns="100585" bIns="50292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5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3903</TotalTime>
  <Words>696</Words>
  <Application>Microsoft Office PowerPoint</Application>
  <PresentationFormat>Custom</PresentationFormat>
  <Paragraphs>74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Times New Roman</vt:lpstr>
      <vt:lpstr>Office Theme</vt:lpstr>
      <vt:lpstr>Mechanistic Studies of the Decomposition of Various Copper Salts Nathaniel Nichols and Dr. Nan Yi Department of Chemical Engineering, University of New Hampshire, Durham, NH 03824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Nichols, Nathaniel N</cp:lastModifiedBy>
  <cp:revision>275</cp:revision>
  <dcterms:created xsi:type="dcterms:W3CDTF">2016-03-05T16:55:12Z</dcterms:created>
  <dcterms:modified xsi:type="dcterms:W3CDTF">2019-11-07T00:17:30Z</dcterms:modified>
</cp:coreProperties>
</file>