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  <p:sldMasterId id="2147483720" r:id="rId4"/>
  </p:sldMasterIdLst>
  <p:sldIdLst>
    <p:sldId id="256" r:id="rId5"/>
  </p:sldIdLst>
  <p:sldSz cx="32918400" cy="21945600"/>
  <p:notesSz cx="9144000" cy="6858000"/>
  <p:defaultTextStyle>
    <a:defPPr>
      <a:defRPr lang="en-US"/>
    </a:defPPr>
    <a:lvl1pPr marL="0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1pPr>
    <a:lvl2pPr marL="1402370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2pPr>
    <a:lvl3pPr marL="2804742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3pPr>
    <a:lvl4pPr marL="4207112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4pPr>
    <a:lvl5pPr marL="5609484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5pPr>
    <a:lvl6pPr marL="7011855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6pPr>
    <a:lvl7pPr marL="8414226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7pPr>
    <a:lvl8pPr marL="9816597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8pPr>
    <a:lvl9pPr marL="11218968" algn="l" defTabSz="2804742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912">
          <p15:clr>
            <a:srgbClr val="A4A3A4"/>
          </p15:clr>
        </p15:guide>
        <p15:guide id="2" pos="10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3B0"/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868" autoAdjust="0"/>
    <p:restoredTop sz="94434" autoAdjust="0"/>
  </p:normalViewPr>
  <p:slideViewPr>
    <p:cSldViewPr snapToGrid="0">
      <p:cViewPr varScale="1">
        <p:scale>
          <a:sx n="52" d="100"/>
          <a:sy n="52" d="100"/>
        </p:scale>
        <p:origin x="472" y="216"/>
      </p:cViewPr>
      <p:guideLst>
        <p:guide orient="horz" pos="6912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14222" y="3848672"/>
            <a:ext cx="27980640" cy="7640320"/>
          </a:xfrm>
        </p:spPr>
        <p:txBody>
          <a:bodyPr anchor="b"/>
          <a:lstStyle>
            <a:lvl1pPr algn="ctr">
              <a:defRPr sz="19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1526523"/>
            <a:ext cx="24688800" cy="5298438"/>
          </a:xfrm>
        </p:spPr>
        <p:txBody>
          <a:bodyPr/>
          <a:lstStyle>
            <a:lvl1pPr marL="0" indent="0" algn="ctr">
              <a:buNone/>
              <a:defRPr sz="7700"/>
            </a:lvl1pPr>
            <a:lvl2pPr marL="1460803" indent="0" algn="ctr">
              <a:buNone/>
              <a:defRPr sz="6400"/>
            </a:lvl2pPr>
            <a:lvl3pPr marL="2921606" indent="0" algn="ctr">
              <a:buNone/>
              <a:defRPr sz="5700"/>
            </a:lvl3pPr>
            <a:lvl4pPr marL="4382409" indent="0" algn="ctr">
              <a:buNone/>
              <a:defRPr sz="5100"/>
            </a:lvl4pPr>
            <a:lvl5pPr marL="5843212" indent="0" algn="ctr">
              <a:buNone/>
              <a:defRPr sz="5100"/>
            </a:lvl5pPr>
            <a:lvl6pPr marL="7304016" indent="0" algn="ctr">
              <a:buNone/>
              <a:defRPr sz="5100"/>
            </a:lvl6pPr>
            <a:lvl7pPr marL="8764819" indent="0" algn="ctr">
              <a:buNone/>
              <a:defRPr sz="5100"/>
            </a:lvl7pPr>
            <a:lvl8pPr marL="10225622" indent="0" algn="ctr">
              <a:buNone/>
              <a:defRPr sz="5100"/>
            </a:lvl8pPr>
            <a:lvl9pPr marL="11686425" indent="0" algn="ctr">
              <a:buNone/>
              <a:defRPr sz="51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6" y="5471168"/>
            <a:ext cx="28392120" cy="9128758"/>
          </a:xfrm>
        </p:spPr>
        <p:txBody>
          <a:bodyPr anchor="b"/>
          <a:lstStyle>
            <a:lvl1pPr>
              <a:defRPr sz="19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6" y="14686288"/>
            <a:ext cx="28392120" cy="4800598"/>
          </a:xfrm>
        </p:spPr>
        <p:txBody>
          <a:bodyPr/>
          <a:lstStyle>
            <a:lvl1pPr marL="0" indent="0">
              <a:buNone/>
              <a:defRPr sz="7700">
                <a:solidFill>
                  <a:schemeClr val="tx1"/>
                </a:solidFill>
              </a:defRPr>
            </a:lvl1pPr>
            <a:lvl2pPr marL="1460803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2921606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3pPr>
            <a:lvl4pPr marL="4382409" indent="0"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4pPr>
            <a:lvl5pPr marL="5843212" indent="0"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5pPr>
            <a:lvl6pPr marL="7304016" indent="0"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6pPr>
            <a:lvl7pPr marL="8764819" indent="0"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7pPr>
            <a:lvl8pPr marL="10225622" indent="0"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8pPr>
            <a:lvl9pPr marL="11686425" indent="0"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5842001"/>
            <a:ext cx="13990320" cy="13924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5842001"/>
            <a:ext cx="13990320" cy="13924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2" y="5379724"/>
            <a:ext cx="13926024" cy="2636518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60803" indent="0">
              <a:buNone/>
              <a:defRPr sz="6400" b="1"/>
            </a:lvl2pPr>
            <a:lvl3pPr marL="2921606" indent="0">
              <a:buNone/>
              <a:defRPr sz="5700" b="1"/>
            </a:lvl3pPr>
            <a:lvl4pPr marL="4382409" indent="0">
              <a:buNone/>
              <a:defRPr sz="5100" b="1"/>
            </a:lvl4pPr>
            <a:lvl5pPr marL="5843212" indent="0">
              <a:buNone/>
              <a:defRPr sz="5100" b="1"/>
            </a:lvl5pPr>
            <a:lvl6pPr marL="7304016" indent="0">
              <a:buNone/>
              <a:defRPr sz="5100" b="1"/>
            </a:lvl6pPr>
            <a:lvl7pPr marL="8764819" indent="0">
              <a:buNone/>
              <a:defRPr sz="5100" b="1"/>
            </a:lvl7pPr>
            <a:lvl8pPr marL="10225622" indent="0">
              <a:buNone/>
              <a:defRPr sz="5100" b="1"/>
            </a:lvl8pPr>
            <a:lvl9pPr marL="11686425" indent="0">
              <a:buNone/>
              <a:defRPr sz="5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2" y="8016240"/>
            <a:ext cx="13926024" cy="11790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5379724"/>
            <a:ext cx="13994608" cy="2636518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60803" indent="0">
              <a:buNone/>
              <a:defRPr sz="6400" b="1"/>
            </a:lvl2pPr>
            <a:lvl3pPr marL="2921606" indent="0">
              <a:buNone/>
              <a:defRPr sz="5700" b="1"/>
            </a:lvl3pPr>
            <a:lvl4pPr marL="4382409" indent="0">
              <a:buNone/>
              <a:defRPr sz="5100" b="1"/>
            </a:lvl4pPr>
            <a:lvl5pPr marL="5843212" indent="0">
              <a:buNone/>
              <a:defRPr sz="5100" b="1"/>
            </a:lvl5pPr>
            <a:lvl6pPr marL="7304016" indent="0">
              <a:buNone/>
              <a:defRPr sz="5100" b="1"/>
            </a:lvl6pPr>
            <a:lvl7pPr marL="8764819" indent="0">
              <a:buNone/>
              <a:defRPr sz="5100" b="1"/>
            </a:lvl7pPr>
            <a:lvl8pPr marL="10225622" indent="0">
              <a:buNone/>
              <a:defRPr sz="5100" b="1"/>
            </a:lvl8pPr>
            <a:lvl9pPr marL="11686425" indent="0">
              <a:buNone/>
              <a:defRPr sz="5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8016240"/>
            <a:ext cx="13994608" cy="11790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0" cy="5120640"/>
          </a:xfrm>
        </p:spPr>
        <p:txBody>
          <a:bodyPr anchor="b"/>
          <a:lstStyle>
            <a:lvl1pPr>
              <a:defRPr sz="10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10200"/>
            </a:lvl1pPr>
            <a:lvl2pPr>
              <a:defRPr sz="8900"/>
            </a:lvl2pPr>
            <a:lvl3pPr>
              <a:defRPr sz="77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1"/>
            <a:ext cx="10617040" cy="12197082"/>
          </a:xfrm>
        </p:spPr>
        <p:txBody>
          <a:bodyPr/>
          <a:lstStyle>
            <a:lvl1pPr marL="0" indent="0">
              <a:buNone/>
              <a:defRPr sz="5100"/>
            </a:lvl1pPr>
            <a:lvl2pPr marL="1460803" indent="0">
              <a:buNone/>
              <a:defRPr sz="4500"/>
            </a:lvl2pPr>
            <a:lvl3pPr marL="2921606" indent="0">
              <a:buNone/>
              <a:defRPr sz="3800"/>
            </a:lvl3pPr>
            <a:lvl4pPr marL="4382409" indent="0">
              <a:buNone/>
              <a:defRPr sz="3200"/>
            </a:lvl4pPr>
            <a:lvl5pPr marL="5843212" indent="0">
              <a:buNone/>
              <a:defRPr sz="3200"/>
            </a:lvl5pPr>
            <a:lvl6pPr marL="7304016" indent="0">
              <a:buNone/>
              <a:defRPr sz="3200"/>
            </a:lvl6pPr>
            <a:lvl7pPr marL="8764819" indent="0">
              <a:buNone/>
              <a:defRPr sz="3200"/>
            </a:lvl7pPr>
            <a:lvl8pPr marL="10225622" indent="0">
              <a:buNone/>
              <a:defRPr sz="3200"/>
            </a:lvl8pPr>
            <a:lvl9pPr marL="11686425" indent="0">
              <a:buNone/>
              <a:defRPr sz="3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0" cy="5120640"/>
          </a:xfrm>
        </p:spPr>
        <p:txBody>
          <a:bodyPr anchor="b"/>
          <a:lstStyle>
            <a:lvl1pPr>
              <a:defRPr sz="10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10200"/>
            </a:lvl1pPr>
            <a:lvl2pPr marL="1460803" indent="0">
              <a:buNone/>
              <a:defRPr sz="8900"/>
            </a:lvl2pPr>
            <a:lvl3pPr marL="2921606" indent="0">
              <a:buNone/>
              <a:defRPr sz="7700"/>
            </a:lvl3pPr>
            <a:lvl4pPr marL="4382409" indent="0">
              <a:buNone/>
              <a:defRPr sz="6400"/>
            </a:lvl4pPr>
            <a:lvl5pPr marL="5843212" indent="0">
              <a:buNone/>
              <a:defRPr sz="6400"/>
            </a:lvl5pPr>
            <a:lvl6pPr marL="7304016" indent="0">
              <a:buNone/>
              <a:defRPr sz="6400"/>
            </a:lvl6pPr>
            <a:lvl7pPr marL="8764819" indent="0">
              <a:buNone/>
              <a:defRPr sz="6400"/>
            </a:lvl7pPr>
            <a:lvl8pPr marL="10225622" indent="0">
              <a:buNone/>
              <a:defRPr sz="6400"/>
            </a:lvl8pPr>
            <a:lvl9pPr marL="11686425" indent="0">
              <a:buNone/>
              <a:defRPr sz="6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1"/>
            <a:ext cx="10617040" cy="12197082"/>
          </a:xfrm>
        </p:spPr>
        <p:txBody>
          <a:bodyPr/>
          <a:lstStyle>
            <a:lvl1pPr marL="0" indent="0">
              <a:buNone/>
              <a:defRPr sz="5100"/>
            </a:lvl1pPr>
            <a:lvl2pPr marL="1460803" indent="0">
              <a:buNone/>
              <a:defRPr sz="4500"/>
            </a:lvl2pPr>
            <a:lvl3pPr marL="2921606" indent="0">
              <a:buNone/>
              <a:defRPr sz="3800"/>
            </a:lvl3pPr>
            <a:lvl4pPr marL="4382409" indent="0">
              <a:buNone/>
              <a:defRPr sz="3200"/>
            </a:lvl4pPr>
            <a:lvl5pPr marL="5843212" indent="0">
              <a:buNone/>
              <a:defRPr sz="3200"/>
            </a:lvl5pPr>
            <a:lvl6pPr marL="7304016" indent="0">
              <a:buNone/>
              <a:defRPr sz="3200"/>
            </a:lvl6pPr>
            <a:lvl7pPr marL="8764819" indent="0">
              <a:buNone/>
              <a:defRPr sz="3200"/>
            </a:lvl7pPr>
            <a:lvl8pPr marL="10225622" indent="0">
              <a:buNone/>
              <a:defRPr sz="3200"/>
            </a:lvl8pPr>
            <a:lvl9pPr marL="11686425" indent="0">
              <a:buNone/>
              <a:defRPr sz="3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1" y="1168401"/>
            <a:ext cx="7098030" cy="1859788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1" y="1168401"/>
            <a:ext cx="20882610" cy="1859788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563" y="6816725"/>
            <a:ext cx="27981275" cy="47053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125" y="12436475"/>
            <a:ext cx="23044150" cy="56070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292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748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5" y="14101763"/>
            <a:ext cx="27981275" cy="43592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5" y="9301163"/>
            <a:ext cx="27981275" cy="4800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565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6238" y="5121275"/>
            <a:ext cx="14736762" cy="14482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535400" y="5121275"/>
            <a:ext cx="14736763" cy="14482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22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6238" y="4911725"/>
            <a:ext cx="14544675" cy="2047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6238" y="6959600"/>
            <a:ext cx="14544675" cy="12644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725" y="4911725"/>
            <a:ext cx="14549438" cy="2047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725" y="6959600"/>
            <a:ext cx="14549438" cy="12644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4929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18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8265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6238" y="873125"/>
            <a:ext cx="10829925" cy="37195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69863" y="873125"/>
            <a:ext cx="18402300" cy="187309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6238" y="4592638"/>
            <a:ext cx="10829925" cy="150114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0631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600" y="15362238"/>
            <a:ext cx="19751675" cy="18129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1600" y="1960563"/>
            <a:ext cx="19751675" cy="13168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1600" y="17175163"/>
            <a:ext cx="19751675" cy="2576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101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9113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866475" y="879475"/>
            <a:ext cx="7405688" cy="18724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6238" y="879475"/>
            <a:ext cx="22067837" cy="18724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903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69562" tIns="34781" rIns="69562" bIns="3478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5842001"/>
            <a:ext cx="28392120" cy="13924282"/>
          </a:xfrm>
          <a:prstGeom prst="rect">
            <a:avLst/>
          </a:prstGeom>
        </p:spPr>
        <p:txBody>
          <a:bodyPr vert="horz" lIns="69562" tIns="34781" rIns="69562" bIns="3478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69562" tIns="34781" rIns="69562" bIns="34781" rtlCol="0" anchor="ctr"/>
          <a:lstStyle>
            <a:lvl1pPr algn="l">
              <a:defRPr sz="3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69562" tIns="34781" rIns="69562" bIns="34781" rtlCol="0" anchor="ctr"/>
          <a:lstStyle>
            <a:lvl1pPr algn="ctr">
              <a:defRPr sz="3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69562" tIns="34781" rIns="69562" bIns="34781" rtlCol="0" anchor="ctr"/>
          <a:lstStyle>
            <a:lvl1pPr algn="r">
              <a:defRPr sz="3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2921606" rtl="0" eaLnBrk="1" latinLnBrk="0" hangingPunct="1">
        <a:lnSpc>
          <a:spcPct val="90000"/>
        </a:lnSpc>
        <a:spcBef>
          <a:spcPct val="0"/>
        </a:spcBef>
        <a:buNone/>
        <a:defRPr sz="1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30402" indent="-730402" algn="l" defTabSz="2921606" rtl="0" eaLnBrk="1" latinLnBrk="0" hangingPunct="1">
        <a:lnSpc>
          <a:spcPct val="90000"/>
        </a:lnSpc>
        <a:spcBef>
          <a:spcPts val="3195"/>
        </a:spcBef>
        <a:buFont typeface="Arial" panose="020B0604020202020204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1pPr>
      <a:lvl2pPr marL="2191205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2pPr>
      <a:lvl3pPr marL="3652008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12811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4pPr>
      <a:lvl5pPr marL="6573614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5pPr>
      <a:lvl6pPr marL="8034417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6pPr>
      <a:lvl7pPr marL="9495220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7pPr>
      <a:lvl8pPr marL="10956023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8pPr>
      <a:lvl9pPr marL="12416827" indent="-730402" algn="l" defTabSz="2921606" rtl="0" eaLnBrk="1" latinLnBrk="0" hangingPunct="1">
        <a:lnSpc>
          <a:spcPct val="90000"/>
        </a:lnSpc>
        <a:spcBef>
          <a:spcPts val="1598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1pPr>
      <a:lvl2pPr marL="1460803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2pPr>
      <a:lvl3pPr marL="2921606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4382409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4pPr>
      <a:lvl5pPr marL="5843212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5pPr>
      <a:lvl6pPr marL="7304016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6pPr>
      <a:lvl7pPr marL="8764819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7pPr>
      <a:lvl8pPr marL="10225622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8pPr>
      <a:lvl9pPr marL="11686425" algn="l" defTabSz="292160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6238" y="879475"/>
            <a:ext cx="29625925" cy="365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6238" y="5121275"/>
            <a:ext cx="29625925" cy="14482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46238" y="20340638"/>
            <a:ext cx="7680325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EC7F7-583C-4C51-9951-5B33C2824B02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47438" y="20340638"/>
            <a:ext cx="10423525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591838" y="20340638"/>
            <a:ext cx="7680325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F629F-173E-4706-B78F-263E068BD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27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4" descr="A picture containing fireworks, window&#10;&#10;Description generated with very high confidence">
            <a:extLst>
              <a:ext uri="{FF2B5EF4-FFF2-40B4-BE49-F238E27FC236}">
                <a16:creationId xmlns:a16="http://schemas.microsoft.com/office/drawing/2014/main" id="{F7B51AEB-918B-7848-9FBB-6B9E0B54FA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2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4000"/>
                    </a14:imgEffect>
                  </a14:imgLayer>
                </a14:imgProps>
              </a:ext>
            </a:extLst>
          </a:blip>
          <a:srcRect l="6340" r="6194"/>
          <a:stretch/>
        </p:blipFill>
        <p:spPr>
          <a:xfrm>
            <a:off x="156342" y="-2750848"/>
            <a:ext cx="32762058" cy="28092700"/>
          </a:xfrm>
          <a:custGeom>
            <a:avLst/>
            <a:gdLst>
              <a:gd name="connsiteX0" fmla="*/ 1539166 w 3440586"/>
              <a:gd name="connsiteY0" fmla="*/ 0 h 2950205"/>
              <a:gd name="connsiteX1" fmla="*/ 3440586 w 3440586"/>
              <a:gd name="connsiteY1" fmla="*/ 1901419 h 2950205"/>
              <a:gd name="connsiteX2" fmla="*/ 3211095 w 3440586"/>
              <a:gd name="connsiteY2" fmla="*/ 2807749 h 2950205"/>
              <a:gd name="connsiteX3" fmla="*/ 3124550 w 3440586"/>
              <a:gd name="connsiteY3" fmla="*/ 2950205 h 2950205"/>
              <a:gd name="connsiteX4" fmla="*/ 0 w 3440586"/>
              <a:gd name="connsiteY4" fmla="*/ 2950205 h 2950205"/>
              <a:gd name="connsiteX5" fmla="*/ 0 w 3440586"/>
              <a:gd name="connsiteY5" fmla="*/ 788141 h 2950205"/>
              <a:gd name="connsiteX6" fmla="*/ 71938 w 3440586"/>
              <a:gd name="connsiteY6" fmla="*/ 691940 h 2950205"/>
              <a:gd name="connsiteX7" fmla="*/ 1539166 w 3440586"/>
              <a:gd name="connsiteY7" fmla="*/ 0 h 295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40586" h="2950205">
                <a:moveTo>
                  <a:pt x="1539166" y="0"/>
                </a:moveTo>
                <a:cubicBezTo>
                  <a:pt x="2589292" y="0"/>
                  <a:pt x="3440586" y="851294"/>
                  <a:pt x="3440586" y="1901419"/>
                </a:cubicBezTo>
                <a:cubicBezTo>
                  <a:pt x="3440586" y="2229583"/>
                  <a:pt x="3357452" y="2538330"/>
                  <a:pt x="3211095" y="2807749"/>
                </a:cubicBezTo>
                <a:lnTo>
                  <a:pt x="3124550" y="2950205"/>
                </a:lnTo>
                <a:lnTo>
                  <a:pt x="0" y="2950205"/>
                </a:lnTo>
                <a:lnTo>
                  <a:pt x="0" y="788141"/>
                </a:lnTo>
                <a:lnTo>
                  <a:pt x="71938" y="691940"/>
                </a:lnTo>
                <a:cubicBezTo>
                  <a:pt x="420687" y="269355"/>
                  <a:pt x="948471" y="0"/>
                  <a:pt x="1539166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198" y="348343"/>
            <a:ext cx="32352445" cy="2631924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5500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BioMade</a:t>
            </a:r>
            <a:r>
              <a:rPr lang="en-US" sz="5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RT4: Porous Conductive Biosensors, Computational Modeling</a:t>
            </a:r>
            <a:br>
              <a:rPr lang="en-US" sz="5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3700" u="sng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Yibo</a:t>
            </a:r>
            <a:r>
              <a:rPr lang="en-US" sz="37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Zhang</a:t>
            </a:r>
            <a:r>
              <a:rPr lang="en-US" sz="37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US" sz="37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Kirk D. Badger</a:t>
            </a:r>
            <a:r>
              <a:rPr lang="en-US" sz="37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, Craig T. Chapman</a:t>
            </a:r>
            <a:br>
              <a:rPr lang="en-US" sz="37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37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of Chemistry, University of New Hampshire, Durham, NH 03824</a:t>
            </a:r>
            <a:endParaRPr lang="en-US" sz="61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77199" y="4212392"/>
            <a:ext cx="8186057" cy="400235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69562" tIns="34781" rIns="69562" bIns="34781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500" dirty="0">
                <a:latin typeface="Cambria" panose="02040503050406030204" pitchFamily="18" charset="0"/>
              </a:rPr>
              <a:t>We use density functional theory to investigate the quantum mechanical interactions between metal-organic-framework (MOF)-based biosensors and neurotransmitters. Our goal is to determine the underlying mechanism for selective sensing in 3D-printable MOF sensors.  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22431" y="9122799"/>
            <a:ext cx="8265826" cy="566579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69562" tIns="34781" rIns="69562" bIns="34781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dirty="0">
                <a:latin typeface="Cambria" panose="02040503050406030204" pitchFamily="18" charset="0"/>
              </a:rPr>
              <a:t> </a:t>
            </a:r>
          </a:p>
          <a:p>
            <a:pPr algn="just"/>
            <a:endParaRPr lang="en-US" sz="2800" dirty="0">
              <a:latin typeface="Cambria" panose="02040503050406030204" pitchFamily="18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277199" y="3285082"/>
            <a:ext cx="8186057" cy="60877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800" dirty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</a:p>
        </p:txBody>
      </p:sp>
      <p:sp>
        <p:nvSpPr>
          <p:cNvPr id="32" name="Subtitle 2"/>
          <p:cNvSpPr txBox="1">
            <a:spLocks/>
          </p:cNvSpPr>
          <p:nvPr/>
        </p:nvSpPr>
        <p:spPr>
          <a:xfrm>
            <a:off x="-3683912" y="22128894"/>
            <a:ext cx="14731336" cy="46725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300" dirty="0">
                <a:solidFill>
                  <a:schemeClr val="bg1"/>
                </a:solidFill>
                <a:latin typeface="Cambria" panose="02040503050406030204" pitchFamily="18" charset="0"/>
              </a:rPr>
              <a:t>sTAMD Simulations</a:t>
            </a: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-3663816" y="22878628"/>
            <a:ext cx="14731336" cy="563010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Cambria" panose="02040503050406030204" pitchFamily="18" charset="0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>
            <a:off x="3560363" y="23482786"/>
            <a:ext cx="0" cy="441084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9" name="Subtitle 2"/>
          <p:cNvSpPr txBox="1">
            <a:spLocks/>
          </p:cNvSpPr>
          <p:nvPr/>
        </p:nvSpPr>
        <p:spPr>
          <a:xfrm>
            <a:off x="-3649257" y="22142528"/>
            <a:ext cx="14731336" cy="46725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300" dirty="0">
                <a:solidFill>
                  <a:schemeClr val="bg1"/>
                </a:solidFill>
                <a:latin typeface="Cambria" panose="02040503050406030204" pitchFamily="18" charset="0"/>
              </a:rPr>
              <a:t>Graphs, Etc… Here</a:t>
            </a: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479" y="779332"/>
            <a:ext cx="1723932" cy="2028155"/>
          </a:xfrm>
          <a:prstGeom prst="rect">
            <a:avLst/>
          </a:prstGeom>
        </p:spPr>
      </p:pic>
      <p:sp>
        <p:nvSpPr>
          <p:cNvPr id="98" name="Subtitle 2"/>
          <p:cNvSpPr txBox="1">
            <a:spLocks/>
          </p:cNvSpPr>
          <p:nvPr/>
        </p:nvSpPr>
        <p:spPr>
          <a:xfrm>
            <a:off x="222431" y="8367040"/>
            <a:ext cx="8240825" cy="60877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1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800" dirty="0">
                <a:solidFill>
                  <a:schemeClr val="bg1"/>
                </a:solidFill>
                <a:latin typeface="Cambria" panose="02040503050406030204" pitchFamily="18" charset="0"/>
              </a:rPr>
              <a:t>Modeling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-2131246" y="23062213"/>
            <a:ext cx="4450090" cy="482179"/>
          </a:xfrm>
          <a:prstGeom prst="rect">
            <a:avLst/>
          </a:prstGeom>
          <a:noFill/>
        </p:spPr>
        <p:txBody>
          <a:bodyPr wrap="square" lIns="69562" tIns="34781" rIns="69562" bIns="34781" rtlCol="0">
            <a:spAutoFit/>
          </a:bodyPr>
          <a:lstStyle/>
          <a:p>
            <a:r>
              <a:rPr lang="en-US" sz="2600" dirty="0">
                <a:latin typeface="Cambria" panose="02040503050406030204" pitchFamily="18" charset="0"/>
              </a:rPr>
              <a:t>Graph #1 Sub-Title Here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4279838" y="27853059"/>
            <a:ext cx="6309801" cy="378018"/>
          </a:xfrm>
          <a:prstGeom prst="rect">
            <a:avLst/>
          </a:prstGeom>
          <a:noFill/>
        </p:spPr>
        <p:txBody>
          <a:bodyPr wrap="square" lIns="69562" tIns="34781" rIns="69562" bIns="34781" rtlCol="0">
            <a:spAutoFit/>
          </a:bodyPr>
          <a:lstStyle/>
          <a:p>
            <a:r>
              <a:rPr lang="en-US" sz="2000" dirty="0">
                <a:latin typeface="Cambria" panose="02040503050406030204" pitchFamily="18" charset="0"/>
              </a:rPr>
              <a:t>Graph #2 Caption Here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-3080076" y="27853059"/>
            <a:ext cx="6368266" cy="378018"/>
          </a:xfrm>
          <a:prstGeom prst="rect">
            <a:avLst/>
          </a:prstGeom>
          <a:noFill/>
        </p:spPr>
        <p:txBody>
          <a:bodyPr wrap="square" lIns="69562" tIns="34781" rIns="69562" bIns="34781" rtlCol="0">
            <a:spAutoFit/>
          </a:bodyPr>
          <a:lstStyle/>
          <a:p>
            <a:r>
              <a:rPr lang="en-US" sz="2000" dirty="0">
                <a:latin typeface="Cambria" panose="02040503050406030204" pitchFamily="18" charset="0"/>
              </a:rPr>
              <a:t>Graph #1 Caption Here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5209806" y="23049991"/>
            <a:ext cx="4720730" cy="482179"/>
          </a:xfrm>
          <a:prstGeom prst="rect">
            <a:avLst/>
          </a:prstGeom>
          <a:noFill/>
        </p:spPr>
        <p:txBody>
          <a:bodyPr wrap="square" lIns="69562" tIns="34781" rIns="69562" bIns="34781" rtlCol="0">
            <a:spAutoFit/>
          </a:bodyPr>
          <a:lstStyle/>
          <a:p>
            <a:r>
              <a:rPr lang="en-US" sz="2600" dirty="0">
                <a:latin typeface="Cambria" panose="02040503050406030204" pitchFamily="18" charset="0"/>
              </a:rPr>
              <a:t>Graph #2 Sub-Title Here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4063" y="23544392"/>
            <a:ext cx="4126491" cy="3753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542" y="23484810"/>
            <a:ext cx="3642813" cy="371408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0C33828A-A44D-3B4B-91B6-5D72C34A2D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038" y="15649057"/>
            <a:ext cx="2138168" cy="1740824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1E434E1-58E2-C743-914F-03D0161267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824" y="15355147"/>
            <a:ext cx="2200800" cy="1791816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FA1A1613-071C-4F44-992C-44F491FBD858}"/>
              </a:ext>
            </a:extLst>
          </p:cNvPr>
          <p:cNvSpPr txBox="1"/>
          <p:nvPr/>
        </p:nvSpPr>
        <p:spPr>
          <a:xfrm>
            <a:off x="690372" y="15001615"/>
            <a:ext cx="3621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Dopamine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5C1EECE-78D3-2147-BB2E-67B9B07E24CF}"/>
              </a:ext>
            </a:extLst>
          </p:cNvPr>
          <p:cNvSpPr txBox="1"/>
          <p:nvPr/>
        </p:nvSpPr>
        <p:spPr>
          <a:xfrm>
            <a:off x="4890342" y="14965730"/>
            <a:ext cx="3621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Serotonin</a:t>
            </a:r>
          </a:p>
        </p:txBody>
      </p:sp>
      <p:sp>
        <p:nvSpPr>
          <p:cNvPr id="170" name="Subtitle 2">
            <a:extLst>
              <a:ext uri="{FF2B5EF4-FFF2-40B4-BE49-F238E27FC236}">
                <a16:creationId xmlns:a16="http://schemas.microsoft.com/office/drawing/2014/main" id="{68E91E6D-7E91-CF49-AB85-E8D5CF712CCC}"/>
              </a:ext>
            </a:extLst>
          </p:cNvPr>
          <p:cNvSpPr txBox="1">
            <a:spLocks/>
          </p:cNvSpPr>
          <p:nvPr/>
        </p:nvSpPr>
        <p:spPr>
          <a:xfrm>
            <a:off x="9296732" y="15106804"/>
            <a:ext cx="14408252" cy="61665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100" dirty="0">
                <a:solidFill>
                  <a:schemeClr val="bg1"/>
                </a:solidFill>
                <a:latin typeface="Cambria" panose="02040503050406030204" pitchFamily="18" charset="0"/>
              </a:rPr>
              <a:t> Results</a:t>
            </a:r>
            <a:endParaRPr lang="en-US" sz="3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71" name="Subtitle 2">
            <a:extLst>
              <a:ext uri="{FF2B5EF4-FFF2-40B4-BE49-F238E27FC236}">
                <a16:creationId xmlns:a16="http://schemas.microsoft.com/office/drawing/2014/main" id="{EEC03EE4-0EB8-BC45-8219-23C9541E8B33}"/>
              </a:ext>
            </a:extLst>
          </p:cNvPr>
          <p:cNvSpPr txBox="1">
            <a:spLocks/>
          </p:cNvSpPr>
          <p:nvPr/>
        </p:nvSpPr>
        <p:spPr>
          <a:xfrm>
            <a:off x="9290080" y="15853038"/>
            <a:ext cx="14408252" cy="4809196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69562" tIns="34781" rIns="69562" bIns="34781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600" dirty="0">
                <a:latin typeface="Cambria" panose="02040503050406030204" pitchFamily="18" charset="0"/>
              </a:rPr>
              <a:t>MOF-target binding occurs mainly through </a:t>
            </a:r>
            <a:r>
              <a:rPr lang="en-US" sz="3600" b="1" dirty="0">
                <a:latin typeface="Cambria" panose="02040503050406030204" pitchFamily="18" charset="0"/>
              </a:rPr>
              <a:t>hydrogen bonding</a:t>
            </a:r>
            <a:r>
              <a:rPr lang="en-US" sz="3600" dirty="0">
                <a:latin typeface="Cambria" panose="02040503050406030204" pitchFamily="18" charset="0"/>
              </a:rPr>
              <a:t> between the </a:t>
            </a:r>
            <a:r>
              <a:rPr lang="en-US" sz="3600" b="1" dirty="0">
                <a:latin typeface="Cambria" panose="02040503050406030204" pitchFamily="18" charset="0"/>
              </a:rPr>
              <a:t>target</a:t>
            </a:r>
            <a:r>
              <a:rPr lang="en-US" sz="3600" dirty="0">
                <a:latin typeface="Cambria" panose="02040503050406030204" pitchFamily="18" charset="0"/>
              </a:rPr>
              <a:t> </a:t>
            </a:r>
            <a:r>
              <a:rPr lang="en-US" sz="3600" b="1" dirty="0">
                <a:latin typeface="Cambria" panose="02040503050406030204" pitchFamily="18" charset="0"/>
              </a:rPr>
              <a:t>OH</a:t>
            </a:r>
            <a:r>
              <a:rPr lang="en-US" sz="3600" dirty="0">
                <a:latin typeface="Cambria" panose="02040503050406030204" pitchFamily="18" charset="0"/>
              </a:rPr>
              <a:t> &amp; </a:t>
            </a:r>
            <a:r>
              <a:rPr lang="en-US" sz="3600" b="1" dirty="0">
                <a:latin typeface="Cambria" panose="02040503050406030204" pitchFamily="18" charset="0"/>
              </a:rPr>
              <a:t>NH</a:t>
            </a:r>
            <a:r>
              <a:rPr lang="en-US" sz="3600" b="1" baseline="-25000" dirty="0">
                <a:latin typeface="Cambria" panose="02040503050406030204" pitchFamily="18" charset="0"/>
              </a:rPr>
              <a:t>2</a:t>
            </a:r>
            <a:r>
              <a:rPr lang="en-US" sz="3600" dirty="0">
                <a:latin typeface="Cambria" panose="02040503050406030204" pitchFamily="18" charset="0"/>
              </a:rPr>
              <a:t> groups and the </a:t>
            </a:r>
            <a:r>
              <a:rPr lang="en-US" sz="3600" b="1" dirty="0">
                <a:latin typeface="Cambria" panose="02040503050406030204" pitchFamily="18" charset="0"/>
              </a:rPr>
              <a:t>MOF bridging oxo</a:t>
            </a:r>
            <a:r>
              <a:rPr lang="en-US" sz="3600" dirty="0">
                <a:latin typeface="Cambria" panose="02040503050406030204" pitchFamily="18" charset="0"/>
              </a:rPr>
              <a:t> groups.</a:t>
            </a:r>
          </a:p>
          <a:p>
            <a:pPr algn="just"/>
            <a:r>
              <a:rPr lang="en-US" sz="3600" b="1" dirty="0">
                <a:latin typeface="Cambria" panose="02040503050406030204" pitchFamily="18" charset="0"/>
              </a:rPr>
              <a:t>Interlayer separation </a:t>
            </a:r>
            <a:r>
              <a:rPr lang="en-US" sz="3600" dirty="0">
                <a:latin typeface="Cambria" panose="02040503050406030204" pitchFamily="18" charset="0"/>
              </a:rPr>
              <a:t>and </a:t>
            </a:r>
            <a:r>
              <a:rPr lang="en-US" sz="3600" b="1" dirty="0">
                <a:latin typeface="Cambria" panose="02040503050406030204" pitchFamily="18" charset="0"/>
              </a:rPr>
              <a:t>linker length</a:t>
            </a:r>
            <a:r>
              <a:rPr lang="en-US" sz="3600" dirty="0">
                <a:latin typeface="Cambria" panose="02040503050406030204" pitchFamily="18" charset="0"/>
              </a:rPr>
              <a:t> can be tuned to enhance selective binding</a:t>
            </a:r>
          </a:p>
          <a:p>
            <a:pPr algn="just"/>
            <a:r>
              <a:rPr lang="en-US" sz="3600" dirty="0" err="1">
                <a:latin typeface="Cambria" panose="02040503050406030204" pitchFamily="18" charset="0"/>
              </a:rPr>
              <a:t>CuHHTP</a:t>
            </a:r>
            <a:r>
              <a:rPr lang="en-US" sz="3600" dirty="0">
                <a:latin typeface="Cambria" panose="02040503050406030204" pitchFamily="18" charset="0"/>
              </a:rPr>
              <a:t> binds serotonin more strongly than dopamine.</a:t>
            </a:r>
          </a:p>
          <a:p>
            <a:pPr algn="just"/>
            <a:r>
              <a:rPr lang="en-US" sz="3600" dirty="0" err="1">
                <a:latin typeface="Cambria" panose="02040503050406030204" pitchFamily="18" charset="0"/>
              </a:rPr>
              <a:t>NiHHTP</a:t>
            </a:r>
            <a:r>
              <a:rPr lang="en-US" sz="3600" dirty="0">
                <a:latin typeface="Cambria" panose="02040503050406030204" pitchFamily="18" charset="0"/>
              </a:rPr>
              <a:t> calculations still pending</a:t>
            </a:r>
          </a:p>
          <a:p>
            <a:pPr algn="just"/>
            <a:endParaRPr lang="en-US" sz="2800" dirty="0">
              <a:latin typeface="Cambria" panose="02040503050406030204" pitchFamily="18" charset="0"/>
            </a:endParaRPr>
          </a:p>
          <a:p>
            <a:pPr algn="just"/>
            <a:endParaRPr lang="en-US" sz="2800" dirty="0">
              <a:latin typeface="Cambria" panose="02040503050406030204" pitchFamily="18" charset="0"/>
            </a:endParaRPr>
          </a:p>
        </p:txBody>
      </p:sp>
      <p:sp>
        <p:nvSpPr>
          <p:cNvPr id="177" name="Subtitle 2">
            <a:extLst>
              <a:ext uri="{FF2B5EF4-FFF2-40B4-BE49-F238E27FC236}">
                <a16:creationId xmlns:a16="http://schemas.microsoft.com/office/drawing/2014/main" id="{23B65763-5448-9549-AB5A-FF422FDE060D}"/>
              </a:ext>
            </a:extLst>
          </p:cNvPr>
          <p:cNvSpPr txBox="1">
            <a:spLocks/>
          </p:cNvSpPr>
          <p:nvPr/>
        </p:nvSpPr>
        <p:spPr>
          <a:xfrm>
            <a:off x="24305183" y="4170178"/>
            <a:ext cx="8186057" cy="419686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69562" tIns="34781" rIns="69562" bIns="34781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3500" b="1" dirty="0">
                <a:latin typeface="Cambria" panose="02040503050406030204" pitchFamily="18" charset="0"/>
              </a:rPr>
              <a:t>Basis sets: 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cc-</a:t>
            </a:r>
            <a:r>
              <a:rPr lang="en-US" sz="3500" dirty="0" err="1">
                <a:latin typeface="Cambria" panose="02040503050406030204" pitchFamily="18" charset="0"/>
              </a:rPr>
              <a:t>pvdz</a:t>
            </a:r>
            <a:r>
              <a:rPr lang="en-US" sz="3500" dirty="0">
                <a:latin typeface="Cambria" panose="02040503050406030204" pitchFamily="18" charset="0"/>
              </a:rPr>
              <a:t>, all light atoms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LANL2DZ-ECP (Cu, Ni)</a:t>
            </a:r>
          </a:p>
          <a:p>
            <a:pPr algn="just">
              <a:spcBef>
                <a:spcPts val="0"/>
              </a:spcBef>
            </a:pPr>
            <a:r>
              <a:rPr lang="en-US" sz="3500" b="1" dirty="0">
                <a:latin typeface="Cambria" panose="02040503050406030204" pitchFamily="18" charset="0"/>
              </a:rPr>
              <a:t>Exchange-correlation functional: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Hybrid PBE0</a:t>
            </a:r>
          </a:p>
          <a:p>
            <a:pPr algn="just">
              <a:spcBef>
                <a:spcPts val="0"/>
              </a:spcBef>
            </a:pPr>
            <a:r>
              <a:rPr lang="en-US" sz="3500" b="1" dirty="0">
                <a:latin typeface="Cambria" panose="02040503050406030204" pitchFamily="18" charset="0"/>
              </a:rPr>
              <a:t>Software: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</a:t>
            </a:r>
            <a:r>
              <a:rPr lang="en-US" sz="3500" dirty="0" err="1">
                <a:latin typeface="Cambria" panose="02040503050406030204" pitchFamily="18" charset="0"/>
              </a:rPr>
              <a:t>NWChem</a:t>
            </a:r>
            <a:r>
              <a:rPr lang="en-US" sz="3500" dirty="0">
                <a:latin typeface="Cambria" panose="02040503050406030204" pitchFamily="18" charset="0"/>
              </a:rPr>
              <a:t> ver. 6.8</a:t>
            </a:r>
          </a:p>
          <a:p>
            <a:pPr algn="just">
              <a:spcBef>
                <a:spcPts val="0"/>
              </a:spcBef>
            </a:pPr>
            <a:r>
              <a:rPr lang="en-US" sz="3500" b="1" dirty="0">
                <a:latin typeface="Cambria" panose="02040503050406030204" pitchFamily="18" charset="0"/>
              </a:rPr>
              <a:t>Hardware: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</a:t>
            </a:r>
            <a:r>
              <a:rPr lang="en-US" sz="3500" dirty="0" err="1">
                <a:latin typeface="Cambria" panose="02040503050406030204" pitchFamily="18" charset="0"/>
              </a:rPr>
              <a:t>BioMade</a:t>
            </a:r>
            <a:r>
              <a:rPr lang="en-US" sz="3500" dirty="0">
                <a:latin typeface="Cambria" panose="02040503050406030204" pitchFamily="18" charset="0"/>
              </a:rPr>
              <a:t> cluster  (maintained by RCC) </a:t>
            </a:r>
          </a:p>
          <a:p>
            <a:pPr>
              <a:spcBef>
                <a:spcPts val="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endParaRPr lang="en-US" sz="2400" dirty="0">
              <a:latin typeface="Cambria" panose="02040503050406030204" pitchFamily="18" charset="0"/>
            </a:endParaRPr>
          </a:p>
          <a:p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178" name="Subtitle 2">
            <a:extLst>
              <a:ext uri="{FF2B5EF4-FFF2-40B4-BE49-F238E27FC236}">
                <a16:creationId xmlns:a16="http://schemas.microsoft.com/office/drawing/2014/main" id="{84279023-0C33-F94A-951C-8B4BC6B928F2}"/>
              </a:ext>
            </a:extLst>
          </p:cNvPr>
          <p:cNvSpPr txBox="1">
            <a:spLocks/>
          </p:cNvSpPr>
          <p:nvPr/>
        </p:nvSpPr>
        <p:spPr>
          <a:xfrm>
            <a:off x="24305183" y="3338365"/>
            <a:ext cx="8186057" cy="60877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800" dirty="0">
                <a:solidFill>
                  <a:schemeClr val="bg1"/>
                </a:solidFill>
                <a:latin typeface="Cambria" panose="02040503050406030204" pitchFamily="18" charset="0"/>
              </a:rPr>
              <a:t>Computational Details</a:t>
            </a:r>
          </a:p>
        </p:txBody>
      </p:sp>
      <p:pic>
        <p:nvPicPr>
          <p:cNvPr id="180" name="Picture 179">
            <a:extLst>
              <a:ext uri="{FF2B5EF4-FFF2-40B4-BE49-F238E27FC236}">
                <a16:creationId xmlns:a16="http://schemas.microsoft.com/office/drawing/2014/main" id="{9AF8D37E-69F6-E040-9BAA-0604EC02065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2865" y="650227"/>
            <a:ext cx="5394289" cy="20281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A40478-70D2-164E-A5D3-841D3491599B}"/>
              </a:ext>
            </a:extLst>
          </p:cNvPr>
          <p:cNvSpPr txBox="1"/>
          <p:nvPr/>
        </p:nvSpPr>
        <p:spPr>
          <a:xfrm>
            <a:off x="222431" y="9218474"/>
            <a:ext cx="824082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500" dirty="0">
                <a:latin typeface="Cambria" panose="02040503050406030204" pitchFamily="18" charset="0"/>
              </a:rPr>
              <a:t>MOF/target interactions are modeled using MOF fragments and single molecules. MOF is held fixed while small molecule explores binding sites</a:t>
            </a:r>
          </a:p>
          <a:p>
            <a:pPr algn="just"/>
            <a:r>
              <a:rPr lang="en-US" sz="3500" dirty="0">
                <a:latin typeface="Cambria" panose="02040503050406030204" pitchFamily="18" charset="0"/>
              </a:rPr>
              <a:t>1. Define MOF fragment</a:t>
            </a:r>
          </a:p>
          <a:p>
            <a:pPr marL="1859570" lvl="1" indent="-457200" algn="just">
              <a:buFontTx/>
              <a:buChar char="-"/>
            </a:pPr>
            <a:r>
              <a:rPr lang="en-US" sz="3500" dirty="0">
                <a:latin typeface="Cambria" panose="02040503050406030204" pitchFamily="18" charset="0"/>
              </a:rPr>
              <a:t>Multiple binding sites</a:t>
            </a:r>
          </a:p>
          <a:p>
            <a:pPr marL="1859570" lvl="1" indent="-457200" algn="just">
              <a:buFontTx/>
              <a:buChar char="-"/>
            </a:pPr>
            <a:r>
              <a:rPr lang="en-US" sz="3500" dirty="0">
                <a:latin typeface="Cambria" panose="02040503050406030204" pitchFamily="18" charset="0"/>
              </a:rPr>
              <a:t>Multiple layers</a:t>
            </a:r>
          </a:p>
          <a:p>
            <a:pPr algn="just"/>
            <a:r>
              <a:rPr lang="en-US" sz="3500" dirty="0">
                <a:latin typeface="Cambria" panose="02040503050406030204" pitchFamily="18" charset="0"/>
              </a:rPr>
              <a:t>2. Place molecule near MOF</a:t>
            </a:r>
          </a:p>
          <a:p>
            <a:pPr algn="just"/>
            <a:r>
              <a:rPr lang="en-US" sz="3500" dirty="0">
                <a:latin typeface="Cambria" panose="02040503050406030204" pitchFamily="18" charset="0"/>
              </a:rPr>
              <a:t>3. Hold MOF fixed, allow target to find lowest energy binding site </a:t>
            </a:r>
          </a:p>
        </p:txBody>
      </p:sp>
      <p:pic>
        <p:nvPicPr>
          <p:cNvPr id="43" name="Picture 42" descr="A picture containing basketball, game, sport&#10;&#10;Description automatically generated">
            <a:extLst>
              <a:ext uri="{FF2B5EF4-FFF2-40B4-BE49-F238E27FC236}">
                <a16:creationId xmlns:a16="http://schemas.microsoft.com/office/drawing/2014/main" id="{A35E5670-D31E-1745-BD56-5B11A301830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38858" y="17867590"/>
            <a:ext cx="5480247" cy="2707146"/>
          </a:xfrm>
          <a:prstGeom prst="rect">
            <a:avLst/>
          </a:prstGeom>
        </p:spPr>
      </p:pic>
      <p:pic>
        <p:nvPicPr>
          <p:cNvPr id="44" name="Picture 43" descr="A close up of a logo&#10;&#10;Description automatically generated">
            <a:extLst>
              <a:ext uri="{FF2B5EF4-FFF2-40B4-BE49-F238E27FC236}">
                <a16:creationId xmlns:a16="http://schemas.microsoft.com/office/drawing/2014/main" id="{3F2BCC41-624A-5E45-BFC7-6BE28E07E96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0491" y="17595534"/>
            <a:ext cx="7197074" cy="3555229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E7F9F13F-BEA8-C845-BD16-9D18FF44C635}"/>
              </a:ext>
            </a:extLst>
          </p:cNvPr>
          <p:cNvSpPr txBox="1"/>
          <p:nvPr/>
        </p:nvSpPr>
        <p:spPr>
          <a:xfrm>
            <a:off x="462212" y="20655725"/>
            <a:ext cx="3621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NiHHTP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AE6EAED-0109-BB40-81A6-9B958C2F2565}"/>
              </a:ext>
            </a:extLst>
          </p:cNvPr>
          <p:cNvSpPr txBox="1"/>
          <p:nvPr/>
        </p:nvSpPr>
        <p:spPr>
          <a:xfrm>
            <a:off x="4866469" y="20597159"/>
            <a:ext cx="3621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CuHHTP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F262D42-A3BE-B843-ADCF-6461AC7320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834746" y="12380883"/>
            <a:ext cx="4781217" cy="465703"/>
          </a:xfrm>
          <a:prstGeom prst="rect">
            <a:avLst/>
          </a:prstGeom>
        </p:spPr>
      </p:pic>
      <p:pic>
        <p:nvPicPr>
          <p:cNvPr id="49" name="Picture 4" descr="A picture containing necklace&#10;&#10;Description generated with very high confidence">
            <a:extLst>
              <a:ext uri="{FF2B5EF4-FFF2-40B4-BE49-F238E27FC236}">
                <a16:creationId xmlns:a16="http://schemas.microsoft.com/office/drawing/2014/main" id="{6B6A45D1-91B3-C34D-9277-3E4B6280ADE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65196" y="7140514"/>
            <a:ext cx="14946553" cy="7211712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5FD0D01C-431A-8F4B-9052-F79C84835C02}"/>
              </a:ext>
            </a:extLst>
          </p:cNvPr>
          <p:cNvGrpSpPr/>
          <p:nvPr/>
        </p:nvGrpSpPr>
        <p:grpSpPr>
          <a:xfrm>
            <a:off x="5431693" y="1320362"/>
            <a:ext cx="16101124" cy="8194278"/>
            <a:chOff x="2030966" y="-474386"/>
            <a:chExt cx="6460001" cy="3287662"/>
          </a:xfrm>
        </p:grpSpPr>
        <p:pic>
          <p:nvPicPr>
            <p:cNvPr id="54" name="Picture 6" descr="A picture containing dark, black, light, necklace&#10;&#10;Description generated with very high confidence">
              <a:extLst>
                <a:ext uri="{FF2B5EF4-FFF2-40B4-BE49-F238E27FC236}">
                  <a16:creationId xmlns:a16="http://schemas.microsoft.com/office/drawing/2014/main" id="{091F6609-4D53-7D4C-B28D-3D475770D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2030966" y="-474386"/>
              <a:ext cx="6460001" cy="3116951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B01BD197-B659-884B-B417-85B22D7240EA}"/>
                </a:ext>
              </a:extLst>
            </p:cNvPr>
            <p:cNvSpPr txBox="1"/>
            <p:nvPr/>
          </p:nvSpPr>
          <p:spPr>
            <a:xfrm>
              <a:off x="4292140" y="1736058"/>
              <a:ext cx="214256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/>
                <a:t>Dopamine@CuHHTP</a:t>
              </a:r>
              <a:endParaRPr lang="en-US" sz="3200" dirty="0"/>
            </a:p>
          </p:txBody>
        </p:sp>
      </p:grpSp>
      <p:pic>
        <p:nvPicPr>
          <p:cNvPr id="57" name="Picture 56" descr="A picture containing black, flying, smoke, colorful&#10;&#10;Description automatically generated">
            <a:extLst>
              <a:ext uri="{FF2B5EF4-FFF2-40B4-BE49-F238E27FC236}">
                <a16:creationId xmlns:a16="http://schemas.microsoft.com/office/drawing/2014/main" id="{B2F38D72-D5E3-1744-88F2-F37ADE0E5CD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800" y="5206235"/>
            <a:ext cx="9846506" cy="7323338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8E97470F-BD1D-EC44-B94C-04AF78F2B954}"/>
              </a:ext>
            </a:extLst>
          </p:cNvPr>
          <p:cNvSpPr txBox="1"/>
          <p:nvPr/>
        </p:nvSpPr>
        <p:spPr>
          <a:xfrm>
            <a:off x="19069787" y="6553695"/>
            <a:ext cx="354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/>
              <a:t>Serotonin@NiHHTP</a:t>
            </a:r>
            <a:endParaRPr lang="en-US" sz="320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ED0BCF1-A5AE-ED4F-8073-C1CEC6756055}"/>
              </a:ext>
            </a:extLst>
          </p:cNvPr>
          <p:cNvSpPr txBox="1"/>
          <p:nvPr/>
        </p:nvSpPr>
        <p:spPr>
          <a:xfrm>
            <a:off x="11537903" y="12944846"/>
            <a:ext cx="5340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/>
              <a:t>Serotonin@CuHHTP</a:t>
            </a:r>
            <a:endParaRPr lang="en-US" sz="3200" dirty="0"/>
          </a:p>
        </p:txBody>
      </p:sp>
      <p:pic>
        <p:nvPicPr>
          <p:cNvPr id="60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525CD92-FD9A-FD4D-9A79-06EE8B58115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356806" y="12748475"/>
            <a:ext cx="7503166" cy="1517978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9B1FD09-5E26-A143-8480-AB17CD5AEE52}"/>
              </a:ext>
            </a:extLst>
          </p:cNvPr>
          <p:cNvCxnSpPr>
            <a:cxnSpLocks/>
          </p:cNvCxnSpPr>
          <p:nvPr/>
        </p:nvCxnSpPr>
        <p:spPr>
          <a:xfrm>
            <a:off x="2464890" y="17220542"/>
            <a:ext cx="0" cy="1491243"/>
          </a:xfrm>
          <a:prstGeom prst="straightConnector1">
            <a:avLst/>
          </a:prstGeom>
          <a:ln w="1270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06FC53CD-9349-614F-9A05-EDC0732679B2}"/>
              </a:ext>
            </a:extLst>
          </p:cNvPr>
          <p:cNvCxnSpPr>
            <a:cxnSpLocks/>
          </p:cNvCxnSpPr>
          <p:nvPr/>
        </p:nvCxnSpPr>
        <p:spPr>
          <a:xfrm>
            <a:off x="6701236" y="17121968"/>
            <a:ext cx="0" cy="1491243"/>
          </a:xfrm>
          <a:prstGeom prst="straightConnector1">
            <a:avLst/>
          </a:prstGeom>
          <a:ln w="1270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EA42BF09-333B-9041-B124-C3521DA5DC05}"/>
              </a:ext>
            </a:extLst>
          </p:cNvPr>
          <p:cNvCxnSpPr>
            <a:cxnSpLocks/>
          </p:cNvCxnSpPr>
          <p:nvPr/>
        </p:nvCxnSpPr>
        <p:spPr>
          <a:xfrm>
            <a:off x="3376303" y="16889459"/>
            <a:ext cx="2593123" cy="1373784"/>
          </a:xfrm>
          <a:prstGeom prst="straightConnector1">
            <a:avLst/>
          </a:prstGeom>
          <a:ln w="1270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7AFB09D9-144A-1F42-8EFA-F1F82504AB29}"/>
              </a:ext>
            </a:extLst>
          </p:cNvPr>
          <p:cNvCxnSpPr>
            <a:cxnSpLocks/>
          </p:cNvCxnSpPr>
          <p:nvPr/>
        </p:nvCxnSpPr>
        <p:spPr>
          <a:xfrm flipH="1">
            <a:off x="3192928" y="16851052"/>
            <a:ext cx="2742056" cy="1462037"/>
          </a:xfrm>
          <a:prstGeom prst="straightConnector1">
            <a:avLst/>
          </a:prstGeom>
          <a:ln w="1270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Subtitle 2">
            <a:extLst>
              <a:ext uri="{FF2B5EF4-FFF2-40B4-BE49-F238E27FC236}">
                <a16:creationId xmlns:a16="http://schemas.microsoft.com/office/drawing/2014/main" id="{A8132222-7033-EC4B-9BCD-F9E1C81374E6}"/>
              </a:ext>
            </a:extLst>
          </p:cNvPr>
          <p:cNvSpPr txBox="1">
            <a:spLocks/>
          </p:cNvSpPr>
          <p:nvPr/>
        </p:nvSpPr>
        <p:spPr>
          <a:xfrm>
            <a:off x="24276269" y="9449922"/>
            <a:ext cx="8186057" cy="490230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69562" tIns="34781" rIns="69562" bIns="34781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endParaRPr lang="en-US" sz="35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Electron transfer studies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- Determine redox potential for each 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   MOF/target combination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Surface vs Edge binding sites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- Which are preferable for each target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Determine MOF/polymer interaction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- Will 3D printable polymer compete for 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       active sites on MOF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73" name="Subtitle 2">
            <a:extLst>
              <a:ext uri="{FF2B5EF4-FFF2-40B4-BE49-F238E27FC236}">
                <a16:creationId xmlns:a16="http://schemas.microsoft.com/office/drawing/2014/main" id="{E2926BB8-C8F7-7049-9767-35567F0C1178}"/>
              </a:ext>
            </a:extLst>
          </p:cNvPr>
          <p:cNvSpPr txBox="1">
            <a:spLocks/>
          </p:cNvSpPr>
          <p:nvPr/>
        </p:nvSpPr>
        <p:spPr>
          <a:xfrm>
            <a:off x="24276269" y="8609702"/>
            <a:ext cx="8186057" cy="60877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800" dirty="0">
                <a:solidFill>
                  <a:schemeClr val="bg1"/>
                </a:solidFill>
                <a:latin typeface="Cambria" panose="02040503050406030204" pitchFamily="18" charset="0"/>
              </a:rPr>
              <a:t>Next Steps</a:t>
            </a:r>
          </a:p>
        </p:txBody>
      </p:sp>
      <p:sp>
        <p:nvSpPr>
          <p:cNvPr id="74" name="Subtitle 2">
            <a:extLst>
              <a:ext uri="{FF2B5EF4-FFF2-40B4-BE49-F238E27FC236}">
                <a16:creationId xmlns:a16="http://schemas.microsoft.com/office/drawing/2014/main" id="{18BFDDCB-DA88-7542-BB75-4504FC225720}"/>
              </a:ext>
            </a:extLst>
          </p:cNvPr>
          <p:cNvSpPr txBox="1">
            <a:spLocks/>
          </p:cNvSpPr>
          <p:nvPr/>
        </p:nvSpPr>
        <p:spPr>
          <a:xfrm>
            <a:off x="24276269" y="15954908"/>
            <a:ext cx="8186057" cy="470732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69562" tIns="34781" rIns="69562" bIns="34781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Thanks to the </a:t>
            </a:r>
            <a:r>
              <a:rPr lang="en-US" sz="3500" dirty="0" err="1">
                <a:latin typeface="Cambria" panose="02040503050406030204" pitchFamily="18" charset="0"/>
              </a:rPr>
              <a:t>Mirica</a:t>
            </a:r>
            <a:r>
              <a:rPr lang="en-US" sz="3500" dirty="0">
                <a:latin typeface="Cambria" panose="02040503050406030204" pitchFamily="18" charset="0"/>
              </a:rPr>
              <a:t> group for helpful discussions on generating the MOF model.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This research is supported by a National Science Foundation </a:t>
            </a:r>
            <a:r>
              <a:rPr lang="en-US" sz="3500" dirty="0" err="1">
                <a:latin typeface="Cambria" panose="02040503050406030204" pitchFamily="18" charset="0"/>
              </a:rPr>
              <a:t>EPSCoR</a:t>
            </a:r>
            <a:r>
              <a:rPr lang="en-US" sz="3500" dirty="0">
                <a:latin typeface="Cambria" panose="02040503050406030204" pitchFamily="18" charset="0"/>
              </a:rPr>
              <a:t> award (#1757371).</a:t>
            </a:r>
          </a:p>
          <a:p>
            <a:pPr algn="just">
              <a:spcBef>
                <a:spcPts val="0"/>
              </a:spcBef>
            </a:pPr>
            <a:r>
              <a:rPr lang="en-US" sz="3500" dirty="0">
                <a:latin typeface="Cambria" panose="02040503050406030204" pitchFamily="18" charset="0"/>
              </a:rPr>
              <a:t> </a:t>
            </a:r>
          </a:p>
          <a:p>
            <a:pPr>
              <a:spcBef>
                <a:spcPts val="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endParaRPr lang="en-US" sz="2400" dirty="0">
              <a:latin typeface="Cambria" panose="02040503050406030204" pitchFamily="18" charset="0"/>
            </a:endParaRPr>
          </a:p>
          <a:p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76" name="Subtitle 2">
            <a:extLst>
              <a:ext uri="{FF2B5EF4-FFF2-40B4-BE49-F238E27FC236}">
                <a16:creationId xmlns:a16="http://schemas.microsoft.com/office/drawing/2014/main" id="{EA04D841-7490-C740-9DA2-81E219D1DFE5}"/>
              </a:ext>
            </a:extLst>
          </p:cNvPr>
          <p:cNvSpPr txBox="1">
            <a:spLocks/>
          </p:cNvSpPr>
          <p:nvPr/>
        </p:nvSpPr>
        <p:spPr>
          <a:xfrm>
            <a:off x="24276269" y="15114688"/>
            <a:ext cx="8186057" cy="60877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69562" tIns="34781" rIns="69562" bIns="34781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8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C8761D86-6788-A943-B1D5-DA9CEF25C9F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0038" y="18268870"/>
            <a:ext cx="2179163" cy="219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2572</TotalTime>
  <Words>309</Words>
  <Application>Microsoft Macintosh PowerPoint</Application>
  <PresentationFormat>Custom</PresentationFormat>
  <Paragraphs>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Custom Design</vt:lpstr>
      <vt:lpstr>BioMade RT4: Porous Conductive Biosensors, Computational Modeling Yibo Zhang, Kirk D. Badger, Craig T. Chapman Department of Chemistry, University of New Hampshire, Durham, NH 03824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Chapman, Craig</cp:lastModifiedBy>
  <cp:revision>172</cp:revision>
  <dcterms:created xsi:type="dcterms:W3CDTF">2016-03-05T16:55:12Z</dcterms:created>
  <dcterms:modified xsi:type="dcterms:W3CDTF">2019-11-18T22:26:11Z</dcterms:modified>
</cp:coreProperties>
</file>