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51206400" cy="292608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68" autoAdjust="0"/>
    <p:restoredTop sz="94660"/>
  </p:normalViewPr>
  <p:slideViewPr>
    <p:cSldViewPr snapToGrid="0">
      <p:cViewPr varScale="1">
        <p:scale>
          <a:sx n="26" d="100"/>
          <a:sy n="26" d="100"/>
        </p:scale>
        <p:origin x="1086"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00800" y="4788749"/>
            <a:ext cx="38404800" cy="10187093"/>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6400800" y="15368695"/>
            <a:ext cx="38404800" cy="7064585"/>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01F378E-E353-402E-8E6B-D2546901F230}" type="datetimeFigureOut">
              <a:rPr lang="en-US" smtClean="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482748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1F378E-E353-402E-8E6B-D2546901F230}" type="datetimeFigureOut">
              <a:rPr lang="en-US" smtClean="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1740154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0" y="7294884"/>
            <a:ext cx="44165520" cy="12171678"/>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3493770" y="19581711"/>
            <a:ext cx="44165520" cy="6400798"/>
          </a:xfrm>
        </p:spPr>
        <p:txBody>
          <a:bodyPr/>
          <a:lstStyle>
            <a:lvl1pPr marL="0" indent="0">
              <a:buNone/>
              <a:defRPr sz="10080">
                <a:solidFill>
                  <a:schemeClr val="tx1">
                    <a:tint val="75000"/>
                  </a:schemeClr>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1F378E-E353-402E-8E6B-D2546901F230}" type="datetimeFigureOut">
              <a:rPr lang="en-US" smtClean="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1471655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520440" y="7789333"/>
            <a:ext cx="2176272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5923240" y="7789333"/>
            <a:ext cx="2176272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01F378E-E353-402E-8E6B-D2546901F230}" type="datetimeFigureOut">
              <a:rPr lang="en-US" smtClean="0"/>
              <a:t>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1805477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1557869"/>
            <a:ext cx="44165520" cy="56557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3527112" y="7172962"/>
            <a:ext cx="21662705" cy="351535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3527112" y="10688320"/>
            <a:ext cx="21662705"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5923240" y="7172962"/>
            <a:ext cx="21769390" cy="351535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25923240" y="10688320"/>
            <a:ext cx="2176939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1F378E-E353-402E-8E6B-D2546901F230}" type="datetimeFigureOut">
              <a:rPr lang="en-US" smtClean="0"/>
              <a:t>12/4/2019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603016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1F378E-E353-402E-8E6B-D2546901F230}" type="datetimeFigureOut">
              <a:rPr lang="en-US" smtClean="0"/>
              <a:t>12/4/2019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190869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1F378E-E353-402E-8E6B-D2546901F230}" type="datetimeFigureOut">
              <a:rPr lang="en-US" smtClean="0"/>
              <a:t>12/4/2019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2744981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1950720"/>
            <a:ext cx="16515395" cy="682752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21769390" y="4213016"/>
            <a:ext cx="25923240" cy="20794133"/>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527112" y="8778240"/>
            <a:ext cx="16515395" cy="16262775"/>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F01F378E-E353-402E-8E6B-D2546901F230}" type="datetimeFigureOut">
              <a:rPr lang="en-US" smtClean="0"/>
              <a:t>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3879355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1950720"/>
            <a:ext cx="16515395" cy="682752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21769390" y="4213016"/>
            <a:ext cx="25923240" cy="20794133"/>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3527112" y="8778240"/>
            <a:ext cx="16515395" cy="16262775"/>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F01F378E-E353-402E-8E6B-D2546901F230}" type="datetimeFigureOut">
              <a:rPr lang="en-US" smtClean="0"/>
              <a:t>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1473868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1F378E-E353-402E-8E6B-D2546901F230}" type="datetimeFigureOut">
              <a:rPr lang="en-US" smtClean="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1576072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0" y="1557867"/>
            <a:ext cx="11041380" cy="24797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520440" y="1557867"/>
            <a:ext cx="32484060" cy="247971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1F378E-E353-402E-8E6B-D2546901F230}" type="datetimeFigureOut">
              <a:rPr lang="en-US" smtClean="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F1B37C-F39E-4D09-9404-0B29309BC63F}" type="slidenum">
              <a:rPr lang="en-US" smtClean="0"/>
              <a:t>‹#›</a:t>
            </a:fld>
            <a:endParaRPr lang="en-US"/>
          </a:p>
        </p:txBody>
      </p:sp>
    </p:spTree>
    <p:extLst>
      <p:ext uri="{BB962C8B-B14F-4D97-AF65-F5344CB8AC3E}">
        <p14:creationId xmlns:p14="http://schemas.microsoft.com/office/powerpoint/2010/main" val="3769117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1557869"/>
            <a:ext cx="44165520" cy="56557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520440" y="7789333"/>
            <a:ext cx="4416552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520440" y="27120429"/>
            <a:ext cx="11521440" cy="1557867"/>
          </a:xfrm>
          <a:prstGeom prst="rect">
            <a:avLst/>
          </a:prstGeom>
        </p:spPr>
        <p:txBody>
          <a:bodyPr vert="horz" lIns="91440" tIns="45720" rIns="91440" bIns="45720" rtlCol="0" anchor="ctr"/>
          <a:lstStyle>
            <a:lvl1pPr algn="l">
              <a:defRPr sz="5040">
                <a:solidFill>
                  <a:schemeClr val="tx1">
                    <a:tint val="75000"/>
                  </a:schemeClr>
                </a:solidFill>
              </a:defRPr>
            </a:lvl1pPr>
          </a:lstStyle>
          <a:p>
            <a:fld id="{F01F378E-E353-402E-8E6B-D2546901F230}" type="datetimeFigureOut">
              <a:rPr lang="en-US" smtClean="0"/>
              <a:t>12/4/2019</a:t>
            </a:fld>
            <a:endParaRPr lang="en-US"/>
          </a:p>
        </p:txBody>
      </p:sp>
      <p:sp>
        <p:nvSpPr>
          <p:cNvPr id="5" name="Footer Placeholder 4"/>
          <p:cNvSpPr>
            <a:spLocks noGrp="1"/>
          </p:cNvSpPr>
          <p:nvPr>
            <p:ph type="ftr" sz="quarter" idx="3"/>
          </p:nvPr>
        </p:nvSpPr>
        <p:spPr>
          <a:xfrm>
            <a:off x="16962120" y="27120429"/>
            <a:ext cx="17282160" cy="1557867"/>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64520" y="27120429"/>
            <a:ext cx="11521440" cy="1557867"/>
          </a:xfrm>
          <a:prstGeom prst="rect">
            <a:avLst/>
          </a:prstGeom>
        </p:spPr>
        <p:txBody>
          <a:bodyPr vert="horz" lIns="91440" tIns="45720" rIns="91440" bIns="45720" rtlCol="0" anchor="ctr"/>
          <a:lstStyle>
            <a:lvl1pPr algn="r">
              <a:defRPr sz="5040">
                <a:solidFill>
                  <a:schemeClr val="tx1">
                    <a:tint val="75000"/>
                  </a:schemeClr>
                </a:solidFill>
              </a:defRPr>
            </a:lvl1pPr>
          </a:lstStyle>
          <a:p>
            <a:fld id="{E7F1B37C-F39E-4D09-9404-0B29309BC63F}" type="slidenum">
              <a:rPr lang="en-US" smtClean="0"/>
              <a:t>‹#›</a:t>
            </a:fld>
            <a:endParaRPr lang="en-US"/>
          </a:p>
        </p:txBody>
      </p:sp>
    </p:spTree>
    <p:extLst>
      <p:ext uri="{BB962C8B-B14F-4D97-AF65-F5344CB8AC3E}">
        <p14:creationId xmlns:p14="http://schemas.microsoft.com/office/powerpoint/2010/main" val="35885924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13" Type="http://schemas.openxmlformats.org/officeDocument/2006/relationships/image" Target="../media/image12.jpg"/><Relationship Id="rId3" Type="http://schemas.openxmlformats.org/officeDocument/2006/relationships/image" Target="../media/image2.jpg"/><Relationship Id="rId7" Type="http://schemas.openxmlformats.org/officeDocument/2006/relationships/image" Target="../media/image6.jpg"/><Relationship Id="rId12"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5.jpg"/><Relationship Id="rId11" Type="http://schemas.openxmlformats.org/officeDocument/2006/relationships/image" Target="../media/image10.gif"/><Relationship Id="rId5" Type="http://schemas.openxmlformats.org/officeDocument/2006/relationships/image" Target="../media/image4.jpg"/><Relationship Id="rId15" Type="http://schemas.openxmlformats.org/officeDocument/2006/relationships/image" Target="../media/image14.jpg"/><Relationship Id="rId10" Type="http://schemas.openxmlformats.org/officeDocument/2006/relationships/image" Target="../media/image9.jpg"/><Relationship Id="rId4" Type="http://schemas.openxmlformats.org/officeDocument/2006/relationships/image" Target="../media/image3.jpg"/><Relationship Id="rId9" Type="http://schemas.openxmlformats.org/officeDocument/2006/relationships/image" Target="../media/image8.jpg"/><Relationship Id="rId14"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descr="A close up of a sign&#10;&#10;Description automatically generated">
            <a:extLst>
              <a:ext uri="{FF2B5EF4-FFF2-40B4-BE49-F238E27FC236}">
                <a16:creationId xmlns:a16="http://schemas.microsoft.com/office/drawing/2014/main" id="{05099FB3-12DA-46B4-B220-EB5A108BCD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262800" y="2461128"/>
            <a:ext cx="5943600" cy="5726012"/>
          </a:xfrm>
          <a:prstGeom prst="rect">
            <a:avLst/>
          </a:prstGeom>
        </p:spPr>
      </p:pic>
      <p:sp>
        <p:nvSpPr>
          <p:cNvPr id="4" name="Title 3">
            <a:extLst>
              <a:ext uri="{FF2B5EF4-FFF2-40B4-BE49-F238E27FC236}">
                <a16:creationId xmlns:a16="http://schemas.microsoft.com/office/drawing/2014/main" id="{5D1F09AF-EE99-4CF8-873D-441011FF9CB2}"/>
              </a:ext>
            </a:extLst>
          </p:cNvPr>
          <p:cNvSpPr>
            <a:spLocks noGrp="1"/>
          </p:cNvSpPr>
          <p:nvPr>
            <p:ph type="title"/>
          </p:nvPr>
        </p:nvSpPr>
        <p:spPr>
          <a:xfrm>
            <a:off x="2933700" y="719674"/>
            <a:ext cx="45491400" cy="5921310"/>
          </a:xfrm>
        </p:spPr>
        <p:txBody>
          <a:bodyPr>
            <a:normAutofit fontScale="90000"/>
          </a:bodyPr>
          <a:lstStyle/>
          <a:p>
            <a:pPr algn="ctr"/>
            <a:r>
              <a:rPr lang="en-US" sz="15600" dirty="0"/>
              <a:t>Voyager Observations of the Turbulent Transport and Heating of the Solar Wind: 1 to 35 AU</a:t>
            </a:r>
            <a:br>
              <a:rPr lang="en-US" sz="11000" dirty="0"/>
            </a:br>
            <a:r>
              <a:rPr lang="en-US" sz="6700" dirty="0"/>
              <a:t>Charles W. Smith</a:t>
            </a:r>
            <a:r>
              <a:rPr lang="en-US" sz="6700" baseline="30000" dirty="0"/>
              <a:t>1</a:t>
            </a:r>
            <a:r>
              <a:rPr lang="en-US" sz="6700" dirty="0"/>
              <a:t>, Zackary B. Pine</a:t>
            </a:r>
            <a:r>
              <a:rPr lang="en-US" sz="6700" baseline="30000" dirty="0"/>
              <a:t>2</a:t>
            </a:r>
            <a:r>
              <a:rPr lang="en-US" sz="6700" dirty="0"/>
              <a:t>, Sophia J. Hollick</a:t>
            </a:r>
            <a:r>
              <a:rPr lang="en-US" sz="6700" baseline="30000" dirty="0"/>
              <a:t>3</a:t>
            </a:r>
            <a:r>
              <a:rPr lang="en-US" sz="6700" dirty="0"/>
              <a:t>, Colin J. Joyce</a:t>
            </a:r>
            <a:r>
              <a:rPr lang="en-US" sz="6700" baseline="30000" dirty="0"/>
              <a:t>4</a:t>
            </a:r>
            <a:r>
              <a:rPr lang="en-US" sz="6700" dirty="0"/>
              <a:t>, Matthew R. Argall</a:t>
            </a:r>
            <a:r>
              <a:rPr lang="en-US" sz="6700" baseline="30000" dirty="0"/>
              <a:t>1</a:t>
            </a:r>
            <a:r>
              <a:rPr lang="en-US" sz="6700" dirty="0"/>
              <a:t>, Bernard J. Vasquez</a:t>
            </a:r>
            <a:r>
              <a:rPr lang="en-US" sz="6700" baseline="30000" dirty="0"/>
              <a:t>1</a:t>
            </a:r>
            <a:r>
              <a:rPr lang="en-US" sz="6700" dirty="0"/>
              <a:t>, Philip A. Isenberg</a:t>
            </a:r>
            <a:r>
              <a:rPr lang="en-US" sz="6700" baseline="30000" dirty="0"/>
              <a:t>1</a:t>
            </a:r>
            <a:r>
              <a:rPr lang="en-US" sz="6700" dirty="0"/>
              <a:t>, </a:t>
            </a:r>
            <a:br>
              <a:rPr lang="en-US" sz="6700" dirty="0"/>
            </a:br>
            <a:r>
              <a:rPr lang="en-US" sz="6700" dirty="0"/>
              <a:t>Nathan A. Schwadron</a:t>
            </a:r>
            <a:r>
              <a:rPr lang="en-US" sz="6700" baseline="30000" dirty="0"/>
              <a:t>1</a:t>
            </a:r>
            <a:r>
              <a:rPr lang="en-US" sz="6700" dirty="0"/>
              <a:t>, Justyna M. Sokol</a:t>
            </a:r>
            <a:r>
              <a:rPr lang="en-US" sz="6700" baseline="30000" dirty="0"/>
              <a:t>5</a:t>
            </a:r>
            <a:r>
              <a:rPr lang="en-US" sz="6700" dirty="0"/>
              <a:t>, Maciej Bzowski</a:t>
            </a:r>
            <a:r>
              <a:rPr lang="en-US" sz="6700" baseline="30000" dirty="0"/>
              <a:t>5</a:t>
            </a:r>
            <a:r>
              <a:rPr lang="en-US" sz="6700" dirty="0"/>
              <a:t>, Marzena A. Kubiak</a:t>
            </a:r>
            <a:r>
              <a:rPr lang="en-US" sz="6700" baseline="30000" dirty="0"/>
              <a:t>5</a:t>
            </a:r>
            <a:r>
              <a:rPr lang="en-US" sz="6700" dirty="0"/>
              <a:t>, and Megan L. McLaurin</a:t>
            </a:r>
            <a:r>
              <a:rPr lang="en-US" sz="6700" baseline="30000" dirty="0"/>
              <a:t>6</a:t>
            </a:r>
            <a:br>
              <a:rPr lang="en-US" sz="6700" dirty="0"/>
            </a:br>
            <a:r>
              <a:rPr lang="en-US" sz="5300" baseline="30000" dirty="0"/>
              <a:t>1</a:t>
            </a:r>
            <a:r>
              <a:rPr lang="en-US" sz="5300" dirty="0"/>
              <a:t>Univ. New Hampshire, </a:t>
            </a:r>
            <a:r>
              <a:rPr lang="en-US" sz="5300" baseline="30000" dirty="0"/>
              <a:t>2</a:t>
            </a:r>
            <a:r>
              <a:rPr lang="en-US" sz="5300" dirty="0"/>
              <a:t>Boston University, </a:t>
            </a:r>
            <a:r>
              <a:rPr lang="en-US" sz="5300" baseline="30000" dirty="0"/>
              <a:t>3</a:t>
            </a:r>
            <a:r>
              <a:rPr lang="en-US" sz="5300" dirty="0"/>
              <a:t>Rensselaer Polytechnic Institute, </a:t>
            </a:r>
            <a:r>
              <a:rPr lang="en-US" sz="5300" baseline="30000" dirty="0"/>
              <a:t>4</a:t>
            </a:r>
            <a:r>
              <a:rPr lang="en-US" sz="5300" dirty="0"/>
              <a:t>Princeton University, </a:t>
            </a:r>
            <a:r>
              <a:rPr lang="en-US" sz="5300" baseline="30000" dirty="0"/>
              <a:t>5</a:t>
            </a:r>
            <a:r>
              <a:rPr lang="en-US" sz="5300" dirty="0"/>
              <a:t>Space Research Centre, Polish Academy of Sciences, </a:t>
            </a:r>
            <a:r>
              <a:rPr lang="en-US" sz="5300" baseline="30000" dirty="0"/>
              <a:t>6</a:t>
            </a:r>
            <a:r>
              <a:rPr lang="en-US" sz="5300" dirty="0"/>
              <a:t>Wolters Kluwer</a:t>
            </a:r>
          </a:p>
        </p:txBody>
      </p:sp>
      <p:pic>
        <p:nvPicPr>
          <p:cNvPr id="8" name="Picture 7" descr="A screenshot of a cell phone&#10;&#10;Description automatically generated">
            <a:extLst>
              <a:ext uri="{FF2B5EF4-FFF2-40B4-BE49-F238E27FC236}">
                <a16:creationId xmlns:a16="http://schemas.microsoft.com/office/drawing/2014/main" id="{EC511C00-D78F-4ECF-988F-85E48E1368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16001" y="17490560"/>
            <a:ext cx="10674379" cy="6800851"/>
          </a:xfrm>
          <a:prstGeom prst="rect">
            <a:avLst/>
          </a:prstGeom>
        </p:spPr>
      </p:pic>
      <p:pic>
        <p:nvPicPr>
          <p:cNvPr id="14" name="Picture 13" descr="A close up of a map&#10;&#10;Description automatically generated">
            <a:extLst>
              <a:ext uri="{FF2B5EF4-FFF2-40B4-BE49-F238E27FC236}">
                <a16:creationId xmlns:a16="http://schemas.microsoft.com/office/drawing/2014/main" id="{02D65979-3019-403E-86CB-EB36A4C904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608" y="7106641"/>
            <a:ext cx="10581480" cy="8466734"/>
          </a:xfrm>
          <a:prstGeom prst="rect">
            <a:avLst/>
          </a:prstGeom>
        </p:spPr>
      </p:pic>
      <p:pic>
        <p:nvPicPr>
          <p:cNvPr id="17" name="Picture 16" descr="A close up of a map&#10;&#10;Description automatically generated">
            <a:extLst>
              <a:ext uri="{FF2B5EF4-FFF2-40B4-BE49-F238E27FC236}">
                <a16:creationId xmlns:a16="http://schemas.microsoft.com/office/drawing/2014/main" id="{71CB805D-AC7F-496F-AB5E-9E68D9C51E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761" y="16018451"/>
            <a:ext cx="10505806" cy="12804199"/>
          </a:xfrm>
          <a:prstGeom prst="rect">
            <a:avLst/>
          </a:prstGeom>
        </p:spPr>
      </p:pic>
      <p:pic>
        <p:nvPicPr>
          <p:cNvPr id="19" name="Picture 18" descr="A close up of a map&#10;&#10;Description automatically generated">
            <a:extLst>
              <a:ext uri="{FF2B5EF4-FFF2-40B4-BE49-F238E27FC236}">
                <a16:creationId xmlns:a16="http://schemas.microsoft.com/office/drawing/2014/main" id="{5F44D106-B2A4-4E9F-9E40-71E3045E9B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90406" y="7117390"/>
            <a:ext cx="10615688" cy="5757817"/>
          </a:xfrm>
          <a:prstGeom prst="rect">
            <a:avLst/>
          </a:prstGeom>
        </p:spPr>
      </p:pic>
      <p:pic>
        <p:nvPicPr>
          <p:cNvPr id="3" name="Picture 2" descr="A close up of a map&#10;&#10;Description automatically generated">
            <a:extLst>
              <a:ext uri="{FF2B5EF4-FFF2-40B4-BE49-F238E27FC236}">
                <a16:creationId xmlns:a16="http://schemas.microsoft.com/office/drawing/2014/main" id="{06554440-6D2B-4221-8300-6ED05F41D16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870354" y="13206383"/>
            <a:ext cx="10535740" cy="4156542"/>
          </a:xfrm>
          <a:prstGeom prst="rect">
            <a:avLst/>
          </a:prstGeom>
        </p:spPr>
      </p:pic>
      <p:pic>
        <p:nvPicPr>
          <p:cNvPr id="6" name="Picture 5" descr="A close up of a map&#10;&#10;Description automatically generated">
            <a:extLst>
              <a:ext uri="{FF2B5EF4-FFF2-40B4-BE49-F238E27FC236}">
                <a16:creationId xmlns:a16="http://schemas.microsoft.com/office/drawing/2014/main" id="{FC7372C1-0899-476A-8FF2-8CB952F6B32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816942" y="6945940"/>
            <a:ext cx="12613309" cy="4274510"/>
          </a:xfrm>
          <a:prstGeom prst="rect">
            <a:avLst/>
          </a:prstGeom>
        </p:spPr>
      </p:pic>
      <p:pic>
        <p:nvPicPr>
          <p:cNvPr id="9" name="Picture 8" descr="A close up of text on a white background&#10;&#10;Description automatically generated">
            <a:extLst>
              <a:ext uri="{FF2B5EF4-FFF2-40B4-BE49-F238E27FC236}">
                <a16:creationId xmlns:a16="http://schemas.microsoft.com/office/drawing/2014/main" id="{6D7D8FA3-9470-4FC3-BF3E-092F087C835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936477" y="11115675"/>
            <a:ext cx="12579499" cy="9944100"/>
          </a:xfrm>
          <a:prstGeom prst="rect">
            <a:avLst/>
          </a:prstGeom>
        </p:spPr>
      </p:pic>
      <p:pic>
        <p:nvPicPr>
          <p:cNvPr id="11" name="Picture 10" descr="A close up of a map&#10;&#10;Description automatically generated">
            <a:extLst>
              <a:ext uri="{FF2B5EF4-FFF2-40B4-BE49-F238E27FC236}">
                <a16:creationId xmlns:a16="http://schemas.microsoft.com/office/drawing/2014/main" id="{971E3C96-DA14-4452-A3E3-66CC2CF6CD9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039899" y="20964525"/>
            <a:ext cx="12437978" cy="4476749"/>
          </a:xfrm>
          <a:prstGeom prst="rect">
            <a:avLst/>
          </a:prstGeom>
        </p:spPr>
      </p:pic>
      <p:pic>
        <p:nvPicPr>
          <p:cNvPr id="16" name="Picture 15" descr="A picture containing transport, table, sitting, small&#10;&#10;Description automatically generated">
            <a:extLst>
              <a:ext uri="{FF2B5EF4-FFF2-40B4-BE49-F238E27FC236}">
                <a16:creationId xmlns:a16="http://schemas.microsoft.com/office/drawing/2014/main" id="{52BC6DAC-62BA-44F8-8915-2F3758FBDDF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45861" y="2461128"/>
            <a:ext cx="4355394" cy="3368171"/>
          </a:xfrm>
          <a:prstGeom prst="rect">
            <a:avLst/>
          </a:prstGeom>
        </p:spPr>
      </p:pic>
      <p:sp>
        <p:nvSpPr>
          <p:cNvPr id="2" name="TextBox 1">
            <a:extLst>
              <a:ext uri="{FF2B5EF4-FFF2-40B4-BE49-F238E27FC236}">
                <a16:creationId xmlns:a16="http://schemas.microsoft.com/office/drawing/2014/main" id="{9D10B97C-F41D-44F9-ACF3-8E1DEC102C74}"/>
              </a:ext>
            </a:extLst>
          </p:cNvPr>
          <p:cNvSpPr txBox="1"/>
          <p:nvPr/>
        </p:nvSpPr>
        <p:spPr>
          <a:xfrm>
            <a:off x="38166675" y="25706381"/>
            <a:ext cx="12206426" cy="2862322"/>
          </a:xfrm>
          <a:prstGeom prst="rect">
            <a:avLst/>
          </a:prstGeom>
          <a:noFill/>
          <a:ln w="38100">
            <a:solidFill>
              <a:schemeClr val="tx1"/>
            </a:solidFill>
          </a:ln>
        </p:spPr>
        <p:txBody>
          <a:bodyPr wrap="square" rtlCol="0">
            <a:spAutoFit/>
          </a:bodyPr>
          <a:lstStyle/>
          <a:p>
            <a:r>
              <a:rPr lang="en-US" sz="3600" u="sng" dirty="0"/>
              <a:t>Acknowledgements</a:t>
            </a:r>
            <a:r>
              <a:rPr lang="en-US" sz="3600" dirty="0"/>
              <a:t>: This work was supported by NASA grants NNX17AB86G, NNG06GD55G, 80NSSC17K0009, the IBEX mission, NSF grants AGS1357893, AGS1135432, and the Polish National Science Center grant 2015/19/B/ST9/01328. </a:t>
            </a:r>
          </a:p>
          <a:p>
            <a:r>
              <a:rPr lang="en-US" sz="3600" dirty="0"/>
              <a:t>The data used in this analysis are available from the NSSDC.</a:t>
            </a:r>
          </a:p>
        </p:txBody>
      </p:sp>
      <p:sp>
        <p:nvSpPr>
          <p:cNvPr id="5" name="TextBox 4">
            <a:extLst>
              <a:ext uri="{FF2B5EF4-FFF2-40B4-BE49-F238E27FC236}">
                <a16:creationId xmlns:a16="http://schemas.microsoft.com/office/drawing/2014/main" id="{3E769994-474D-4100-A1F5-4A8899254360}"/>
              </a:ext>
            </a:extLst>
          </p:cNvPr>
          <p:cNvSpPr txBox="1"/>
          <p:nvPr/>
        </p:nvSpPr>
        <p:spPr>
          <a:xfrm>
            <a:off x="11394492" y="7162101"/>
            <a:ext cx="7244504" cy="18312705"/>
          </a:xfrm>
          <a:prstGeom prst="rect">
            <a:avLst/>
          </a:prstGeom>
          <a:noFill/>
        </p:spPr>
        <p:txBody>
          <a:bodyPr wrap="square" rtlCol="0">
            <a:spAutoFit/>
          </a:bodyPr>
          <a:lstStyle/>
          <a:p>
            <a:r>
              <a:rPr lang="en-US" sz="3200" b="1" dirty="0"/>
              <a:t>We use 1.92 sec Voyager magnetic field data to test the predictions of turbulence theory driven by newborn interstellar pickup ions against the observed heating of solar wind protons.</a:t>
            </a:r>
          </a:p>
          <a:p>
            <a:endParaRPr lang="en-US" sz="3200" dirty="0"/>
          </a:p>
          <a:p>
            <a:r>
              <a:rPr lang="en-US" sz="3200" dirty="0"/>
              <a:t>(left) Trajectory and data coverage for the Voyager spacecraft. Red symbols denote times when spectral break due to dissipation is observed. Circles represent times of missing PLS data.</a:t>
            </a:r>
          </a:p>
          <a:p>
            <a:endParaRPr lang="en-US" sz="3200" dirty="0"/>
          </a:p>
          <a:p>
            <a:r>
              <a:rPr lang="en-US" sz="3200" dirty="0"/>
              <a:t>(right top) Examples of magnetic power spectra computed by the Blackman-Tukey method. Some examples show spectral break, some do not, and some show possible aliasing at high frequencies.</a:t>
            </a:r>
          </a:p>
          <a:p>
            <a:endParaRPr lang="en-US" sz="3200" dirty="0"/>
          </a:p>
          <a:p>
            <a:r>
              <a:rPr lang="en-US" sz="3200" dirty="0"/>
              <a:t>(right) Computed power at 3 </a:t>
            </a:r>
            <a:r>
              <a:rPr lang="en-US" sz="3200" dirty="0" err="1"/>
              <a:t>mHz</a:t>
            </a:r>
            <a:r>
              <a:rPr lang="en-US" sz="3200" dirty="0"/>
              <a:t> as a function of heliocentric distance. Black (red) line are WKB (transport theory) predictions of R</a:t>
            </a:r>
            <a:r>
              <a:rPr lang="en-US" sz="3200" baseline="30000" dirty="0">
                <a:sym typeface="Symbol" panose="05050102010706020507" pitchFamily="18" charset="2"/>
              </a:rPr>
              <a:t>3</a:t>
            </a:r>
            <a:r>
              <a:rPr lang="en-US" sz="3200" dirty="0"/>
              <a:t> (R</a:t>
            </a:r>
            <a:r>
              <a:rPr lang="en-US" sz="3200" baseline="30000" dirty="0">
                <a:sym typeface="Symbol" panose="05050102010706020507" pitchFamily="18" charset="2"/>
              </a:rPr>
              <a:t>20/7</a:t>
            </a:r>
            <a:r>
              <a:rPr lang="en-US" sz="3200" dirty="0"/>
              <a:t>).</a:t>
            </a:r>
          </a:p>
          <a:p>
            <a:endParaRPr lang="en-US" sz="3200" dirty="0"/>
          </a:p>
          <a:p>
            <a:r>
              <a:rPr lang="en-US" sz="3200" dirty="0"/>
              <a:t>(left) Average plasma parameters for each of the data intervals used along with nominal scaling plotted as a function of heliocentric distance.</a:t>
            </a:r>
          </a:p>
          <a:p>
            <a:endParaRPr lang="en-US" sz="3200" dirty="0"/>
          </a:p>
          <a:p>
            <a:r>
              <a:rPr lang="en-US" sz="3200" dirty="0"/>
              <a:t>(right) Angles describing the direction of the mean magnetic field for each data interval used: </a:t>
            </a:r>
            <a:r>
              <a:rPr lang="en-US" sz="3200" dirty="0">
                <a:sym typeface="Symbol" panose="05050102010706020507" pitchFamily="18" charset="2"/>
              </a:rPr>
              <a:t></a:t>
            </a:r>
            <a:r>
              <a:rPr lang="en-US" sz="3200" baseline="-25000" dirty="0">
                <a:sym typeface="Symbol" panose="05050102010706020507" pitchFamily="18" charset="2"/>
              </a:rPr>
              <a:t>BR</a:t>
            </a:r>
            <a:r>
              <a:rPr lang="en-US" sz="3200" dirty="0">
                <a:sym typeface="Symbol" panose="05050102010706020507" pitchFamily="18" charset="2"/>
              </a:rPr>
              <a:t> is angle between mean field and radial direction,  is north-south deflection of the field, and  is clock angle in the (R,T) plane. Note there commonly are significant deviations from the nominal spiral direction for data intervals of this length.</a:t>
            </a:r>
            <a:endParaRPr lang="en-US" sz="3200" dirty="0"/>
          </a:p>
        </p:txBody>
      </p:sp>
      <p:sp>
        <p:nvSpPr>
          <p:cNvPr id="7" name="TextBox 6">
            <a:extLst>
              <a:ext uri="{FF2B5EF4-FFF2-40B4-BE49-F238E27FC236}">
                <a16:creationId xmlns:a16="http://schemas.microsoft.com/office/drawing/2014/main" id="{974737D5-1834-4E71-B3DF-87789A1BE5A1}"/>
              </a:ext>
            </a:extLst>
          </p:cNvPr>
          <p:cNvSpPr txBox="1"/>
          <p:nvPr/>
        </p:nvSpPr>
        <p:spPr>
          <a:xfrm>
            <a:off x="29698950" y="7105650"/>
            <a:ext cx="7989877" cy="21267360"/>
          </a:xfrm>
          <a:prstGeom prst="rect">
            <a:avLst/>
          </a:prstGeom>
          <a:noFill/>
        </p:spPr>
        <p:txBody>
          <a:bodyPr wrap="square" rtlCol="0">
            <a:spAutoFit/>
          </a:bodyPr>
          <a:lstStyle/>
          <a:p>
            <a:r>
              <a:rPr lang="en-US" sz="3200" dirty="0"/>
              <a:t>We adopt the MHD transport equations (Matthaeus et al., 1994; Smith et al., 2006):</a:t>
            </a:r>
          </a:p>
          <a:p>
            <a:endParaRPr lang="en-US" sz="3200" dirty="0"/>
          </a:p>
          <a:p>
            <a:endParaRPr lang="en-US" sz="3200" dirty="0"/>
          </a:p>
          <a:p>
            <a:endParaRPr lang="en-US" sz="3200" dirty="0"/>
          </a:p>
          <a:p>
            <a:endParaRPr lang="en-US" sz="3200" dirty="0"/>
          </a:p>
          <a:p>
            <a:endParaRPr lang="en-US" sz="3200" dirty="0"/>
          </a:p>
          <a:p>
            <a:endParaRPr lang="en-US" sz="3200" dirty="0"/>
          </a:p>
          <a:p>
            <a:r>
              <a:rPr lang="en-US" sz="3200" dirty="0"/>
              <a:t>where Z</a:t>
            </a:r>
            <a:r>
              <a:rPr lang="en-US" sz="3200" baseline="30000" dirty="0"/>
              <a:t>2</a:t>
            </a:r>
            <a:r>
              <a:rPr lang="en-US" sz="3200" dirty="0"/>
              <a:t> is fluctuation energy, </a:t>
            </a:r>
            <a:r>
              <a:rPr lang="en-US" sz="3200" dirty="0">
                <a:sym typeface="Symbol" panose="05050102010706020507" pitchFamily="18" charset="2"/>
              </a:rPr>
              <a:t> is the similarity scale, T</a:t>
            </a:r>
            <a:r>
              <a:rPr lang="en-US" sz="3200" baseline="-25000" dirty="0">
                <a:sym typeface="Symbol" panose="05050102010706020507" pitchFamily="18" charset="2"/>
              </a:rPr>
              <a:t>P</a:t>
            </a:r>
            <a:r>
              <a:rPr lang="en-US" sz="3200" dirty="0">
                <a:sym typeface="Symbol" panose="05050102010706020507" pitchFamily="18" charset="2"/>
              </a:rPr>
              <a:t> is proton temperature, =0.8, =0.4, M=1/3, </a:t>
            </a:r>
            <a:r>
              <a:rPr lang="en-US" sz="3200" baseline="-25000" dirty="0">
                <a:sym typeface="Symbol" panose="05050102010706020507" pitchFamily="18" charset="2"/>
              </a:rPr>
              <a:t>D</a:t>
            </a:r>
            <a:r>
              <a:rPr lang="en-US" sz="3200" dirty="0">
                <a:sym typeface="Symbol" panose="05050102010706020507" pitchFamily="18" charset="2"/>
              </a:rPr>
              <a:t>=1/3, </a:t>
            </a:r>
            <a:r>
              <a:rPr lang="en-US" sz="3200" dirty="0" err="1">
                <a:sym typeface="Symbol" panose="05050102010706020507" pitchFamily="18" charset="2"/>
              </a:rPr>
              <a:t>C</a:t>
            </a:r>
            <a:r>
              <a:rPr lang="en-US" sz="3200" baseline="-25000" dirty="0" err="1">
                <a:sym typeface="Symbol" panose="05050102010706020507" pitchFamily="18" charset="2"/>
              </a:rPr>
              <a:t>sh</a:t>
            </a:r>
            <a:r>
              <a:rPr lang="en-US" sz="3200" dirty="0">
                <a:sym typeface="Symbol" panose="05050102010706020507" pitchFamily="18" charset="2"/>
              </a:rPr>
              <a:t>=1.4, </a:t>
            </a:r>
            <a:r>
              <a:rPr lang="en-US" sz="3200" dirty="0" err="1">
                <a:sym typeface="Symbol" panose="05050102010706020507" pitchFamily="18" charset="2"/>
              </a:rPr>
              <a:t>Ĉ</a:t>
            </a:r>
            <a:r>
              <a:rPr lang="en-US" sz="3200" baseline="-25000" dirty="0" err="1">
                <a:sym typeface="Symbol" panose="05050102010706020507" pitchFamily="18" charset="2"/>
              </a:rPr>
              <a:t>sh</a:t>
            </a:r>
            <a:r>
              <a:rPr lang="en-US" sz="3200" dirty="0">
                <a:sym typeface="Symbol" panose="05050102010706020507" pitchFamily="18" charset="2"/>
              </a:rPr>
              <a:t>=0, and </a:t>
            </a:r>
            <a:r>
              <a:rPr lang="en-US" sz="3200" baseline="-25000" dirty="0">
                <a:sym typeface="Symbol" panose="05050102010706020507" pitchFamily="18" charset="2"/>
              </a:rPr>
              <a:t>1AU</a:t>
            </a:r>
            <a:r>
              <a:rPr lang="en-US" sz="3200" dirty="0">
                <a:sym typeface="Symbol" panose="05050102010706020507" pitchFamily="18" charset="2"/>
              </a:rPr>
              <a:t>=0.03AU.</a:t>
            </a:r>
          </a:p>
          <a:p>
            <a:endParaRPr lang="en-US" sz="3200" dirty="0">
              <a:sym typeface="Symbol" panose="05050102010706020507" pitchFamily="18" charset="2"/>
            </a:endParaRPr>
          </a:p>
          <a:p>
            <a:r>
              <a:rPr lang="en-US" sz="3200" dirty="0">
                <a:sym typeface="Symbol" panose="05050102010706020507" pitchFamily="18" charset="2"/>
              </a:rPr>
              <a:t>(right top) Measured proton temperature (symbols) and prediction derived from theory using measured 1 AU boundary conditions (red curve). Also, turbulent heating rate  determined from spectrum at 3 </a:t>
            </a:r>
            <a:r>
              <a:rPr lang="en-US" sz="3200" dirty="0" err="1">
                <a:sym typeface="Symbol" panose="05050102010706020507" pitchFamily="18" charset="2"/>
              </a:rPr>
              <a:t>mHz</a:t>
            </a:r>
            <a:r>
              <a:rPr lang="en-US" sz="3200" dirty="0">
                <a:sym typeface="Symbol" panose="05050102010706020507" pitchFamily="18" charset="2"/>
              </a:rPr>
              <a:t> (symbols),  transport theory (red curve), and Vasquez et al. scaling (green curve).</a:t>
            </a:r>
          </a:p>
          <a:p>
            <a:endParaRPr lang="en-US" sz="3200" dirty="0">
              <a:sym typeface="Symbol" panose="05050102010706020507" pitchFamily="18" charset="2"/>
            </a:endParaRPr>
          </a:p>
          <a:p>
            <a:r>
              <a:rPr lang="en-US" sz="3200" dirty="0">
                <a:sym typeface="Symbol" panose="05050102010706020507" pitchFamily="18" charset="2"/>
              </a:rPr>
              <a:t>(right) Comparison of wave energy excitation by interstellar pickup helium (He) and hydrogen (H) compared with heating rates from above.</a:t>
            </a:r>
          </a:p>
          <a:p>
            <a:endParaRPr lang="en-US" sz="3200" dirty="0">
              <a:sym typeface="Symbol" panose="05050102010706020507" pitchFamily="18" charset="2"/>
            </a:endParaRPr>
          </a:p>
          <a:p>
            <a:r>
              <a:rPr lang="en-US" sz="3200" dirty="0">
                <a:sym typeface="Symbol" panose="05050102010706020507" pitchFamily="18" charset="2"/>
              </a:rPr>
              <a:t>(right) Ratio of heating rates computed from the spectrum and by wave excitation by pickup ions. Note that pickup ions become the dominant term by ~ 10 AU.</a:t>
            </a:r>
          </a:p>
          <a:p>
            <a:endParaRPr lang="en-US" sz="3200" dirty="0">
              <a:sym typeface="Symbol" panose="05050102010706020507" pitchFamily="18" charset="2"/>
            </a:endParaRPr>
          </a:p>
          <a:p>
            <a:r>
              <a:rPr lang="en-US" sz="3200" u="sng" dirty="0">
                <a:sym typeface="Symbol" panose="05050102010706020507" pitchFamily="18" charset="2"/>
              </a:rPr>
              <a:t>Conclusions</a:t>
            </a:r>
            <a:r>
              <a:rPr lang="en-US" sz="3200" dirty="0">
                <a:sym typeface="Symbol" panose="05050102010706020507" pitchFamily="18" charset="2"/>
              </a:rPr>
              <a:t>:  We find agreement between the results of transport theory that yield accurate predictions for the average solar wind proton temperature, the rate of proton heating as determined from transport theory allowing for expansion, the scaling predictions of Vasquez et al. (2007) that predict turbulent energy cascade rates as a function of wind speed and temperature, the rate of turbulent energy cascade as determined from the power spectra, and the rate of energy injection by newborn interstellar pickup ions.</a:t>
            </a:r>
            <a:endParaRPr lang="en-US" sz="3200" dirty="0"/>
          </a:p>
        </p:txBody>
      </p:sp>
      <p:pic>
        <p:nvPicPr>
          <p:cNvPr id="12" name="Picture 11" descr="A picture containing clock&#10;&#10;Description automatically generated">
            <a:extLst>
              <a:ext uri="{FF2B5EF4-FFF2-40B4-BE49-F238E27FC236}">
                <a16:creationId xmlns:a16="http://schemas.microsoft.com/office/drawing/2014/main" id="{80B8EDE5-5B26-43E5-AC47-FFE68BFD1DC3}"/>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0296851" y="8096265"/>
            <a:ext cx="6095566" cy="941040"/>
          </a:xfrm>
          <a:prstGeom prst="rect">
            <a:avLst/>
          </a:prstGeom>
        </p:spPr>
      </p:pic>
      <p:pic>
        <p:nvPicPr>
          <p:cNvPr id="18" name="Picture 17" descr="A close up of a clock&#10;&#10;Description automatically generated">
            <a:extLst>
              <a:ext uri="{FF2B5EF4-FFF2-40B4-BE49-F238E27FC236}">
                <a16:creationId xmlns:a16="http://schemas.microsoft.com/office/drawing/2014/main" id="{6A9F708D-BC09-4E1B-B736-B8D4664E7C1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0885231" y="9080951"/>
            <a:ext cx="4908731" cy="847725"/>
          </a:xfrm>
          <a:prstGeom prst="rect">
            <a:avLst/>
          </a:prstGeom>
        </p:spPr>
      </p:pic>
      <p:pic>
        <p:nvPicPr>
          <p:cNvPr id="21" name="Picture 20" descr="A close up of a clock&#10;&#10;Description automatically generated">
            <a:extLst>
              <a:ext uri="{FF2B5EF4-FFF2-40B4-BE49-F238E27FC236}">
                <a16:creationId xmlns:a16="http://schemas.microsoft.com/office/drawing/2014/main" id="{24EBD5C2-FC2D-4C72-A086-B3FDE161D09B}"/>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1283638" y="10027920"/>
            <a:ext cx="3919589" cy="847725"/>
          </a:xfrm>
          <a:prstGeom prst="rect">
            <a:avLst/>
          </a:prstGeom>
        </p:spPr>
      </p:pic>
      <p:pic>
        <p:nvPicPr>
          <p:cNvPr id="15" name="Picture 14" descr="A close up of a map&#10;&#10;Description automatically generated">
            <a:extLst>
              <a:ext uri="{FF2B5EF4-FFF2-40B4-BE49-F238E27FC236}">
                <a16:creationId xmlns:a16="http://schemas.microsoft.com/office/drawing/2014/main" id="{B9A5C254-39A9-4D33-AEEF-F08D5B04B834}"/>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1978977" y="24291410"/>
            <a:ext cx="7242125" cy="4531239"/>
          </a:xfrm>
          <a:prstGeom prst="rect">
            <a:avLst/>
          </a:prstGeom>
        </p:spPr>
      </p:pic>
      <p:sp>
        <p:nvSpPr>
          <p:cNvPr id="20" name="TextBox 19">
            <a:extLst>
              <a:ext uri="{FF2B5EF4-FFF2-40B4-BE49-F238E27FC236}">
                <a16:creationId xmlns:a16="http://schemas.microsoft.com/office/drawing/2014/main" id="{57F8D27C-0577-41C6-815D-1CD62E03A18E}"/>
              </a:ext>
            </a:extLst>
          </p:cNvPr>
          <p:cNvSpPr txBox="1"/>
          <p:nvPr/>
        </p:nvSpPr>
        <p:spPr>
          <a:xfrm>
            <a:off x="11394492" y="25584149"/>
            <a:ext cx="10505806" cy="3046988"/>
          </a:xfrm>
          <a:prstGeom prst="rect">
            <a:avLst/>
          </a:prstGeom>
          <a:noFill/>
        </p:spPr>
        <p:txBody>
          <a:bodyPr wrap="square" rtlCol="0">
            <a:spAutoFit/>
          </a:bodyPr>
          <a:lstStyle/>
          <a:p>
            <a:r>
              <a:rPr lang="en-US" sz="3200" dirty="0"/>
              <a:t>(right) Observed frequency of the spectral break marking the onset of dissipation compared against the frequency associated with convection of the ion inertial and cyclotron scales. Dissipation onset occurs at 10x the ion inertial scale. This permits us to use 3 to 10 </a:t>
            </a:r>
            <a:r>
              <a:rPr lang="en-US" sz="3200" dirty="0" err="1"/>
              <a:t>mHz</a:t>
            </a:r>
            <a:r>
              <a:rPr lang="en-US" sz="3200" dirty="0"/>
              <a:t> to represent the inertial range in this study.</a:t>
            </a:r>
          </a:p>
        </p:txBody>
      </p:sp>
    </p:spTree>
    <p:extLst>
      <p:ext uri="{BB962C8B-B14F-4D97-AF65-F5344CB8AC3E}">
        <p14:creationId xmlns:p14="http://schemas.microsoft.com/office/powerpoint/2010/main" val="20105655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277</TotalTime>
  <Words>709</Words>
  <Application>Microsoft Office PowerPoint</Application>
  <PresentationFormat>Custom</PresentationFormat>
  <Paragraphs>31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Voyager Observations of the Turbulent Transport and Heating of the Solar Wind: 1 to 35 AU Charles W. Smith1, Zackary B. Pine2, Sophia J. Hollick3, Colin J. Joyce4, Matthew R. Argall1, Bernard J. Vasquez1, Philip A. Isenberg1,  Nathan A. Schwadron1, Justyna M. Sokol5, Maciej Bzowski5, Marzena A. Kubiak5, and Megan L. McLaurin6 1Univ. New Hampshire, 2Boston University, 3Rensselaer Polytechnic Institute, 4Princeton University, 5Space Research Centre, Polish Academy of Sciences, 6Wolters Kluwer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Space Weather Underground: A Student-Built Array of Ground-Based Fluxgate Magnetometers in Northern New England</dc:title>
  <dc:creator>Smith, Charles</dc:creator>
  <cp:lastModifiedBy>Smith, Charles</cp:lastModifiedBy>
  <cp:revision>40</cp:revision>
  <dcterms:created xsi:type="dcterms:W3CDTF">2019-09-06T16:11:29Z</dcterms:created>
  <dcterms:modified xsi:type="dcterms:W3CDTF">2019-12-04T16:59:33Z</dcterms:modified>
</cp:coreProperties>
</file>