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Lst>
  <p:sldSz cx="32004000" cy="27432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0C0EC"/>
    <a:srgbClr val="DD7D31"/>
    <a:srgbClr val="4ABA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698" autoAdjust="0"/>
    <p:restoredTop sz="94660"/>
  </p:normalViewPr>
  <p:slideViewPr>
    <p:cSldViewPr snapToGrid="0">
      <p:cViewPr>
        <p:scale>
          <a:sx n="36" d="100"/>
          <a:sy n="36" d="100"/>
        </p:scale>
        <p:origin x="-387" y="-87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00300" y="4489452"/>
            <a:ext cx="27203400" cy="9550400"/>
          </a:xfrm>
        </p:spPr>
        <p:txBody>
          <a:bodyPr anchor="b"/>
          <a:lstStyle>
            <a:lvl1pPr algn="ctr">
              <a:defRPr sz="21000"/>
            </a:lvl1pPr>
          </a:lstStyle>
          <a:p>
            <a:r>
              <a:rPr lang="en-US"/>
              <a:t>Click to edit Master title style</a:t>
            </a:r>
            <a:endParaRPr lang="en-US" dirty="0"/>
          </a:p>
        </p:txBody>
      </p:sp>
      <p:sp>
        <p:nvSpPr>
          <p:cNvPr id="3" name="Subtitle 2"/>
          <p:cNvSpPr>
            <a:spLocks noGrp="1"/>
          </p:cNvSpPr>
          <p:nvPr>
            <p:ph type="subTitle" idx="1"/>
          </p:nvPr>
        </p:nvSpPr>
        <p:spPr>
          <a:xfrm>
            <a:off x="4000500" y="14408152"/>
            <a:ext cx="24003000" cy="6623048"/>
          </a:xfrm>
        </p:spPr>
        <p:txBody>
          <a:bodyPr/>
          <a:lstStyle>
            <a:lvl1pPr marL="0" indent="0" algn="ctr">
              <a:buNone/>
              <a:defRPr sz="8400"/>
            </a:lvl1pPr>
            <a:lvl2pPr marL="1600200" indent="0" algn="ctr">
              <a:buNone/>
              <a:defRPr sz="7000"/>
            </a:lvl2pPr>
            <a:lvl3pPr marL="3200400" indent="0" algn="ctr">
              <a:buNone/>
              <a:defRPr sz="6300"/>
            </a:lvl3pPr>
            <a:lvl4pPr marL="4800600" indent="0" algn="ctr">
              <a:buNone/>
              <a:defRPr sz="5600"/>
            </a:lvl4pPr>
            <a:lvl5pPr marL="6400800" indent="0" algn="ctr">
              <a:buNone/>
              <a:defRPr sz="5600"/>
            </a:lvl5pPr>
            <a:lvl6pPr marL="8001000" indent="0" algn="ctr">
              <a:buNone/>
              <a:defRPr sz="5600"/>
            </a:lvl6pPr>
            <a:lvl7pPr marL="9601200" indent="0" algn="ctr">
              <a:buNone/>
              <a:defRPr sz="5600"/>
            </a:lvl7pPr>
            <a:lvl8pPr marL="11201400" indent="0" algn="ctr">
              <a:buNone/>
              <a:defRPr sz="5600"/>
            </a:lvl8pPr>
            <a:lvl9pPr marL="12801600" indent="0" algn="ctr">
              <a:buNone/>
              <a:defRPr sz="5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82EE5F6-D243-42DB-BCF8-64DBEA944FE5}" type="datetimeFigureOut">
              <a:rPr lang="en-US" smtClean="0"/>
              <a:t>12/4/2019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378007-7582-4D73-BDF1-BDAE1E56BA73}" type="slidenum">
              <a:rPr lang="en-US" smtClean="0"/>
              <a:t>‹#›</a:t>
            </a:fld>
            <a:endParaRPr lang="en-US"/>
          </a:p>
        </p:txBody>
      </p:sp>
    </p:spTree>
    <p:extLst>
      <p:ext uri="{BB962C8B-B14F-4D97-AF65-F5344CB8AC3E}">
        <p14:creationId xmlns:p14="http://schemas.microsoft.com/office/powerpoint/2010/main" val="527581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2EE5F6-D243-42DB-BCF8-64DBEA944FE5}" type="datetimeFigureOut">
              <a:rPr lang="en-US" smtClean="0"/>
              <a:t>12/4/2019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378007-7582-4D73-BDF1-BDAE1E56BA73}" type="slidenum">
              <a:rPr lang="en-US" smtClean="0"/>
              <a:t>‹#›</a:t>
            </a:fld>
            <a:endParaRPr lang="en-US"/>
          </a:p>
        </p:txBody>
      </p:sp>
    </p:spTree>
    <p:extLst>
      <p:ext uri="{BB962C8B-B14F-4D97-AF65-F5344CB8AC3E}">
        <p14:creationId xmlns:p14="http://schemas.microsoft.com/office/powerpoint/2010/main" val="40203627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183608" y="6838958"/>
            <a:ext cx="27603450" cy="11410948"/>
          </a:xfrm>
        </p:spPr>
        <p:txBody>
          <a:bodyPr anchor="b"/>
          <a:lstStyle>
            <a:lvl1pPr>
              <a:defRPr sz="21000"/>
            </a:lvl1pPr>
          </a:lstStyle>
          <a:p>
            <a:r>
              <a:rPr lang="en-US"/>
              <a:t>Click to edit Master title style</a:t>
            </a:r>
            <a:endParaRPr lang="en-US" dirty="0"/>
          </a:p>
        </p:txBody>
      </p:sp>
      <p:sp>
        <p:nvSpPr>
          <p:cNvPr id="3" name="Text Placeholder 2"/>
          <p:cNvSpPr>
            <a:spLocks noGrp="1"/>
          </p:cNvSpPr>
          <p:nvPr>
            <p:ph type="body" idx="1"/>
          </p:nvPr>
        </p:nvSpPr>
        <p:spPr>
          <a:xfrm>
            <a:off x="2183608" y="18357858"/>
            <a:ext cx="27603450" cy="6000748"/>
          </a:xfrm>
        </p:spPr>
        <p:txBody>
          <a:bodyPr/>
          <a:lstStyle>
            <a:lvl1pPr marL="0" indent="0">
              <a:buNone/>
              <a:defRPr sz="8400">
                <a:solidFill>
                  <a:schemeClr val="tx1"/>
                </a:solidFill>
              </a:defRPr>
            </a:lvl1pPr>
            <a:lvl2pPr marL="1600200" indent="0">
              <a:buNone/>
              <a:defRPr sz="7000">
                <a:solidFill>
                  <a:schemeClr val="tx1">
                    <a:tint val="75000"/>
                  </a:schemeClr>
                </a:solidFill>
              </a:defRPr>
            </a:lvl2pPr>
            <a:lvl3pPr marL="3200400" indent="0">
              <a:buNone/>
              <a:defRPr sz="6300">
                <a:solidFill>
                  <a:schemeClr val="tx1">
                    <a:tint val="75000"/>
                  </a:schemeClr>
                </a:solidFill>
              </a:defRPr>
            </a:lvl3pPr>
            <a:lvl4pPr marL="4800600" indent="0">
              <a:buNone/>
              <a:defRPr sz="5600">
                <a:solidFill>
                  <a:schemeClr val="tx1">
                    <a:tint val="75000"/>
                  </a:schemeClr>
                </a:solidFill>
              </a:defRPr>
            </a:lvl4pPr>
            <a:lvl5pPr marL="6400800" indent="0">
              <a:buNone/>
              <a:defRPr sz="5600">
                <a:solidFill>
                  <a:schemeClr val="tx1">
                    <a:tint val="75000"/>
                  </a:schemeClr>
                </a:solidFill>
              </a:defRPr>
            </a:lvl5pPr>
            <a:lvl6pPr marL="8001000" indent="0">
              <a:buNone/>
              <a:defRPr sz="5600">
                <a:solidFill>
                  <a:schemeClr val="tx1">
                    <a:tint val="75000"/>
                  </a:schemeClr>
                </a:solidFill>
              </a:defRPr>
            </a:lvl6pPr>
            <a:lvl7pPr marL="9601200" indent="0">
              <a:buNone/>
              <a:defRPr sz="5600">
                <a:solidFill>
                  <a:schemeClr val="tx1">
                    <a:tint val="75000"/>
                  </a:schemeClr>
                </a:solidFill>
              </a:defRPr>
            </a:lvl7pPr>
            <a:lvl8pPr marL="11201400" indent="0">
              <a:buNone/>
              <a:defRPr sz="5600">
                <a:solidFill>
                  <a:schemeClr val="tx1">
                    <a:tint val="75000"/>
                  </a:schemeClr>
                </a:solidFill>
              </a:defRPr>
            </a:lvl8pPr>
            <a:lvl9pPr marL="12801600" indent="0">
              <a:buNone/>
              <a:defRPr sz="5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82EE5F6-D243-42DB-BCF8-64DBEA944FE5}" type="datetimeFigureOut">
              <a:rPr lang="en-US" smtClean="0"/>
              <a:t>12/4/2019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378007-7582-4D73-BDF1-BDAE1E56BA73}" type="slidenum">
              <a:rPr lang="en-US" smtClean="0"/>
              <a:t>‹#›</a:t>
            </a:fld>
            <a:endParaRPr lang="en-US"/>
          </a:p>
        </p:txBody>
      </p:sp>
    </p:spTree>
    <p:extLst>
      <p:ext uri="{BB962C8B-B14F-4D97-AF65-F5344CB8AC3E}">
        <p14:creationId xmlns:p14="http://schemas.microsoft.com/office/powerpoint/2010/main" val="3420323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00275" y="7302500"/>
            <a:ext cx="13601700" cy="17405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202025" y="7302500"/>
            <a:ext cx="13601700" cy="17405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82EE5F6-D243-42DB-BCF8-64DBEA944FE5}" type="datetimeFigureOut">
              <a:rPr lang="en-US" smtClean="0"/>
              <a:t>12/4/2019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378007-7582-4D73-BDF1-BDAE1E56BA73}" type="slidenum">
              <a:rPr lang="en-US" smtClean="0"/>
              <a:t>‹#›</a:t>
            </a:fld>
            <a:endParaRPr lang="en-US"/>
          </a:p>
        </p:txBody>
      </p:sp>
    </p:spTree>
    <p:extLst>
      <p:ext uri="{BB962C8B-B14F-4D97-AF65-F5344CB8AC3E}">
        <p14:creationId xmlns:p14="http://schemas.microsoft.com/office/powerpoint/2010/main" val="1758035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04443" y="1460506"/>
            <a:ext cx="27603450" cy="530225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04447" y="6724652"/>
            <a:ext cx="13539190" cy="3295648"/>
          </a:xfrm>
        </p:spPr>
        <p:txBody>
          <a:bodyPr anchor="b"/>
          <a:lstStyle>
            <a:lvl1pPr marL="0" indent="0">
              <a:buNone/>
              <a:defRPr sz="8400" b="1"/>
            </a:lvl1pPr>
            <a:lvl2pPr marL="1600200" indent="0">
              <a:buNone/>
              <a:defRPr sz="7000" b="1"/>
            </a:lvl2pPr>
            <a:lvl3pPr marL="3200400" indent="0">
              <a:buNone/>
              <a:defRPr sz="6300" b="1"/>
            </a:lvl3pPr>
            <a:lvl4pPr marL="4800600" indent="0">
              <a:buNone/>
              <a:defRPr sz="5600" b="1"/>
            </a:lvl4pPr>
            <a:lvl5pPr marL="6400800" indent="0">
              <a:buNone/>
              <a:defRPr sz="5600" b="1"/>
            </a:lvl5pPr>
            <a:lvl6pPr marL="8001000" indent="0">
              <a:buNone/>
              <a:defRPr sz="5600" b="1"/>
            </a:lvl6pPr>
            <a:lvl7pPr marL="9601200" indent="0">
              <a:buNone/>
              <a:defRPr sz="5600" b="1"/>
            </a:lvl7pPr>
            <a:lvl8pPr marL="11201400" indent="0">
              <a:buNone/>
              <a:defRPr sz="5600" b="1"/>
            </a:lvl8pPr>
            <a:lvl9pPr marL="12801600" indent="0">
              <a:buNone/>
              <a:defRPr sz="5600" b="1"/>
            </a:lvl9pPr>
          </a:lstStyle>
          <a:p>
            <a:pPr lvl="0"/>
            <a:r>
              <a:rPr lang="en-US"/>
              <a:t>Click to edit Master text styles</a:t>
            </a:r>
          </a:p>
        </p:txBody>
      </p:sp>
      <p:sp>
        <p:nvSpPr>
          <p:cNvPr id="4" name="Content Placeholder 3"/>
          <p:cNvSpPr>
            <a:spLocks noGrp="1"/>
          </p:cNvSpPr>
          <p:nvPr>
            <p:ph sz="half" idx="2"/>
          </p:nvPr>
        </p:nvSpPr>
        <p:spPr>
          <a:xfrm>
            <a:off x="2204447" y="10020300"/>
            <a:ext cx="13539190" cy="14738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202027" y="6724652"/>
            <a:ext cx="13605869" cy="3295648"/>
          </a:xfrm>
        </p:spPr>
        <p:txBody>
          <a:bodyPr anchor="b"/>
          <a:lstStyle>
            <a:lvl1pPr marL="0" indent="0">
              <a:buNone/>
              <a:defRPr sz="8400" b="1"/>
            </a:lvl1pPr>
            <a:lvl2pPr marL="1600200" indent="0">
              <a:buNone/>
              <a:defRPr sz="7000" b="1"/>
            </a:lvl2pPr>
            <a:lvl3pPr marL="3200400" indent="0">
              <a:buNone/>
              <a:defRPr sz="6300" b="1"/>
            </a:lvl3pPr>
            <a:lvl4pPr marL="4800600" indent="0">
              <a:buNone/>
              <a:defRPr sz="5600" b="1"/>
            </a:lvl4pPr>
            <a:lvl5pPr marL="6400800" indent="0">
              <a:buNone/>
              <a:defRPr sz="5600" b="1"/>
            </a:lvl5pPr>
            <a:lvl6pPr marL="8001000" indent="0">
              <a:buNone/>
              <a:defRPr sz="5600" b="1"/>
            </a:lvl6pPr>
            <a:lvl7pPr marL="9601200" indent="0">
              <a:buNone/>
              <a:defRPr sz="5600" b="1"/>
            </a:lvl7pPr>
            <a:lvl8pPr marL="11201400" indent="0">
              <a:buNone/>
              <a:defRPr sz="5600" b="1"/>
            </a:lvl8pPr>
            <a:lvl9pPr marL="12801600" indent="0">
              <a:buNone/>
              <a:defRPr sz="5600" b="1"/>
            </a:lvl9pPr>
          </a:lstStyle>
          <a:p>
            <a:pPr lvl="0"/>
            <a:r>
              <a:rPr lang="en-US"/>
              <a:t>Click to edit Master text styles</a:t>
            </a:r>
          </a:p>
        </p:txBody>
      </p:sp>
      <p:sp>
        <p:nvSpPr>
          <p:cNvPr id="6" name="Content Placeholder 5"/>
          <p:cNvSpPr>
            <a:spLocks noGrp="1"/>
          </p:cNvSpPr>
          <p:nvPr>
            <p:ph sz="quarter" idx="4"/>
          </p:nvPr>
        </p:nvSpPr>
        <p:spPr>
          <a:xfrm>
            <a:off x="16202027" y="10020300"/>
            <a:ext cx="13605869" cy="14738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82EE5F6-D243-42DB-BCF8-64DBEA944FE5}" type="datetimeFigureOut">
              <a:rPr lang="en-US" smtClean="0"/>
              <a:t>12/4/2019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E378007-7582-4D73-BDF1-BDAE1E56BA73}" type="slidenum">
              <a:rPr lang="en-US" smtClean="0"/>
              <a:t>‹#›</a:t>
            </a:fld>
            <a:endParaRPr lang="en-US"/>
          </a:p>
        </p:txBody>
      </p:sp>
    </p:spTree>
    <p:extLst>
      <p:ext uri="{BB962C8B-B14F-4D97-AF65-F5344CB8AC3E}">
        <p14:creationId xmlns:p14="http://schemas.microsoft.com/office/powerpoint/2010/main" val="10236075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82EE5F6-D243-42DB-BCF8-64DBEA944FE5}" type="datetimeFigureOut">
              <a:rPr lang="en-US" smtClean="0"/>
              <a:t>12/4/2019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E378007-7582-4D73-BDF1-BDAE1E56BA73}" type="slidenum">
              <a:rPr lang="en-US" smtClean="0"/>
              <a:t>‹#›</a:t>
            </a:fld>
            <a:endParaRPr lang="en-US"/>
          </a:p>
        </p:txBody>
      </p:sp>
    </p:spTree>
    <p:extLst>
      <p:ext uri="{BB962C8B-B14F-4D97-AF65-F5344CB8AC3E}">
        <p14:creationId xmlns:p14="http://schemas.microsoft.com/office/powerpoint/2010/main" val="26143205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2EE5F6-D243-42DB-BCF8-64DBEA944FE5}" type="datetimeFigureOut">
              <a:rPr lang="en-US" smtClean="0"/>
              <a:t>12/4/2019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E378007-7582-4D73-BDF1-BDAE1E56BA73}" type="slidenum">
              <a:rPr lang="en-US" smtClean="0"/>
              <a:t>‹#›</a:t>
            </a:fld>
            <a:endParaRPr lang="en-US"/>
          </a:p>
        </p:txBody>
      </p:sp>
    </p:spTree>
    <p:extLst>
      <p:ext uri="{BB962C8B-B14F-4D97-AF65-F5344CB8AC3E}">
        <p14:creationId xmlns:p14="http://schemas.microsoft.com/office/powerpoint/2010/main" val="34825666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04444" y="1828800"/>
            <a:ext cx="10322123" cy="6400800"/>
          </a:xfrm>
        </p:spPr>
        <p:txBody>
          <a:bodyPr anchor="b"/>
          <a:lstStyle>
            <a:lvl1pPr>
              <a:defRPr sz="11200"/>
            </a:lvl1pPr>
          </a:lstStyle>
          <a:p>
            <a:r>
              <a:rPr lang="en-US"/>
              <a:t>Click to edit Master title style</a:t>
            </a:r>
            <a:endParaRPr lang="en-US" dirty="0"/>
          </a:p>
        </p:txBody>
      </p:sp>
      <p:sp>
        <p:nvSpPr>
          <p:cNvPr id="3" name="Content Placeholder 2"/>
          <p:cNvSpPr>
            <a:spLocks noGrp="1"/>
          </p:cNvSpPr>
          <p:nvPr>
            <p:ph idx="1"/>
          </p:nvPr>
        </p:nvSpPr>
        <p:spPr>
          <a:xfrm>
            <a:off x="13605869" y="3949706"/>
            <a:ext cx="16202025" cy="19494500"/>
          </a:xfrm>
        </p:spPr>
        <p:txBody>
          <a:bodyPr/>
          <a:lstStyle>
            <a:lvl1pPr>
              <a:defRPr sz="11200"/>
            </a:lvl1pPr>
            <a:lvl2pPr>
              <a:defRPr sz="9800"/>
            </a:lvl2pPr>
            <a:lvl3pPr>
              <a:defRPr sz="8400"/>
            </a:lvl3pPr>
            <a:lvl4pPr>
              <a:defRPr sz="7000"/>
            </a:lvl4pPr>
            <a:lvl5pPr>
              <a:defRPr sz="7000"/>
            </a:lvl5pPr>
            <a:lvl6pPr>
              <a:defRPr sz="7000"/>
            </a:lvl6pPr>
            <a:lvl7pPr>
              <a:defRPr sz="7000"/>
            </a:lvl7pPr>
            <a:lvl8pPr>
              <a:defRPr sz="7000"/>
            </a:lvl8pPr>
            <a:lvl9pPr>
              <a:defRPr sz="7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204444" y="8229600"/>
            <a:ext cx="10322123" cy="15246352"/>
          </a:xfrm>
        </p:spPr>
        <p:txBody>
          <a:bodyPr/>
          <a:lstStyle>
            <a:lvl1pPr marL="0" indent="0">
              <a:buNone/>
              <a:defRPr sz="5600"/>
            </a:lvl1pPr>
            <a:lvl2pPr marL="1600200" indent="0">
              <a:buNone/>
              <a:defRPr sz="4900"/>
            </a:lvl2pPr>
            <a:lvl3pPr marL="3200400" indent="0">
              <a:buNone/>
              <a:defRPr sz="4200"/>
            </a:lvl3pPr>
            <a:lvl4pPr marL="4800600" indent="0">
              <a:buNone/>
              <a:defRPr sz="3500"/>
            </a:lvl4pPr>
            <a:lvl5pPr marL="6400800" indent="0">
              <a:buNone/>
              <a:defRPr sz="3500"/>
            </a:lvl5pPr>
            <a:lvl6pPr marL="8001000" indent="0">
              <a:buNone/>
              <a:defRPr sz="3500"/>
            </a:lvl6pPr>
            <a:lvl7pPr marL="9601200" indent="0">
              <a:buNone/>
              <a:defRPr sz="3500"/>
            </a:lvl7pPr>
            <a:lvl8pPr marL="11201400" indent="0">
              <a:buNone/>
              <a:defRPr sz="3500"/>
            </a:lvl8pPr>
            <a:lvl9pPr marL="12801600" indent="0">
              <a:buNone/>
              <a:defRPr sz="3500"/>
            </a:lvl9pPr>
          </a:lstStyle>
          <a:p>
            <a:pPr lvl="0"/>
            <a:r>
              <a:rPr lang="en-US"/>
              <a:t>Click to edit Master text styles</a:t>
            </a:r>
          </a:p>
        </p:txBody>
      </p:sp>
      <p:sp>
        <p:nvSpPr>
          <p:cNvPr id="5" name="Date Placeholder 4"/>
          <p:cNvSpPr>
            <a:spLocks noGrp="1"/>
          </p:cNvSpPr>
          <p:nvPr>
            <p:ph type="dt" sz="half" idx="10"/>
          </p:nvPr>
        </p:nvSpPr>
        <p:spPr/>
        <p:txBody>
          <a:bodyPr/>
          <a:lstStyle/>
          <a:p>
            <a:fld id="{382EE5F6-D243-42DB-BCF8-64DBEA944FE5}" type="datetimeFigureOut">
              <a:rPr lang="en-US" smtClean="0"/>
              <a:t>12/4/2019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378007-7582-4D73-BDF1-BDAE1E56BA73}" type="slidenum">
              <a:rPr lang="en-US" smtClean="0"/>
              <a:t>‹#›</a:t>
            </a:fld>
            <a:endParaRPr lang="en-US"/>
          </a:p>
        </p:txBody>
      </p:sp>
    </p:spTree>
    <p:extLst>
      <p:ext uri="{BB962C8B-B14F-4D97-AF65-F5344CB8AC3E}">
        <p14:creationId xmlns:p14="http://schemas.microsoft.com/office/powerpoint/2010/main" val="2458387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04444" y="1828800"/>
            <a:ext cx="10322123" cy="6400800"/>
          </a:xfrm>
        </p:spPr>
        <p:txBody>
          <a:bodyPr anchor="b"/>
          <a:lstStyle>
            <a:lvl1pPr>
              <a:defRPr sz="11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605869" y="3949706"/>
            <a:ext cx="16202025" cy="19494500"/>
          </a:xfrm>
        </p:spPr>
        <p:txBody>
          <a:bodyPr anchor="t"/>
          <a:lstStyle>
            <a:lvl1pPr marL="0" indent="0">
              <a:buNone/>
              <a:defRPr sz="11200"/>
            </a:lvl1pPr>
            <a:lvl2pPr marL="1600200" indent="0">
              <a:buNone/>
              <a:defRPr sz="9800"/>
            </a:lvl2pPr>
            <a:lvl3pPr marL="3200400" indent="0">
              <a:buNone/>
              <a:defRPr sz="8400"/>
            </a:lvl3pPr>
            <a:lvl4pPr marL="4800600" indent="0">
              <a:buNone/>
              <a:defRPr sz="7000"/>
            </a:lvl4pPr>
            <a:lvl5pPr marL="6400800" indent="0">
              <a:buNone/>
              <a:defRPr sz="7000"/>
            </a:lvl5pPr>
            <a:lvl6pPr marL="8001000" indent="0">
              <a:buNone/>
              <a:defRPr sz="7000"/>
            </a:lvl6pPr>
            <a:lvl7pPr marL="9601200" indent="0">
              <a:buNone/>
              <a:defRPr sz="7000"/>
            </a:lvl7pPr>
            <a:lvl8pPr marL="11201400" indent="0">
              <a:buNone/>
              <a:defRPr sz="7000"/>
            </a:lvl8pPr>
            <a:lvl9pPr marL="12801600" indent="0">
              <a:buNone/>
              <a:defRPr sz="7000"/>
            </a:lvl9pPr>
          </a:lstStyle>
          <a:p>
            <a:r>
              <a:rPr lang="en-US"/>
              <a:t>Click icon to add picture</a:t>
            </a:r>
            <a:endParaRPr lang="en-US" dirty="0"/>
          </a:p>
        </p:txBody>
      </p:sp>
      <p:sp>
        <p:nvSpPr>
          <p:cNvPr id="4" name="Text Placeholder 3"/>
          <p:cNvSpPr>
            <a:spLocks noGrp="1"/>
          </p:cNvSpPr>
          <p:nvPr>
            <p:ph type="body" sz="half" idx="2"/>
          </p:nvPr>
        </p:nvSpPr>
        <p:spPr>
          <a:xfrm>
            <a:off x="2204444" y="8229600"/>
            <a:ext cx="10322123" cy="15246352"/>
          </a:xfrm>
        </p:spPr>
        <p:txBody>
          <a:bodyPr/>
          <a:lstStyle>
            <a:lvl1pPr marL="0" indent="0">
              <a:buNone/>
              <a:defRPr sz="5600"/>
            </a:lvl1pPr>
            <a:lvl2pPr marL="1600200" indent="0">
              <a:buNone/>
              <a:defRPr sz="4900"/>
            </a:lvl2pPr>
            <a:lvl3pPr marL="3200400" indent="0">
              <a:buNone/>
              <a:defRPr sz="4200"/>
            </a:lvl3pPr>
            <a:lvl4pPr marL="4800600" indent="0">
              <a:buNone/>
              <a:defRPr sz="3500"/>
            </a:lvl4pPr>
            <a:lvl5pPr marL="6400800" indent="0">
              <a:buNone/>
              <a:defRPr sz="3500"/>
            </a:lvl5pPr>
            <a:lvl6pPr marL="8001000" indent="0">
              <a:buNone/>
              <a:defRPr sz="3500"/>
            </a:lvl6pPr>
            <a:lvl7pPr marL="9601200" indent="0">
              <a:buNone/>
              <a:defRPr sz="3500"/>
            </a:lvl7pPr>
            <a:lvl8pPr marL="11201400" indent="0">
              <a:buNone/>
              <a:defRPr sz="3500"/>
            </a:lvl8pPr>
            <a:lvl9pPr marL="12801600" indent="0">
              <a:buNone/>
              <a:defRPr sz="3500"/>
            </a:lvl9pPr>
          </a:lstStyle>
          <a:p>
            <a:pPr lvl="0"/>
            <a:r>
              <a:rPr lang="en-US"/>
              <a:t>Click to edit Master text styles</a:t>
            </a:r>
          </a:p>
        </p:txBody>
      </p:sp>
      <p:sp>
        <p:nvSpPr>
          <p:cNvPr id="5" name="Date Placeholder 4"/>
          <p:cNvSpPr>
            <a:spLocks noGrp="1"/>
          </p:cNvSpPr>
          <p:nvPr>
            <p:ph type="dt" sz="half" idx="10"/>
          </p:nvPr>
        </p:nvSpPr>
        <p:spPr/>
        <p:txBody>
          <a:bodyPr/>
          <a:lstStyle/>
          <a:p>
            <a:fld id="{382EE5F6-D243-42DB-BCF8-64DBEA944FE5}" type="datetimeFigureOut">
              <a:rPr lang="en-US" smtClean="0"/>
              <a:t>12/4/2019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378007-7582-4D73-BDF1-BDAE1E56BA73}" type="slidenum">
              <a:rPr lang="en-US" smtClean="0"/>
              <a:t>‹#›</a:t>
            </a:fld>
            <a:endParaRPr lang="en-US"/>
          </a:p>
        </p:txBody>
      </p:sp>
    </p:spTree>
    <p:extLst>
      <p:ext uri="{BB962C8B-B14F-4D97-AF65-F5344CB8AC3E}">
        <p14:creationId xmlns:p14="http://schemas.microsoft.com/office/powerpoint/2010/main" val="16630703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2EE5F6-D243-42DB-BCF8-64DBEA944FE5}" type="datetimeFigureOut">
              <a:rPr lang="en-US" smtClean="0"/>
              <a:t>12/4/2019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378007-7582-4D73-BDF1-BDAE1E56BA73}" type="slidenum">
              <a:rPr lang="en-US" smtClean="0"/>
              <a:t>‹#›</a:t>
            </a:fld>
            <a:endParaRPr lang="en-US"/>
          </a:p>
        </p:txBody>
      </p:sp>
    </p:spTree>
    <p:extLst>
      <p:ext uri="{BB962C8B-B14F-4D97-AF65-F5344CB8AC3E}">
        <p14:creationId xmlns:p14="http://schemas.microsoft.com/office/powerpoint/2010/main" val="3907932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2902864" y="1460500"/>
            <a:ext cx="6900863" cy="2324735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00277" y="1460500"/>
            <a:ext cx="20302538" cy="2324735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2EE5F6-D243-42DB-BCF8-64DBEA944FE5}" type="datetimeFigureOut">
              <a:rPr lang="en-US" smtClean="0"/>
              <a:t>12/4/2019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378007-7582-4D73-BDF1-BDAE1E56BA73}" type="slidenum">
              <a:rPr lang="en-US" smtClean="0"/>
              <a:t>‹#›</a:t>
            </a:fld>
            <a:endParaRPr lang="en-US"/>
          </a:p>
        </p:txBody>
      </p:sp>
    </p:spTree>
    <p:extLst>
      <p:ext uri="{BB962C8B-B14F-4D97-AF65-F5344CB8AC3E}">
        <p14:creationId xmlns:p14="http://schemas.microsoft.com/office/powerpoint/2010/main" val="10366347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0275" y="1460506"/>
            <a:ext cx="27603450" cy="530225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00275" y="7302500"/>
            <a:ext cx="27603450" cy="1740535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200275" y="25425406"/>
            <a:ext cx="7200900" cy="1460500"/>
          </a:xfrm>
          <a:prstGeom prst="rect">
            <a:avLst/>
          </a:prstGeom>
        </p:spPr>
        <p:txBody>
          <a:bodyPr vert="horz" lIns="91440" tIns="45720" rIns="91440" bIns="45720" rtlCol="0" anchor="ctr"/>
          <a:lstStyle>
            <a:lvl1pPr algn="l">
              <a:defRPr sz="4200">
                <a:solidFill>
                  <a:schemeClr val="tx1">
                    <a:tint val="75000"/>
                  </a:schemeClr>
                </a:solidFill>
              </a:defRPr>
            </a:lvl1pPr>
          </a:lstStyle>
          <a:p>
            <a:fld id="{382EE5F6-D243-42DB-BCF8-64DBEA944FE5}" type="datetimeFigureOut">
              <a:rPr lang="en-US" smtClean="0"/>
              <a:t>12/4/2019</a:t>
            </a:fld>
            <a:endParaRPr lang="en-US"/>
          </a:p>
        </p:txBody>
      </p:sp>
      <p:sp>
        <p:nvSpPr>
          <p:cNvPr id="5" name="Footer Placeholder 4"/>
          <p:cNvSpPr>
            <a:spLocks noGrp="1"/>
          </p:cNvSpPr>
          <p:nvPr>
            <p:ph type="ftr" sz="quarter" idx="3"/>
          </p:nvPr>
        </p:nvSpPr>
        <p:spPr>
          <a:xfrm>
            <a:off x="10601325" y="25425406"/>
            <a:ext cx="10801350" cy="1460500"/>
          </a:xfrm>
          <a:prstGeom prst="rect">
            <a:avLst/>
          </a:prstGeom>
        </p:spPr>
        <p:txBody>
          <a:bodyPr vert="horz" lIns="91440" tIns="45720" rIns="91440" bIns="45720" rtlCol="0" anchor="ctr"/>
          <a:lstStyle>
            <a:lvl1pPr algn="ctr">
              <a:defRPr sz="4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2602825" y="25425406"/>
            <a:ext cx="7200900" cy="1460500"/>
          </a:xfrm>
          <a:prstGeom prst="rect">
            <a:avLst/>
          </a:prstGeom>
        </p:spPr>
        <p:txBody>
          <a:bodyPr vert="horz" lIns="91440" tIns="45720" rIns="91440" bIns="45720" rtlCol="0" anchor="ctr"/>
          <a:lstStyle>
            <a:lvl1pPr algn="r">
              <a:defRPr sz="4200">
                <a:solidFill>
                  <a:schemeClr val="tx1">
                    <a:tint val="75000"/>
                  </a:schemeClr>
                </a:solidFill>
              </a:defRPr>
            </a:lvl1pPr>
          </a:lstStyle>
          <a:p>
            <a:fld id="{FE378007-7582-4D73-BDF1-BDAE1E56BA73}" type="slidenum">
              <a:rPr lang="en-US" smtClean="0"/>
              <a:t>‹#›</a:t>
            </a:fld>
            <a:endParaRPr lang="en-US"/>
          </a:p>
        </p:txBody>
      </p:sp>
    </p:spTree>
    <p:extLst>
      <p:ext uri="{BB962C8B-B14F-4D97-AF65-F5344CB8AC3E}">
        <p14:creationId xmlns:p14="http://schemas.microsoft.com/office/powerpoint/2010/main" val="105104924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3200400" rtl="0" eaLnBrk="1" latinLnBrk="0" hangingPunct="1">
        <a:lnSpc>
          <a:spcPct val="90000"/>
        </a:lnSpc>
        <a:spcBef>
          <a:spcPct val="0"/>
        </a:spcBef>
        <a:buNone/>
        <a:defRPr sz="15400" kern="1200">
          <a:solidFill>
            <a:schemeClr val="tx1"/>
          </a:solidFill>
          <a:latin typeface="+mj-lt"/>
          <a:ea typeface="+mj-ea"/>
          <a:cs typeface="+mj-cs"/>
        </a:defRPr>
      </a:lvl1pPr>
    </p:titleStyle>
    <p:bodyStyle>
      <a:lvl1pPr marL="800100" indent="-800100" algn="l" defTabSz="3200400" rtl="0" eaLnBrk="1" latinLnBrk="0" hangingPunct="1">
        <a:lnSpc>
          <a:spcPct val="90000"/>
        </a:lnSpc>
        <a:spcBef>
          <a:spcPts val="3500"/>
        </a:spcBef>
        <a:buFont typeface="Arial" panose="020B0604020202020204" pitchFamily="34" charset="0"/>
        <a:buChar char="•"/>
        <a:defRPr sz="9800" kern="1200">
          <a:solidFill>
            <a:schemeClr val="tx1"/>
          </a:solidFill>
          <a:latin typeface="+mn-lt"/>
          <a:ea typeface="+mn-ea"/>
          <a:cs typeface="+mn-cs"/>
        </a:defRPr>
      </a:lvl1pPr>
      <a:lvl2pPr marL="2400300" indent="-800100" algn="l" defTabSz="3200400" rtl="0" eaLnBrk="1" latinLnBrk="0" hangingPunct="1">
        <a:lnSpc>
          <a:spcPct val="90000"/>
        </a:lnSpc>
        <a:spcBef>
          <a:spcPts val="1750"/>
        </a:spcBef>
        <a:buFont typeface="Arial" panose="020B0604020202020204" pitchFamily="34" charset="0"/>
        <a:buChar char="•"/>
        <a:defRPr sz="8400" kern="1200">
          <a:solidFill>
            <a:schemeClr val="tx1"/>
          </a:solidFill>
          <a:latin typeface="+mn-lt"/>
          <a:ea typeface="+mn-ea"/>
          <a:cs typeface="+mn-cs"/>
        </a:defRPr>
      </a:lvl2pPr>
      <a:lvl3pPr marL="4000500" indent="-800100" algn="l" defTabSz="3200400" rtl="0" eaLnBrk="1" latinLnBrk="0" hangingPunct="1">
        <a:lnSpc>
          <a:spcPct val="90000"/>
        </a:lnSpc>
        <a:spcBef>
          <a:spcPts val="1750"/>
        </a:spcBef>
        <a:buFont typeface="Arial" panose="020B0604020202020204" pitchFamily="34" charset="0"/>
        <a:buChar char="•"/>
        <a:defRPr sz="7000" kern="1200">
          <a:solidFill>
            <a:schemeClr val="tx1"/>
          </a:solidFill>
          <a:latin typeface="+mn-lt"/>
          <a:ea typeface="+mn-ea"/>
          <a:cs typeface="+mn-cs"/>
        </a:defRPr>
      </a:lvl3pPr>
      <a:lvl4pPr marL="5600700" indent="-800100" algn="l" defTabSz="3200400" rtl="0" eaLnBrk="1" latinLnBrk="0" hangingPunct="1">
        <a:lnSpc>
          <a:spcPct val="90000"/>
        </a:lnSpc>
        <a:spcBef>
          <a:spcPts val="1750"/>
        </a:spcBef>
        <a:buFont typeface="Arial" panose="020B0604020202020204" pitchFamily="34" charset="0"/>
        <a:buChar char="•"/>
        <a:defRPr sz="6300" kern="1200">
          <a:solidFill>
            <a:schemeClr val="tx1"/>
          </a:solidFill>
          <a:latin typeface="+mn-lt"/>
          <a:ea typeface="+mn-ea"/>
          <a:cs typeface="+mn-cs"/>
        </a:defRPr>
      </a:lvl4pPr>
      <a:lvl5pPr marL="7200900" indent="-800100" algn="l" defTabSz="3200400" rtl="0" eaLnBrk="1" latinLnBrk="0" hangingPunct="1">
        <a:lnSpc>
          <a:spcPct val="90000"/>
        </a:lnSpc>
        <a:spcBef>
          <a:spcPts val="1750"/>
        </a:spcBef>
        <a:buFont typeface="Arial" panose="020B0604020202020204" pitchFamily="34" charset="0"/>
        <a:buChar char="•"/>
        <a:defRPr sz="6300" kern="1200">
          <a:solidFill>
            <a:schemeClr val="tx1"/>
          </a:solidFill>
          <a:latin typeface="+mn-lt"/>
          <a:ea typeface="+mn-ea"/>
          <a:cs typeface="+mn-cs"/>
        </a:defRPr>
      </a:lvl5pPr>
      <a:lvl6pPr marL="8801100" indent="-800100" algn="l" defTabSz="3200400" rtl="0" eaLnBrk="1" latinLnBrk="0" hangingPunct="1">
        <a:lnSpc>
          <a:spcPct val="90000"/>
        </a:lnSpc>
        <a:spcBef>
          <a:spcPts val="1750"/>
        </a:spcBef>
        <a:buFont typeface="Arial" panose="020B0604020202020204" pitchFamily="34" charset="0"/>
        <a:buChar char="•"/>
        <a:defRPr sz="6300" kern="1200">
          <a:solidFill>
            <a:schemeClr val="tx1"/>
          </a:solidFill>
          <a:latin typeface="+mn-lt"/>
          <a:ea typeface="+mn-ea"/>
          <a:cs typeface="+mn-cs"/>
        </a:defRPr>
      </a:lvl6pPr>
      <a:lvl7pPr marL="10401300" indent="-800100" algn="l" defTabSz="3200400" rtl="0" eaLnBrk="1" latinLnBrk="0" hangingPunct="1">
        <a:lnSpc>
          <a:spcPct val="90000"/>
        </a:lnSpc>
        <a:spcBef>
          <a:spcPts val="1750"/>
        </a:spcBef>
        <a:buFont typeface="Arial" panose="020B0604020202020204" pitchFamily="34" charset="0"/>
        <a:buChar char="•"/>
        <a:defRPr sz="6300" kern="1200">
          <a:solidFill>
            <a:schemeClr val="tx1"/>
          </a:solidFill>
          <a:latin typeface="+mn-lt"/>
          <a:ea typeface="+mn-ea"/>
          <a:cs typeface="+mn-cs"/>
        </a:defRPr>
      </a:lvl7pPr>
      <a:lvl8pPr marL="12001500" indent="-800100" algn="l" defTabSz="3200400" rtl="0" eaLnBrk="1" latinLnBrk="0" hangingPunct="1">
        <a:lnSpc>
          <a:spcPct val="90000"/>
        </a:lnSpc>
        <a:spcBef>
          <a:spcPts val="1750"/>
        </a:spcBef>
        <a:buFont typeface="Arial" panose="020B0604020202020204" pitchFamily="34" charset="0"/>
        <a:buChar char="•"/>
        <a:defRPr sz="6300" kern="1200">
          <a:solidFill>
            <a:schemeClr val="tx1"/>
          </a:solidFill>
          <a:latin typeface="+mn-lt"/>
          <a:ea typeface="+mn-ea"/>
          <a:cs typeface="+mn-cs"/>
        </a:defRPr>
      </a:lvl8pPr>
      <a:lvl9pPr marL="13601700" indent="-800100" algn="l" defTabSz="3200400" rtl="0" eaLnBrk="1" latinLnBrk="0" hangingPunct="1">
        <a:lnSpc>
          <a:spcPct val="90000"/>
        </a:lnSpc>
        <a:spcBef>
          <a:spcPts val="1750"/>
        </a:spcBef>
        <a:buFont typeface="Arial" panose="020B0604020202020204" pitchFamily="34" charset="0"/>
        <a:buChar char="•"/>
        <a:defRPr sz="6300" kern="1200">
          <a:solidFill>
            <a:schemeClr val="tx1"/>
          </a:solidFill>
          <a:latin typeface="+mn-lt"/>
          <a:ea typeface="+mn-ea"/>
          <a:cs typeface="+mn-cs"/>
        </a:defRPr>
      </a:lvl9pPr>
    </p:bodyStyle>
    <p:otherStyle>
      <a:defPPr>
        <a:defRPr lang="en-US"/>
      </a:defPPr>
      <a:lvl1pPr marL="0" algn="l" defTabSz="3200400" rtl="0" eaLnBrk="1" latinLnBrk="0" hangingPunct="1">
        <a:defRPr sz="6300" kern="1200">
          <a:solidFill>
            <a:schemeClr val="tx1"/>
          </a:solidFill>
          <a:latin typeface="+mn-lt"/>
          <a:ea typeface="+mn-ea"/>
          <a:cs typeface="+mn-cs"/>
        </a:defRPr>
      </a:lvl1pPr>
      <a:lvl2pPr marL="1600200" algn="l" defTabSz="3200400" rtl="0" eaLnBrk="1" latinLnBrk="0" hangingPunct="1">
        <a:defRPr sz="6300" kern="1200">
          <a:solidFill>
            <a:schemeClr val="tx1"/>
          </a:solidFill>
          <a:latin typeface="+mn-lt"/>
          <a:ea typeface="+mn-ea"/>
          <a:cs typeface="+mn-cs"/>
        </a:defRPr>
      </a:lvl2pPr>
      <a:lvl3pPr marL="3200400" algn="l" defTabSz="3200400" rtl="0" eaLnBrk="1" latinLnBrk="0" hangingPunct="1">
        <a:defRPr sz="6300" kern="1200">
          <a:solidFill>
            <a:schemeClr val="tx1"/>
          </a:solidFill>
          <a:latin typeface="+mn-lt"/>
          <a:ea typeface="+mn-ea"/>
          <a:cs typeface="+mn-cs"/>
        </a:defRPr>
      </a:lvl3pPr>
      <a:lvl4pPr marL="4800600" algn="l" defTabSz="3200400" rtl="0" eaLnBrk="1" latinLnBrk="0" hangingPunct="1">
        <a:defRPr sz="6300" kern="1200">
          <a:solidFill>
            <a:schemeClr val="tx1"/>
          </a:solidFill>
          <a:latin typeface="+mn-lt"/>
          <a:ea typeface="+mn-ea"/>
          <a:cs typeface="+mn-cs"/>
        </a:defRPr>
      </a:lvl4pPr>
      <a:lvl5pPr marL="6400800" algn="l" defTabSz="3200400" rtl="0" eaLnBrk="1" latinLnBrk="0" hangingPunct="1">
        <a:defRPr sz="6300" kern="1200">
          <a:solidFill>
            <a:schemeClr val="tx1"/>
          </a:solidFill>
          <a:latin typeface="+mn-lt"/>
          <a:ea typeface="+mn-ea"/>
          <a:cs typeface="+mn-cs"/>
        </a:defRPr>
      </a:lvl5pPr>
      <a:lvl6pPr marL="8001000" algn="l" defTabSz="3200400" rtl="0" eaLnBrk="1" latinLnBrk="0" hangingPunct="1">
        <a:defRPr sz="6300" kern="1200">
          <a:solidFill>
            <a:schemeClr val="tx1"/>
          </a:solidFill>
          <a:latin typeface="+mn-lt"/>
          <a:ea typeface="+mn-ea"/>
          <a:cs typeface="+mn-cs"/>
        </a:defRPr>
      </a:lvl6pPr>
      <a:lvl7pPr marL="9601200" algn="l" defTabSz="3200400" rtl="0" eaLnBrk="1" latinLnBrk="0" hangingPunct="1">
        <a:defRPr sz="6300" kern="1200">
          <a:solidFill>
            <a:schemeClr val="tx1"/>
          </a:solidFill>
          <a:latin typeface="+mn-lt"/>
          <a:ea typeface="+mn-ea"/>
          <a:cs typeface="+mn-cs"/>
        </a:defRPr>
      </a:lvl7pPr>
      <a:lvl8pPr marL="11201400" algn="l" defTabSz="3200400" rtl="0" eaLnBrk="1" latinLnBrk="0" hangingPunct="1">
        <a:defRPr sz="6300" kern="1200">
          <a:solidFill>
            <a:schemeClr val="tx1"/>
          </a:solidFill>
          <a:latin typeface="+mn-lt"/>
          <a:ea typeface="+mn-ea"/>
          <a:cs typeface="+mn-cs"/>
        </a:defRPr>
      </a:lvl8pPr>
      <a:lvl9pPr marL="12801600" algn="l" defTabSz="3200400" rtl="0" eaLnBrk="1" latinLnBrk="0" hangingPunct="1">
        <a:defRPr sz="6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12.png"/><Relationship Id="rId18" Type="http://schemas.openxmlformats.org/officeDocument/2006/relationships/image" Target="../media/image16.png"/><Relationship Id="rId26" Type="http://schemas.openxmlformats.org/officeDocument/2006/relationships/image" Target="../media/image21.png"/><Relationship Id="rId39" Type="http://schemas.openxmlformats.org/officeDocument/2006/relationships/image" Target="../media/image34.png"/><Relationship Id="rId3" Type="http://schemas.openxmlformats.org/officeDocument/2006/relationships/image" Target="../media/image2.png"/><Relationship Id="rId21" Type="http://schemas.openxmlformats.org/officeDocument/2006/relationships/image" Target="../media/image110.png"/><Relationship Id="rId34" Type="http://schemas.openxmlformats.org/officeDocument/2006/relationships/image" Target="../media/image29.png"/><Relationship Id="rId42" Type="http://schemas.openxmlformats.org/officeDocument/2006/relationships/image" Target="../media/image37.png"/><Relationship Id="rId47" Type="http://schemas.openxmlformats.org/officeDocument/2006/relationships/image" Target="../media/image41.png"/><Relationship Id="rId50" Type="http://schemas.openxmlformats.org/officeDocument/2006/relationships/image" Target="../media/image43.png"/><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5.png"/><Relationship Id="rId25" Type="http://schemas.openxmlformats.org/officeDocument/2006/relationships/image" Target="../media/image20.png"/><Relationship Id="rId33" Type="http://schemas.openxmlformats.org/officeDocument/2006/relationships/image" Target="../media/image28.png"/><Relationship Id="rId38" Type="http://schemas.openxmlformats.org/officeDocument/2006/relationships/image" Target="../media/image33.png"/><Relationship Id="rId46" Type="http://schemas.openxmlformats.org/officeDocument/2006/relationships/image" Target="../media/image40.png"/><Relationship Id="rId2" Type="http://schemas.openxmlformats.org/officeDocument/2006/relationships/image" Target="../media/image1.png"/><Relationship Id="rId16" Type="http://schemas.openxmlformats.org/officeDocument/2006/relationships/image" Target="../media/image14.png"/><Relationship Id="rId20" Type="http://schemas.openxmlformats.org/officeDocument/2006/relationships/image" Target="../media/image100.png"/><Relationship Id="rId29" Type="http://schemas.openxmlformats.org/officeDocument/2006/relationships/image" Target="../media/image24.png"/><Relationship Id="rId41" Type="http://schemas.openxmlformats.org/officeDocument/2006/relationships/image" Target="../media/image36.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24" Type="http://schemas.openxmlformats.org/officeDocument/2006/relationships/image" Target="../media/image19.png"/><Relationship Id="rId32" Type="http://schemas.openxmlformats.org/officeDocument/2006/relationships/image" Target="../media/image27.png"/><Relationship Id="rId37" Type="http://schemas.openxmlformats.org/officeDocument/2006/relationships/image" Target="../media/image32.png"/><Relationship Id="rId40" Type="http://schemas.openxmlformats.org/officeDocument/2006/relationships/image" Target="../media/image35.png"/><Relationship Id="rId45" Type="http://schemas.openxmlformats.org/officeDocument/2006/relationships/image" Target="../media/image39.png"/><Relationship Id="rId5" Type="http://schemas.openxmlformats.org/officeDocument/2006/relationships/image" Target="../media/image4.png"/><Relationship Id="rId15" Type="http://schemas.openxmlformats.org/officeDocument/2006/relationships/image" Target="../media/image50.png"/><Relationship Id="rId23" Type="http://schemas.openxmlformats.org/officeDocument/2006/relationships/image" Target="../media/image18.png"/><Relationship Id="rId28" Type="http://schemas.openxmlformats.org/officeDocument/2006/relationships/image" Target="../media/image23.png"/><Relationship Id="rId36" Type="http://schemas.openxmlformats.org/officeDocument/2006/relationships/image" Target="../media/image31.png"/><Relationship Id="rId49" Type="http://schemas.openxmlformats.org/officeDocument/2006/relationships/image" Target="../media/image42.png"/><Relationship Id="rId10" Type="http://schemas.openxmlformats.org/officeDocument/2006/relationships/image" Target="../media/image9.png"/><Relationship Id="rId19" Type="http://schemas.openxmlformats.org/officeDocument/2006/relationships/image" Target="../media/image90.png"/><Relationship Id="rId31" Type="http://schemas.openxmlformats.org/officeDocument/2006/relationships/image" Target="../media/image26.png"/><Relationship Id="rId44" Type="http://schemas.openxmlformats.org/officeDocument/2006/relationships/image" Target="../media/image38.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 Id="rId22" Type="http://schemas.openxmlformats.org/officeDocument/2006/relationships/image" Target="../media/image17.png"/><Relationship Id="rId27" Type="http://schemas.openxmlformats.org/officeDocument/2006/relationships/image" Target="../media/image22.png"/><Relationship Id="rId30" Type="http://schemas.openxmlformats.org/officeDocument/2006/relationships/image" Target="../media/image25.png"/><Relationship Id="rId35" Type="http://schemas.openxmlformats.org/officeDocument/2006/relationships/image" Target="../media/image30.png"/><Relationship Id="rId43" Type="http://schemas.openxmlformats.org/officeDocument/2006/relationships/hyperlink" Target="https://www.particleincell.com/2011/vxb-rotation/" TargetMode="External"/><Relationship Id="rId48" Type="http://schemas.openxmlformats.org/officeDocument/2006/relationships/hyperlink" Target="mailto:dsp1007@wildcats.unh.edu" TargetMode="External"/><Relationship Id="rId8"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D015EA5-1AC5-420C-8F47-9963B87A64DD}"/>
              </a:ext>
            </a:extLst>
          </p:cNvPr>
          <p:cNvSpPr/>
          <p:nvPr/>
        </p:nvSpPr>
        <p:spPr>
          <a:xfrm>
            <a:off x="0" y="12978"/>
            <a:ext cx="32004000" cy="40853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5"/>
          </a:p>
        </p:txBody>
      </p:sp>
      <p:sp>
        <p:nvSpPr>
          <p:cNvPr id="6" name="Rectangle 5">
            <a:extLst>
              <a:ext uri="{FF2B5EF4-FFF2-40B4-BE49-F238E27FC236}">
                <a16:creationId xmlns:a16="http://schemas.microsoft.com/office/drawing/2014/main" id="{A316098C-E126-4646-B47E-54A1A253DA3D}"/>
              </a:ext>
            </a:extLst>
          </p:cNvPr>
          <p:cNvSpPr/>
          <p:nvPr/>
        </p:nvSpPr>
        <p:spPr>
          <a:xfrm>
            <a:off x="129409" y="15356249"/>
            <a:ext cx="13952351" cy="11743242"/>
          </a:xfrm>
          <a:prstGeom prst="rect">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5"/>
          </a:p>
        </p:txBody>
      </p:sp>
      <p:sp>
        <p:nvSpPr>
          <p:cNvPr id="9" name="Rectangle 8">
            <a:extLst>
              <a:ext uri="{FF2B5EF4-FFF2-40B4-BE49-F238E27FC236}">
                <a16:creationId xmlns:a16="http://schemas.microsoft.com/office/drawing/2014/main" id="{CBE54937-34AF-4337-B7F0-619A25536EDD}"/>
              </a:ext>
            </a:extLst>
          </p:cNvPr>
          <p:cNvSpPr/>
          <p:nvPr/>
        </p:nvSpPr>
        <p:spPr>
          <a:xfrm>
            <a:off x="129409" y="5076594"/>
            <a:ext cx="8111267" cy="9325629"/>
          </a:xfrm>
          <a:prstGeom prst="rect">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5"/>
          </a:p>
        </p:txBody>
      </p:sp>
      <p:sp>
        <p:nvSpPr>
          <p:cNvPr id="12" name="TextBox 11">
            <a:extLst>
              <a:ext uri="{FF2B5EF4-FFF2-40B4-BE49-F238E27FC236}">
                <a16:creationId xmlns:a16="http://schemas.microsoft.com/office/drawing/2014/main" id="{87992CD0-995D-4529-9AE4-0CE2D3E974E9}"/>
              </a:ext>
            </a:extLst>
          </p:cNvPr>
          <p:cNvSpPr txBox="1"/>
          <p:nvPr/>
        </p:nvSpPr>
        <p:spPr>
          <a:xfrm>
            <a:off x="129409" y="14536792"/>
            <a:ext cx="13952351" cy="819455"/>
          </a:xfrm>
          <a:prstGeom prst="rect">
            <a:avLst/>
          </a:prstGeom>
          <a:solidFill>
            <a:schemeClr val="accent1"/>
          </a:solidFill>
          <a:ln w="50800">
            <a:solidFill>
              <a:schemeClr val="accent1"/>
            </a:solidFill>
          </a:ln>
        </p:spPr>
        <p:txBody>
          <a:bodyPr wrap="square" rtlCol="0">
            <a:spAutoFit/>
          </a:bodyPr>
          <a:lstStyle/>
          <a:p>
            <a:pPr algn="ctr"/>
            <a:r>
              <a:rPr lang="en-US" sz="4725" dirty="0"/>
              <a:t>Velocity Distributions in the Outer EDR</a:t>
            </a:r>
          </a:p>
        </p:txBody>
      </p:sp>
      <p:sp>
        <p:nvSpPr>
          <p:cNvPr id="13" name="TextBox 12">
            <a:extLst>
              <a:ext uri="{FF2B5EF4-FFF2-40B4-BE49-F238E27FC236}">
                <a16:creationId xmlns:a16="http://schemas.microsoft.com/office/drawing/2014/main" id="{955BAD38-E2C9-4E0B-8A72-09FC244AD0B7}"/>
              </a:ext>
            </a:extLst>
          </p:cNvPr>
          <p:cNvSpPr txBox="1"/>
          <p:nvPr/>
        </p:nvSpPr>
        <p:spPr>
          <a:xfrm>
            <a:off x="129410" y="4259186"/>
            <a:ext cx="8111266" cy="819455"/>
          </a:xfrm>
          <a:prstGeom prst="rect">
            <a:avLst/>
          </a:prstGeom>
          <a:solidFill>
            <a:schemeClr val="accent1"/>
          </a:solidFill>
          <a:ln w="50800">
            <a:solidFill>
              <a:schemeClr val="accent1"/>
            </a:solidFill>
          </a:ln>
        </p:spPr>
        <p:txBody>
          <a:bodyPr wrap="square" rtlCol="0">
            <a:spAutoFit/>
          </a:bodyPr>
          <a:lstStyle/>
          <a:p>
            <a:pPr algn="ctr"/>
            <a:r>
              <a:rPr lang="en-US" sz="4725" dirty="0"/>
              <a:t>Abstract</a:t>
            </a:r>
          </a:p>
        </p:txBody>
      </p:sp>
      <p:sp>
        <p:nvSpPr>
          <p:cNvPr id="14" name="Rectangle 13">
            <a:extLst>
              <a:ext uri="{FF2B5EF4-FFF2-40B4-BE49-F238E27FC236}">
                <a16:creationId xmlns:a16="http://schemas.microsoft.com/office/drawing/2014/main" id="{B0A3BB10-11F9-4AC2-B487-7A7A55443AB0}"/>
              </a:ext>
            </a:extLst>
          </p:cNvPr>
          <p:cNvSpPr/>
          <p:nvPr/>
        </p:nvSpPr>
        <p:spPr>
          <a:xfrm>
            <a:off x="14281265" y="15348715"/>
            <a:ext cx="17448414" cy="8544460"/>
          </a:xfrm>
          <a:prstGeom prst="rect">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5"/>
          </a:p>
        </p:txBody>
      </p:sp>
      <p:sp>
        <p:nvSpPr>
          <p:cNvPr id="16" name="TextBox 15">
            <a:extLst>
              <a:ext uri="{FF2B5EF4-FFF2-40B4-BE49-F238E27FC236}">
                <a16:creationId xmlns:a16="http://schemas.microsoft.com/office/drawing/2014/main" id="{FF8A9083-12E5-4482-A2B5-D2ECB0DAAEAA}"/>
              </a:ext>
            </a:extLst>
          </p:cNvPr>
          <p:cNvSpPr txBox="1"/>
          <p:nvPr/>
        </p:nvSpPr>
        <p:spPr>
          <a:xfrm>
            <a:off x="14281263" y="14529260"/>
            <a:ext cx="17448414" cy="819455"/>
          </a:xfrm>
          <a:prstGeom prst="rect">
            <a:avLst/>
          </a:prstGeom>
          <a:solidFill>
            <a:schemeClr val="accent1"/>
          </a:solidFill>
          <a:ln w="50800">
            <a:solidFill>
              <a:schemeClr val="accent1"/>
            </a:solidFill>
          </a:ln>
        </p:spPr>
        <p:txBody>
          <a:bodyPr wrap="square" rtlCol="0">
            <a:spAutoFit/>
          </a:bodyPr>
          <a:lstStyle/>
          <a:p>
            <a:pPr algn="ctr"/>
            <a:r>
              <a:rPr lang="en-US" sz="4725" dirty="0"/>
              <a:t>June 17</a:t>
            </a:r>
            <a:r>
              <a:rPr lang="en-US" sz="4725" baseline="30000" dirty="0"/>
              <a:t>th</a:t>
            </a:r>
            <a:r>
              <a:rPr lang="en-US" sz="4725" dirty="0"/>
              <a:t> Exhaust </a:t>
            </a:r>
          </a:p>
        </p:txBody>
      </p:sp>
      <p:sp>
        <p:nvSpPr>
          <p:cNvPr id="17" name="Rectangle 16">
            <a:extLst>
              <a:ext uri="{FF2B5EF4-FFF2-40B4-BE49-F238E27FC236}">
                <a16:creationId xmlns:a16="http://schemas.microsoft.com/office/drawing/2014/main" id="{60CC5B05-3CD0-48DA-8640-693970401978}"/>
              </a:ext>
            </a:extLst>
          </p:cNvPr>
          <p:cNvSpPr/>
          <p:nvPr/>
        </p:nvSpPr>
        <p:spPr>
          <a:xfrm>
            <a:off x="8431731" y="5085502"/>
            <a:ext cx="23297946" cy="9316722"/>
          </a:xfrm>
          <a:prstGeom prst="rect">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5"/>
          </a:p>
        </p:txBody>
      </p:sp>
      <p:sp>
        <p:nvSpPr>
          <p:cNvPr id="18" name="TextBox 17">
            <a:extLst>
              <a:ext uri="{FF2B5EF4-FFF2-40B4-BE49-F238E27FC236}">
                <a16:creationId xmlns:a16="http://schemas.microsoft.com/office/drawing/2014/main" id="{9A68F001-7B5B-475D-9BC7-D5A1B983E002}"/>
              </a:ext>
            </a:extLst>
          </p:cNvPr>
          <p:cNvSpPr txBox="1"/>
          <p:nvPr/>
        </p:nvSpPr>
        <p:spPr>
          <a:xfrm>
            <a:off x="8431731" y="4259186"/>
            <a:ext cx="23297945" cy="819455"/>
          </a:xfrm>
          <a:prstGeom prst="rect">
            <a:avLst/>
          </a:prstGeom>
          <a:solidFill>
            <a:schemeClr val="accent1"/>
          </a:solidFill>
          <a:ln w="50800">
            <a:solidFill>
              <a:schemeClr val="accent1"/>
            </a:solidFill>
          </a:ln>
        </p:spPr>
        <p:txBody>
          <a:bodyPr wrap="square" rtlCol="0">
            <a:spAutoFit/>
          </a:bodyPr>
          <a:lstStyle/>
          <a:p>
            <a:pPr algn="ctr"/>
            <a:r>
              <a:rPr lang="en-US" sz="4725" dirty="0"/>
              <a:t>Particle Tracing &amp; Boris Push</a:t>
            </a:r>
          </a:p>
        </p:txBody>
      </p:sp>
      <p:sp>
        <p:nvSpPr>
          <p:cNvPr id="2" name="TextBox 1">
            <a:extLst>
              <a:ext uri="{FF2B5EF4-FFF2-40B4-BE49-F238E27FC236}">
                <a16:creationId xmlns:a16="http://schemas.microsoft.com/office/drawing/2014/main" id="{454FF1A9-1941-4590-942A-5BE8CBC126B7}"/>
              </a:ext>
            </a:extLst>
          </p:cNvPr>
          <p:cNvSpPr txBox="1"/>
          <p:nvPr/>
        </p:nvSpPr>
        <p:spPr>
          <a:xfrm>
            <a:off x="4892040" y="125999"/>
            <a:ext cx="21282660" cy="2246769"/>
          </a:xfrm>
          <a:prstGeom prst="rect">
            <a:avLst/>
          </a:prstGeom>
          <a:noFill/>
        </p:spPr>
        <p:txBody>
          <a:bodyPr wrap="square" rtlCol="0">
            <a:spAutoFit/>
          </a:bodyPr>
          <a:lstStyle/>
          <a:p>
            <a:pPr algn="ctr"/>
            <a:r>
              <a:rPr lang="en-US" sz="7000" dirty="0"/>
              <a:t>Dynamics of Energy Conversion in Generator Regions During Magnetic Reconnection</a:t>
            </a: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1A04AA4E-12D5-4F12-BE13-AA98927CB67F}"/>
                  </a:ext>
                </a:extLst>
              </p:cNvPr>
              <p:cNvSpPr txBox="1"/>
              <p:nvPr/>
            </p:nvSpPr>
            <p:spPr>
              <a:xfrm>
                <a:off x="213629" y="5076594"/>
                <a:ext cx="7623418" cy="9325630"/>
              </a:xfrm>
              <a:prstGeom prst="rect">
                <a:avLst/>
              </a:prstGeom>
              <a:noFill/>
            </p:spPr>
            <p:txBody>
              <a:bodyPr wrap="square" rtlCol="0">
                <a:spAutoFit/>
              </a:bodyPr>
              <a:lstStyle/>
              <a:p>
                <a:r>
                  <a:rPr lang="en-US" sz="2400" dirty="0"/>
                  <a:t>The conversion rate  of electromagnetic energy to thermal and bulk kinetic energy in a plasma can be expressed as </a:t>
                </a:r>
                <a14:m>
                  <m:oMath xmlns:m="http://schemas.openxmlformats.org/officeDocument/2006/math">
                    <m:r>
                      <a:rPr lang="en-US" sz="2400" i="1" dirty="0" smtClean="0">
                        <a:latin typeface="Cambria Math" panose="02040503050406030204" pitchFamily="18" charset="0"/>
                      </a:rPr>
                      <m:t>𝐽</m:t>
                    </m:r>
                    <m:r>
                      <a:rPr lang="en-US" sz="2400" i="1" dirty="0" smtClean="0">
                        <a:latin typeface="Cambria Math" panose="02040503050406030204" pitchFamily="18" charset="0"/>
                      </a:rPr>
                      <m:t>･</m:t>
                    </m:r>
                    <m:r>
                      <a:rPr lang="en-US" sz="2400" i="1" dirty="0" smtClean="0">
                        <a:latin typeface="Cambria Math" panose="02040503050406030204" pitchFamily="18" charset="0"/>
                      </a:rPr>
                      <m:t>𝐸</m:t>
                    </m:r>
                  </m:oMath>
                </a14:m>
                <a:r>
                  <a:rPr lang="en-US" sz="2400" dirty="0"/>
                  <a:t>.  In studies of reconnection, highly concentrated energy conversion largely due to contributions by the non-ideal electric field (</a:t>
                </a:r>
                <a14:m>
                  <m:oMath xmlns:m="http://schemas.openxmlformats.org/officeDocument/2006/math">
                    <m:r>
                      <a:rPr lang="en-US" sz="2400" i="1" dirty="0" smtClean="0">
                        <a:latin typeface="Cambria Math" panose="02040503050406030204" pitchFamily="18" charset="0"/>
                      </a:rPr>
                      <m:t>𝐸</m:t>
                    </m:r>
                    <m:r>
                      <a:rPr lang="en-US" sz="2400" i="1" dirty="0" smtClean="0">
                        <a:latin typeface="Cambria Math" panose="02040503050406030204" pitchFamily="18" charset="0"/>
                      </a:rPr>
                      <m:t>’=</m:t>
                    </m:r>
                    <m:r>
                      <a:rPr lang="en-US" sz="2400" i="1" dirty="0" smtClean="0">
                        <a:latin typeface="Cambria Math" panose="02040503050406030204" pitchFamily="18" charset="0"/>
                      </a:rPr>
                      <m:t>𝐸</m:t>
                    </m:r>
                    <m:r>
                      <a:rPr lang="en-US" sz="2400" i="1" dirty="0" smtClean="0">
                        <a:latin typeface="Cambria Math" panose="02040503050406030204" pitchFamily="18" charset="0"/>
                      </a:rPr>
                      <m:t>+</m:t>
                    </m:r>
                    <m:sSub>
                      <m:sSubPr>
                        <m:ctrlPr>
                          <a:rPr lang="en-US" sz="2400" i="1" dirty="0" smtClean="0">
                            <a:latin typeface="Cambria Math" panose="02040503050406030204" pitchFamily="18" charset="0"/>
                          </a:rPr>
                        </m:ctrlPr>
                      </m:sSubPr>
                      <m:e>
                        <m:r>
                          <a:rPr lang="en-US" sz="2400" b="0" i="1" dirty="0" smtClean="0">
                            <a:latin typeface="Cambria Math" panose="02040503050406030204" pitchFamily="18" charset="0"/>
                          </a:rPr>
                          <m:t>𝑣</m:t>
                        </m:r>
                      </m:e>
                      <m:sub>
                        <m:r>
                          <a:rPr lang="en-US" sz="2400" b="0" i="1" dirty="0" smtClean="0">
                            <a:latin typeface="Cambria Math" panose="02040503050406030204" pitchFamily="18" charset="0"/>
                          </a:rPr>
                          <m:t>𝑒</m:t>
                        </m:r>
                      </m:sub>
                    </m:sSub>
                    <m:r>
                      <a:rPr lang="en-US" sz="2400" i="1" dirty="0" smtClean="0">
                        <a:latin typeface="Cambria Math" panose="02040503050406030204" pitchFamily="18" charset="0"/>
                      </a:rPr>
                      <m:t>×</m:t>
                    </m:r>
                    <m:r>
                      <a:rPr lang="en-US" sz="2400" i="1" dirty="0">
                        <a:latin typeface="Cambria Math" panose="02040503050406030204" pitchFamily="18" charset="0"/>
                      </a:rPr>
                      <m:t>𝐵</m:t>
                    </m:r>
                  </m:oMath>
                </a14:m>
                <a:r>
                  <a:rPr lang="en-US" sz="2400" dirty="0"/>
                  <a:t>) occur around the electron diffusion region (EDR) where electrons are demagnetized from the magnetic field.  Most of the EDR is characterized by a region of positive </a:t>
                </a:r>
                <a14:m>
                  <m:oMath xmlns:m="http://schemas.openxmlformats.org/officeDocument/2006/math">
                    <m:r>
                      <a:rPr lang="en-US" sz="2400" i="1" dirty="0">
                        <a:latin typeface="Cambria Math" panose="02040503050406030204" pitchFamily="18" charset="0"/>
                      </a:rPr>
                      <m:t>𝐽</m:t>
                    </m:r>
                    <m:r>
                      <a:rPr lang="en-US" sz="2400" i="1" dirty="0">
                        <a:latin typeface="Cambria Math" panose="02040503050406030204" pitchFamily="18" charset="0"/>
                      </a:rPr>
                      <m:t>･</m:t>
                    </m:r>
                    <m:sSup>
                      <m:sSupPr>
                        <m:ctrlPr>
                          <a:rPr lang="en-US" sz="2400" i="1" dirty="0" smtClean="0">
                            <a:latin typeface="Cambria Math" panose="02040503050406030204" pitchFamily="18" charset="0"/>
                          </a:rPr>
                        </m:ctrlPr>
                      </m:sSupPr>
                      <m:e>
                        <m:r>
                          <a:rPr lang="en-US" sz="2400" b="0" i="1" dirty="0" smtClean="0">
                            <a:latin typeface="Cambria Math" panose="02040503050406030204" pitchFamily="18" charset="0"/>
                          </a:rPr>
                          <m:t>𝐸</m:t>
                        </m:r>
                      </m:e>
                      <m:sup>
                        <m:r>
                          <a:rPr lang="en-US" sz="2400" b="0" i="1" dirty="0" smtClean="0">
                            <a:latin typeface="Cambria Math" panose="02040503050406030204" pitchFamily="18" charset="0"/>
                          </a:rPr>
                          <m:t>′</m:t>
                        </m:r>
                      </m:sup>
                    </m:sSup>
                  </m:oMath>
                </a14:m>
                <a:r>
                  <a:rPr lang="en-US" sz="2400" dirty="0"/>
                  <a:t> and </a:t>
                </a:r>
                <a14:m>
                  <m:oMath xmlns:m="http://schemas.openxmlformats.org/officeDocument/2006/math">
                    <m:r>
                      <a:rPr lang="en-US" sz="2400" i="1" dirty="0">
                        <a:latin typeface="Cambria Math" panose="02040503050406030204" pitchFamily="18" charset="0"/>
                      </a:rPr>
                      <m:t>𝐽</m:t>
                    </m:r>
                    <m:r>
                      <a:rPr lang="en-US" sz="2400" i="1" dirty="0">
                        <a:latin typeface="Cambria Math" panose="02040503050406030204" pitchFamily="18" charset="0"/>
                      </a:rPr>
                      <m:t>･</m:t>
                    </m:r>
                    <m:r>
                      <a:rPr lang="en-US" sz="2400" i="1" dirty="0">
                        <a:latin typeface="Cambria Math" panose="02040503050406030204" pitchFamily="18" charset="0"/>
                      </a:rPr>
                      <m:t>𝐸</m:t>
                    </m:r>
                  </m:oMath>
                </a14:m>
                <a:r>
                  <a:rPr lang="en-US" sz="2400" dirty="0"/>
                  <a:t>, however there are also smaller regions where </a:t>
                </a:r>
                <a14:m>
                  <m:oMath xmlns:m="http://schemas.openxmlformats.org/officeDocument/2006/math">
                    <m:r>
                      <a:rPr lang="en-US" sz="2400" i="1" dirty="0">
                        <a:latin typeface="Cambria Math" panose="02040503050406030204" pitchFamily="18" charset="0"/>
                      </a:rPr>
                      <m:t>𝐽</m:t>
                    </m:r>
                    <m:r>
                      <a:rPr lang="en-US" sz="2400" i="1" dirty="0">
                        <a:latin typeface="Cambria Math" panose="02040503050406030204" pitchFamily="18" charset="0"/>
                      </a:rPr>
                      <m:t>･</m:t>
                    </m:r>
                    <m:r>
                      <a:rPr lang="en-US" sz="2400" i="1" dirty="0">
                        <a:latin typeface="Cambria Math" panose="02040503050406030204" pitchFamily="18" charset="0"/>
                      </a:rPr>
                      <m:t>𝐸</m:t>
                    </m:r>
                  </m:oMath>
                </a14:m>
                <a:r>
                  <a:rPr lang="en-US" sz="2400" dirty="0"/>
                  <a:t> can be negative, indicative of a transfer of energy from the plasma back into the electromagnetic field.  These ‘generator’ regions are often observed along the separatrices, as well as in the electron exhaust regions at the edge of the EDR, where electrons begin to </a:t>
                </a:r>
                <a:r>
                  <a:rPr lang="en-US" sz="2400" dirty="0" err="1"/>
                  <a:t>remagnetize</a:t>
                </a:r>
                <a:r>
                  <a:rPr lang="en-US" sz="2400" dirty="0"/>
                  <a:t>.  We use simulations and MMS data to investigate the dynamics and budgets of energy transfer in generator regions. We examine the divergence of different energy fluxes to understand the loss of plasma energy in more detail.  We also trace the possible particle trajectories into these generator regions using a Boris push method for moving test particles through particle-in-cell (PIC) simulations.  The range of paths electrons take into generator regions can provide further insight into the types of processes around the central EDR that end up influencing the dynamics of generator regions just downstream in the outer EDR.  </a:t>
                </a:r>
              </a:p>
            </p:txBody>
          </p:sp>
        </mc:Choice>
        <mc:Fallback xmlns="">
          <p:sp>
            <p:nvSpPr>
              <p:cNvPr id="3" name="TextBox 2">
                <a:extLst>
                  <a:ext uri="{FF2B5EF4-FFF2-40B4-BE49-F238E27FC236}">
                    <a16:creationId xmlns:a16="http://schemas.microsoft.com/office/drawing/2014/main" id="{1A04AA4E-12D5-4F12-BE13-AA98927CB67F}"/>
                  </a:ext>
                </a:extLst>
              </p:cNvPr>
              <p:cNvSpPr txBox="1">
                <a:spLocks noRot="1" noChangeAspect="1" noMove="1" noResize="1" noEditPoints="1" noAdjustHandles="1" noChangeArrowheads="1" noChangeShapeType="1" noTextEdit="1"/>
              </p:cNvSpPr>
              <p:nvPr/>
            </p:nvSpPr>
            <p:spPr>
              <a:xfrm>
                <a:off x="213629" y="5076594"/>
                <a:ext cx="7623418" cy="9325630"/>
              </a:xfrm>
              <a:prstGeom prst="rect">
                <a:avLst/>
              </a:prstGeom>
              <a:blipFill>
                <a:blip r:embed="rId2"/>
                <a:stretch>
                  <a:fillRect l="-1199" t="-523" r="-2078" b="-523"/>
                </a:stretch>
              </a:blipFill>
            </p:spPr>
            <p:txBody>
              <a:bodyPr/>
              <a:lstStyle/>
              <a:p>
                <a:r>
                  <a:rPr lang="en-US">
                    <a:noFill/>
                  </a:rPr>
                  <a:t> </a:t>
                </a:r>
              </a:p>
            </p:txBody>
          </p:sp>
        </mc:Fallback>
      </mc:AlternateContent>
      <p:pic>
        <p:nvPicPr>
          <p:cNvPr id="15" name="Picture 14" descr="A picture containing window, sitting, photo, room&#10;&#10;Description automatically generated">
            <a:extLst>
              <a:ext uri="{FF2B5EF4-FFF2-40B4-BE49-F238E27FC236}">
                <a16:creationId xmlns:a16="http://schemas.microsoft.com/office/drawing/2014/main" id="{D757FB6B-E286-4966-9A62-393BD2812EA2}"/>
              </a:ext>
            </a:extLst>
          </p:cNvPr>
          <p:cNvPicPr>
            <a:picLocks noChangeAspect="1"/>
          </p:cNvPicPr>
          <p:nvPr/>
        </p:nvPicPr>
        <p:blipFill rotWithShape="1">
          <a:blip r:embed="rId3">
            <a:extLst>
              <a:ext uri="{28A0092B-C50C-407E-A947-70E740481C1C}">
                <a14:useLocalDpi xmlns:a14="http://schemas.microsoft.com/office/drawing/2010/main" val="0"/>
              </a:ext>
            </a:extLst>
          </a:blip>
          <a:srcRect b="1895"/>
          <a:stretch/>
        </p:blipFill>
        <p:spPr>
          <a:xfrm>
            <a:off x="27918950" y="15656419"/>
            <a:ext cx="3339346" cy="8038049"/>
          </a:xfrm>
          <a:prstGeom prst="rect">
            <a:avLst/>
          </a:prstGeom>
        </p:spPr>
      </p:pic>
      <p:sp>
        <p:nvSpPr>
          <p:cNvPr id="19" name="Freeform 8">
            <a:extLst>
              <a:ext uri="{FF2B5EF4-FFF2-40B4-BE49-F238E27FC236}">
                <a16:creationId xmlns:a16="http://schemas.microsoft.com/office/drawing/2014/main" id="{17418356-35A6-4808-8B32-83C187283A81}"/>
              </a:ext>
            </a:extLst>
          </p:cNvPr>
          <p:cNvSpPr/>
          <p:nvPr/>
        </p:nvSpPr>
        <p:spPr>
          <a:xfrm>
            <a:off x="28593797" y="17930588"/>
            <a:ext cx="1415390" cy="1254647"/>
          </a:xfrm>
          <a:custGeom>
            <a:avLst/>
            <a:gdLst>
              <a:gd name="connsiteX0" fmla="*/ 0 w 1380090"/>
              <a:gd name="connsiteY0" fmla="*/ 1318787 h 1318787"/>
              <a:gd name="connsiteX1" fmla="*/ 122124 w 1380090"/>
              <a:gd name="connsiteY1" fmla="*/ 1196677 h 1318787"/>
              <a:gd name="connsiteX2" fmla="*/ 195398 w 1380090"/>
              <a:gd name="connsiteY2" fmla="*/ 1172256 h 1318787"/>
              <a:gd name="connsiteX3" fmla="*/ 232035 w 1380090"/>
              <a:gd name="connsiteY3" fmla="*/ 1160045 h 1318787"/>
              <a:gd name="connsiteX4" fmla="*/ 293097 w 1380090"/>
              <a:gd name="connsiteY4" fmla="*/ 1098990 h 1318787"/>
              <a:gd name="connsiteX5" fmla="*/ 317521 w 1380090"/>
              <a:gd name="connsiteY5" fmla="*/ 1062357 h 1318787"/>
              <a:gd name="connsiteX6" fmla="*/ 354158 w 1380090"/>
              <a:gd name="connsiteY6" fmla="*/ 1050146 h 1318787"/>
              <a:gd name="connsiteX7" fmla="*/ 390796 w 1380090"/>
              <a:gd name="connsiteY7" fmla="*/ 1025724 h 1318787"/>
              <a:gd name="connsiteX8" fmla="*/ 464070 w 1380090"/>
              <a:gd name="connsiteY8" fmla="*/ 1001302 h 1318787"/>
              <a:gd name="connsiteX9" fmla="*/ 500707 w 1380090"/>
              <a:gd name="connsiteY9" fmla="*/ 989091 h 1318787"/>
              <a:gd name="connsiteX10" fmla="*/ 586193 w 1380090"/>
              <a:gd name="connsiteY10" fmla="*/ 964669 h 1318787"/>
              <a:gd name="connsiteX11" fmla="*/ 659467 w 1380090"/>
              <a:gd name="connsiteY11" fmla="*/ 915825 h 1318787"/>
              <a:gd name="connsiteX12" fmla="*/ 696104 w 1380090"/>
              <a:gd name="connsiteY12" fmla="*/ 891403 h 1318787"/>
              <a:gd name="connsiteX13" fmla="*/ 781591 w 1380090"/>
              <a:gd name="connsiteY13" fmla="*/ 879192 h 1318787"/>
              <a:gd name="connsiteX14" fmla="*/ 854865 w 1380090"/>
              <a:gd name="connsiteY14" fmla="*/ 854770 h 1318787"/>
              <a:gd name="connsiteX15" fmla="*/ 952564 w 1380090"/>
              <a:gd name="connsiteY15" fmla="*/ 830348 h 1318787"/>
              <a:gd name="connsiteX16" fmla="*/ 1062475 w 1380090"/>
              <a:gd name="connsiteY16" fmla="*/ 769293 h 1318787"/>
              <a:gd name="connsiteX17" fmla="*/ 1099112 w 1380090"/>
              <a:gd name="connsiteY17" fmla="*/ 732660 h 1318787"/>
              <a:gd name="connsiteX18" fmla="*/ 1135749 w 1380090"/>
              <a:gd name="connsiteY18" fmla="*/ 708238 h 1318787"/>
              <a:gd name="connsiteX19" fmla="*/ 1160174 w 1380090"/>
              <a:gd name="connsiteY19" fmla="*/ 671605 h 1318787"/>
              <a:gd name="connsiteX20" fmla="*/ 1196811 w 1380090"/>
              <a:gd name="connsiteY20" fmla="*/ 598339 h 1318787"/>
              <a:gd name="connsiteX21" fmla="*/ 1221236 w 1380090"/>
              <a:gd name="connsiteY21" fmla="*/ 525073 h 1318787"/>
              <a:gd name="connsiteX22" fmla="*/ 1233448 w 1380090"/>
              <a:gd name="connsiteY22" fmla="*/ 488440 h 1318787"/>
              <a:gd name="connsiteX23" fmla="*/ 1257873 w 1380090"/>
              <a:gd name="connsiteY23" fmla="*/ 439596 h 1318787"/>
              <a:gd name="connsiteX24" fmla="*/ 1270085 w 1380090"/>
              <a:gd name="connsiteY24" fmla="*/ 280853 h 1318787"/>
              <a:gd name="connsiteX25" fmla="*/ 1294510 w 1380090"/>
              <a:gd name="connsiteY25" fmla="*/ 207587 h 1318787"/>
              <a:gd name="connsiteX26" fmla="*/ 1318934 w 1380090"/>
              <a:gd name="connsiteY26" fmla="*/ 134321 h 1318787"/>
              <a:gd name="connsiteX27" fmla="*/ 1331147 w 1380090"/>
              <a:gd name="connsiteY27" fmla="*/ 97688 h 1318787"/>
              <a:gd name="connsiteX28" fmla="*/ 1379996 w 1380090"/>
              <a:gd name="connsiteY28" fmla="*/ 0 h 131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80090" h="1318787">
                <a:moveTo>
                  <a:pt x="0" y="1318787"/>
                </a:moveTo>
                <a:cubicBezTo>
                  <a:pt x="40028" y="1268758"/>
                  <a:pt x="63814" y="1230687"/>
                  <a:pt x="122124" y="1196677"/>
                </a:cubicBezTo>
                <a:cubicBezTo>
                  <a:pt x="144363" y="1183706"/>
                  <a:pt x="170973" y="1180396"/>
                  <a:pt x="195398" y="1172256"/>
                </a:cubicBezTo>
                <a:lnTo>
                  <a:pt x="232035" y="1160045"/>
                </a:lnTo>
                <a:cubicBezTo>
                  <a:pt x="297170" y="1062355"/>
                  <a:pt x="211679" y="1180400"/>
                  <a:pt x="293097" y="1098990"/>
                </a:cubicBezTo>
                <a:cubicBezTo>
                  <a:pt x="303475" y="1088613"/>
                  <a:pt x="306060" y="1071525"/>
                  <a:pt x="317521" y="1062357"/>
                </a:cubicBezTo>
                <a:cubicBezTo>
                  <a:pt x="327573" y="1054316"/>
                  <a:pt x="342644" y="1055902"/>
                  <a:pt x="354158" y="1050146"/>
                </a:cubicBezTo>
                <a:cubicBezTo>
                  <a:pt x="367286" y="1043583"/>
                  <a:pt x="377384" y="1031684"/>
                  <a:pt x="390796" y="1025724"/>
                </a:cubicBezTo>
                <a:cubicBezTo>
                  <a:pt x="414323" y="1015269"/>
                  <a:pt x="439645" y="1009443"/>
                  <a:pt x="464070" y="1001302"/>
                </a:cubicBezTo>
                <a:cubicBezTo>
                  <a:pt x="476282" y="997232"/>
                  <a:pt x="488218" y="992213"/>
                  <a:pt x="500707" y="989091"/>
                </a:cubicBezTo>
                <a:cubicBezTo>
                  <a:pt x="512205" y="986217"/>
                  <a:pt x="571859" y="972632"/>
                  <a:pt x="586193" y="964669"/>
                </a:cubicBezTo>
                <a:cubicBezTo>
                  <a:pt x="611854" y="950415"/>
                  <a:pt x="635042" y="932106"/>
                  <a:pt x="659467" y="915825"/>
                </a:cubicBezTo>
                <a:cubicBezTo>
                  <a:pt x="671679" y="907684"/>
                  <a:pt x="681575" y="893478"/>
                  <a:pt x="696104" y="891403"/>
                </a:cubicBezTo>
                <a:lnTo>
                  <a:pt x="781591" y="879192"/>
                </a:lnTo>
                <a:cubicBezTo>
                  <a:pt x="806016" y="871051"/>
                  <a:pt x="829888" y="861014"/>
                  <a:pt x="854865" y="854770"/>
                </a:cubicBezTo>
                <a:lnTo>
                  <a:pt x="952564" y="830348"/>
                </a:lnTo>
                <a:cubicBezTo>
                  <a:pt x="1036549" y="774364"/>
                  <a:pt x="997990" y="790786"/>
                  <a:pt x="1062475" y="769293"/>
                </a:cubicBezTo>
                <a:cubicBezTo>
                  <a:pt x="1074687" y="757082"/>
                  <a:pt x="1085844" y="743715"/>
                  <a:pt x="1099112" y="732660"/>
                </a:cubicBezTo>
                <a:cubicBezTo>
                  <a:pt x="1110388" y="723265"/>
                  <a:pt x="1125370" y="718616"/>
                  <a:pt x="1135749" y="708238"/>
                </a:cubicBezTo>
                <a:cubicBezTo>
                  <a:pt x="1146127" y="697861"/>
                  <a:pt x="1152032" y="683816"/>
                  <a:pt x="1160174" y="671605"/>
                </a:cubicBezTo>
                <a:cubicBezTo>
                  <a:pt x="1204707" y="538017"/>
                  <a:pt x="1133685" y="740355"/>
                  <a:pt x="1196811" y="598339"/>
                </a:cubicBezTo>
                <a:cubicBezTo>
                  <a:pt x="1207267" y="574815"/>
                  <a:pt x="1213094" y="549495"/>
                  <a:pt x="1221236" y="525073"/>
                </a:cubicBezTo>
                <a:cubicBezTo>
                  <a:pt x="1225307" y="512862"/>
                  <a:pt x="1227691" y="499952"/>
                  <a:pt x="1233448" y="488440"/>
                </a:cubicBezTo>
                <a:lnTo>
                  <a:pt x="1257873" y="439596"/>
                </a:lnTo>
                <a:cubicBezTo>
                  <a:pt x="1261944" y="386682"/>
                  <a:pt x="1261807" y="333274"/>
                  <a:pt x="1270085" y="280853"/>
                </a:cubicBezTo>
                <a:cubicBezTo>
                  <a:pt x="1274100" y="255425"/>
                  <a:pt x="1286368" y="232009"/>
                  <a:pt x="1294510" y="207587"/>
                </a:cubicBezTo>
                <a:lnTo>
                  <a:pt x="1318934" y="134321"/>
                </a:lnTo>
                <a:cubicBezTo>
                  <a:pt x="1323005" y="122110"/>
                  <a:pt x="1324007" y="108398"/>
                  <a:pt x="1331147" y="97688"/>
                </a:cubicBezTo>
                <a:cubicBezTo>
                  <a:pt x="1384512" y="17649"/>
                  <a:pt x="1379996" y="53775"/>
                  <a:pt x="1379996" y="0"/>
                </a:cubicBezTo>
              </a:path>
            </a:pathLst>
          </a:custGeom>
          <a:ln w="25400">
            <a:solidFill>
              <a:schemeClr val="tx1"/>
            </a:solidFill>
            <a:tailEnd type="none" w="lg" len="lg"/>
          </a:ln>
          <a:effectLst>
            <a:outerShdw blurRad="40000" dist="20000" dir="5400000" sx="0" sy="0" rotWithShape="0">
              <a:srgbClr val="000000"/>
            </a:outerShdw>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20" name="Freeform 8">
            <a:extLst>
              <a:ext uri="{FF2B5EF4-FFF2-40B4-BE49-F238E27FC236}">
                <a16:creationId xmlns:a16="http://schemas.microsoft.com/office/drawing/2014/main" id="{E097FD77-F27F-4D8D-956C-43903EA159ED}"/>
              </a:ext>
            </a:extLst>
          </p:cNvPr>
          <p:cNvSpPr/>
          <p:nvPr/>
        </p:nvSpPr>
        <p:spPr>
          <a:xfrm>
            <a:off x="28574622" y="21924489"/>
            <a:ext cx="1415390" cy="1254647"/>
          </a:xfrm>
          <a:custGeom>
            <a:avLst/>
            <a:gdLst>
              <a:gd name="connsiteX0" fmla="*/ 0 w 1380090"/>
              <a:gd name="connsiteY0" fmla="*/ 1318787 h 1318787"/>
              <a:gd name="connsiteX1" fmla="*/ 122124 w 1380090"/>
              <a:gd name="connsiteY1" fmla="*/ 1196677 h 1318787"/>
              <a:gd name="connsiteX2" fmla="*/ 195398 w 1380090"/>
              <a:gd name="connsiteY2" fmla="*/ 1172256 h 1318787"/>
              <a:gd name="connsiteX3" fmla="*/ 232035 w 1380090"/>
              <a:gd name="connsiteY3" fmla="*/ 1160045 h 1318787"/>
              <a:gd name="connsiteX4" fmla="*/ 293097 w 1380090"/>
              <a:gd name="connsiteY4" fmla="*/ 1098990 h 1318787"/>
              <a:gd name="connsiteX5" fmla="*/ 317521 w 1380090"/>
              <a:gd name="connsiteY5" fmla="*/ 1062357 h 1318787"/>
              <a:gd name="connsiteX6" fmla="*/ 354158 w 1380090"/>
              <a:gd name="connsiteY6" fmla="*/ 1050146 h 1318787"/>
              <a:gd name="connsiteX7" fmla="*/ 390796 w 1380090"/>
              <a:gd name="connsiteY7" fmla="*/ 1025724 h 1318787"/>
              <a:gd name="connsiteX8" fmla="*/ 464070 w 1380090"/>
              <a:gd name="connsiteY8" fmla="*/ 1001302 h 1318787"/>
              <a:gd name="connsiteX9" fmla="*/ 500707 w 1380090"/>
              <a:gd name="connsiteY9" fmla="*/ 989091 h 1318787"/>
              <a:gd name="connsiteX10" fmla="*/ 586193 w 1380090"/>
              <a:gd name="connsiteY10" fmla="*/ 964669 h 1318787"/>
              <a:gd name="connsiteX11" fmla="*/ 659467 w 1380090"/>
              <a:gd name="connsiteY11" fmla="*/ 915825 h 1318787"/>
              <a:gd name="connsiteX12" fmla="*/ 696104 w 1380090"/>
              <a:gd name="connsiteY12" fmla="*/ 891403 h 1318787"/>
              <a:gd name="connsiteX13" fmla="*/ 781591 w 1380090"/>
              <a:gd name="connsiteY13" fmla="*/ 879192 h 1318787"/>
              <a:gd name="connsiteX14" fmla="*/ 854865 w 1380090"/>
              <a:gd name="connsiteY14" fmla="*/ 854770 h 1318787"/>
              <a:gd name="connsiteX15" fmla="*/ 952564 w 1380090"/>
              <a:gd name="connsiteY15" fmla="*/ 830348 h 1318787"/>
              <a:gd name="connsiteX16" fmla="*/ 1062475 w 1380090"/>
              <a:gd name="connsiteY16" fmla="*/ 769293 h 1318787"/>
              <a:gd name="connsiteX17" fmla="*/ 1099112 w 1380090"/>
              <a:gd name="connsiteY17" fmla="*/ 732660 h 1318787"/>
              <a:gd name="connsiteX18" fmla="*/ 1135749 w 1380090"/>
              <a:gd name="connsiteY18" fmla="*/ 708238 h 1318787"/>
              <a:gd name="connsiteX19" fmla="*/ 1160174 w 1380090"/>
              <a:gd name="connsiteY19" fmla="*/ 671605 h 1318787"/>
              <a:gd name="connsiteX20" fmla="*/ 1196811 w 1380090"/>
              <a:gd name="connsiteY20" fmla="*/ 598339 h 1318787"/>
              <a:gd name="connsiteX21" fmla="*/ 1221236 w 1380090"/>
              <a:gd name="connsiteY21" fmla="*/ 525073 h 1318787"/>
              <a:gd name="connsiteX22" fmla="*/ 1233448 w 1380090"/>
              <a:gd name="connsiteY22" fmla="*/ 488440 h 1318787"/>
              <a:gd name="connsiteX23" fmla="*/ 1257873 w 1380090"/>
              <a:gd name="connsiteY23" fmla="*/ 439596 h 1318787"/>
              <a:gd name="connsiteX24" fmla="*/ 1270085 w 1380090"/>
              <a:gd name="connsiteY24" fmla="*/ 280853 h 1318787"/>
              <a:gd name="connsiteX25" fmla="*/ 1294510 w 1380090"/>
              <a:gd name="connsiteY25" fmla="*/ 207587 h 1318787"/>
              <a:gd name="connsiteX26" fmla="*/ 1318934 w 1380090"/>
              <a:gd name="connsiteY26" fmla="*/ 134321 h 1318787"/>
              <a:gd name="connsiteX27" fmla="*/ 1331147 w 1380090"/>
              <a:gd name="connsiteY27" fmla="*/ 97688 h 1318787"/>
              <a:gd name="connsiteX28" fmla="*/ 1379996 w 1380090"/>
              <a:gd name="connsiteY28" fmla="*/ 0 h 131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80090" h="1318787">
                <a:moveTo>
                  <a:pt x="0" y="1318787"/>
                </a:moveTo>
                <a:cubicBezTo>
                  <a:pt x="40028" y="1268758"/>
                  <a:pt x="63814" y="1230687"/>
                  <a:pt x="122124" y="1196677"/>
                </a:cubicBezTo>
                <a:cubicBezTo>
                  <a:pt x="144363" y="1183706"/>
                  <a:pt x="170973" y="1180396"/>
                  <a:pt x="195398" y="1172256"/>
                </a:cubicBezTo>
                <a:lnTo>
                  <a:pt x="232035" y="1160045"/>
                </a:lnTo>
                <a:cubicBezTo>
                  <a:pt x="297170" y="1062355"/>
                  <a:pt x="211679" y="1180400"/>
                  <a:pt x="293097" y="1098990"/>
                </a:cubicBezTo>
                <a:cubicBezTo>
                  <a:pt x="303475" y="1088613"/>
                  <a:pt x="306060" y="1071525"/>
                  <a:pt x="317521" y="1062357"/>
                </a:cubicBezTo>
                <a:cubicBezTo>
                  <a:pt x="327573" y="1054316"/>
                  <a:pt x="342644" y="1055902"/>
                  <a:pt x="354158" y="1050146"/>
                </a:cubicBezTo>
                <a:cubicBezTo>
                  <a:pt x="367286" y="1043583"/>
                  <a:pt x="377384" y="1031684"/>
                  <a:pt x="390796" y="1025724"/>
                </a:cubicBezTo>
                <a:cubicBezTo>
                  <a:pt x="414323" y="1015269"/>
                  <a:pt x="439645" y="1009443"/>
                  <a:pt x="464070" y="1001302"/>
                </a:cubicBezTo>
                <a:cubicBezTo>
                  <a:pt x="476282" y="997232"/>
                  <a:pt x="488218" y="992213"/>
                  <a:pt x="500707" y="989091"/>
                </a:cubicBezTo>
                <a:cubicBezTo>
                  <a:pt x="512205" y="986217"/>
                  <a:pt x="571859" y="972632"/>
                  <a:pt x="586193" y="964669"/>
                </a:cubicBezTo>
                <a:cubicBezTo>
                  <a:pt x="611854" y="950415"/>
                  <a:pt x="635042" y="932106"/>
                  <a:pt x="659467" y="915825"/>
                </a:cubicBezTo>
                <a:cubicBezTo>
                  <a:pt x="671679" y="907684"/>
                  <a:pt x="681575" y="893478"/>
                  <a:pt x="696104" y="891403"/>
                </a:cubicBezTo>
                <a:lnTo>
                  <a:pt x="781591" y="879192"/>
                </a:lnTo>
                <a:cubicBezTo>
                  <a:pt x="806016" y="871051"/>
                  <a:pt x="829888" y="861014"/>
                  <a:pt x="854865" y="854770"/>
                </a:cubicBezTo>
                <a:lnTo>
                  <a:pt x="952564" y="830348"/>
                </a:lnTo>
                <a:cubicBezTo>
                  <a:pt x="1036549" y="774364"/>
                  <a:pt x="997990" y="790786"/>
                  <a:pt x="1062475" y="769293"/>
                </a:cubicBezTo>
                <a:cubicBezTo>
                  <a:pt x="1074687" y="757082"/>
                  <a:pt x="1085844" y="743715"/>
                  <a:pt x="1099112" y="732660"/>
                </a:cubicBezTo>
                <a:cubicBezTo>
                  <a:pt x="1110388" y="723265"/>
                  <a:pt x="1125370" y="718616"/>
                  <a:pt x="1135749" y="708238"/>
                </a:cubicBezTo>
                <a:cubicBezTo>
                  <a:pt x="1146127" y="697861"/>
                  <a:pt x="1152032" y="683816"/>
                  <a:pt x="1160174" y="671605"/>
                </a:cubicBezTo>
                <a:cubicBezTo>
                  <a:pt x="1204707" y="538017"/>
                  <a:pt x="1133685" y="740355"/>
                  <a:pt x="1196811" y="598339"/>
                </a:cubicBezTo>
                <a:cubicBezTo>
                  <a:pt x="1207267" y="574815"/>
                  <a:pt x="1213094" y="549495"/>
                  <a:pt x="1221236" y="525073"/>
                </a:cubicBezTo>
                <a:cubicBezTo>
                  <a:pt x="1225307" y="512862"/>
                  <a:pt x="1227691" y="499952"/>
                  <a:pt x="1233448" y="488440"/>
                </a:cubicBezTo>
                <a:lnTo>
                  <a:pt x="1257873" y="439596"/>
                </a:lnTo>
                <a:cubicBezTo>
                  <a:pt x="1261944" y="386682"/>
                  <a:pt x="1261807" y="333274"/>
                  <a:pt x="1270085" y="280853"/>
                </a:cubicBezTo>
                <a:cubicBezTo>
                  <a:pt x="1274100" y="255425"/>
                  <a:pt x="1286368" y="232009"/>
                  <a:pt x="1294510" y="207587"/>
                </a:cubicBezTo>
                <a:lnTo>
                  <a:pt x="1318934" y="134321"/>
                </a:lnTo>
                <a:cubicBezTo>
                  <a:pt x="1323005" y="122110"/>
                  <a:pt x="1324007" y="108398"/>
                  <a:pt x="1331147" y="97688"/>
                </a:cubicBezTo>
                <a:cubicBezTo>
                  <a:pt x="1384512" y="17649"/>
                  <a:pt x="1379996" y="53775"/>
                  <a:pt x="1379996" y="0"/>
                </a:cubicBezTo>
              </a:path>
            </a:pathLst>
          </a:custGeom>
          <a:ln w="25400">
            <a:solidFill>
              <a:schemeClr val="tx1"/>
            </a:solidFill>
            <a:tailEnd type="none" w="lg" len="lg"/>
          </a:ln>
          <a:effectLst>
            <a:outerShdw blurRad="40000" dist="20000" dir="5400000" sx="0" sy="0" rotWithShape="0">
              <a:srgbClr val="000000"/>
            </a:outerShdw>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21" name="Freeform 8">
            <a:extLst>
              <a:ext uri="{FF2B5EF4-FFF2-40B4-BE49-F238E27FC236}">
                <a16:creationId xmlns:a16="http://schemas.microsoft.com/office/drawing/2014/main" id="{05CE1919-F056-4932-827E-E4E9E1F2A949}"/>
              </a:ext>
            </a:extLst>
          </p:cNvPr>
          <p:cNvSpPr/>
          <p:nvPr/>
        </p:nvSpPr>
        <p:spPr>
          <a:xfrm>
            <a:off x="28574622" y="19999263"/>
            <a:ext cx="1415390" cy="1254647"/>
          </a:xfrm>
          <a:custGeom>
            <a:avLst/>
            <a:gdLst>
              <a:gd name="connsiteX0" fmla="*/ 0 w 1380090"/>
              <a:gd name="connsiteY0" fmla="*/ 1318787 h 1318787"/>
              <a:gd name="connsiteX1" fmla="*/ 122124 w 1380090"/>
              <a:gd name="connsiteY1" fmla="*/ 1196677 h 1318787"/>
              <a:gd name="connsiteX2" fmla="*/ 195398 w 1380090"/>
              <a:gd name="connsiteY2" fmla="*/ 1172256 h 1318787"/>
              <a:gd name="connsiteX3" fmla="*/ 232035 w 1380090"/>
              <a:gd name="connsiteY3" fmla="*/ 1160045 h 1318787"/>
              <a:gd name="connsiteX4" fmla="*/ 293097 w 1380090"/>
              <a:gd name="connsiteY4" fmla="*/ 1098990 h 1318787"/>
              <a:gd name="connsiteX5" fmla="*/ 317521 w 1380090"/>
              <a:gd name="connsiteY5" fmla="*/ 1062357 h 1318787"/>
              <a:gd name="connsiteX6" fmla="*/ 354158 w 1380090"/>
              <a:gd name="connsiteY6" fmla="*/ 1050146 h 1318787"/>
              <a:gd name="connsiteX7" fmla="*/ 390796 w 1380090"/>
              <a:gd name="connsiteY7" fmla="*/ 1025724 h 1318787"/>
              <a:gd name="connsiteX8" fmla="*/ 464070 w 1380090"/>
              <a:gd name="connsiteY8" fmla="*/ 1001302 h 1318787"/>
              <a:gd name="connsiteX9" fmla="*/ 500707 w 1380090"/>
              <a:gd name="connsiteY9" fmla="*/ 989091 h 1318787"/>
              <a:gd name="connsiteX10" fmla="*/ 586193 w 1380090"/>
              <a:gd name="connsiteY10" fmla="*/ 964669 h 1318787"/>
              <a:gd name="connsiteX11" fmla="*/ 659467 w 1380090"/>
              <a:gd name="connsiteY11" fmla="*/ 915825 h 1318787"/>
              <a:gd name="connsiteX12" fmla="*/ 696104 w 1380090"/>
              <a:gd name="connsiteY12" fmla="*/ 891403 h 1318787"/>
              <a:gd name="connsiteX13" fmla="*/ 781591 w 1380090"/>
              <a:gd name="connsiteY13" fmla="*/ 879192 h 1318787"/>
              <a:gd name="connsiteX14" fmla="*/ 854865 w 1380090"/>
              <a:gd name="connsiteY14" fmla="*/ 854770 h 1318787"/>
              <a:gd name="connsiteX15" fmla="*/ 952564 w 1380090"/>
              <a:gd name="connsiteY15" fmla="*/ 830348 h 1318787"/>
              <a:gd name="connsiteX16" fmla="*/ 1062475 w 1380090"/>
              <a:gd name="connsiteY16" fmla="*/ 769293 h 1318787"/>
              <a:gd name="connsiteX17" fmla="*/ 1099112 w 1380090"/>
              <a:gd name="connsiteY17" fmla="*/ 732660 h 1318787"/>
              <a:gd name="connsiteX18" fmla="*/ 1135749 w 1380090"/>
              <a:gd name="connsiteY18" fmla="*/ 708238 h 1318787"/>
              <a:gd name="connsiteX19" fmla="*/ 1160174 w 1380090"/>
              <a:gd name="connsiteY19" fmla="*/ 671605 h 1318787"/>
              <a:gd name="connsiteX20" fmla="*/ 1196811 w 1380090"/>
              <a:gd name="connsiteY20" fmla="*/ 598339 h 1318787"/>
              <a:gd name="connsiteX21" fmla="*/ 1221236 w 1380090"/>
              <a:gd name="connsiteY21" fmla="*/ 525073 h 1318787"/>
              <a:gd name="connsiteX22" fmla="*/ 1233448 w 1380090"/>
              <a:gd name="connsiteY22" fmla="*/ 488440 h 1318787"/>
              <a:gd name="connsiteX23" fmla="*/ 1257873 w 1380090"/>
              <a:gd name="connsiteY23" fmla="*/ 439596 h 1318787"/>
              <a:gd name="connsiteX24" fmla="*/ 1270085 w 1380090"/>
              <a:gd name="connsiteY24" fmla="*/ 280853 h 1318787"/>
              <a:gd name="connsiteX25" fmla="*/ 1294510 w 1380090"/>
              <a:gd name="connsiteY25" fmla="*/ 207587 h 1318787"/>
              <a:gd name="connsiteX26" fmla="*/ 1318934 w 1380090"/>
              <a:gd name="connsiteY26" fmla="*/ 134321 h 1318787"/>
              <a:gd name="connsiteX27" fmla="*/ 1331147 w 1380090"/>
              <a:gd name="connsiteY27" fmla="*/ 97688 h 1318787"/>
              <a:gd name="connsiteX28" fmla="*/ 1379996 w 1380090"/>
              <a:gd name="connsiteY28" fmla="*/ 0 h 131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80090" h="1318787">
                <a:moveTo>
                  <a:pt x="0" y="1318787"/>
                </a:moveTo>
                <a:cubicBezTo>
                  <a:pt x="40028" y="1268758"/>
                  <a:pt x="63814" y="1230687"/>
                  <a:pt x="122124" y="1196677"/>
                </a:cubicBezTo>
                <a:cubicBezTo>
                  <a:pt x="144363" y="1183706"/>
                  <a:pt x="170973" y="1180396"/>
                  <a:pt x="195398" y="1172256"/>
                </a:cubicBezTo>
                <a:lnTo>
                  <a:pt x="232035" y="1160045"/>
                </a:lnTo>
                <a:cubicBezTo>
                  <a:pt x="297170" y="1062355"/>
                  <a:pt x="211679" y="1180400"/>
                  <a:pt x="293097" y="1098990"/>
                </a:cubicBezTo>
                <a:cubicBezTo>
                  <a:pt x="303475" y="1088613"/>
                  <a:pt x="306060" y="1071525"/>
                  <a:pt x="317521" y="1062357"/>
                </a:cubicBezTo>
                <a:cubicBezTo>
                  <a:pt x="327573" y="1054316"/>
                  <a:pt x="342644" y="1055902"/>
                  <a:pt x="354158" y="1050146"/>
                </a:cubicBezTo>
                <a:cubicBezTo>
                  <a:pt x="367286" y="1043583"/>
                  <a:pt x="377384" y="1031684"/>
                  <a:pt x="390796" y="1025724"/>
                </a:cubicBezTo>
                <a:cubicBezTo>
                  <a:pt x="414323" y="1015269"/>
                  <a:pt x="439645" y="1009443"/>
                  <a:pt x="464070" y="1001302"/>
                </a:cubicBezTo>
                <a:cubicBezTo>
                  <a:pt x="476282" y="997232"/>
                  <a:pt x="488218" y="992213"/>
                  <a:pt x="500707" y="989091"/>
                </a:cubicBezTo>
                <a:cubicBezTo>
                  <a:pt x="512205" y="986217"/>
                  <a:pt x="571859" y="972632"/>
                  <a:pt x="586193" y="964669"/>
                </a:cubicBezTo>
                <a:cubicBezTo>
                  <a:pt x="611854" y="950415"/>
                  <a:pt x="635042" y="932106"/>
                  <a:pt x="659467" y="915825"/>
                </a:cubicBezTo>
                <a:cubicBezTo>
                  <a:pt x="671679" y="907684"/>
                  <a:pt x="681575" y="893478"/>
                  <a:pt x="696104" y="891403"/>
                </a:cubicBezTo>
                <a:lnTo>
                  <a:pt x="781591" y="879192"/>
                </a:lnTo>
                <a:cubicBezTo>
                  <a:pt x="806016" y="871051"/>
                  <a:pt x="829888" y="861014"/>
                  <a:pt x="854865" y="854770"/>
                </a:cubicBezTo>
                <a:lnTo>
                  <a:pt x="952564" y="830348"/>
                </a:lnTo>
                <a:cubicBezTo>
                  <a:pt x="1036549" y="774364"/>
                  <a:pt x="997990" y="790786"/>
                  <a:pt x="1062475" y="769293"/>
                </a:cubicBezTo>
                <a:cubicBezTo>
                  <a:pt x="1074687" y="757082"/>
                  <a:pt x="1085844" y="743715"/>
                  <a:pt x="1099112" y="732660"/>
                </a:cubicBezTo>
                <a:cubicBezTo>
                  <a:pt x="1110388" y="723265"/>
                  <a:pt x="1125370" y="718616"/>
                  <a:pt x="1135749" y="708238"/>
                </a:cubicBezTo>
                <a:cubicBezTo>
                  <a:pt x="1146127" y="697861"/>
                  <a:pt x="1152032" y="683816"/>
                  <a:pt x="1160174" y="671605"/>
                </a:cubicBezTo>
                <a:cubicBezTo>
                  <a:pt x="1204707" y="538017"/>
                  <a:pt x="1133685" y="740355"/>
                  <a:pt x="1196811" y="598339"/>
                </a:cubicBezTo>
                <a:cubicBezTo>
                  <a:pt x="1207267" y="574815"/>
                  <a:pt x="1213094" y="549495"/>
                  <a:pt x="1221236" y="525073"/>
                </a:cubicBezTo>
                <a:cubicBezTo>
                  <a:pt x="1225307" y="512862"/>
                  <a:pt x="1227691" y="499952"/>
                  <a:pt x="1233448" y="488440"/>
                </a:cubicBezTo>
                <a:lnTo>
                  <a:pt x="1257873" y="439596"/>
                </a:lnTo>
                <a:cubicBezTo>
                  <a:pt x="1261944" y="386682"/>
                  <a:pt x="1261807" y="333274"/>
                  <a:pt x="1270085" y="280853"/>
                </a:cubicBezTo>
                <a:cubicBezTo>
                  <a:pt x="1274100" y="255425"/>
                  <a:pt x="1286368" y="232009"/>
                  <a:pt x="1294510" y="207587"/>
                </a:cubicBezTo>
                <a:lnTo>
                  <a:pt x="1318934" y="134321"/>
                </a:lnTo>
                <a:cubicBezTo>
                  <a:pt x="1323005" y="122110"/>
                  <a:pt x="1324007" y="108398"/>
                  <a:pt x="1331147" y="97688"/>
                </a:cubicBezTo>
                <a:cubicBezTo>
                  <a:pt x="1384512" y="17649"/>
                  <a:pt x="1379996" y="53775"/>
                  <a:pt x="1379996" y="0"/>
                </a:cubicBezTo>
              </a:path>
            </a:pathLst>
          </a:custGeom>
          <a:ln w="25400">
            <a:solidFill>
              <a:schemeClr val="tx1"/>
            </a:solidFill>
            <a:tailEnd type="none" w="lg" len="lg"/>
          </a:ln>
          <a:effectLst>
            <a:outerShdw blurRad="40000" dist="20000" dir="5400000" sx="0" sy="0" rotWithShape="0">
              <a:srgbClr val="000000"/>
            </a:outerShdw>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22" name="Freeform 8">
            <a:extLst>
              <a:ext uri="{FF2B5EF4-FFF2-40B4-BE49-F238E27FC236}">
                <a16:creationId xmlns:a16="http://schemas.microsoft.com/office/drawing/2014/main" id="{FE3F6F9B-8FC8-4CB6-8EEA-CA94E28CA6FB}"/>
              </a:ext>
            </a:extLst>
          </p:cNvPr>
          <p:cNvSpPr/>
          <p:nvPr/>
        </p:nvSpPr>
        <p:spPr>
          <a:xfrm>
            <a:off x="28593797" y="15846489"/>
            <a:ext cx="1415390" cy="1254647"/>
          </a:xfrm>
          <a:custGeom>
            <a:avLst/>
            <a:gdLst>
              <a:gd name="connsiteX0" fmla="*/ 0 w 1380090"/>
              <a:gd name="connsiteY0" fmla="*/ 1318787 h 1318787"/>
              <a:gd name="connsiteX1" fmla="*/ 122124 w 1380090"/>
              <a:gd name="connsiteY1" fmla="*/ 1196677 h 1318787"/>
              <a:gd name="connsiteX2" fmla="*/ 195398 w 1380090"/>
              <a:gd name="connsiteY2" fmla="*/ 1172256 h 1318787"/>
              <a:gd name="connsiteX3" fmla="*/ 232035 w 1380090"/>
              <a:gd name="connsiteY3" fmla="*/ 1160045 h 1318787"/>
              <a:gd name="connsiteX4" fmla="*/ 293097 w 1380090"/>
              <a:gd name="connsiteY4" fmla="*/ 1098990 h 1318787"/>
              <a:gd name="connsiteX5" fmla="*/ 317521 w 1380090"/>
              <a:gd name="connsiteY5" fmla="*/ 1062357 h 1318787"/>
              <a:gd name="connsiteX6" fmla="*/ 354158 w 1380090"/>
              <a:gd name="connsiteY6" fmla="*/ 1050146 h 1318787"/>
              <a:gd name="connsiteX7" fmla="*/ 390796 w 1380090"/>
              <a:gd name="connsiteY7" fmla="*/ 1025724 h 1318787"/>
              <a:gd name="connsiteX8" fmla="*/ 464070 w 1380090"/>
              <a:gd name="connsiteY8" fmla="*/ 1001302 h 1318787"/>
              <a:gd name="connsiteX9" fmla="*/ 500707 w 1380090"/>
              <a:gd name="connsiteY9" fmla="*/ 989091 h 1318787"/>
              <a:gd name="connsiteX10" fmla="*/ 586193 w 1380090"/>
              <a:gd name="connsiteY10" fmla="*/ 964669 h 1318787"/>
              <a:gd name="connsiteX11" fmla="*/ 659467 w 1380090"/>
              <a:gd name="connsiteY11" fmla="*/ 915825 h 1318787"/>
              <a:gd name="connsiteX12" fmla="*/ 696104 w 1380090"/>
              <a:gd name="connsiteY12" fmla="*/ 891403 h 1318787"/>
              <a:gd name="connsiteX13" fmla="*/ 781591 w 1380090"/>
              <a:gd name="connsiteY13" fmla="*/ 879192 h 1318787"/>
              <a:gd name="connsiteX14" fmla="*/ 854865 w 1380090"/>
              <a:gd name="connsiteY14" fmla="*/ 854770 h 1318787"/>
              <a:gd name="connsiteX15" fmla="*/ 952564 w 1380090"/>
              <a:gd name="connsiteY15" fmla="*/ 830348 h 1318787"/>
              <a:gd name="connsiteX16" fmla="*/ 1062475 w 1380090"/>
              <a:gd name="connsiteY16" fmla="*/ 769293 h 1318787"/>
              <a:gd name="connsiteX17" fmla="*/ 1099112 w 1380090"/>
              <a:gd name="connsiteY17" fmla="*/ 732660 h 1318787"/>
              <a:gd name="connsiteX18" fmla="*/ 1135749 w 1380090"/>
              <a:gd name="connsiteY18" fmla="*/ 708238 h 1318787"/>
              <a:gd name="connsiteX19" fmla="*/ 1160174 w 1380090"/>
              <a:gd name="connsiteY19" fmla="*/ 671605 h 1318787"/>
              <a:gd name="connsiteX20" fmla="*/ 1196811 w 1380090"/>
              <a:gd name="connsiteY20" fmla="*/ 598339 h 1318787"/>
              <a:gd name="connsiteX21" fmla="*/ 1221236 w 1380090"/>
              <a:gd name="connsiteY21" fmla="*/ 525073 h 1318787"/>
              <a:gd name="connsiteX22" fmla="*/ 1233448 w 1380090"/>
              <a:gd name="connsiteY22" fmla="*/ 488440 h 1318787"/>
              <a:gd name="connsiteX23" fmla="*/ 1257873 w 1380090"/>
              <a:gd name="connsiteY23" fmla="*/ 439596 h 1318787"/>
              <a:gd name="connsiteX24" fmla="*/ 1270085 w 1380090"/>
              <a:gd name="connsiteY24" fmla="*/ 280853 h 1318787"/>
              <a:gd name="connsiteX25" fmla="*/ 1294510 w 1380090"/>
              <a:gd name="connsiteY25" fmla="*/ 207587 h 1318787"/>
              <a:gd name="connsiteX26" fmla="*/ 1318934 w 1380090"/>
              <a:gd name="connsiteY26" fmla="*/ 134321 h 1318787"/>
              <a:gd name="connsiteX27" fmla="*/ 1331147 w 1380090"/>
              <a:gd name="connsiteY27" fmla="*/ 97688 h 1318787"/>
              <a:gd name="connsiteX28" fmla="*/ 1379996 w 1380090"/>
              <a:gd name="connsiteY28" fmla="*/ 0 h 131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80090" h="1318787">
                <a:moveTo>
                  <a:pt x="0" y="1318787"/>
                </a:moveTo>
                <a:cubicBezTo>
                  <a:pt x="40028" y="1268758"/>
                  <a:pt x="63814" y="1230687"/>
                  <a:pt x="122124" y="1196677"/>
                </a:cubicBezTo>
                <a:cubicBezTo>
                  <a:pt x="144363" y="1183706"/>
                  <a:pt x="170973" y="1180396"/>
                  <a:pt x="195398" y="1172256"/>
                </a:cubicBezTo>
                <a:lnTo>
                  <a:pt x="232035" y="1160045"/>
                </a:lnTo>
                <a:cubicBezTo>
                  <a:pt x="297170" y="1062355"/>
                  <a:pt x="211679" y="1180400"/>
                  <a:pt x="293097" y="1098990"/>
                </a:cubicBezTo>
                <a:cubicBezTo>
                  <a:pt x="303475" y="1088613"/>
                  <a:pt x="306060" y="1071525"/>
                  <a:pt x="317521" y="1062357"/>
                </a:cubicBezTo>
                <a:cubicBezTo>
                  <a:pt x="327573" y="1054316"/>
                  <a:pt x="342644" y="1055902"/>
                  <a:pt x="354158" y="1050146"/>
                </a:cubicBezTo>
                <a:cubicBezTo>
                  <a:pt x="367286" y="1043583"/>
                  <a:pt x="377384" y="1031684"/>
                  <a:pt x="390796" y="1025724"/>
                </a:cubicBezTo>
                <a:cubicBezTo>
                  <a:pt x="414323" y="1015269"/>
                  <a:pt x="439645" y="1009443"/>
                  <a:pt x="464070" y="1001302"/>
                </a:cubicBezTo>
                <a:cubicBezTo>
                  <a:pt x="476282" y="997232"/>
                  <a:pt x="488218" y="992213"/>
                  <a:pt x="500707" y="989091"/>
                </a:cubicBezTo>
                <a:cubicBezTo>
                  <a:pt x="512205" y="986217"/>
                  <a:pt x="571859" y="972632"/>
                  <a:pt x="586193" y="964669"/>
                </a:cubicBezTo>
                <a:cubicBezTo>
                  <a:pt x="611854" y="950415"/>
                  <a:pt x="635042" y="932106"/>
                  <a:pt x="659467" y="915825"/>
                </a:cubicBezTo>
                <a:cubicBezTo>
                  <a:pt x="671679" y="907684"/>
                  <a:pt x="681575" y="893478"/>
                  <a:pt x="696104" y="891403"/>
                </a:cubicBezTo>
                <a:lnTo>
                  <a:pt x="781591" y="879192"/>
                </a:lnTo>
                <a:cubicBezTo>
                  <a:pt x="806016" y="871051"/>
                  <a:pt x="829888" y="861014"/>
                  <a:pt x="854865" y="854770"/>
                </a:cubicBezTo>
                <a:lnTo>
                  <a:pt x="952564" y="830348"/>
                </a:lnTo>
                <a:cubicBezTo>
                  <a:pt x="1036549" y="774364"/>
                  <a:pt x="997990" y="790786"/>
                  <a:pt x="1062475" y="769293"/>
                </a:cubicBezTo>
                <a:cubicBezTo>
                  <a:pt x="1074687" y="757082"/>
                  <a:pt x="1085844" y="743715"/>
                  <a:pt x="1099112" y="732660"/>
                </a:cubicBezTo>
                <a:cubicBezTo>
                  <a:pt x="1110388" y="723265"/>
                  <a:pt x="1125370" y="718616"/>
                  <a:pt x="1135749" y="708238"/>
                </a:cubicBezTo>
                <a:cubicBezTo>
                  <a:pt x="1146127" y="697861"/>
                  <a:pt x="1152032" y="683816"/>
                  <a:pt x="1160174" y="671605"/>
                </a:cubicBezTo>
                <a:cubicBezTo>
                  <a:pt x="1204707" y="538017"/>
                  <a:pt x="1133685" y="740355"/>
                  <a:pt x="1196811" y="598339"/>
                </a:cubicBezTo>
                <a:cubicBezTo>
                  <a:pt x="1207267" y="574815"/>
                  <a:pt x="1213094" y="549495"/>
                  <a:pt x="1221236" y="525073"/>
                </a:cubicBezTo>
                <a:cubicBezTo>
                  <a:pt x="1225307" y="512862"/>
                  <a:pt x="1227691" y="499952"/>
                  <a:pt x="1233448" y="488440"/>
                </a:cubicBezTo>
                <a:lnTo>
                  <a:pt x="1257873" y="439596"/>
                </a:lnTo>
                <a:cubicBezTo>
                  <a:pt x="1261944" y="386682"/>
                  <a:pt x="1261807" y="333274"/>
                  <a:pt x="1270085" y="280853"/>
                </a:cubicBezTo>
                <a:cubicBezTo>
                  <a:pt x="1274100" y="255425"/>
                  <a:pt x="1286368" y="232009"/>
                  <a:pt x="1294510" y="207587"/>
                </a:cubicBezTo>
                <a:lnTo>
                  <a:pt x="1318934" y="134321"/>
                </a:lnTo>
                <a:cubicBezTo>
                  <a:pt x="1323005" y="122110"/>
                  <a:pt x="1324007" y="108398"/>
                  <a:pt x="1331147" y="97688"/>
                </a:cubicBezTo>
                <a:cubicBezTo>
                  <a:pt x="1384512" y="17649"/>
                  <a:pt x="1379996" y="53775"/>
                  <a:pt x="1379996" y="0"/>
                </a:cubicBezTo>
              </a:path>
            </a:pathLst>
          </a:custGeom>
          <a:ln w="25400">
            <a:solidFill>
              <a:schemeClr val="tx1"/>
            </a:solidFill>
            <a:tailEnd type="none" w="lg" len="lg"/>
          </a:ln>
          <a:effectLst>
            <a:outerShdw blurRad="40000" dist="20000" dir="5400000" sx="0" sy="0" rotWithShape="0">
              <a:srgbClr val="000000"/>
            </a:outerShdw>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23" name="Rectangle 22">
            <a:extLst>
              <a:ext uri="{FF2B5EF4-FFF2-40B4-BE49-F238E27FC236}">
                <a16:creationId xmlns:a16="http://schemas.microsoft.com/office/drawing/2014/main" id="{D7F5C9F1-4A79-4E1F-94AA-352B41530276}"/>
              </a:ext>
            </a:extLst>
          </p:cNvPr>
          <p:cNvSpPr/>
          <p:nvPr/>
        </p:nvSpPr>
        <p:spPr>
          <a:xfrm>
            <a:off x="14281263" y="25007507"/>
            <a:ext cx="17448417" cy="1542135"/>
          </a:xfrm>
          <a:prstGeom prst="rect">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75"/>
          </a:p>
        </p:txBody>
      </p:sp>
      <p:sp>
        <p:nvSpPr>
          <p:cNvPr id="24" name="TextBox 23">
            <a:extLst>
              <a:ext uri="{FF2B5EF4-FFF2-40B4-BE49-F238E27FC236}">
                <a16:creationId xmlns:a16="http://schemas.microsoft.com/office/drawing/2014/main" id="{DA4A6EEC-0871-4092-8D43-4058A6F000AA}"/>
              </a:ext>
            </a:extLst>
          </p:cNvPr>
          <p:cNvSpPr txBox="1"/>
          <p:nvPr/>
        </p:nvSpPr>
        <p:spPr>
          <a:xfrm>
            <a:off x="14281263" y="24147091"/>
            <a:ext cx="17448417" cy="819455"/>
          </a:xfrm>
          <a:prstGeom prst="rect">
            <a:avLst/>
          </a:prstGeom>
          <a:solidFill>
            <a:schemeClr val="accent1"/>
          </a:solidFill>
          <a:ln w="50800">
            <a:solidFill>
              <a:schemeClr val="accent1"/>
            </a:solidFill>
          </a:ln>
        </p:spPr>
        <p:txBody>
          <a:bodyPr wrap="square" rtlCol="0">
            <a:spAutoFit/>
          </a:bodyPr>
          <a:lstStyle/>
          <a:p>
            <a:pPr algn="ctr"/>
            <a:r>
              <a:rPr lang="en-US" sz="4725" dirty="0"/>
              <a:t>Acknowledgements</a:t>
            </a:r>
          </a:p>
        </p:txBody>
      </p:sp>
      <p:pic>
        <p:nvPicPr>
          <p:cNvPr id="26" name="Picture 25" descr="A screenshot of a computer&#10;&#10;Description automatically generated">
            <a:extLst>
              <a:ext uri="{FF2B5EF4-FFF2-40B4-BE49-F238E27FC236}">
                <a16:creationId xmlns:a16="http://schemas.microsoft.com/office/drawing/2014/main" id="{35ACC3F5-C90D-44EC-995A-ACB23A3294B7}"/>
              </a:ext>
            </a:extLst>
          </p:cNvPr>
          <p:cNvPicPr>
            <a:picLocks noChangeAspect="1"/>
          </p:cNvPicPr>
          <p:nvPr/>
        </p:nvPicPr>
        <p:blipFill rotWithShape="1">
          <a:blip r:embed="rId4">
            <a:extLst>
              <a:ext uri="{28A0092B-C50C-407E-A947-70E740481C1C}">
                <a14:useLocalDpi xmlns:a14="http://schemas.microsoft.com/office/drawing/2010/main" val="0"/>
              </a:ext>
            </a:extLst>
          </a:blip>
          <a:srcRect b="2820"/>
          <a:stretch/>
        </p:blipFill>
        <p:spPr>
          <a:xfrm>
            <a:off x="518831" y="21653978"/>
            <a:ext cx="8534556" cy="5032337"/>
          </a:xfrm>
          <a:prstGeom prst="rect">
            <a:avLst/>
          </a:prstGeom>
          <a:effectLst>
            <a:softEdge rad="0"/>
          </a:effectLst>
        </p:spPr>
      </p:pic>
      <p:pic>
        <p:nvPicPr>
          <p:cNvPr id="1026" name="Picture 2" descr="Image preview">
            <a:extLst>
              <a:ext uri="{FF2B5EF4-FFF2-40B4-BE49-F238E27FC236}">
                <a16:creationId xmlns:a16="http://schemas.microsoft.com/office/drawing/2014/main" id="{BB5E49A8-4632-4159-A265-3F00141CEF1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3711"/>
          <a:stretch/>
        </p:blipFill>
        <p:spPr bwMode="auto">
          <a:xfrm>
            <a:off x="9339501" y="15865116"/>
            <a:ext cx="4350122" cy="10838915"/>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27" name="TextBox 26">
                <a:extLst>
                  <a:ext uri="{FF2B5EF4-FFF2-40B4-BE49-F238E27FC236}">
                    <a16:creationId xmlns:a16="http://schemas.microsoft.com/office/drawing/2014/main" id="{811A98B7-1113-4256-AA41-08487F0CF31C}"/>
                  </a:ext>
                </a:extLst>
              </p:cNvPr>
              <p:cNvSpPr txBox="1"/>
              <p:nvPr/>
            </p:nvSpPr>
            <p:spPr>
              <a:xfrm>
                <a:off x="960433" y="16094624"/>
                <a:ext cx="6855105" cy="3809826"/>
              </a:xfrm>
              <a:prstGeom prst="rect">
                <a:avLst/>
              </a:prstGeom>
              <a:noFill/>
            </p:spPr>
            <p:txBody>
              <a:bodyPr wrap="square" rtlCol="0">
                <a:spAutoFit/>
              </a:bodyPr>
              <a:lstStyle/>
              <a:p>
                <a:pPr marL="571500" indent="-571500">
                  <a:buFont typeface="Arial" panose="020B0604020202020204" pitchFamily="34" charset="0"/>
                  <a:buChar char="•"/>
                </a:pPr>
                <a:r>
                  <a:rPr lang="en-US" sz="2000" dirty="0"/>
                  <a:t>Generator regions appear in the reconnection exhaust</a:t>
                </a:r>
              </a:p>
              <a:p>
                <a:pPr marL="571500" indent="-571500">
                  <a:buFont typeface="Arial" panose="020B0604020202020204" pitchFamily="34" charset="0"/>
                  <a:buChar char="•"/>
                </a:pPr>
                <a:endParaRPr lang="en-US" sz="2000" dirty="0"/>
              </a:p>
              <a:p>
                <a:pPr marL="571500" indent="-571500">
                  <a:buFont typeface="Arial" panose="020B0604020202020204" pitchFamily="34" charset="0"/>
                  <a:buChar char="•"/>
                </a:pPr>
                <a:r>
                  <a:rPr lang="en-US" sz="2000" dirty="0"/>
                  <a:t>Dominant components of </a:t>
                </a:r>
                <a14:m>
                  <m:oMath xmlns:m="http://schemas.openxmlformats.org/officeDocument/2006/math">
                    <m:r>
                      <a:rPr lang="en-US" sz="2000" b="0" i="0" dirty="0" smtClean="0">
                        <a:latin typeface="Cambria Math" panose="02040503050406030204" pitchFamily="18" charset="0"/>
                      </a:rPr>
                      <m:t>−</m:t>
                    </m:r>
                    <m:r>
                      <a:rPr lang="en-US" sz="2000" i="1" dirty="0">
                        <a:latin typeface="Cambria Math" panose="02040503050406030204" pitchFamily="18" charset="0"/>
                      </a:rPr>
                      <m:t>𝐽</m:t>
                    </m:r>
                    <m:r>
                      <a:rPr lang="en-US" sz="2000" i="1" dirty="0">
                        <a:latin typeface="Cambria Math" panose="02040503050406030204" pitchFamily="18" charset="0"/>
                      </a:rPr>
                      <m:t>･</m:t>
                    </m:r>
                    <m:r>
                      <a:rPr lang="en-US" sz="2000" i="1" dirty="0">
                        <a:latin typeface="Cambria Math" panose="02040503050406030204" pitchFamily="18" charset="0"/>
                      </a:rPr>
                      <m:t>𝐸</m:t>
                    </m:r>
                  </m:oMath>
                </a14:m>
                <a:r>
                  <a:rPr lang="en-US" sz="2000" dirty="0"/>
                  <a:t> are along </a:t>
                </a:r>
                <a14:m>
                  <m:oMath xmlns:m="http://schemas.openxmlformats.org/officeDocument/2006/math">
                    <m:r>
                      <a:rPr lang="en-US" sz="2000" i="1" dirty="0" smtClean="0">
                        <a:latin typeface="Cambria Math" panose="02040503050406030204" pitchFamily="18" charset="0"/>
                      </a:rPr>
                      <m:t>𝑥</m:t>
                    </m:r>
                  </m:oMath>
                </a14:m>
                <a:r>
                  <a:rPr lang="en-US" sz="2000" dirty="0"/>
                  <a:t> then </a:t>
                </a:r>
                <a14:m>
                  <m:oMath xmlns:m="http://schemas.openxmlformats.org/officeDocument/2006/math">
                    <m:r>
                      <a:rPr lang="en-US" sz="2000" i="1" dirty="0" smtClean="0">
                        <a:latin typeface="Cambria Math" panose="02040503050406030204" pitchFamily="18" charset="0"/>
                      </a:rPr>
                      <m:t>𝑦</m:t>
                    </m:r>
                  </m:oMath>
                </a14:m>
                <a:r>
                  <a:rPr lang="en-US" sz="2000" dirty="0"/>
                  <a:t>, as accelerated electrons encounter ambipolar electric fields opposing their motion  </a:t>
                </a:r>
              </a:p>
              <a:p>
                <a:pPr marL="571500" indent="-571500">
                  <a:buFont typeface="Arial" panose="020B0604020202020204" pitchFamily="34" charset="0"/>
                  <a:buChar char="•"/>
                </a:pPr>
                <a:endParaRPr lang="en-US" sz="2000" dirty="0"/>
              </a:p>
              <a:p>
                <a:pPr marL="571500" indent="-571500">
                  <a:buFont typeface="Arial" panose="020B0604020202020204" pitchFamily="34" charset="0"/>
                  <a:buChar char="•"/>
                </a:pPr>
                <a:r>
                  <a:rPr lang="en-US" sz="2000" dirty="0"/>
                  <a:t>Electrons then gyrate around </a:t>
                </a:r>
                <a14:m>
                  <m:oMath xmlns:m="http://schemas.openxmlformats.org/officeDocument/2006/math">
                    <m:sSub>
                      <m:sSubPr>
                        <m:ctrlPr>
                          <a:rPr lang="en-US" sz="2000" i="1" dirty="0" smtClean="0">
                            <a:latin typeface="Cambria Math" panose="02040503050406030204" pitchFamily="18" charset="0"/>
                          </a:rPr>
                        </m:ctrlPr>
                      </m:sSubPr>
                      <m:e>
                        <m:r>
                          <a:rPr lang="en-US" sz="2000" b="0" i="1" dirty="0" smtClean="0">
                            <a:latin typeface="Cambria Math" panose="02040503050406030204" pitchFamily="18" charset="0"/>
                          </a:rPr>
                          <m:t>𝐵</m:t>
                        </m:r>
                      </m:e>
                      <m:sub>
                        <m:r>
                          <a:rPr lang="en-US" sz="2000" b="0" i="1" dirty="0" smtClean="0">
                            <a:latin typeface="Cambria Math" panose="02040503050406030204" pitchFamily="18" charset="0"/>
                          </a:rPr>
                          <m:t>𝑧</m:t>
                        </m:r>
                      </m:sub>
                    </m:sSub>
                  </m:oMath>
                </a14:m>
                <a:r>
                  <a:rPr lang="en-US" sz="2000" dirty="0"/>
                  <a:t> producing an out-of-plane contribution</a:t>
                </a:r>
              </a:p>
              <a:p>
                <a:pPr marL="571500" indent="-571500">
                  <a:buFont typeface="Arial" panose="020B0604020202020204" pitchFamily="34" charset="0"/>
                  <a:buChar char="•"/>
                </a:pPr>
                <a:endParaRPr lang="en-US" sz="2000" dirty="0"/>
              </a:p>
              <a:p>
                <a:pPr marL="571500" indent="-571500">
                  <a:buFont typeface="Arial" panose="020B0604020202020204" pitchFamily="34" charset="0"/>
                  <a:buChar char="•"/>
                </a:pPr>
                <a:r>
                  <a:rPr lang="en-US" sz="2000" dirty="0"/>
                  <a:t>Evolution of </a:t>
                </a:r>
                <a14:m>
                  <m:oMath xmlns:m="http://schemas.openxmlformats.org/officeDocument/2006/math">
                    <m:sSub>
                      <m:sSubPr>
                        <m:ctrlPr>
                          <a:rPr lang="en-US" sz="2000" i="1" dirty="0" smtClean="0">
                            <a:latin typeface="Cambria Math" panose="02040503050406030204" pitchFamily="18" charset="0"/>
                          </a:rPr>
                        </m:ctrlPr>
                      </m:sSubPr>
                      <m:e>
                        <m:r>
                          <a:rPr lang="en-US" sz="2000" b="0" i="1" dirty="0" smtClean="0">
                            <a:latin typeface="Cambria Math" panose="02040503050406030204" pitchFamily="18" charset="0"/>
                          </a:rPr>
                          <m:t>𝑣</m:t>
                        </m:r>
                      </m:e>
                      <m:sub>
                        <m:r>
                          <a:rPr lang="en-US" sz="2000" b="0" i="1" dirty="0" smtClean="0">
                            <a:latin typeface="Cambria Math" panose="02040503050406030204" pitchFamily="18" charset="0"/>
                          </a:rPr>
                          <m:t>𝑥𝑦</m:t>
                        </m:r>
                      </m:sub>
                    </m:sSub>
                  </m:oMath>
                </a14:m>
                <a:r>
                  <a:rPr lang="en-US" sz="2000" dirty="0"/>
                  <a:t> distributions along current sheet suggest  these regions form when electrons are ‘partially’ </a:t>
                </a:r>
                <a:r>
                  <a:rPr lang="en-US" sz="2000" dirty="0" err="1"/>
                  <a:t>remagnetized</a:t>
                </a:r>
                <a:endParaRPr lang="en-US" sz="2000" dirty="0"/>
              </a:p>
            </p:txBody>
          </p:sp>
        </mc:Choice>
        <mc:Fallback xmlns="">
          <p:sp>
            <p:nvSpPr>
              <p:cNvPr id="27" name="TextBox 26">
                <a:extLst>
                  <a:ext uri="{FF2B5EF4-FFF2-40B4-BE49-F238E27FC236}">
                    <a16:creationId xmlns:a16="http://schemas.microsoft.com/office/drawing/2014/main" id="{811A98B7-1113-4256-AA41-08487F0CF31C}"/>
                  </a:ext>
                </a:extLst>
              </p:cNvPr>
              <p:cNvSpPr txBox="1">
                <a:spLocks noRot="1" noChangeAspect="1" noMove="1" noResize="1" noEditPoints="1" noAdjustHandles="1" noChangeArrowheads="1" noChangeShapeType="1" noTextEdit="1"/>
              </p:cNvSpPr>
              <p:nvPr/>
            </p:nvSpPr>
            <p:spPr>
              <a:xfrm>
                <a:off x="960433" y="16094624"/>
                <a:ext cx="6855105" cy="3809826"/>
              </a:xfrm>
              <a:prstGeom prst="rect">
                <a:avLst/>
              </a:prstGeom>
              <a:blipFill>
                <a:blip r:embed="rId6"/>
                <a:stretch>
                  <a:fillRect l="-801" t="-800" r="-1246" b="-1920"/>
                </a:stretch>
              </a:blipFill>
            </p:spPr>
            <p:txBody>
              <a:bodyPr/>
              <a:lstStyle/>
              <a:p>
                <a:r>
                  <a:rPr lang="en-US">
                    <a:noFill/>
                  </a:rPr>
                  <a:t> </a:t>
                </a:r>
              </a:p>
            </p:txBody>
          </p:sp>
        </mc:Fallback>
      </mc:AlternateContent>
      <p:cxnSp>
        <p:nvCxnSpPr>
          <p:cNvPr id="29" name="Straight Connector 28">
            <a:extLst>
              <a:ext uri="{FF2B5EF4-FFF2-40B4-BE49-F238E27FC236}">
                <a16:creationId xmlns:a16="http://schemas.microsoft.com/office/drawing/2014/main" id="{C2EE14A4-BF96-4231-A128-9BE50F25CB3D}"/>
              </a:ext>
            </a:extLst>
          </p:cNvPr>
          <p:cNvCxnSpPr>
            <a:cxnSpLocks/>
          </p:cNvCxnSpPr>
          <p:nvPr/>
        </p:nvCxnSpPr>
        <p:spPr>
          <a:xfrm flipV="1">
            <a:off x="10496700" y="15895018"/>
            <a:ext cx="0" cy="10438433"/>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0F51E5B1-5D1C-48EE-AA4D-0F235CD739C2}"/>
              </a:ext>
            </a:extLst>
          </p:cNvPr>
          <p:cNvCxnSpPr>
            <a:cxnSpLocks/>
          </p:cNvCxnSpPr>
          <p:nvPr/>
        </p:nvCxnSpPr>
        <p:spPr>
          <a:xfrm flipV="1">
            <a:off x="29692800" y="15656419"/>
            <a:ext cx="0" cy="7858915"/>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8" name="TextBox 47">
                <a:extLst>
                  <a:ext uri="{FF2B5EF4-FFF2-40B4-BE49-F238E27FC236}">
                    <a16:creationId xmlns:a16="http://schemas.microsoft.com/office/drawing/2014/main" id="{9C53F22F-E7D1-423F-839F-EEBB3905E301}"/>
                  </a:ext>
                </a:extLst>
              </p:cNvPr>
              <p:cNvSpPr txBox="1"/>
              <p:nvPr/>
            </p:nvSpPr>
            <p:spPr>
              <a:xfrm>
                <a:off x="1002817" y="22895815"/>
                <a:ext cx="566520" cy="276999"/>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sSub>
                        <m:sSubPr>
                          <m:ctrlPr>
                            <a:rPr lang="en-US" sz="1200" i="1" dirty="0">
                              <a:latin typeface="Cambria Math" panose="02040503050406030204" pitchFamily="18" charset="0"/>
                            </a:rPr>
                          </m:ctrlPr>
                        </m:sSubPr>
                        <m:e>
                          <m:r>
                            <a:rPr lang="en-US" sz="1200" i="1" dirty="0">
                              <a:latin typeface="Cambria Math" panose="02040503050406030204" pitchFamily="18" charset="0"/>
                            </a:rPr>
                            <m:t>𝑣</m:t>
                          </m:r>
                        </m:e>
                        <m:sub>
                          <m:r>
                            <a:rPr lang="en-US" sz="1200" i="1" dirty="0">
                              <a:latin typeface="Cambria Math" panose="02040503050406030204" pitchFamily="18" charset="0"/>
                            </a:rPr>
                            <m:t>𝑥</m:t>
                          </m:r>
                        </m:sub>
                      </m:sSub>
                    </m:oMath>
                  </m:oMathPara>
                </a14:m>
                <a:endParaRPr lang="en-US" sz="1200" dirty="0"/>
              </a:p>
            </p:txBody>
          </p:sp>
        </mc:Choice>
        <mc:Fallback xmlns="">
          <p:sp>
            <p:nvSpPr>
              <p:cNvPr id="48" name="TextBox 47">
                <a:extLst>
                  <a:ext uri="{FF2B5EF4-FFF2-40B4-BE49-F238E27FC236}">
                    <a16:creationId xmlns:a16="http://schemas.microsoft.com/office/drawing/2014/main" id="{9C53F22F-E7D1-423F-839F-EEBB3905E301}"/>
                  </a:ext>
                </a:extLst>
              </p:cNvPr>
              <p:cNvSpPr txBox="1">
                <a:spLocks noRot="1" noChangeAspect="1" noMove="1" noResize="1" noEditPoints="1" noAdjustHandles="1" noChangeArrowheads="1" noChangeShapeType="1" noTextEdit="1"/>
              </p:cNvSpPr>
              <p:nvPr/>
            </p:nvSpPr>
            <p:spPr>
              <a:xfrm>
                <a:off x="1002817" y="22895815"/>
                <a:ext cx="566520" cy="276999"/>
              </a:xfrm>
              <a:prstGeom prst="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0" name="TextBox 49">
                <a:extLst>
                  <a:ext uri="{FF2B5EF4-FFF2-40B4-BE49-F238E27FC236}">
                    <a16:creationId xmlns:a16="http://schemas.microsoft.com/office/drawing/2014/main" id="{5E39ED2E-A134-4588-A45B-D30F940CE856}"/>
                  </a:ext>
                </a:extLst>
              </p:cNvPr>
              <p:cNvSpPr txBox="1"/>
              <p:nvPr/>
            </p:nvSpPr>
            <p:spPr>
              <a:xfrm>
                <a:off x="171703" y="22117292"/>
                <a:ext cx="566520" cy="291618"/>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sSub>
                        <m:sSubPr>
                          <m:ctrlPr>
                            <a:rPr lang="en-US" sz="1200" i="1" dirty="0" smtClean="0">
                              <a:latin typeface="Cambria Math" panose="02040503050406030204" pitchFamily="18" charset="0"/>
                            </a:rPr>
                          </m:ctrlPr>
                        </m:sSubPr>
                        <m:e>
                          <m:r>
                            <a:rPr lang="en-US" sz="1200" i="1" dirty="0">
                              <a:latin typeface="Cambria Math" panose="02040503050406030204" pitchFamily="18" charset="0"/>
                            </a:rPr>
                            <m:t>𝑣</m:t>
                          </m:r>
                        </m:e>
                        <m:sub>
                          <m:r>
                            <a:rPr lang="en-US" sz="1200" b="0" i="1" dirty="0" smtClean="0">
                              <a:latin typeface="Cambria Math" panose="02040503050406030204" pitchFamily="18" charset="0"/>
                            </a:rPr>
                            <m:t>𝑦</m:t>
                          </m:r>
                        </m:sub>
                      </m:sSub>
                    </m:oMath>
                  </m:oMathPara>
                </a14:m>
                <a:endParaRPr lang="en-US" sz="1200" dirty="0"/>
              </a:p>
            </p:txBody>
          </p:sp>
        </mc:Choice>
        <mc:Fallback xmlns="">
          <p:sp>
            <p:nvSpPr>
              <p:cNvPr id="50" name="TextBox 49">
                <a:extLst>
                  <a:ext uri="{FF2B5EF4-FFF2-40B4-BE49-F238E27FC236}">
                    <a16:creationId xmlns:a16="http://schemas.microsoft.com/office/drawing/2014/main" id="{5E39ED2E-A134-4588-A45B-D30F940CE856}"/>
                  </a:ext>
                </a:extLst>
              </p:cNvPr>
              <p:cNvSpPr txBox="1">
                <a:spLocks noRot="1" noChangeAspect="1" noMove="1" noResize="1" noEditPoints="1" noAdjustHandles="1" noChangeArrowheads="1" noChangeShapeType="1" noTextEdit="1"/>
              </p:cNvSpPr>
              <p:nvPr/>
            </p:nvSpPr>
            <p:spPr>
              <a:xfrm>
                <a:off x="171703" y="22117292"/>
                <a:ext cx="566520" cy="291618"/>
              </a:xfrm>
              <a:prstGeom prst="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1" name="TextBox 50">
                <a:extLst>
                  <a:ext uri="{FF2B5EF4-FFF2-40B4-BE49-F238E27FC236}">
                    <a16:creationId xmlns:a16="http://schemas.microsoft.com/office/drawing/2014/main" id="{7B995C27-C671-4B1A-BA05-DE39C9B86F0F}"/>
                  </a:ext>
                </a:extLst>
              </p:cNvPr>
              <p:cNvSpPr txBox="1"/>
              <p:nvPr/>
            </p:nvSpPr>
            <p:spPr>
              <a:xfrm>
                <a:off x="3154460" y="22937998"/>
                <a:ext cx="566520" cy="276999"/>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sSub>
                        <m:sSubPr>
                          <m:ctrlPr>
                            <a:rPr lang="en-US" sz="1200" i="1" dirty="0">
                              <a:latin typeface="Cambria Math" panose="02040503050406030204" pitchFamily="18" charset="0"/>
                            </a:rPr>
                          </m:ctrlPr>
                        </m:sSubPr>
                        <m:e>
                          <m:r>
                            <a:rPr lang="en-US" sz="1200" i="1" dirty="0">
                              <a:latin typeface="Cambria Math" panose="02040503050406030204" pitchFamily="18" charset="0"/>
                            </a:rPr>
                            <m:t>𝑣</m:t>
                          </m:r>
                        </m:e>
                        <m:sub>
                          <m:r>
                            <a:rPr lang="en-US" sz="1200" i="1" dirty="0">
                              <a:latin typeface="Cambria Math" panose="02040503050406030204" pitchFamily="18" charset="0"/>
                            </a:rPr>
                            <m:t>𝑥</m:t>
                          </m:r>
                        </m:sub>
                      </m:sSub>
                    </m:oMath>
                  </m:oMathPara>
                </a14:m>
                <a:endParaRPr lang="en-US" sz="1200" dirty="0"/>
              </a:p>
            </p:txBody>
          </p:sp>
        </mc:Choice>
        <mc:Fallback xmlns="">
          <p:sp>
            <p:nvSpPr>
              <p:cNvPr id="51" name="TextBox 50">
                <a:extLst>
                  <a:ext uri="{FF2B5EF4-FFF2-40B4-BE49-F238E27FC236}">
                    <a16:creationId xmlns:a16="http://schemas.microsoft.com/office/drawing/2014/main" id="{7B995C27-C671-4B1A-BA05-DE39C9B86F0F}"/>
                  </a:ext>
                </a:extLst>
              </p:cNvPr>
              <p:cNvSpPr txBox="1">
                <a:spLocks noRot="1" noChangeAspect="1" noMove="1" noResize="1" noEditPoints="1" noAdjustHandles="1" noChangeArrowheads="1" noChangeShapeType="1" noTextEdit="1"/>
              </p:cNvSpPr>
              <p:nvPr/>
            </p:nvSpPr>
            <p:spPr>
              <a:xfrm>
                <a:off x="3154460" y="22937998"/>
                <a:ext cx="566520" cy="276999"/>
              </a:xfrm>
              <a:prstGeom prst="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4" name="TextBox 53">
                <a:extLst>
                  <a:ext uri="{FF2B5EF4-FFF2-40B4-BE49-F238E27FC236}">
                    <a16:creationId xmlns:a16="http://schemas.microsoft.com/office/drawing/2014/main" id="{9F7D0408-E935-4AFE-BB46-6A865FEDC4AF}"/>
                  </a:ext>
                </a:extLst>
              </p:cNvPr>
              <p:cNvSpPr txBox="1"/>
              <p:nvPr/>
            </p:nvSpPr>
            <p:spPr>
              <a:xfrm>
                <a:off x="2338776" y="22096407"/>
                <a:ext cx="566520" cy="291618"/>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sSub>
                        <m:sSubPr>
                          <m:ctrlPr>
                            <a:rPr lang="en-US" sz="1200" i="1" dirty="0" smtClean="0">
                              <a:latin typeface="Cambria Math" panose="02040503050406030204" pitchFamily="18" charset="0"/>
                            </a:rPr>
                          </m:ctrlPr>
                        </m:sSubPr>
                        <m:e>
                          <m:r>
                            <a:rPr lang="en-US" sz="1200" i="1" dirty="0">
                              <a:latin typeface="Cambria Math" panose="02040503050406030204" pitchFamily="18" charset="0"/>
                            </a:rPr>
                            <m:t>𝑣</m:t>
                          </m:r>
                        </m:e>
                        <m:sub>
                          <m:r>
                            <a:rPr lang="en-US" sz="1200" b="0" i="1" dirty="0" smtClean="0">
                              <a:latin typeface="Cambria Math" panose="02040503050406030204" pitchFamily="18" charset="0"/>
                            </a:rPr>
                            <m:t>𝑦</m:t>
                          </m:r>
                        </m:sub>
                      </m:sSub>
                    </m:oMath>
                  </m:oMathPara>
                </a14:m>
                <a:endParaRPr lang="en-US" sz="1200" dirty="0"/>
              </a:p>
            </p:txBody>
          </p:sp>
        </mc:Choice>
        <mc:Fallback xmlns="">
          <p:sp>
            <p:nvSpPr>
              <p:cNvPr id="54" name="TextBox 53">
                <a:extLst>
                  <a:ext uri="{FF2B5EF4-FFF2-40B4-BE49-F238E27FC236}">
                    <a16:creationId xmlns:a16="http://schemas.microsoft.com/office/drawing/2014/main" id="{9F7D0408-E935-4AFE-BB46-6A865FEDC4AF}"/>
                  </a:ext>
                </a:extLst>
              </p:cNvPr>
              <p:cNvSpPr txBox="1">
                <a:spLocks noRot="1" noChangeAspect="1" noMove="1" noResize="1" noEditPoints="1" noAdjustHandles="1" noChangeArrowheads="1" noChangeShapeType="1" noTextEdit="1"/>
              </p:cNvSpPr>
              <p:nvPr/>
            </p:nvSpPr>
            <p:spPr>
              <a:xfrm>
                <a:off x="2338776" y="22096407"/>
                <a:ext cx="566520" cy="291618"/>
              </a:xfrm>
              <a:prstGeom prst="rect">
                <a:avLst/>
              </a:prstGeom>
              <a:blipFill>
                <a:blip r:embed="rId10"/>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5" name="TextBox 54">
                <a:extLst>
                  <a:ext uri="{FF2B5EF4-FFF2-40B4-BE49-F238E27FC236}">
                    <a16:creationId xmlns:a16="http://schemas.microsoft.com/office/drawing/2014/main" id="{923B8B11-DB9B-4E07-AC06-65BCE9FB05BA}"/>
                  </a:ext>
                </a:extLst>
              </p:cNvPr>
              <p:cNvSpPr txBox="1"/>
              <p:nvPr/>
            </p:nvSpPr>
            <p:spPr>
              <a:xfrm>
                <a:off x="5306103" y="22929408"/>
                <a:ext cx="566520" cy="276999"/>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sSub>
                        <m:sSubPr>
                          <m:ctrlPr>
                            <a:rPr lang="en-US" sz="1200" i="1" dirty="0">
                              <a:latin typeface="Cambria Math" panose="02040503050406030204" pitchFamily="18" charset="0"/>
                            </a:rPr>
                          </m:ctrlPr>
                        </m:sSubPr>
                        <m:e>
                          <m:r>
                            <a:rPr lang="en-US" sz="1200" i="1" dirty="0">
                              <a:latin typeface="Cambria Math" panose="02040503050406030204" pitchFamily="18" charset="0"/>
                            </a:rPr>
                            <m:t>𝑣</m:t>
                          </m:r>
                        </m:e>
                        <m:sub>
                          <m:r>
                            <a:rPr lang="en-US" sz="1200" i="1" dirty="0">
                              <a:latin typeface="Cambria Math" panose="02040503050406030204" pitchFamily="18" charset="0"/>
                            </a:rPr>
                            <m:t>𝑥</m:t>
                          </m:r>
                        </m:sub>
                      </m:sSub>
                    </m:oMath>
                  </m:oMathPara>
                </a14:m>
                <a:endParaRPr lang="en-US" sz="1200" dirty="0"/>
              </a:p>
            </p:txBody>
          </p:sp>
        </mc:Choice>
        <mc:Fallback xmlns="">
          <p:sp>
            <p:nvSpPr>
              <p:cNvPr id="55" name="TextBox 54">
                <a:extLst>
                  <a:ext uri="{FF2B5EF4-FFF2-40B4-BE49-F238E27FC236}">
                    <a16:creationId xmlns:a16="http://schemas.microsoft.com/office/drawing/2014/main" id="{923B8B11-DB9B-4E07-AC06-65BCE9FB05BA}"/>
                  </a:ext>
                </a:extLst>
              </p:cNvPr>
              <p:cNvSpPr txBox="1">
                <a:spLocks noRot="1" noChangeAspect="1" noMove="1" noResize="1" noEditPoints="1" noAdjustHandles="1" noChangeArrowheads="1" noChangeShapeType="1" noTextEdit="1"/>
              </p:cNvSpPr>
              <p:nvPr/>
            </p:nvSpPr>
            <p:spPr>
              <a:xfrm>
                <a:off x="5306103" y="22929408"/>
                <a:ext cx="566520" cy="276999"/>
              </a:xfrm>
              <a:prstGeom prst="rect">
                <a:avLst/>
              </a:prstGeom>
              <a:blipFill>
                <a:blip r:embed="rId11"/>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6" name="TextBox 55">
                <a:extLst>
                  <a:ext uri="{FF2B5EF4-FFF2-40B4-BE49-F238E27FC236}">
                    <a16:creationId xmlns:a16="http://schemas.microsoft.com/office/drawing/2014/main" id="{296183D3-04EB-4F24-9D66-2A53B9DFA251}"/>
                  </a:ext>
                </a:extLst>
              </p:cNvPr>
              <p:cNvSpPr txBox="1"/>
              <p:nvPr/>
            </p:nvSpPr>
            <p:spPr>
              <a:xfrm>
                <a:off x="4104726" y="22630060"/>
                <a:ext cx="566520" cy="291618"/>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sSub>
                        <m:sSubPr>
                          <m:ctrlPr>
                            <a:rPr lang="en-US" sz="1200" i="1" dirty="0">
                              <a:latin typeface="Cambria Math" panose="02040503050406030204" pitchFamily="18" charset="0"/>
                            </a:rPr>
                          </m:ctrlPr>
                        </m:sSubPr>
                        <m:e>
                          <m:r>
                            <a:rPr lang="en-US" sz="1200" i="1" dirty="0">
                              <a:latin typeface="Cambria Math" panose="02040503050406030204" pitchFamily="18" charset="0"/>
                            </a:rPr>
                            <m:t>𝑣</m:t>
                          </m:r>
                        </m:e>
                        <m:sub>
                          <m:r>
                            <a:rPr lang="en-US" sz="1200" i="1" dirty="0">
                              <a:latin typeface="Cambria Math" panose="02040503050406030204" pitchFamily="18" charset="0"/>
                            </a:rPr>
                            <m:t>𝑦</m:t>
                          </m:r>
                        </m:sub>
                      </m:sSub>
                    </m:oMath>
                  </m:oMathPara>
                </a14:m>
                <a:endParaRPr lang="en-US" sz="1200" dirty="0"/>
              </a:p>
            </p:txBody>
          </p:sp>
        </mc:Choice>
        <mc:Fallback xmlns="">
          <p:sp>
            <p:nvSpPr>
              <p:cNvPr id="56" name="TextBox 55">
                <a:extLst>
                  <a:ext uri="{FF2B5EF4-FFF2-40B4-BE49-F238E27FC236}">
                    <a16:creationId xmlns:a16="http://schemas.microsoft.com/office/drawing/2014/main" id="{296183D3-04EB-4F24-9D66-2A53B9DFA251}"/>
                  </a:ext>
                </a:extLst>
              </p:cNvPr>
              <p:cNvSpPr txBox="1">
                <a:spLocks noRot="1" noChangeAspect="1" noMove="1" noResize="1" noEditPoints="1" noAdjustHandles="1" noChangeArrowheads="1" noChangeShapeType="1" noTextEdit="1"/>
              </p:cNvSpPr>
              <p:nvPr/>
            </p:nvSpPr>
            <p:spPr>
              <a:xfrm>
                <a:off x="4104726" y="22630060"/>
                <a:ext cx="566520" cy="291618"/>
              </a:xfrm>
              <a:prstGeom prst="rect">
                <a:avLst/>
              </a:prstGeom>
              <a:blipFill>
                <a:blip r:embed="rId1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7" name="TextBox 56">
                <a:extLst>
                  <a:ext uri="{FF2B5EF4-FFF2-40B4-BE49-F238E27FC236}">
                    <a16:creationId xmlns:a16="http://schemas.microsoft.com/office/drawing/2014/main" id="{61A66F18-AD8E-4F8C-8200-F751ADD2566D}"/>
                  </a:ext>
                </a:extLst>
              </p:cNvPr>
              <p:cNvSpPr txBox="1"/>
              <p:nvPr/>
            </p:nvSpPr>
            <p:spPr>
              <a:xfrm>
                <a:off x="7504697" y="22937998"/>
                <a:ext cx="566520" cy="276999"/>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sSub>
                        <m:sSubPr>
                          <m:ctrlPr>
                            <a:rPr lang="en-US" sz="1200" i="1" dirty="0">
                              <a:latin typeface="Cambria Math" panose="02040503050406030204" pitchFamily="18" charset="0"/>
                            </a:rPr>
                          </m:ctrlPr>
                        </m:sSubPr>
                        <m:e>
                          <m:r>
                            <a:rPr lang="en-US" sz="1200" i="1" dirty="0">
                              <a:latin typeface="Cambria Math" panose="02040503050406030204" pitchFamily="18" charset="0"/>
                            </a:rPr>
                            <m:t>𝑣</m:t>
                          </m:r>
                        </m:e>
                        <m:sub>
                          <m:r>
                            <a:rPr lang="en-US" sz="1200" i="1" dirty="0">
                              <a:latin typeface="Cambria Math" panose="02040503050406030204" pitchFamily="18" charset="0"/>
                            </a:rPr>
                            <m:t>𝑥</m:t>
                          </m:r>
                        </m:sub>
                      </m:sSub>
                    </m:oMath>
                  </m:oMathPara>
                </a14:m>
                <a:endParaRPr lang="en-US" sz="1200" dirty="0"/>
              </a:p>
            </p:txBody>
          </p:sp>
        </mc:Choice>
        <mc:Fallback xmlns="">
          <p:sp>
            <p:nvSpPr>
              <p:cNvPr id="57" name="TextBox 56">
                <a:extLst>
                  <a:ext uri="{FF2B5EF4-FFF2-40B4-BE49-F238E27FC236}">
                    <a16:creationId xmlns:a16="http://schemas.microsoft.com/office/drawing/2014/main" id="{61A66F18-AD8E-4F8C-8200-F751ADD2566D}"/>
                  </a:ext>
                </a:extLst>
              </p:cNvPr>
              <p:cNvSpPr txBox="1">
                <a:spLocks noRot="1" noChangeAspect="1" noMove="1" noResize="1" noEditPoints="1" noAdjustHandles="1" noChangeArrowheads="1" noChangeShapeType="1" noTextEdit="1"/>
              </p:cNvSpPr>
              <p:nvPr/>
            </p:nvSpPr>
            <p:spPr>
              <a:xfrm>
                <a:off x="7504697" y="22937998"/>
                <a:ext cx="566520" cy="276999"/>
              </a:xfrm>
              <a:prstGeom prst="rect">
                <a:avLst/>
              </a:prstGeom>
              <a:blipFill>
                <a:blip r:embed="rId1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8" name="TextBox 57">
                <a:extLst>
                  <a:ext uri="{FF2B5EF4-FFF2-40B4-BE49-F238E27FC236}">
                    <a16:creationId xmlns:a16="http://schemas.microsoft.com/office/drawing/2014/main" id="{9EF44910-BE6F-497A-9969-3BB862F14CC6}"/>
                  </a:ext>
                </a:extLst>
              </p:cNvPr>
              <p:cNvSpPr txBox="1"/>
              <p:nvPr/>
            </p:nvSpPr>
            <p:spPr>
              <a:xfrm>
                <a:off x="4468837" y="22161147"/>
                <a:ext cx="566520" cy="291618"/>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sSub>
                        <m:sSubPr>
                          <m:ctrlPr>
                            <a:rPr lang="en-US" sz="1200" i="1" dirty="0">
                              <a:latin typeface="Cambria Math" panose="02040503050406030204" pitchFamily="18" charset="0"/>
                            </a:rPr>
                          </m:ctrlPr>
                        </m:sSubPr>
                        <m:e>
                          <m:r>
                            <a:rPr lang="en-US" sz="1200" i="1" dirty="0">
                              <a:latin typeface="Cambria Math" panose="02040503050406030204" pitchFamily="18" charset="0"/>
                            </a:rPr>
                            <m:t>𝑣</m:t>
                          </m:r>
                        </m:e>
                        <m:sub>
                          <m:r>
                            <a:rPr lang="en-US" sz="1200" i="1" dirty="0">
                              <a:latin typeface="Cambria Math" panose="02040503050406030204" pitchFamily="18" charset="0"/>
                            </a:rPr>
                            <m:t>𝑦</m:t>
                          </m:r>
                        </m:sub>
                      </m:sSub>
                    </m:oMath>
                  </m:oMathPara>
                </a14:m>
                <a:endParaRPr lang="en-US" sz="1200" dirty="0"/>
              </a:p>
            </p:txBody>
          </p:sp>
        </mc:Choice>
        <mc:Fallback xmlns="">
          <p:sp>
            <p:nvSpPr>
              <p:cNvPr id="58" name="TextBox 57">
                <a:extLst>
                  <a:ext uri="{FF2B5EF4-FFF2-40B4-BE49-F238E27FC236}">
                    <a16:creationId xmlns:a16="http://schemas.microsoft.com/office/drawing/2014/main" id="{9EF44910-BE6F-497A-9969-3BB862F14CC6}"/>
                  </a:ext>
                </a:extLst>
              </p:cNvPr>
              <p:cNvSpPr txBox="1">
                <a:spLocks noRot="1" noChangeAspect="1" noMove="1" noResize="1" noEditPoints="1" noAdjustHandles="1" noChangeArrowheads="1" noChangeShapeType="1" noTextEdit="1"/>
              </p:cNvSpPr>
              <p:nvPr/>
            </p:nvSpPr>
            <p:spPr>
              <a:xfrm>
                <a:off x="4468837" y="22161147"/>
                <a:ext cx="566520" cy="291618"/>
              </a:xfrm>
              <a:prstGeom prst="rect">
                <a:avLst/>
              </a:prstGeom>
              <a:blipFill>
                <a:blip r:embed="rId8"/>
                <a:stretch>
                  <a:fillRect/>
                </a:stretch>
              </a:blipFill>
            </p:spPr>
            <p:txBody>
              <a:bodyPr/>
              <a:lstStyle/>
              <a:p>
                <a:r>
                  <a:rPr lang="en-US">
                    <a:noFill/>
                  </a:rPr>
                  <a:t> </a:t>
                </a:r>
              </a:p>
            </p:txBody>
          </p:sp>
        </mc:Fallback>
      </mc:AlternateContent>
      <p:cxnSp>
        <p:nvCxnSpPr>
          <p:cNvPr id="59" name="Straight Arrow Connector 58">
            <a:extLst>
              <a:ext uri="{FF2B5EF4-FFF2-40B4-BE49-F238E27FC236}">
                <a16:creationId xmlns:a16="http://schemas.microsoft.com/office/drawing/2014/main" id="{ADF0EFC2-A4E3-4706-BEEA-BF9F36045B3B}"/>
              </a:ext>
            </a:extLst>
          </p:cNvPr>
          <p:cNvCxnSpPr>
            <a:cxnSpLocks/>
          </p:cNvCxnSpPr>
          <p:nvPr/>
        </p:nvCxnSpPr>
        <p:spPr>
          <a:xfrm flipH="1">
            <a:off x="1159085" y="21101399"/>
            <a:ext cx="419418" cy="582323"/>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6D2E61A7-09AA-4040-9B58-C469C5B6F541}"/>
              </a:ext>
            </a:extLst>
          </p:cNvPr>
          <p:cNvSpPr txBox="1"/>
          <p:nvPr/>
        </p:nvSpPr>
        <p:spPr>
          <a:xfrm>
            <a:off x="2625009" y="20406348"/>
            <a:ext cx="2725143" cy="707886"/>
          </a:xfrm>
          <a:prstGeom prst="rect">
            <a:avLst/>
          </a:prstGeom>
          <a:noFill/>
        </p:spPr>
        <p:txBody>
          <a:bodyPr wrap="square" rtlCol="0">
            <a:spAutoFit/>
          </a:bodyPr>
          <a:lstStyle/>
          <a:p>
            <a:pPr algn="ctr"/>
            <a:r>
              <a:rPr lang="en-US" sz="2000" dirty="0"/>
              <a:t>Isotropic for lower energies only</a:t>
            </a:r>
          </a:p>
        </p:txBody>
      </p:sp>
      <p:sp>
        <p:nvSpPr>
          <p:cNvPr id="68" name="TextBox 67">
            <a:extLst>
              <a:ext uri="{FF2B5EF4-FFF2-40B4-BE49-F238E27FC236}">
                <a16:creationId xmlns:a16="http://schemas.microsoft.com/office/drawing/2014/main" id="{C5490450-3C29-4EAE-9348-D407F173AE68}"/>
              </a:ext>
            </a:extLst>
          </p:cNvPr>
          <p:cNvSpPr txBox="1"/>
          <p:nvPr/>
        </p:nvSpPr>
        <p:spPr>
          <a:xfrm>
            <a:off x="698835" y="20720053"/>
            <a:ext cx="2131547" cy="400110"/>
          </a:xfrm>
          <a:prstGeom prst="rect">
            <a:avLst/>
          </a:prstGeom>
          <a:noFill/>
        </p:spPr>
        <p:txBody>
          <a:bodyPr wrap="square" rtlCol="0">
            <a:spAutoFit/>
          </a:bodyPr>
          <a:lstStyle/>
          <a:p>
            <a:pPr algn="ctr"/>
            <a:r>
              <a:rPr lang="en-US" sz="2000" dirty="0" err="1"/>
              <a:t>Isotropized</a:t>
            </a:r>
            <a:endParaRPr lang="en-US" sz="2000" dirty="0"/>
          </a:p>
        </p:txBody>
      </p:sp>
      <p:cxnSp>
        <p:nvCxnSpPr>
          <p:cNvPr id="69" name="Straight Arrow Connector 68">
            <a:extLst>
              <a:ext uri="{FF2B5EF4-FFF2-40B4-BE49-F238E27FC236}">
                <a16:creationId xmlns:a16="http://schemas.microsoft.com/office/drawing/2014/main" id="{464E979C-D32F-4735-B178-577697E1C3DE}"/>
              </a:ext>
            </a:extLst>
          </p:cNvPr>
          <p:cNvCxnSpPr>
            <a:cxnSpLocks/>
          </p:cNvCxnSpPr>
          <p:nvPr/>
        </p:nvCxnSpPr>
        <p:spPr>
          <a:xfrm flipH="1">
            <a:off x="3457065" y="21139424"/>
            <a:ext cx="419418" cy="582323"/>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31" name="TextBox 1030">
                <a:extLst>
                  <a:ext uri="{FF2B5EF4-FFF2-40B4-BE49-F238E27FC236}">
                    <a16:creationId xmlns:a16="http://schemas.microsoft.com/office/drawing/2014/main" id="{17F7C7C2-318F-471B-9BDA-D877FC88870E}"/>
                  </a:ext>
                </a:extLst>
              </p:cNvPr>
              <p:cNvSpPr txBox="1"/>
              <p:nvPr/>
            </p:nvSpPr>
            <p:spPr>
              <a:xfrm>
                <a:off x="8672523" y="11102532"/>
                <a:ext cx="6697955" cy="2270943"/>
              </a:xfrm>
              <a:prstGeom prst="rect">
                <a:avLst/>
              </a:prstGeom>
              <a:noFill/>
            </p:spPr>
            <p:txBody>
              <a:bodyPr wrap="square" rtlCol="0">
                <a:spAutoFit/>
              </a:bodyPr>
              <a:lstStyle/>
              <a:p>
                <a:pPr marL="342900" indent="-342900">
                  <a:buFont typeface="Arial" panose="020B0604020202020204" pitchFamily="34" charset="0"/>
                  <a:buChar char="•"/>
                </a:pPr>
                <a:r>
                  <a:rPr lang="en-US" sz="2000" dirty="0"/>
                  <a:t>Boris Push method of moving test particles in time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Particles in the inflow bounce back and forth along X</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Upon encountering the current sheet, they are accelerated by </a:t>
                </a:r>
                <a14:m>
                  <m:oMath xmlns:m="http://schemas.openxmlformats.org/officeDocument/2006/math">
                    <m:sSub>
                      <m:sSubPr>
                        <m:ctrlPr>
                          <a:rPr lang="en-US" sz="2000" i="1" dirty="0" smtClean="0">
                            <a:latin typeface="Cambria Math" panose="02040503050406030204" pitchFamily="18" charset="0"/>
                          </a:rPr>
                        </m:ctrlPr>
                      </m:sSubPr>
                      <m:e>
                        <m:r>
                          <a:rPr lang="en-US" sz="2000" b="0" i="1" dirty="0" smtClean="0">
                            <a:latin typeface="Cambria Math" panose="02040503050406030204" pitchFamily="18" charset="0"/>
                          </a:rPr>
                          <m:t>𝐸</m:t>
                        </m:r>
                      </m:e>
                      <m:sub>
                        <m:r>
                          <a:rPr lang="en-US" sz="2000" b="0" i="1" dirty="0" smtClean="0">
                            <a:latin typeface="Cambria Math" panose="02040503050406030204" pitchFamily="18" charset="0"/>
                          </a:rPr>
                          <m:t>𝑦</m:t>
                        </m:r>
                      </m:sub>
                    </m:sSub>
                  </m:oMath>
                </a14:m>
                <a:r>
                  <a:rPr lang="en-US" sz="2000" dirty="0"/>
                  <a:t> and move into the outflow where they exhibit bouncing motion along Z </a:t>
                </a:r>
              </a:p>
            </p:txBody>
          </p:sp>
        </mc:Choice>
        <mc:Fallback xmlns="">
          <p:sp>
            <p:nvSpPr>
              <p:cNvPr id="1031" name="TextBox 1030">
                <a:extLst>
                  <a:ext uri="{FF2B5EF4-FFF2-40B4-BE49-F238E27FC236}">
                    <a16:creationId xmlns:a16="http://schemas.microsoft.com/office/drawing/2014/main" id="{17F7C7C2-318F-471B-9BDA-D877FC88870E}"/>
                  </a:ext>
                </a:extLst>
              </p:cNvPr>
              <p:cNvSpPr txBox="1">
                <a:spLocks noRot="1" noChangeAspect="1" noMove="1" noResize="1" noEditPoints="1" noAdjustHandles="1" noChangeArrowheads="1" noChangeShapeType="1" noTextEdit="1"/>
              </p:cNvSpPr>
              <p:nvPr/>
            </p:nvSpPr>
            <p:spPr>
              <a:xfrm>
                <a:off x="8672523" y="11102532"/>
                <a:ext cx="6697955" cy="2270943"/>
              </a:xfrm>
              <a:prstGeom prst="rect">
                <a:avLst/>
              </a:prstGeom>
              <a:blipFill>
                <a:blip r:embed="rId14"/>
                <a:stretch>
                  <a:fillRect l="-820" t="-1340" r="-273" b="-375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7" name="Rectangle 76">
                <a:extLst>
                  <a:ext uri="{FF2B5EF4-FFF2-40B4-BE49-F238E27FC236}">
                    <a16:creationId xmlns:a16="http://schemas.microsoft.com/office/drawing/2014/main" id="{988903AB-BBF5-4ECF-9DBE-1C352E38FE37}"/>
                  </a:ext>
                </a:extLst>
              </p:cNvPr>
              <p:cNvSpPr/>
              <p:nvPr/>
            </p:nvSpPr>
            <p:spPr>
              <a:xfrm>
                <a:off x="8631442" y="5230071"/>
                <a:ext cx="5673710" cy="521913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a:t>
                </a:r>
                <a14:m>
                  <m:oMath xmlns:m="http://schemas.openxmlformats.org/officeDocument/2006/math">
                    <a:fld id="{825F15A7-03F4-43D7-82C5-3E23DA2F108C}" type="mathplaceholder">
                      <a:rPr lang="en-US" i="1" smtClean="0">
                        <a:latin typeface="Cambria Math" panose="02040503050406030204" pitchFamily="18" charset="0"/>
                      </a:rPr>
                      <a:t>Type equation here.</a:t>
                    </a:fld>
                  </m:oMath>
                </a14:m>
                <a:r>
                  <a:rPr lang="en-US" dirty="0"/>
                  <a:t>cv</a:t>
                </a:r>
              </a:p>
            </p:txBody>
          </p:sp>
        </mc:Choice>
        <mc:Fallback xmlns="">
          <p:sp>
            <p:nvSpPr>
              <p:cNvPr id="77" name="Rectangle 76">
                <a:extLst>
                  <a:ext uri="{FF2B5EF4-FFF2-40B4-BE49-F238E27FC236}">
                    <a16:creationId xmlns:a16="http://schemas.microsoft.com/office/drawing/2014/main" id="{988903AB-BBF5-4ECF-9DBE-1C352E38FE37}"/>
                  </a:ext>
                </a:extLst>
              </p:cNvPr>
              <p:cNvSpPr>
                <a:spLocks noRot="1" noChangeAspect="1" noMove="1" noResize="1" noEditPoints="1" noAdjustHandles="1" noChangeArrowheads="1" noChangeShapeType="1" noTextEdit="1"/>
              </p:cNvSpPr>
              <p:nvPr/>
            </p:nvSpPr>
            <p:spPr>
              <a:xfrm>
                <a:off x="8631442" y="5230071"/>
                <a:ext cx="5673710" cy="5219136"/>
              </a:xfrm>
              <a:prstGeom prst="rect">
                <a:avLst/>
              </a:prstGeom>
              <a:blipFill>
                <a:blip r:embed="rId1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1" name="TextBox 80">
                <a:extLst>
                  <a:ext uri="{FF2B5EF4-FFF2-40B4-BE49-F238E27FC236}">
                    <a16:creationId xmlns:a16="http://schemas.microsoft.com/office/drawing/2014/main" id="{B140F896-4F54-4CE6-8826-CEA1F11305C0}"/>
                  </a:ext>
                </a:extLst>
              </p:cNvPr>
              <p:cNvSpPr txBox="1"/>
              <p:nvPr/>
            </p:nvSpPr>
            <p:spPr>
              <a:xfrm>
                <a:off x="14441638" y="16201529"/>
                <a:ext cx="4768344" cy="4425379"/>
              </a:xfrm>
              <a:prstGeom prst="rect">
                <a:avLst/>
              </a:prstGeom>
              <a:noFill/>
            </p:spPr>
            <p:txBody>
              <a:bodyPr wrap="square" rtlCol="0">
                <a:spAutoFit/>
              </a:bodyPr>
              <a:lstStyle/>
              <a:p>
                <a:pPr marL="342900" indent="-342900">
                  <a:buFont typeface="Arial" panose="020B0604020202020204" pitchFamily="34" charset="0"/>
                  <a:buChar char="•"/>
                </a:pPr>
                <a:r>
                  <a:rPr lang="en-US" sz="2000" dirty="0"/>
                  <a:t>Similar </a:t>
                </a:r>
                <a14:m>
                  <m:oMath xmlns:m="http://schemas.openxmlformats.org/officeDocument/2006/math">
                    <m:r>
                      <a:rPr lang="en-US" sz="2000" i="1" dirty="0">
                        <a:latin typeface="Cambria Math" panose="02040503050406030204" pitchFamily="18" charset="0"/>
                      </a:rPr>
                      <m:t>𝐽</m:t>
                    </m:r>
                    <m:r>
                      <a:rPr lang="en-US" sz="2000" i="1" dirty="0">
                        <a:latin typeface="Cambria Math" panose="02040503050406030204" pitchFamily="18" charset="0"/>
                      </a:rPr>
                      <m:t>･</m:t>
                    </m:r>
                    <m:r>
                      <a:rPr lang="en-US" sz="2000" i="1" dirty="0">
                        <a:latin typeface="Cambria Math" panose="02040503050406030204" pitchFamily="18" charset="0"/>
                      </a:rPr>
                      <m:t>𝐸</m:t>
                    </m:r>
                  </m:oMath>
                </a14:m>
                <a:r>
                  <a:rPr lang="en-US" sz="2000" dirty="0"/>
                  <a:t> signatures have been observed by MMS</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Abrupt low energy pitch angle shifts</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Local null of electromagnetic energy flux</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Large Enthalpy flux contributions, indicative of thermalization</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Upon encountering the current sheet, they are accelerated by </a:t>
                </a:r>
                <a14:m>
                  <m:oMath xmlns:m="http://schemas.openxmlformats.org/officeDocument/2006/math">
                    <m:sSub>
                      <m:sSubPr>
                        <m:ctrlPr>
                          <a:rPr lang="en-US" sz="2000" i="1" dirty="0">
                            <a:latin typeface="Cambria Math" panose="02040503050406030204" pitchFamily="18" charset="0"/>
                          </a:rPr>
                        </m:ctrlPr>
                      </m:sSubPr>
                      <m:e>
                        <m:r>
                          <a:rPr lang="en-US" sz="2000" i="1" dirty="0">
                            <a:latin typeface="Cambria Math" panose="02040503050406030204" pitchFamily="18" charset="0"/>
                          </a:rPr>
                          <m:t>𝐸</m:t>
                        </m:r>
                      </m:e>
                      <m:sub>
                        <m:r>
                          <a:rPr lang="en-US" sz="2000" i="1" dirty="0">
                            <a:latin typeface="Cambria Math" panose="02040503050406030204" pitchFamily="18" charset="0"/>
                          </a:rPr>
                          <m:t>𝑦</m:t>
                        </m:r>
                      </m:sub>
                    </m:sSub>
                  </m:oMath>
                </a14:m>
                <a:r>
                  <a:rPr lang="en-US" sz="2000" dirty="0"/>
                  <a:t> and move into the outflow where they exhibit bouncing motion along Z </a:t>
                </a:r>
              </a:p>
            </p:txBody>
          </p:sp>
        </mc:Choice>
        <mc:Fallback>
          <p:sp>
            <p:nvSpPr>
              <p:cNvPr id="81" name="TextBox 80">
                <a:extLst>
                  <a:ext uri="{FF2B5EF4-FFF2-40B4-BE49-F238E27FC236}">
                    <a16:creationId xmlns:a16="http://schemas.microsoft.com/office/drawing/2014/main" id="{B140F896-4F54-4CE6-8826-CEA1F11305C0}"/>
                  </a:ext>
                </a:extLst>
              </p:cNvPr>
              <p:cNvSpPr txBox="1">
                <a:spLocks noRot="1" noChangeAspect="1" noMove="1" noResize="1" noEditPoints="1" noAdjustHandles="1" noChangeArrowheads="1" noChangeShapeType="1" noTextEdit="1"/>
              </p:cNvSpPr>
              <p:nvPr/>
            </p:nvSpPr>
            <p:spPr>
              <a:xfrm>
                <a:off x="14441638" y="16201529"/>
                <a:ext cx="4768344" cy="4425379"/>
              </a:xfrm>
              <a:prstGeom prst="rect">
                <a:avLst/>
              </a:prstGeom>
              <a:blipFill>
                <a:blip r:embed="rId16"/>
                <a:stretch>
                  <a:fillRect l="-1151" t="-826" b="-1515"/>
                </a:stretch>
              </a:blipFill>
            </p:spPr>
            <p:txBody>
              <a:bodyPr/>
              <a:lstStyle/>
              <a:p>
                <a:r>
                  <a:rPr lang="en-US">
                    <a:noFill/>
                  </a:rPr>
                  <a:t> </a:t>
                </a:r>
              </a:p>
            </p:txBody>
          </p:sp>
        </mc:Fallback>
      </mc:AlternateContent>
      <p:pic>
        <p:nvPicPr>
          <p:cNvPr id="8" name="Picture 7" descr="A screenshot of a cell phone&#10;&#10;Description automatically generated">
            <a:extLst>
              <a:ext uri="{FF2B5EF4-FFF2-40B4-BE49-F238E27FC236}">
                <a16:creationId xmlns:a16="http://schemas.microsoft.com/office/drawing/2014/main" id="{3573DBA5-2EBE-4EC6-B090-20C4EA7A9535}"/>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8725395" y="5326356"/>
            <a:ext cx="2343150" cy="1952625"/>
          </a:xfrm>
          <a:prstGeom prst="rect">
            <a:avLst/>
          </a:prstGeom>
        </p:spPr>
      </p:pic>
      <p:pic>
        <p:nvPicPr>
          <p:cNvPr id="25" name="Picture 24">
            <a:extLst>
              <a:ext uri="{FF2B5EF4-FFF2-40B4-BE49-F238E27FC236}">
                <a16:creationId xmlns:a16="http://schemas.microsoft.com/office/drawing/2014/main" id="{2AF37A47-CF2B-4C0B-B45F-A5B43752CD72}"/>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956530" y="5296786"/>
            <a:ext cx="2266950" cy="2019300"/>
          </a:xfrm>
          <a:prstGeom prst="rect">
            <a:avLst/>
          </a:prstGeom>
        </p:spPr>
      </p:pic>
      <mc:AlternateContent xmlns:mc="http://schemas.openxmlformats.org/markup-compatibility/2006" xmlns:a14="http://schemas.microsoft.com/office/drawing/2010/main">
        <mc:Choice Requires="a14">
          <p:sp>
            <p:nvSpPr>
              <p:cNvPr id="31" name="TextBox 30">
                <a:extLst>
                  <a:ext uri="{FF2B5EF4-FFF2-40B4-BE49-F238E27FC236}">
                    <a16:creationId xmlns:a16="http://schemas.microsoft.com/office/drawing/2014/main" id="{5F21D190-5CAB-497C-AE1C-55091294A6BD}"/>
                  </a:ext>
                </a:extLst>
              </p:cNvPr>
              <p:cNvSpPr txBox="1"/>
              <p:nvPr/>
            </p:nvSpPr>
            <p:spPr>
              <a:xfrm>
                <a:off x="9357648" y="8003056"/>
                <a:ext cx="3340159" cy="50135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US" sz="1400" i="1" smtClean="0">
                              <a:latin typeface="Cambria Math" panose="02040503050406030204" pitchFamily="18" charset="0"/>
                            </a:rPr>
                          </m:ctrlPr>
                        </m:fPr>
                        <m:num>
                          <m:r>
                            <a:rPr lang="en-US" sz="1400" b="0" i="1" smtClean="0">
                              <a:latin typeface="Cambria Math" panose="02040503050406030204" pitchFamily="18" charset="0"/>
                            </a:rPr>
                            <m:t>𝑑</m:t>
                          </m:r>
                          <m:r>
                            <a:rPr lang="en-US" sz="1400" b="1" i="1" smtClean="0">
                              <a:latin typeface="Cambria Math" panose="02040503050406030204" pitchFamily="18" charset="0"/>
                            </a:rPr>
                            <m:t>𝒗</m:t>
                          </m:r>
                        </m:num>
                        <m:den>
                          <m:r>
                            <a:rPr lang="en-US" sz="1400" b="0" i="1" smtClean="0">
                              <a:latin typeface="Cambria Math" panose="02040503050406030204" pitchFamily="18" charset="0"/>
                            </a:rPr>
                            <m:t>𝑑𝑡</m:t>
                          </m:r>
                        </m:den>
                      </m:f>
                      <m:r>
                        <a:rPr lang="en-US" sz="1400" b="0" i="1" smtClean="0">
                          <a:latin typeface="Cambria Math" panose="02040503050406030204" pitchFamily="18" charset="0"/>
                        </a:rPr>
                        <m:t>=</m:t>
                      </m:r>
                      <m:f>
                        <m:fPr>
                          <m:ctrlPr>
                            <a:rPr lang="en-US" sz="1400" b="0" i="1" smtClean="0">
                              <a:latin typeface="Cambria Math" panose="02040503050406030204" pitchFamily="18" charset="0"/>
                            </a:rPr>
                          </m:ctrlPr>
                        </m:fPr>
                        <m:num>
                          <m:r>
                            <a:rPr lang="en-US" sz="1400" b="0" i="1" smtClean="0">
                              <a:latin typeface="Cambria Math" panose="02040503050406030204" pitchFamily="18" charset="0"/>
                            </a:rPr>
                            <m:t>𝑞</m:t>
                          </m:r>
                        </m:num>
                        <m:den>
                          <m:r>
                            <a:rPr lang="en-US" sz="1400" b="0" i="1" smtClean="0">
                              <a:latin typeface="Cambria Math" panose="02040503050406030204" pitchFamily="18" charset="0"/>
                            </a:rPr>
                            <m:t>𝑚</m:t>
                          </m:r>
                        </m:den>
                      </m:f>
                      <m:d>
                        <m:dPr>
                          <m:ctrlPr>
                            <a:rPr lang="en-US" sz="1400" b="0" i="1" smtClean="0">
                              <a:latin typeface="Cambria Math" panose="02040503050406030204" pitchFamily="18" charset="0"/>
                            </a:rPr>
                          </m:ctrlPr>
                        </m:dPr>
                        <m:e>
                          <m:r>
                            <a:rPr lang="en-US" sz="1400" b="1" i="1" smtClean="0">
                              <a:latin typeface="Cambria Math" panose="02040503050406030204" pitchFamily="18" charset="0"/>
                            </a:rPr>
                            <m:t>𝑬</m:t>
                          </m:r>
                          <m:r>
                            <a:rPr lang="en-US" sz="1400" b="0" i="1" smtClean="0">
                              <a:latin typeface="Cambria Math" panose="02040503050406030204" pitchFamily="18" charset="0"/>
                            </a:rPr>
                            <m:t>+</m:t>
                          </m:r>
                          <m:r>
                            <a:rPr lang="en-US" sz="1400" b="1" i="1" smtClean="0">
                              <a:latin typeface="Cambria Math" panose="02040503050406030204" pitchFamily="18" charset="0"/>
                            </a:rPr>
                            <m:t>𝒗</m:t>
                          </m:r>
                          <m:r>
                            <a:rPr lang="en-US" sz="1400" i="1" smtClean="0">
                              <a:latin typeface="Cambria Math" panose="02040503050406030204" pitchFamily="18" charset="0"/>
                              <a:ea typeface="Cambria Math" panose="02040503050406030204" pitchFamily="18" charset="0"/>
                            </a:rPr>
                            <m:t>×</m:t>
                          </m:r>
                          <m:r>
                            <a:rPr lang="en-US" sz="1400" b="1" i="1" smtClean="0">
                              <a:latin typeface="Cambria Math" panose="02040503050406030204" pitchFamily="18" charset="0"/>
                              <a:ea typeface="Cambria Math" panose="02040503050406030204" pitchFamily="18" charset="0"/>
                            </a:rPr>
                            <m:t>𝑩</m:t>
                          </m:r>
                        </m:e>
                      </m:d>
                    </m:oMath>
                  </m:oMathPara>
                </a14:m>
                <a:endParaRPr lang="en-US" sz="1400" dirty="0"/>
              </a:p>
            </p:txBody>
          </p:sp>
        </mc:Choice>
        <mc:Fallback xmlns="">
          <p:sp>
            <p:nvSpPr>
              <p:cNvPr id="31" name="TextBox 30">
                <a:extLst>
                  <a:ext uri="{FF2B5EF4-FFF2-40B4-BE49-F238E27FC236}">
                    <a16:creationId xmlns:a16="http://schemas.microsoft.com/office/drawing/2014/main" id="{5F21D190-5CAB-497C-AE1C-55091294A6BD}"/>
                  </a:ext>
                </a:extLst>
              </p:cNvPr>
              <p:cNvSpPr txBox="1">
                <a:spLocks noRot="1" noChangeAspect="1" noMove="1" noResize="1" noEditPoints="1" noAdjustHandles="1" noChangeArrowheads="1" noChangeShapeType="1" noTextEdit="1"/>
              </p:cNvSpPr>
              <p:nvPr/>
            </p:nvSpPr>
            <p:spPr>
              <a:xfrm>
                <a:off x="9357648" y="8003056"/>
                <a:ext cx="3340159" cy="501356"/>
              </a:xfrm>
              <a:prstGeom prst="rect">
                <a:avLst/>
              </a:prstGeom>
              <a:blipFill>
                <a:blip r:embed="rId19"/>
                <a:stretch>
                  <a:fillRect b="-243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2" name="TextBox 31">
                <a:extLst>
                  <a:ext uri="{FF2B5EF4-FFF2-40B4-BE49-F238E27FC236}">
                    <a16:creationId xmlns:a16="http://schemas.microsoft.com/office/drawing/2014/main" id="{B1C4ABCC-A18E-4B5C-91B9-EAB031C9CFD6}"/>
                  </a:ext>
                </a:extLst>
              </p:cNvPr>
              <p:cNvSpPr txBox="1"/>
              <p:nvPr/>
            </p:nvSpPr>
            <p:spPr>
              <a:xfrm>
                <a:off x="8661394" y="8659250"/>
                <a:ext cx="4542889" cy="1530675"/>
              </a:xfrm>
              <a:prstGeom prst="rect">
                <a:avLst/>
              </a:prstGeom>
              <a:noFill/>
            </p:spPr>
            <p:txBody>
              <a:bodyPr wrap="square" rtlCol="0">
                <a:spAutoFit/>
              </a:bodyPr>
              <a:lstStyle/>
              <a:p>
                <a:r>
                  <a:rPr lang="en-US" sz="1400" dirty="0"/>
                  <a:t>Step 1: </a:t>
                </a:r>
                <a14:m>
                  <m:oMath xmlns:m="http://schemas.openxmlformats.org/officeDocument/2006/math">
                    <m:sSub>
                      <m:sSubPr>
                        <m:ctrlPr>
                          <a:rPr lang="en-US" sz="1400" i="1" smtClean="0">
                            <a:latin typeface="Cambria Math" panose="02040503050406030204" pitchFamily="18" charset="0"/>
                          </a:rPr>
                        </m:ctrlPr>
                      </m:sSubPr>
                      <m:e>
                        <m:r>
                          <a:rPr lang="en-US" sz="1400" b="0" i="1" smtClean="0">
                            <a:latin typeface="Cambria Math" panose="02040503050406030204" pitchFamily="18" charset="0"/>
                          </a:rPr>
                          <m:t>𝑣</m:t>
                        </m:r>
                      </m:e>
                      <m:sub>
                        <m:r>
                          <a:rPr lang="en-US" sz="1400" b="0" i="1" smtClean="0">
                            <a:latin typeface="Cambria Math" panose="02040503050406030204" pitchFamily="18" charset="0"/>
                          </a:rPr>
                          <m:t>1</m:t>
                        </m:r>
                      </m:sub>
                    </m:sSub>
                    <m:r>
                      <a:rPr lang="en-US" sz="1400" b="0" i="1" smtClean="0">
                        <a:latin typeface="Cambria Math" panose="02040503050406030204" pitchFamily="18" charset="0"/>
                      </a:rPr>
                      <m:t>=</m:t>
                    </m:r>
                    <m:r>
                      <a:rPr lang="en-US" sz="1400" b="1" i="1" smtClean="0">
                        <a:latin typeface="Cambria Math" panose="02040503050406030204" pitchFamily="18" charset="0"/>
                      </a:rPr>
                      <m:t>𝒗</m:t>
                    </m:r>
                    <m:d>
                      <m:dPr>
                        <m:begChr m:val="["/>
                        <m:endChr m:val="]"/>
                        <m:ctrlPr>
                          <a:rPr lang="en-US" sz="1400" b="0" i="1" smtClean="0">
                            <a:latin typeface="Cambria Math" panose="02040503050406030204" pitchFamily="18" charset="0"/>
                          </a:rPr>
                        </m:ctrlPr>
                      </m:dPr>
                      <m:e>
                        <m:r>
                          <a:rPr lang="en-US" sz="1400" b="0" i="1" smtClean="0">
                            <a:latin typeface="Cambria Math" panose="02040503050406030204" pitchFamily="18" charset="0"/>
                          </a:rPr>
                          <m:t>𝑛</m:t>
                        </m:r>
                      </m:e>
                    </m:d>
                    <m:r>
                      <a:rPr lang="en-US" sz="1400" b="0" i="1" smtClean="0">
                        <a:latin typeface="Cambria Math" panose="02040503050406030204" pitchFamily="18" charset="0"/>
                      </a:rPr>
                      <m:t>+</m:t>
                    </m:r>
                    <m:f>
                      <m:fPr>
                        <m:ctrlPr>
                          <a:rPr lang="en-US" sz="1400" b="0" i="1" smtClean="0">
                            <a:latin typeface="Cambria Math" panose="02040503050406030204" pitchFamily="18" charset="0"/>
                          </a:rPr>
                        </m:ctrlPr>
                      </m:fPr>
                      <m:num>
                        <m:r>
                          <a:rPr lang="en-US" sz="1400" b="0" i="1" smtClean="0">
                            <a:latin typeface="Cambria Math" panose="02040503050406030204" pitchFamily="18" charset="0"/>
                          </a:rPr>
                          <m:t>𝑞</m:t>
                        </m:r>
                      </m:num>
                      <m:den>
                        <m:r>
                          <a:rPr lang="en-US" sz="1400" b="0" i="1" smtClean="0">
                            <a:latin typeface="Cambria Math" panose="02040503050406030204" pitchFamily="18" charset="0"/>
                          </a:rPr>
                          <m:t>2</m:t>
                        </m:r>
                        <m:r>
                          <a:rPr lang="en-US" sz="1400" b="0" i="1" smtClean="0">
                            <a:latin typeface="Cambria Math" panose="02040503050406030204" pitchFamily="18" charset="0"/>
                          </a:rPr>
                          <m:t>𝑚</m:t>
                        </m:r>
                      </m:den>
                    </m:f>
                    <m:r>
                      <a:rPr lang="en-US" sz="1400" b="1" i="1" smtClean="0">
                        <a:latin typeface="Cambria Math" panose="02040503050406030204" pitchFamily="18" charset="0"/>
                      </a:rPr>
                      <m:t>𝑬</m:t>
                    </m:r>
                    <m:r>
                      <a:rPr lang="en-US" sz="1400" b="0" i="1" smtClean="0">
                        <a:latin typeface="Cambria Math" panose="02040503050406030204" pitchFamily="18" charset="0"/>
                      </a:rPr>
                      <m:t>𝑑𝑡</m:t>
                    </m:r>
                  </m:oMath>
                </a14:m>
                <a:endParaRPr lang="en-US" sz="1400" b="1" dirty="0"/>
              </a:p>
              <a:p>
                <a:endParaRPr lang="en-US" sz="1400" dirty="0"/>
              </a:p>
              <a:p>
                <a:r>
                  <a:rPr lang="en-US" sz="1400" dirty="0"/>
                  <a:t>Step 2:  </a:t>
                </a:r>
                <a14:m>
                  <m:oMath xmlns:m="http://schemas.openxmlformats.org/officeDocument/2006/math">
                    <m:sSub>
                      <m:sSubPr>
                        <m:ctrlPr>
                          <a:rPr lang="en-US" sz="1400" i="1">
                            <a:latin typeface="Cambria Math" panose="02040503050406030204" pitchFamily="18" charset="0"/>
                          </a:rPr>
                        </m:ctrlPr>
                      </m:sSubPr>
                      <m:e>
                        <m:r>
                          <a:rPr lang="en-US" sz="1400" b="0" i="1">
                            <a:latin typeface="Cambria Math" panose="02040503050406030204" pitchFamily="18" charset="0"/>
                          </a:rPr>
                          <m:t>𝑣</m:t>
                        </m:r>
                      </m:e>
                      <m:sub>
                        <m:r>
                          <a:rPr lang="en-US" sz="1400" b="0" i="1" smtClean="0">
                            <a:latin typeface="Cambria Math" panose="02040503050406030204" pitchFamily="18" charset="0"/>
                          </a:rPr>
                          <m:t>2</m:t>
                        </m:r>
                      </m:sub>
                    </m:sSub>
                    <m:r>
                      <a:rPr lang="en-US" sz="1400" b="1" i="1" smtClean="0">
                        <a:latin typeface="Cambria Math" panose="02040503050406030204" pitchFamily="18" charset="0"/>
                      </a:rPr>
                      <m:t>=</m:t>
                    </m:r>
                    <m:sSub>
                      <m:sSubPr>
                        <m:ctrlPr>
                          <a:rPr lang="en-US" sz="1400" b="1" i="1">
                            <a:latin typeface="Cambria Math" panose="02040503050406030204" pitchFamily="18" charset="0"/>
                          </a:rPr>
                        </m:ctrlPr>
                      </m:sSubPr>
                      <m:e>
                        <m:r>
                          <a:rPr lang="en-US" sz="1400" i="1">
                            <a:latin typeface="Cambria Math" panose="02040503050406030204" pitchFamily="18" charset="0"/>
                          </a:rPr>
                          <m:t>𝑣</m:t>
                        </m:r>
                      </m:e>
                      <m:sub>
                        <m:r>
                          <a:rPr lang="en-US" sz="1400" i="1">
                            <a:latin typeface="Cambria Math" panose="02040503050406030204" pitchFamily="18" charset="0"/>
                          </a:rPr>
                          <m:t>1</m:t>
                        </m:r>
                      </m:sub>
                    </m:sSub>
                    <m:r>
                      <a:rPr lang="en-US" sz="1400" i="1">
                        <a:latin typeface="Cambria Math" panose="02040503050406030204" pitchFamily="18" charset="0"/>
                      </a:rPr>
                      <m:t>+</m:t>
                    </m:r>
                    <m:r>
                      <a:rPr lang="en-US" sz="1400" b="0" i="1" smtClean="0">
                        <a:latin typeface="Cambria Math" panose="02040503050406030204" pitchFamily="18" charset="0"/>
                      </a:rPr>
                      <m:t>𝑅𝑜𝑡𝑎𝑡𝑖𝑜𝑛</m:t>
                    </m:r>
                    <m:r>
                      <a:rPr lang="en-US" sz="1400" b="0" i="1" smtClean="0">
                        <a:latin typeface="Cambria Math" panose="02040503050406030204" pitchFamily="18" charset="0"/>
                      </a:rPr>
                      <m:t> </m:t>
                    </m:r>
                    <m:r>
                      <a:rPr lang="en-US" sz="1400" b="0" i="1" smtClean="0">
                        <a:latin typeface="Cambria Math" panose="02040503050406030204" pitchFamily="18" charset="0"/>
                      </a:rPr>
                      <m:t>𝑣𝑒𝑐𝑡𝑜𝑟</m:t>
                    </m:r>
                  </m:oMath>
                </a14:m>
                <a:endParaRPr lang="en-US" sz="1400" b="0" dirty="0"/>
              </a:p>
              <a:p>
                <a:endParaRPr lang="en-US" sz="1400" b="1" dirty="0"/>
              </a:p>
              <a:p>
                <a:r>
                  <a:rPr lang="en-US" sz="1400" dirty="0"/>
                  <a:t>Step 3:</a:t>
                </a:r>
                <a14:m>
                  <m:oMath xmlns:m="http://schemas.openxmlformats.org/officeDocument/2006/math">
                    <m:r>
                      <a:rPr lang="en-US" sz="1400" b="0" i="0" smtClean="0">
                        <a:latin typeface="Cambria Math" panose="02040503050406030204" pitchFamily="18" charset="0"/>
                      </a:rPr>
                      <m:t> </m:t>
                    </m:r>
                    <m:r>
                      <a:rPr lang="en-US" sz="1400" b="1" i="1">
                        <a:latin typeface="Cambria Math" panose="02040503050406030204" pitchFamily="18" charset="0"/>
                      </a:rPr>
                      <m:t>𝒗</m:t>
                    </m:r>
                    <m:d>
                      <m:dPr>
                        <m:begChr m:val="["/>
                        <m:endChr m:val="]"/>
                        <m:ctrlPr>
                          <a:rPr lang="en-US" sz="1400" i="1">
                            <a:latin typeface="Cambria Math" panose="02040503050406030204" pitchFamily="18" charset="0"/>
                          </a:rPr>
                        </m:ctrlPr>
                      </m:dPr>
                      <m:e>
                        <m:r>
                          <a:rPr lang="en-US" sz="1400" i="1">
                            <a:latin typeface="Cambria Math" panose="02040503050406030204" pitchFamily="18" charset="0"/>
                          </a:rPr>
                          <m:t>𝑛</m:t>
                        </m:r>
                        <m:r>
                          <a:rPr lang="en-US" sz="1400" b="0" i="1" smtClean="0">
                            <a:latin typeface="Cambria Math" panose="02040503050406030204" pitchFamily="18" charset="0"/>
                          </a:rPr>
                          <m:t>+1</m:t>
                        </m:r>
                      </m:e>
                    </m:d>
                    <m:r>
                      <a:rPr lang="en-US" sz="1400" b="0" i="1" smtClean="0">
                        <a:latin typeface="Cambria Math" panose="02040503050406030204" pitchFamily="18" charset="0"/>
                      </a:rPr>
                      <m:t>=</m:t>
                    </m:r>
                    <m:sSub>
                      <m:sSubPr>
                        <m:ctrlPr>
                          <a:rPr lang="en-US" sz="1400" b="1" i="1">
                            <a:latin typeface="Cambria Math" panose="02040503050406030204" pitchFamily="18" charset="0"/>
                          </a:rPr>
                        </m:ctrlPr>
                      </m:sSubPr>
                      <m:e>
                        <m:r>
                          <a:rPr lang="en-US" sz="1400" i="1">
                            <a:latin typeface="Cambria Math" panose="02040503050406030204" pitchFamily="18" charset="0"/>
                          </a:rPr>
                          <m:t>𝑣</m:t>
                        </m:r>
                      </m:e>
                      <m:sub>
                        <m:r>
                          <a:rPr lang="en-US" sz="1400" i="1">
                            <a:latin typeface="Cambria Math" panose="02040503050406030204" pitchFamily="18" charset="0"/>
                          </a:rPr>
                          <m:t>2</m:t>
                        </m:r>
                      </m:sub>
                    </m:sSub>
                    <m:r>
                      <a:rPr lang="en-US" sz="1400" b="1" i="1" smtClean="0">
                        <a:latin typeface="Cambria Math" panose="02040503050406030204" pitchFamily="18" charset="0"/>
                      </a:rPr>
                      <m:t>+</m:t>
                    </m:r>
                    <m:f>
                      <m:fPr>
                        <m:ctrlPr>
                          <a:rPr lang="en-US" sz="1400" i="1">
                            <a:latin typeface="Cambria Math" panose="02040503050406030204" pitchFamily="18" charset="0"/>
                          </a:rPr>
                        </m:ctrlPr>
                      </m:fPr>
                      <m:num>
                        <m:r>
                          <a:rPr lang="en-US" sz="1400" i="1">
                            <a:latin typeface="Cambria Math" panose="02040503050406030204" pitchFamily="18" charset="0"/>
                          </a:rPr>
                          <m:t>𝑞</m:t>
                        </m:r>
                      </m:num>
                      <m:den>
                        <m:r>
                          <a:rPr lang="en-US" sz="1400" i="1">
                            <a:latin typeface="Cambria Math" panose="02040503050406030204" pitchFamily="18" charset="0"/>
                          </a:rPr>
                          <m:t>2</m:t>
                        </m:r>
                        <m:r>
                          <a:rPr lang="en-US" sz="1400" i="1">
                            <a:latin typeface="Cambria Math" panose="02040503050406030204" pitchFamily="18" charset="0"/>
                          </a:rPr>
                          <m:t>𝑚</m:t>
                        </m:r>
                      </m:den>
                    </m:f>
                    <m:r>
                      <a:rPr lang="en-US" sz="1400" b="1" i="1">
                        <a:latin typeface="Cambria Math" panose="02040503050406030204" pitchFamily="18" charset="0"/>
                      </a:rPr>
                      <m:t>𝑬</m:t>
                    </m:r>
                    <m:r>
                      <a:rPr lang="en-US" sz="1400" b="0" i="1" smtClean="0">
                        <a:latin typeface="Cambria Math" panose="02040503050406030204" pitchFamily="18" charset="0"/>
                      </a:rPr>
                      <m:t>𝑑𝑡</m:t>
                    </m:r>
                  </m:oMath>
                </a14:m>
                <a:endParaRPr lang="en-US" sz="1400" dirty="0"/>
              </a:p>
              <a:p>
                <a:r>
                  <a:rPr lang="en-US" sz="1400" dirty="0"/>
                  <a:t>	</a:t>
                </a:r>
                <a14:m>
                  <m:oMath xmlns:m="http://schemas.openxmlformats.org/officeDocument/2006/math">
                    <m:r>
                      <a:rPr lang="en-US" sz="1400" b="0" i="0" smtClean="0">
                        <a:latin typeface="Cambria Math" panose="02040503050406030204" pitchFamily="18" charset="0"/>
                      </a:rPr>
                      <m:t>  </m:t>
                    </m:r>
                    <m:r>
                      <a:rPr lang="en-US" sz="1400" b="1" i="1" smtClean="0">
                        <a:latin typeface="Cambria Math" panose="02040503050406030204" pitchFamily="18" charset="0"/>
                      </a:rPr>
                      <m:t>𝒓</m:t>
                    </m:r>
                    <m:d>
                      <m:dPr>
                        <m:begChr m:val="["/>
                        <m:endChr m:val="]"/>
                        <m:ctrlPr>
                          <a:rPr lang="en-US" sz="1400" b="0" i="1" smtClean="0">
                            <a:latin typeface="Cambria Math" panose="02040503050406030204" pitchFamily="18" charset="0"/>
                          </a:rPr>
                        </m:ctrlPr>
                      </m:dPr>
                      <m:e>
                        <m:r>
                          <a:rPr lang="en-US" sz="1400" b="0" i="1" smtClean="0">
                            <a:latin typeface="Cambria Math" panose="02040503050406030204" pitchFamily="18" charset="0"/>
                          </a:rPr>
                          <m:t>𝑛</m:t>
                        </m:r>
                        <m:r>
                          <a:rPr lang="en-US" sz="1400" b="0" i="1" smtClean="0">
                            <a:latin typeface="Cambria Math" panose="02040503050406030204" pitchFamily="18" charset="0"/>
                          </a:rPr>
                          <m:t>+1</m:t>
                        </m:r>
                      </m:e>
                    </m:d>
                    <m:r>
                      <a:rPr lang="en-US" sz="1400" b="0" i="1" smtClean="0">
                        <a:latin typeface="Cambria Math" panose="02040503050406030204" pitchFamily="18" charset="0"/>
                      </a:rPr>
                      <m:t>=</m:t>
                    </m:r>
                    <m:r>
                      <a:rPr lang="en-US" sz="1400" b="1" i="1" smtClean="0">
                        <a:latin typeface="Cambria Math" panose="02040503050406030204" pitchFamily="18" charset="0"/>
                      </a:rPr>
                      <m:t>𝒓</m:t>
                    </m:r>
                    <m:d>
                      <m:dPr>
                        <m:begChr m:val="["/>
                        <m:endChr m:val="]"/>
                        <m:ctrlPr>
                          <a:rPr lang="en-US" sz="1400" b="0" i="1" smtClean="0">
                            <a:latin typeface="Cambria Math" panose="02040503050406030204" pitchFamily="18" charset="0"/>
                          </a:rPr>
                        </m:ctrlPr>
                      </m:dPr>
                      <m:e>
                        <m:r>
                          <a:rPr lang="en-US" sz="1400" b="0" i="1" smtClean="0">
                            <a:latin typeface="Cambria Math" panose="02040503050406030204" pitchFamily="18" charset="0"/>
                          </a:rPr>
                          <m:t>𝑛</m:t>
                        </m:r>
                      </m:e>
                    </m:d>
                    <m:r>
                      <a:rPr lang="en-US" sz="1400" b="0" i="1" smtClean="0">
                        <a:latin typeface="Cambria Math" panose="02040503050406030204" pitchFamily="18" charset="0"/>
                      </a:rPr>
                      <m:t>+</m:t>
                    </m:r>
                    <m:r>
                      <a:rPr lang="en-US" sz="1400" b="1" i="1" smtClean="0">
                        <a:latin typeface="Cambria Math" panose="02040503050406030204" pitchFamily="18" charset="0"/>
                      </a:rPr>
                      <m:t>𝒗</m:t>
                    </m:r>
                    <m:d>
                      <m:dPr>
                        <m:begChr m:val="["/>
                        <m:endChr m:val="]"/>
                        <m:ctrlPr>
                          <a:rPr lang="en-US" sz="1400" b="0" i="1" smtClean="0">
                            <a:latin typeface="Cambria Math" panose="02040503050406030204" pitchFamily="18" charset="0"/>
                          </a:rPr>
                        </m:ctrlPr>
                      </m:dPr>
                      <m:e>
                        <m:r>
                          <a:rPr lang="en-US" sz="1400" b="0" i="1" smtClean="0">
                            <a:latin typeface="Cambria Math" panose="02040503050406030204" pitchFamily="18" charset="0"/>
                          </a:rPr>
                          <m:t>𝑛</m:t>
                        </m:r>
                        <m:r>
                          <a:rPr lang="en-US" sz="1400" b="0" i="1" smtClean="0">
                            <a:latin typeface="Cambria Math" panose="02040503050406030204" pitchFamily="18" charset="0"/>
                          </a:rPr>
                          <m:t>+1</m:t>
                        </m:r>
                      </m:e>
                    </m:d>
                    <m:r>
                      <a:rPr lang="en-US" sz="1400" b="0" i="1" smtClean="0">
                        <a:latin typeface="Cambria Math" panose="02040503050406030204" pitchFamily="18" charset="0"/>
                      </a:rPr>
                      <m:t>𝑑𝑡</m:t>
                    </m:r>
                  </m:oMath>
                </a14:m>
                <a:endParaRPr lang="en-US" sz="1400" b="1" dirty="0"/>
              </a:p>
            </p:txBody>
          </p:sp>
        </mc:Choice>
        <mc:Fallback xmlns="">
          <p:sp>
            <p:nvSpPr>
              <p:cNvPr id="32" name="TextBox 31">
                <a:extLst>
                  <a:ext uri="{FF2B5EF4-FFF2-40B4-BE49-F238E27FC236}">
                    <a16:creationId xmlns:a16="http://schemas.microsoft.com/office/drawing/2014/main" id="{B1C4ABCC-A18E-4B5C-91B9-EAB031C9CFD6}"/>
                  </a:ext>
                </a:extLst>
              </p:cNvPr>
              <p:cNvSpPr txBox="1">
                <a:spLocks noRot="1" noChangeAspect="1" noMove="1" noResize="1" noEditPoints="1" noAdjustHandles="1" noChangeArrowheads="1" noChangeShapeType="1" noTextEdit="1"/>
              </p:cNvSpPr>
              <p:nvPr/>
            </p:nvSpPr>
            <p:spPr>
              <a:xfrm>
                <a:off x="8661394" y="8659250"/>
                <a:ext cx="4542889" cy="1530675"/>
              </a:xfrm>
              <a:prstGeom prst="rect">
                <a:avLst/>
              </a:prstGeom>
              <a:blipFill>
                <a:blip r:embed="rId20"/>
                <a:stretch>
                  <a:fillRect l="-403"/>
                </a:stretch>
              </a:blipFill>
            </p:spPr>
            <p:txBody>
              <a:bodyPr/>
              <a:lstStyle/>
              <a:p>
                <a:r>
                  <a:rPr lang="en-US">
                    <a:noFill/>
                  </a:rPr>
                  <a:t> </a:t>
                </a:r>
              </a:p>
            </p:txBody>
          </p:sp>
        </mc:Fallback>
      </mc:AlternateContent>
      <p:sp>
        <p:nvSpPr>
          <p:cNvPr id="33" name="TextBox 32">
            <a:extLst>
              <a:ext uri="{FF2B5EF4-FFF2-40B4-BE49-F238E27FC236}">
                <a16:creationId xmlns:a16="http://schemas.microsoft.com/office/drawing/2014/main" id="{39CF820C-D728-4D50-A333-3867921E535E}"/>
              </a:ext>
            </a:extLst>
          </p:cNvPr>
          <p:cNvSpPr txBox="1"/>
          <p:nvPr/>
        </p:nvSpPr>
        <p:spPr>
          <a:xfrm>
            <a:off x="8672523" y="8121474"/>
            <a:ext cx="1628840" cy="276999"/>
          </a:xfrm>
          <a:prstGeom prst="rect">
            <a:avLst/>
          </a:prstGeom>
          <a:noFill/>
        </p:spPr>
        <p:txBody>
          <a:bodyPr wrap="square" rtlCol="0">
            <a:spAutoFit/>
          </a:bodyPr>
          <a:lstStyle/>
          <a:p>
            <a:r>
              <a:rPr lang="en-US" sz="1200" dirty="0"/>
              <a:t>Lorentz acceleration:</a:t>
            </a:r>
          </a:p>
        </p:txBody>
      </p:sp>
      <p:cxnSp>
        <p:nvCxnSpPr>
          <p:cNvPr id="35" name="Straight Arrow Connector 34">
            <a:extLst>
              <a:ext uri="{FF2B5EF4-FFF2-40B4-BE49-F238E27FC236}">
                <a16:creationId xmlns:a16="http://schemas.microsoft.com/office/drawing/2014/main" id="{16B06F13-D67B-466A-B2A2-08775337227B}"/>
              </a:ext>
            </a:extLst>
          </p:cNvPr>
          <p:cNvCxnSpPr>
            <a:cxnSpLocks/>
          </p:cNvCxnSpPr>
          <p:nvPr/>
        </p:nvCxnSpPr>
        <p:spPr>
          <a:xfrm flipV="1">
            <a:off x="12232168" y="9126732"/>
            <a:ext cx="1230663" cy="669249"/>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719870B9-EC33-4428-BF43-535DF374BD4D}"/>
              </a:ext>
            </a:extLst>
          </p:cNvPr>
          <p:cNvCxnSpPr>
            <a:cxnSpLocks/>
          </p:cNvCxnSpPr>
          <p:nvPr/>
        </p:nvCxnSpPr>
        <p:spPr>
          <a:xfrm flipV="1">
            <a:off x="13458836" y="7931592"/>
            <a:ext cx="328712" cy="119418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5" name="Arc 44">
            <a:extLst>
              <a:ext uri="{FF2B5EF4-FFF2-40B4-BE49-F238E27FC236}">
                <a16:creationId xmlns:a16="http://schemas.microsoft.com/office/drawing/2014/main" id="{825322B0-1A86-44F9-B3E2-A82FE419CDF8}"/>
              </a:ext>
            </a:extLst>
          </p:cNvPr>
          <p:cNvSpPr/>
          <p:nvPr/>
        </p:nvSpPr>
        <p:spPr>
          <a:xfrm rot="15715027">
            <a:off x="13113200" y="8877136"/>
            <a:ext cx="592146" cy="628500"/>
          </a:xfrm>
          <a:prstGeom prst="arc">
            <a:avLst>
              <a:gd name="adj1" fmla="val 15383221"/>
              <a:gd name="adj2" fmla="val 1721925"/>
            </a:avLst>
          </a:prstGeom>
          <a:ln w="254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52" name="TextBox 51">
                <a:extLst>
                  <a:ext uri="{FF2B5EF4-FFF2-40B4-BE49-F238E27FC236}">
                    <a16:creationId xmlns:a16="http://schemas.microsoft.com/office/drawing/2014/main" id="{2146F827-1B4E-4050-9675-0BA79452FA9E}"/>
                  </a:ext>
                </a:extLst>
              </p:cNvPr>
              <p:cNvSpPr txBox="1"/>
              <p:nvPr/>
            </p:nvSpPr>
            <p:spPr>
              <a:xfrm>
                <a:off x="12387066" y="8647568"/>
                <a:ext cx="1075765"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i="1" smtClean="0">
                              <a:latin typeface="Cambria Math" panose="02040503050406030204" pitchFamily="18" charset="0"/>
                            </a:rPr>
                          </m:ctrlPr>
                        </m:sSubPr>
                        <m:e>
                          <m:r>
                            <a:rPr lang="en-US" i="1" smtClean="0">
                              <a:latin typeface="Cambria Math" panose="02040503050406030204" pitchFamily="18" charset="0"/>
                              <a:ea typeface="Cambria Math" panose="02040503050406030204" pitchFamily="18" charset="0"/>
                            </a:rPr>
                            <m:t>𝜃</m:t>
                          </m:r>
                        </m:e>
                        <m:sub>
                          <m:r>
                            <a:rPr lang="en-US" b="0" i="1" smtClean="0">
                              <a:latin typeface="Cambria Math" panose="02040503050406030204" pitchFamily="18" charset="0"/>
                            </a:rPr>
                            <m:t>𝑣</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𝐵</m:t>
                          </m:r>
                        </m:sub>
                      </m:sSub>
                    </m:oMath>
                  </m:oMathPara>
                </a14:m>
                <a:endParaRPr lang="en-US" dirty="0"/>
              </a:p>
            </p:txBody>
          </p:sp>
        </mc:Choice>
        <mc:Fallback xmlns="">
          <p:sp>
            <p:nvSpPr>
              <p:cNvPr id="52" name="TextBox 51">
                <a:extLst>
                  <a:ext uri="{FF2B5EF4-FFF2-40B4-BE49-F238E27FC236}">
                    <a16:creationId xmlns:a16="http://schemas.microsoft.com/office/drawing/2014/main" id="{2146F827-1B4E-4050-9675-0BA79452FA9E}"/>
                  </a:ext>
                </a:extLst>
              </p:cNvPr>
              <p:cNvSpPr txBox="1">
                <a:spLocks noRot="1" noChangeAspect="1" noMove="1" noResize="1" noEditPoints="1" noAdjustHandles="1" noChangeArrowheads="1" noChangeShapeType="1" noTextEdit="1"/>
              </p:cNvSpPr>
              <p:nvPr/>
            </p:nvSpPr>
            <p:spPr>
              <a:xfrm>
                <a:off x="12387066" y="8647568"/>
                <a:ext cx="1075765" cy="369332"/>
              </a:xfrm>
              <a:prstGeom prst="rect">
                <a:avLst/>
              </a:prstGeom>
              <a:blipFill>
                <a:blip r:embed="rId21"/>
                <a:stretch>
                  <a:fillRect/>
                </a:stretch>
              </a:blipFill>
            </p:spPr>
            <p:txBody>
              <a:bodyPr/>
              <a:lstStyle/>
              <a:p>
                <a:r>
                  <a:rPr lang="en-US">
                    <a:noFill/>
                  </a:rPr>
                  <a:t> </a:t>
                </a:r>
              </a:p>
            </p:txBody>
          </p:sp>
        </mc:Fallback>
      </mc:AlternateContent>
      <p:sp>
        <p:nvSpPr>
          <p:cNvPr id="53" name="TextBox 52">
            <a:extLst>
              <a:ext uri="{FF2B5EF4-FFF2-40B4-BE49-F238E27FC236}">
                <a16:creationId xmlns:a16="http://schemas.microsoft.com/office/drawing/2014/main" id="{8AD75A7D-5C4E-4988-AB08-B9B4E3170528}"/>
              </a:ext>
            </a:extLst>
          </p:cNvPr>
          <p:cNvSpPr txBox="1"/>
          <p:nvPr/>
        </p:nvSpPr>
        <p:spPr>
          <a:xfrm rot="20024133">
            <a:off x="12116573" y="9493911"/>
            <a:ext cx="2003151" cy="230832"/>
          </a:xfrm>
          <a:prstGeom prst="rect">
            <a:avLst/>
          </a:prstGeom>
          <a:noFill/>
        </p:spPr>
        <p:txBody>
          <a:bodyPr wrap="square" rtlCol="0">
            <a:spAutoFit/>
          </a:bodyPr>
          <a:lstStyle/>
          <a:p>
            <a:r>
              <a:rPr lang="en-US" sz="900" dirty="0"/>
              <a:t>1</a:t>
            </a:r>
            <a:r>
              <a:rPr lang="en-US" sz="900" baseline="30000" dirty="0"/>
              <a:t>st</a:t>
            </a:r>
            <a:r>
              <a:rPr lang="en-US" sz="900" dirty="0"/>
              <a:t> Half of electrostatic push</a:t>
            </a:r>
          </a:p>
        </p:txBody>
      </p:sp>
      <p:sp>
        <p:nvSpPr>
          <p:cNvPr id="74" name="TextBox 73">
            <a:extLst>
              <a:ext uri="{FF2B5EF4-FFF2-40B4-BE49-F238E27FC236}">
                <a16:creationId xmlns:a16="http://schemas.microsoft.com/office/drawing/2014/main" id="{010D5F12-DDF9-48BB-BD6D-50F4D9B36406}"/>
              </a:ext>
            </a:extLst>
          </p:cNvPr>
          <p:cNvSpPr txBox="1"/>
          <p:nvPr/>
        </p:nvSpPr>
        <p:spPr>
          <a:xfrm rot="17022737">
            <a:off x="13070034" y="8378968"/>
            <a:ext cx="1732088" cy="230832"/>
          </a:xfrm>
          <a:prstGeom prst="rect">
            <a:avLst/>
          </a:prstGeom>
          <a:noFill/>
        </p:spPr>
        <p:txBody>
          <a:bodyPr wrap="square" rtlCol="0">
            <a:spAutoFit/>
          </a:bodyPr>
          <a:lstStyle/>
          <a:p>
            <a:r>
              <a:rPr lang="en-US" sz="900" dirty="0"/>
              <a:t>2</a:t>
            </a:r>
            <a:r>
              <a:rPr lang="en-US" sz="900" baseline="30000" dirty="0"/>
              <a:t>nd</a:t>
            </a:r>
            <a:r>
              <a:rPr lang="en-US" sz="900" dirty="0"/>
              <a:t> Half of electrostatic push</a:t>
            </a:r>
          </a:p>
        </p:txBody>
      </p:sp>
      <p:sp>
        <p:nvSpPr>
          <p:cNvPr id="63" name="TextBox 62">
            <a:extLst>
              <a:ext uri="{FF2B5EF4-FFF2-40B4-BE49-F238E27FC236}">
                <a16:creationId xmlns:a16="http://schemas.microsoft.com/office/drawing/2014/main" id="{A2B044FB-1B5D-4007-A1E3-7A1ECF266EA9}"/>
              </a:ext>
            </a:extLst>
          </p:cNvPr>
          <p:cNvSpPr txBox="1"/>
          <p:nvPr/>
        </p:nvSpPr>
        <p:spPr>
          <a:xfrm>
            <a:off x="8725395" y="7327894"/>
            <a:ext cx="2343149" cy="507831"/>
          </a:xfrm>
          <a:prstGeom prst="rect">
            <a:avLst/>
          </a:prstGeom>
          <a:noFill/>
        </p:spPr>
        <p:txBody>
          <a:bodyPr wrap="square" rtlCol="0">
            <a:spAutoFit/>
          </a:bodyPr>
          <a:lstStyle/>
          <a:p>
            <a:r>
              <a:rPr lang="en-US" sz="900" dirty="0"/>
              <a:t>Ordinary push in a constant magnetic field.  Numerical error causes particle to gain energy!</a:t>
            </a:r>
          </a:p>
        </p:txBody>
      </p:sp>
      <p:sp>
        <p:nvSpPr>
          <p:cNvPr id="82" name="TextBox 81">
            <a:extLst>
              <a:ext uri="{FF2B5EF4-FFF2-40B4-BE49-F238E27FC236}">
                <a16:creationId xmlns:a16="http://schemas.microsoft.com/office/drawing/2014/main" id="{C1007B0D-3D53-4C6E-BFAE-F463CFCEC704}"/>
              </a:ext>
            </a:extLst>
          </p:cNvPr>
          <p:cNvSpPr txBox="1"/>
          <p:nvPr/>
        </p:nvSpPr>
        <p:spPr>
          <a:xfrm>
            <a:off x="11983303" y="7360656"/>
            <a:ext cx="2343149" cy="507831"/>
          </a:xfrm>
          <a:prstGeom prst="rect">
            <a:avLst/>
          </a:prstGeom>
          <a:noFill/>
        </p:spPr>
        <p:txBody>
          <a:bodyPr wrap="square" rtlCol="0">
            <a:spAutoFit/>
          </a:bodyPr>
          <a:lstStyle/>
          <a:p>
            <a:r>
              <a:rPr lang="en-US" sz="900" dirty="0"/>
              <a:t>Boris push in a constant magnetic field.  </a:t>
            </a:r>
            <a:r>
              <a:rPr lang="en-US" sz="900" dirty="0" err="1"/>
              <a:t>Gyroradius</a:t>
            </a:r>
            <a:r>
              <a:rPr lang="en-US" sz="900" dirty="0"/>
              <a:t> is constant and energy is conserved!</a:t>
            </a:r>
          </a:p>
        </p:txBody>
      </p:sp>
      <p:pic>
        <p:nvPicPr>
          <p:cNvPr id="65" name="Picture 64" descr="A close up of text on a white background&#10;&#10;Description automatically generated">
            <a:extLst>
              <a:ext uri="{FF2B5EF4-FFF2-40B4-BE49-F238E27FC236}">
                <a16:creationId xmlns:a16="http://schemas.microsoft.com/office/drawing/2014/main" id="{3CE1AAFE-9131-4C55-A703-D7142670B68D}"/>
              </a:ext>
            </a:extLst>
          </p:cNvPr>
          <p:cNvPicPr>
            <a:picLocks noChangeAspect="1"/>
          </p:cNvPicPr>
          <p:nvPr/>
        </p:nvPicPr>
        <p:blipFill rotWithShape="1">
          <a:blip r:embed="rId22">
            <a:extLst>
              <a:ext uri="{28A0092B-C50C-407E-A947-70E740481C1C}">
                <a14:useLocalDpi xmlns:a14="http://schemas.microsoft.com/office/drawing/2010/main" val="0"/>
              </a:ext>
            </a:extLst>
          </a:blip>
          <a:srcRect l="2257" t="15457" b="1672"/>
          <a:stretch/>
        </p:blipFill>
        <p:spPr>
          <a:xfrm>
            <a:off x="16529243" y="5818121"/>
            <a:ext cx="7034213" cy="5866329"/>
          </a:xfrm>
          <a:prstGeom prst="rect">
            <a:avLst/>
          </a:prstGeom>
        </p:spPr>
      </p:pic>
      <p:pic>
        <p:nvPicPr>
          <p:cNvPr id="71" name="Picture 70" descr="A close up of a logo&#10;&#10;Description automatically generated">
            <a:extLst>
              <a:ext uri="{FF2B5EF4-FFF2-40B4-BE49-F238E27FC236}">
                <a16:creationId xmlns:a16="http://schemas.microsoft.com/office/drawing/2014/main" id="{D29966CA-8CC4-418E-8169-FAFA35E265FF}"/>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24809711" y="9830532"/>
            <a:ext cx="5673711" cy="4262748"/>
          </a:xfrm>
          <a:prstGeom prst="rect">
            <a:avLst/>
          </a:prstGeom>
        </p:spPr>
      </p:pic>
      <p:pic>
        <p:nvPicPr>
          <p:cNvPr id="73" name="Picture 72" descr="A close up of a piece of paper&#10;&#10;Description automatically generated">
            <a:extLst>
              <a:ext uri="{FF2B5EF4-FFF2-40B4-BE49-F238E27FC236}">
                <a16:creationId xmlns:a16="http://schemas.microsoft.com/office/drawing/2014/main" id="{F7472612-9430-4547-8BA1-8893DC388B83}"/>
              </a:ext>
            </a:extLst>
          </p:cNvPr>
          <p:cNvPicPr>
            <a:picLocks noChangeAspect="1"/>
          </p:cNvPicPr>
          <p:nvPr/>
        </p:nvPicPr>
        <p:blipFill rotWithShape="1">
          <a:blip r:embed="rId24">
            <a:extLst>
              <a:ext uri="{28A0092B-C50C-407E-A947-70E740481C1C}">
                <a14:useLocalDpi xmlns:a14="http://schemas.microsoft.com/office/drawing/2010/main" val="0"/>
              </a:ext>
            </a:extLst>
          </a:blip>
          <a:srcRect l="2655" r="21161" b="3989"/>
          <a:stretch/>
        </p:blipFill>
        <p:spPr>
          <a:xfrm>
            <a:off x="24809710" y="5479678"/>
            <a:ext cx="5482657" cy="4216286"/>
          </a:xfrm>
          <a:prstGeom prst="rect">
            <a:avLst/>
          </a:prstGeom>
        </p:spPr>
      </p:pic>
      <p:cxnSp>
        <p:nvCxnSpPr>
          <p:cNvPr id="83" name="Straight Connector 82">
            <a:extLst>
              <a:ext uri="{FF2B5EF4-FFF2-40B4-BE49-F238E27FC236}">
                <a16:creationId xmlns:a16="http://schemas.microsoft.com/office/drawing/2014/main" id="{B1430477-880A-48B2-8D52-E77641DD2D7C}"/>
              </a:ext>
            </a:extLst>
          </p:cNvPr>
          <p:cNvCxnSpPr/>
          <p:nvPr/>
        </p:nvCxnSpPr>
        <p:spPr>
          <a:xfrm flipV="1">
            <a:off x="27945455" y="5568905"/>
            <a:ext cx="0" cy="828260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286B932E-BC6F-46B4-B203-1C6DD924BE85}"/>
              </a:ext>
            </a:extLst>
          </p:cNvPr>
          <p:cNvCxnSpPr/>
          <p:nvPr/>
        </p:nvCxnSpPr>
        <p:spPr>
          <a:xfrm flipV="1">
            <a:off x="28757196" y="5568904"/>
            <a:ext cx="0" cy="828260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86" name="TextBox 85">
            <a:extLst>
              <a:ext uri="{FF2B5EF4-FFF2-40B4-BE49-F238E27FC236}">
                <a16:creationId xmlns:a16="http://schemas.microsoft.com/office/drawing/2014/main" id="{2A9817EC-B586-4E6B-92FA-61E32C796AEF}"/>
              </a:ext>
            </a:extLst>
          </p:cNvPr>
          <p:cNvSpPr txBox="1"/>
          <p:nvPr/>
        </p:nvSpPr>
        <p:spPr>
          <a:xfrm>
            <a:off x="16698494" y="11941537"/>
            <a:ext cx="5887126" cy="707886"/>
          </a:xfrm>
          <a:prstGeom prst="rect">
            <a:avLst/>
          </a:prstGeom>
          <a:noFill/>
        </p:spPr>
        <p:txBody>
          <a:bodyPr wrap="square" rtlCol="0">
            <a:spAutoFit/>
          </a:bodyPr>
          <a:lstStyle/>
          <a:p>
            <a:r>
              <a:rPr lang="en-US" sz="2000" dirty="0"/>
              <a:t>Small differences in initial conditions of a test particle can lead to large differences in the trajectory.     </a:t>
            </a:r>
          </a:p>
        </p:txBody>
      </p:sp>
      <p:pic>
        <p:nvPicPr>
          <p:cNvPr id="89" name="Picture 88" descr="A picture containing drawing&#10;&#10;Description automatically generated">
            <a:extLst>
              <a:ext uri="{FF2B5EF4-FFF2-40B4-BE49-F238E27FC236}">
                <a16:creationId xmlns:a16="http://schemas.microsoft.com/office/drawing/2014/main" id="{BB1D6308-2280-49C9-9631-875CD244319A}"/>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28848877" y="592524"/>
            <a:ext cx="2409419" cy="2946301"/>
          </a:xfrm>
          <a:prstGeom prst="rect">
            <a:avLst/>
          </a:prstGeom>
        </p:spPr>
      </p:pic>
      <p:sp>
        <p:nvSpPr>
          <p:cNvPr id="90" name="Left Brace 89">
            <a:extLst>
              <a:ext uri="{FF2B5EF4-FFF2-40B4-BE49-F238E27FC236}">
                <a16:creationId xmlns:a16="http://schemas.microsoft.com/office/drawing/2014/main" id="{D5FB8766-AA58-47E2-A8B8-31DBC56BC912}"/>
              </a:ext>
            </a:extLst>
          </p:cNvPr>
          <p:cNvSpPr/>
          <p:nvPr/>
        </p:nvSpPr>
        <p:spPr>
          <a:xfrm>
            <a:off x="27435615" y="15739320"/>
            <a:ext cx="378624" cy="7914514"/>
          </a:xfrm>
          <a:prstGeom prst="leftBrace">
            <a:avLst>
              <a:gd name="adj1" fmla="val 8333"/>
              <a:gd name="adj2" fmla="val 62975"/>
            </a:avLst>
          </a:prstGeom>
          <a:ln w="158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5" name="Left Brace 94">
            <a:extLst>
              <a:ext uri="{FF2B5EF4-FFF2-40B4-BE49-F238E27FC236}">
                <a16:creationId xmlns:a16="http://schemas.microsoft.com/office/drawing/2014/main" id="{3DD89899-BA03-4112-8264-E676F638AD00}"/>
              </a:ext>
            </a:extLst>
          </p:cNvPr>
          <p:cNvSpPr/>
          <p:nvPr/>
        </p:nvSpPr>
        <p:spPr>
          <a:xfrm rot="10800000">
            <a:off x="25647753" y="15722121"/>
            <a:ext cx="392635" cy="7637515"/>
          </a:xfrm>
          <a:prstGeom prst="leftBrace">
            <a:avLst>
              <a:gd name="adj1" fmla="val 8333"/>
              <a:gd name="adj2" fmla="val 62975"/>
            </a:avLst>
          </a:prstGeom>
          <a:ln w="158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1" name="TextBox 90">
            <a:extLst>
              <a:ext uri="{FF2B5EF4-FFF2-40B4-BE49-F238E27FC236}">
                <a16:creationId xmlns:a16="http://schemas.microsoft.com/office/drawing/2014/main" id="{789961C8-8CF4-4FDE-8E0E-53AE77DCF64D}"/>
              </a:ext>
            </a:extLst>
          </p:cNvPr>
          <p:cNvSpPr txBox="1"/>
          <p:nvPr/>
        </p:nvSpPr>
        <p:spPr>
          <a:xfrm>
            <a:off x="25815457" y="18360589"/>
            <a:ext cx="1407179" cy="461665"/>
          </a:xfrm>
          <a:prstGeom prst="rect">
            <a:avLst/>
          </a:prstGeom>
          <a:noFill/>
        </p:spPr>
        <p:txBody>
          <a:bodyPr wrap="square" rtlCol="0">
            <a:spAutoFit/>
          </a:bodyPr>
          <a:lstStyle/>
          <a:p>
            <a:pPr algn="ctr"/>
            <a:r>
              <a:rPr lang="en-US" sz="2400" dirty="0"/>
              <a:t>MMS </a:t>
            </a:r>
          </a:p>
        </p:txBody>
      </p:sp>
      <p:sp>
        <p:nvSpPr>
          <p:cNvPr id="97" name="TextBox 96">
            <a:extLst>
              <a:ext uri="{FF2B5EF4-FFF2-40B4-BE49-F238E27FC236}">
                <a16:creationId xmlns:a16="http://schemas.microsoft.com/office/drawing/2014/main" id="{B7369AFB-7224-4406-928D-46587C7F8CFA}"/>
              </a:ext>
            </a:extLst>
          </p:cNvPr>
          <p:cNvSpPr txBox="1"/>
          <p:nvPr/>
        </p:nvSpPr>
        <p:spPr>
          <a:xfrm>
            <a:off x="26367716" y="20501437"/>
            <a:ext cx="1407179" cy="461665"/>
          </a:xfrm>
          <a:prstGeom prst="rect">
            <a:avLst/>
          </a:prstGeom>
          <a:noFill/>
        </p:spPr>
        <p:txBody>
          <a:bodyPr wrap="square" rtlCol="0">
            <a:spAutoFit/>
          </a:bodyPr>
          <a:lstStyle/>
          <a:p>
            <a:pPr algn="ctr"/>
            <a:r>
              <a:rPr lang="en-US" sz="2400" dirty="0"/>
              <a:t>PIC </a:t>
            </a:r>
          </a:p>
        </p:txBody>
      </p:sp>
      <p:pic>
        <p:nvPicPr>
          <p:cNvPr id="93" name="Picture 92" descr="A close up of a map&#10;&#10;Description automatically generated">
            <a:extLst>
              <a:ext uri="{FF2B5EF4-FFF2-40B4-BE49-F238E27FC236}">
                <a16:creationId xmlns:a16="http://schemas.microsoft.com/office/drawing/2014/main" id="{D5A80900-66D0-4D0C-955C-F07CD96CBA6D}"/>
              </a:ext>
            </a:extLst>
          </p:cNvPr>
          <p:cNvPicPr>
            <a:picLocks noChangeAspect="1"/>
          </p:cNvPicPr>
          <p:nvPr/>
        </p:nvPicPr>
        <p:blipFill rotWithShape="1">
          <a:blip r:embed="rId26">
            <a:extLst>
              <a:ext uri="{28A0092B-C50C-407E-A947-70E740481C1C}">
                <a14:useLocalDpi xmlns:a14="http://schemas.microsoft.com/office/drawing/2010/main" val="0"/>
              </a:ext>
            </a:extLst>
          </a:blip>
          <a:srcRect r="3541"/>
          <a:stretch/>
        </p:blipFill>
        <p:spPr>
          <a:xfrm>
            <a:off x="19046125" y="15715261"/>
            <a:ext cx="6647135" cy="7979207"/>
          </a:xfrm>
          <a:prstGeom prst="rect">
            <a:avLst/>
          </a:prstGeom>
        </p:spPr>
      </p:pic>
      <p:cxnSp>
        <p:nvCxnSpPr>
          <p:cNvPr id="100" name="Straight Arrow Connector 99">
            <a:extLst>
              <a:ext uri="{FF2B5EF4-FFF2-40B4-BE49-F238E27FC236}">
                <a16:creationId xmlns:a16="http://schemas.microsoft.com/office/drawing/2014/main" id="{D1B052CC-5198-42C2-BDD9-0ED081DF88BA}"/>
              </a:ext>
            </a:extLst>
          </p:cNvPr>
          <p:cNvCxnSpPr>
            <a:cxnSpLocks/>
          </p:cNvCxnSpPr>
          <p:nvPr/>
        </p:nvCxnSpPr>
        <p:spPr>
          <a:xfrm flipV="1">
            <a:off x="18055988" y="21613879"/>
            <a:ext cx="890384" cy="310610"/>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03" name="Straight Arrow Connector 102">
            <a:extLst>
              <a:ext uri="{FF2B5EF4-FFF2-40B4-BE49-F238E27FC236}">
                <a16:creationId xmlns:a16="http://schemas.microsoft.com/office/drawing/2014/main" id="{425EE7A4-E4B5-482E-98F2-8209586AA6B0}"/>
              </a:ext>
            </a:extLst>
          </p:cNvPr>
          <p:cNvCxnSpPr>
            <a:cxnSpLocks/>
          </p:cNvCxnSpPr>
          <p:nvPr/>
        </p:nvCxnSpPr>
        <p:spPr>
          <a:xfrm>
            <a:off x="18066984" y="22394291"/>
            <a:ext cx="883699" cy="235769"/>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04" name="TextBox 103">
            <a:extLst>
              <a:ext uri="{FF2B5EF4-FFF2-40B4-BE49-F238E27FC236}">
                <a16:creationId xmlns:a16="http://schemas.microsoft.com/office/drawing/2014/main" id="{88F36E74-A979-4065-8B01-675FE1CFA861}"/>
              </a:ext>
            </a:extLst>
          </p:cNvPr>
          <p:cNvSpPr txBox="1"/>
          <p:nvPr/>
        </p:nvSpPr>
        <p:spPr>
          <a:xfrm>
            <a:off x="14608239" y="21877859"/>
            <a:ext cx="3432780" cy="523220"/>
          </a:xfrm>
          <a:prstGeom prst="rect">
            <a:avLst/>
          </a:prstGeom>
          <a:noFill/>
        </p:spPr>
        <p:txBody>
          <a:bodyPr wrap="square" rtlCol="0">
            <a:spAutoFit/>
          </a:bodyPr>
          <a:lstStyle/>
          <a:p>
            <a:pPr algn="ctr"/>
            <a:r>
              <a:rPr lang="en-US" sz="1400" dirty="0"/>
              <a:t>Low energies completely </a:t>
            </a:r>
            <a:r>
              <a:rPr lang="en-US" sz="1400" dirty="0" err="1"/>
              <a:t>remagnetized</a:t>
            </a:r>
            <a:r>
              <a:rPr lang="en-US" sz="1400" dirty="0"/>
              <a:t> while high energies are scattered</a:t>
            </a: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B4831125-7855-4C79-93B0-896382535D8D}"/>
                  </a:ext>
                </a:extLst>
              </p:cNvPr>
              <p:cNvSpPr txBox="1"/>
              <p:nvPr/>
            </p:nvSpPr>
            <p:spPr>
              <a:xfrm>
                <a:off x="11839055" y="15978910"/>
                <a:ext cx="116103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b="1" i="1" smtClean="0">
                          <a:latin typeface="Cambria Math" panose="02040503050406030204" pitchFamily="18" charset="0"/>
                          <a:ea typeface="Cambria Math" panose="02040503050406030204" pitchFamily="18" charset="0"/>
                        </a:rPr>
                        <m:t>𝑱</m:t>
                      </m:r>
                      <m:r>
                        <a:rPr lang="en-US" b="1" i="1" smtClean="0">
                          <a:latin typeface="Cambria Math" panose="02040503050406030204" pitchFamily="18" charset="0"/>
                          <a:ea typeface="Cambria Math" panose="02040503050406030204" pitchFamily="18" charset="0"/>
                        </a:rPr>
                        <m:t>∙</m:t>
                      </m:r>
                      <m:r>
                        <a:rPr lang="en-US" b="1" i="1" smtClean="0">
                          <a:latin typeface="Cambria Math" panose="02040503050406030204" pitchFamily="18" charset="0"/>
                          <a:ea typeface="Cambria Math" panose="02040503050406030204" pitchFamily="18" charset="0"/>
                        </a:rPr>
                        <m:t>𝑬</m:t>
                      </m:r>
                    </m:oMath>
                  </m:oMathPara>
                </a14:m>
                <a:endParaRPr lang="en-US" b="1" dirty="0"/>
              </a:p>
            </p:txBody>
          </p:sp>
        </mc:Choice>
        <mc:Fallback xmlns="">
          <p:sp>
            <p:nvSpPr>
              <p:cNvPr id="5" name="TextBox 4">
                <a:extLst>
                  <a:ext uri="{FF2B5EF4-FFF2-40B4-BE49-F238E27FC236}">
                    <a16:creationId xmlns:a16="http://schemas.microsoft.com/office/drawing/2014/main" id="{B4831125-7855-4C79-93B0-896382535D8D}"/>
                  </a:ext>
                </a:extLst>
              </p:cNvPr>
              <p:cNvSpPr txBox="1">
                <a:spLocks noRot="1" noChangeAspect="1" noMove="1" noResize="1" noEditPoints="1" noAdjustHandles="1" noChangeArrowheads="1" noChangeShapeType="1" noTextEdit="1"/>
              </p:cNvSpPr>
              <p:nvPr/>
            </p:nvSpPr>
            <p:spPr>
              <a:xfrm>
                <a:off x="11839055" y="15978910"/>
                <a:ext cx="1161034" cy="369332"/>
              </a:xfrm>
              <a:prstGeom prst="rect">
                <a:avLst/>
              </a:prstGeom>
              <a:blipFill>
                <a:blip r:embed="rId27"/>
                <a:stretch>
                  <a:fillRect b="-98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2" name="TextBox 71">
                <a:extLst>
                  <a:ext uri="{FF2B5EF4-FFF2-40B4-BE49-F238E27FC236}">
                    <a16:creationId xmlns:a16="http://schemas.microsoft.com/office/drawing/2014/main" id="{959A12F2-BD3A-4895-AAD1-C8B719D5F2F5}"/>
                  </a:ext>
                </a:extLst>
              </p:cNvPr>
              <p:cNvSpPr txBox="1"/>
              <p:nvPr/>
            </p:nvSpPr>
            <p:spPr>
              <a:xfrm>
                <a:off x="11785835" y="18711112"/>
                <a:ext cx="116103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b="1" i="1" smtClean="0">
                              <a:latin typeface="Cambria Math" panose="02040503050406030204" pitchFamily="18" charset="0"/>
                              <a:ea typeface="Cambria Math" panose="02040503050406030204" pitchFamily="18" charset="0"/>
                            </a:rPr>
                          </m:ctrlPr>
                        </m:sSubPr>
                        <m:e>
                          <m:r>
                            <a:rPr lang="en-US" b="1" i="1" smtClean="0">
                              <a:latin typeface="Cambria Math" panose="02040503050406030204" pitchFamily="18" charset="0"/>
                              <a:ea typeface="Cambria Math" panose="02040503050406030204" pitchFamily="18" charset="0"/>
                            </a:rPr>
                            <m:t>𝑱</m:t>
                          </m:r>
                        </m:e>
                        <m:sub>
                          <m:r>
                            <a:rPr lang="en-US" b="1" i="1" smtClean="0">
                              <a:latin typeface="Cambria Math" panose="02040503050406030204" pitchFamily="18" charset="0"/>
                              <a:ea typeface="Cambria Math" panose="02040503050406030204" pitchFamily="18" charset="0"/>
                            </a:rPr>
                            <m:t>𝒙</m:t>
                          </m:r>
                        </m:sub>
                      </m:sSub>
                      <m:sSub>
                        <m:sSubPr>
                          <m:ctrlPr>
                            <a:rPr lang="en-US" b="1" i="1" smtClean="0">
                              <a:latin typeface="Cambria Math" panose="02040503050406030204" pitchFamily="18" charset="0"/>
                              <a:ea typeface="Cambria Math" panose="02040503050406030204" pitchFamily="18" charset="0"/>
                            </a:rPr>
                          </m:ctrlPr>
                        </m:sSubPr>
                        <m:e>
                          <m:r>
                            <a:rPr lang="en-US" b="1" i="1" smtClean="0">
                              <a:latin typeface="Cambria Math" panose="02040503050406030204" pitchFamily="18" charset="0"/>
                              <a:ea typeface="Cambria Math" panose="02040503050406030204" pitchFamily="18" charset="0"/>
                            </a:rPr>
                            <m:t>𝑬</m:t>
                          </m:r>
                        </m:e>
                        <m:sub>
                          <m:r>
                            <a:rPr lang="en-US" b="1" i="1" smtClean="0">
                              <a:latin typeface="Cambria Math" panose="02040503050406030204" pitchFamily="18" charset="0"/>
                              <a:ea typeface="Cambria Math" panose="02040503050406030204" pitchFamily="18" charset="0"/>
                            </a:rPr>
                            <m:t>𝒙</m:t>
                          </m:r>
                        </m:sub>
                      </m:sSub>
                    </m:oMath>
                  </m:oMathPara>
                </a14:m>
                <a:endParaRPr lang="en-US" b="1" dirty="0"/>
              </a:p>
            </p:txBody>
          </p:sp>
        </mc:Choice>
        <mc:Fallback xmlns="">
          <p:sp>
            <p:nvSpPr>
              <p:cNvPr id="72" name="TextBox 71">
                <a:extLst>
                  <a:ext uri="{FF2B5EF4-FFF2-40B4-BE49-F238E27FC236}">
                    <a16:creationId xmlns:a16="http://schemas.microsoft.com/office/drawing/2014/main" id="{959A12F2-BD3A-4895-AAD1-C8B719D5F2F5}"/>
                  </a:ext>
                </a:extLst>
              </p:cNvPr>
              <p:cNvSpPr txBox="1">
                <a:spLocks noRot="1" noChangeAspect="1" noMove="1" noResize="1" noEditPoints="1" noAdjustHandles="1" noChangeArrowheads="1" noChangeShapeType="1" noTextEdit="1"/>
              </p:cNvSpPr>
              <p:nvPr/>
            </p:nvSpPr>
            <p:spPr>
              <a:xfrm>
                <a:off x="11785835" y="18711112"/>
                <a:ext cx="1161034" cy="369332"/>
              </a:xfrm>
              <a:prstGeom prst="rect">
                <a:avLst/>
              </a:prstGeom>
              <a:blipFill>
                <a:blip r:embed="rId28"/>
                <a:stretch>
                  <a:fillRect b="-98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5" name="TextBox 74">
                <a:extLst>
                  <a:ext uri="{FF2B5EF4-FFF2-40B4-BE49-F238E27FC236}">
                    <a16:creationId xmlns:a16="http://schemas.microsoft.com/office/drawing/2014/main" id="{D889B80B-B7CC-44D4-947F-677648297F1C}"/>
                  </a:ext>
                </a:extLst>
              </p:cNvPr>
              <p:cNvSpPr txBox="1"/>
              <p:nvPr/>
            </p:nvSpPr>
            <p:spPr>
              <a:xfrm>
                <a:off x="11790673" y="21430586"/>
                <a:ext cx="1161034" cy="394788"/>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b="1" i="1" smtClean="0">
                              <a:latin typeface="Cambria Math" panose="02040503050406030204" pitchFamily="18" charset="0"/>
                              <a:ea typeface="Cambria Math" panose="02040503050406030204" pitchFamily="18" charset="0"/>
                            </a:rPr>
                          </m:ctrlPr>
                        </m:sSubPr>
                        <m:e>
                          <m:r>
                            <a:rPr lang="en-US" b="1" i="1" smtClean="0">
                              <a:latin typeface="Cambria Math" panose="02040503050406030204" pitchFamily="18" charset="0"/>
                              <a:ea typeface="Cambria Math" panose="02040503050406030204" pitchFamily="18" charset="0"/>
                            </a:rPr>
                            <m:t>𝑱</m:t>
                          </m:r>
                        </m:e>
                        <m:sub>
                          <m:r>
                            <a:rPr lang="en-US" b="1" i="1" smtClean="0">
                              <a:latin typeface="Cambria Math" panose="02040503050406030204" pitchFamily="18" charset="0"/>
                              <a:ea typeface="Cambria Math" panose="02040503050406030204" pitchFamily="18" charset="0"/>
                            </a:rPr>
                            <m:t>𝒚</m:t>
                          </m:r>
                        </m:sub>
                      </m:sSub>
                      <m:sSub>
                        <m:sSubPr>
                          <m:ctrlPr>
                            <a:rPr lang="en-US" b="1" i="1" smtClean="0">
                              <a:latin typeface="Cambria Math" panose="02040503050406030204" pitchFamily="18" charset="0"/>
                              <a:ea typeface="Cambria Math" panose="02040503050406030204" pitchFamily="18" charset="0"/>
                            </a:rPr>
                          </m:ctrlPr>
                        </m:sSubPr>
                        <m:e>
                          <m:r>
                            <a:rPr lang="en-US" b="1" i="1" smtClean="0">
                              <a:latin typeface="Cambria Math" panose="02040503050406030204" pitchFamily="18" charset="0"/>
                              <a:ea typeface="Cambria Math" panose="02040503050406030204" pitchFamily="18" charset="0"/>
                            </a:rPr>
                            <m:t>𝑬</m:t>
                          </m:r>
                        </m:e>
                        <m:sub>
                          <m:r>
                            <a:rPr lang="en-US" b="1" i="1" smtClean="0">
                              <a:latin typeface="Cambria Math" panose="02040503050406030204" pitchFamily="18" charset="0"/>
                              <a:ea typeface="Cambria Math" panose="02040503050406030204" pitchFamily="18" charset="0"/>
                            </a:rPr>
                            <m:t>𝒚</m:t>
                          </m:r>
                        </m:sub>
                      </m:sSub>
                    </m:oMath>
                  </m:oMathPara>
                </a14:m>
                <a:endParaRPr lang="en-US" b="1" dirty="0"/>
              </a:p>
            </p:txBody>
          </p:sp>
        </mc:Choice>
        <mc:Fallback xmlns="">
          <p:sp>
            <p:nvSpPr>
              <p:cNvPr id="75" name="TextBox 74">
                <a:extLst>
                  <a:ext uri="{FF2B5EF4-FFF2-40B4-BE49-F238E27FC236}">
                    <a16:creationId xmlns:a16="http://schemas.microsoft.com/office/drawing/2014/main" id="{D889B80B-B7CC-44D4-947F-677648297F1C}"/>
                  </a:ext>
                </a:extLst>
              </p:cNvPr>
              <p:cNvSpPr txBox="1">
                <a:spLocks noRot="1" noChangeAspect="1" noMove="1" noResize="1" noEditPoints="1" noAdjustHandles="1" noChangeArrowheads="1" noChangeShapeType="1" noTextEdit="1"/>
              </p:cNvSpPr>
              <p:nvPr/>
            </p:nvSpPr>
            <p:spPr>
              <a:xfrm>
                <a:off x="11790673" y="21430586"/>
                <a:ext cx="1161034" cy="394788"/>
              </a:xfrm>
              <a:prstGeom prst="rect">
                <a:avLst/>
              </a:prstGeom>
              <a:blipFill>
                <a:blip r:embed="rId29"/>
                <a:stretch>
                  <a:fillRect b="-625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6" name="TextBox 75">
                <a:extLst>
                  <a:ext uri="{FF2B5EF4-FFF2-40B4-BE49-F238E27FC236}">
                    <a16:creationId xmlns:a16="http://schemas.microsoft.com/office/drawing/2014/main" id="{CEE27D08-A5DF-4F00-8CBC-0616B4D3A792}"/>
                  </a:ext>
                </a:extLst>
              </p:cNvPr>
              <p:cNvSpPr txBox="1"/>
              <p:nvPr/>
            </p:nvSpPr>
            <p:spPr>
              <a:xfrm>
                <a:off x="11839055" y="24147091"/>
                <a:ext cx="116443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b="1" i="1" smtClean="0">
                              <a:latin typeface="Cambria Math" panose="02040503050406030204" pitchFamily="18" charset="0"/>
                              <a:ea typeface="Cambria Math" panose="02040503050406030204" pitchFamily="18" charset="0"/>
                            </a:rPr>
                          </m:ctrlPr>
                        </m:sSubPr>
                        <m:e>
                          <m:r>
                            <a:rPr lang="en-US" b="1" i="1" smtClean="0">
                              <a:latin typeface="Cambria Math" panose="02040503050406030204" pitchFamily="18" charset="0"/>
                              <a:ea typeface="Cambria Math" panose="02040503050406030204" pitchFamily="18" charset="0"/>
                            </a:rPr>
                            <m:t>𝑱</m:t>
                          </m:r>
                        </m:e>
                        <m:sub>
                          <m:r>
                            <a:rPr lang="en-US" b="1" i="1" smtClean="0">
                              <a:latin typeface="Cambria Math" panose="02040503050406030204" pitchFamily="18" charset="0"/>
                              <a:ea typeface="Cambria Math" panose="02040503050406030204" pitchFamily="18" charset="0"/>
                            </a:rPr>
                            <m:t>𝒛</m:t>
                          </m:r>
                        </m:sub>
                      </m:sSub>
                      <m:sSub>
                        <m:sSubPr>
                          <m:ctrlPr>
                            <a:rPr lang="en-US" b="1" i="1" smtClean="0">
                              <a:latin typeface="Cambria Math" panose="02040503050406030204" pitchFamily="18" charset="0"/>
                              <a:ea typeface="Cambria Math" panose="02040503050406030204" pitchFamily="18" charset="0"/>
                            </a:rPr>
                          </m:ctrlPr>
                        </m:sSubPr>
                        <m:e>
                          <m:r>
                            <a:rPr lang="en-US" b="1" i="1" smtClean="0">
                              <a:latin typeface="Cambria Math" panose="02040503050406030204" pitchFamily="18" charset="0"/>
                              <a:ea typeface="Cambria Math" panose="02040503050406030204" pitchFamily="18" charset="0"/>
                            </a:rPr>
                            <m:t>𝑬</m:t>
                          </m:r>
                        </m:e>
                        <m:sub>
                          <m:r>
                            <a:rPr lang="en-US" b="1" i="1" smtClean="0">
                              <a:latin typeface="Cambria Math" panose="02040503050406030204" pitchFamily="18" charset="0"/>
                              <a:ea typeface="Cambria Math" panose="02040503050406030204" pitchFamily="18" charset="0"/>
                            </a:rPr>
                            <m:t>𝒛</m:t>
                          </m:r>
                        </m:sub>
                      </m:sSub>
                    </m:oMath>
                  </m:oMathPara>
                </a14:m>
                <a:endParaRPr lang="en-US" b="1" dirty="0"/>
              </a:p>
            </p:txBody>
          </p:sp>
        </mc:Choice>
        <mc:Fallback xmlns="">
          <p:sp>
            <p:nvSpPr>
              <p:cNvPr id="76" name="TextBox 75">
                <a:extLst>
                  <a:ext uri="{FF2B5EF4-FFF2-40B4-BE49-F238E27FC236}">
                    <a16:creationId xmlns:a16="http://schemas.microsoft.com/office/drawing/2014/main" id="{CEE27D08-A5DF-4F00-8CBC-0616B4D3A792}"/>
                  </a:ext>
                </a:extLst>
              </p:cNvPr>
              <p:cNvSpPr txBox="1">
                <a:spLocks noRot="1" noChangeAspect="1" noMove="1" noResize="1" noEditPoints="1" noAdjustHandles="1" noChangeArrowheads="1" noChangeShapeType="1" noTextEdit="1"/>
              </p:cNvSpPr>
              <p:nvPr/>
            </p:nvSpPr>
            <p:spPr>
              <a:xfrm>
                <a:off x="11839055" y="24147091"/>
                <a:ext cx="1164430" cy="369332"/>
              </a:xfrm>
              <a:prstGeom prst="rect">
                <a:avLst/>
              </a:prstGeom>
              <a:blipFill>
                <a:blip r:embed="rId30"/>
                <a:stretch>
                  <a:fillRect b="-98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10BB4954-0E4D-4823-AF5B-2FC3EEE3FD43}"/>
                  </a:ext>
                </a:extLst>
              </p:cNvPr>
              <p:cNvSpPr txBox="1"/>
              <p:nvPr/>
            </p:nvSpPr>
            <p:spPr>
              <a:xfrm>
                <a:off x="4373135" y="25740514"/>
                <a:ext cx="1324445" cy="461665"/>
              </a:xfrm>
              <a:prstGeom prst="rect">
                <a:avLst/>
              </a:prstGeom>
              <a:solidFill>
                <a:schemeClr val="bg1"/>
              </a:solidFill>
              <a:effectLst>
                <a:softEdge rad="63500"/>
              </a:effectLst>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2400" b="1" i="1" smtClean="0">
                              <a:latin typeface="Cambria Math" panose="02040503050406030204" pitchFamily="18" charset="0"/>
                            </a:rPr>
                          </m:ctrlPr>
                        </m:sSubPr>
                        <m:e>
                          <m:r>
                            <a:rPr lang="en-US" sz="2400" b="1" i="1" smtClean="0">
                              <a:latin typeface="Cambria Math" panose="02040503050406030204" pitchFamily="18" charset="0"/>
                            </a:rPr>
                            <m:t>𝑱</m:t>
                          </m:r>
                        </m:e>
                        <m:sub>
                          <m:r>
                            <a:rPr lang="en-US" sz="2400" b="1" i="1" smtClean="0">
                              <a:latin typeface="Cambria Math" panose="02040503050406030204" pitchFamily="18" charset="0"/>
                            </a:rPr>
                            <m:t>𝒆</m:t>
                          </m:r>
                        </m:sub>
                      </m:sSub>
                      <m:r>
                        <a:rPr lang="en-US" sz="2400" b="1" i="1" smtClean="0">
                          <a:latin typeface="Cambria Math" panose="02040503050406030204" pitchFamily="18" charset="0"/>
                          <a:ea typeface="Cambria Math" panose="02040503050406030204" pitchFamily="18" charset="0"/>
                        </a:rPr>
                        <m:t>∙</m:t>
                      </m:r>
                      <m:r>
                        <a:rPr lang="en-US" sz="2400" b="1" i="1" smtClean="0">
                          <a:latin typeface="Cambria Math" panose="02040503050406030204" pitchFamily="18" charset="0"/>
                          <a:ea typeface="Cambria Math" panose="02040503050406030204" pitchFamily="18" charset="0"/>
                        </a:rPr>
                        <m:t>𝑬</m:t>
                      </m:r>
                    </m:oMath>
                  </m:oMathPara>
                </a14:m>
                <a:endParaRPr lang="en-US" sz="2400" b="1" dirty="0"/>
              </a:p>
            </p:txBody>
          </p:sp>
        </mc:Choice>
        <mc:Fallback xmlns="">
          <p:sp>
            <p:nvSpPr>
              <p:cNvPr id="7" name="TextBox 6">
                <a:extLst>
                  <a:ext uri="{FF2B5EF4-FFF2-40B4-BE49-F238E27FC236}">
                    <a16:creationId xmlns:a16="http://schemas.microsoft.com/office/drawing/2014/main" id="{10BB4954-0E4D-4823-AF5B-2FC3EEE3FD43}"/>
                  </a:ext>
                </a:extLst>
              </p:cNvPr>
              <p:cNvSpPr txBox="1">
                <a:spLocks noRot="1" noChangeAspect="1" noMove="1" noResize="1" noEditPoints="1" noAdjustHandles="1" noChangeArrowheads="1" noChangeShapeType="1" noTextEdit="1"/>
              </p:cNvSpPr>
              <p:nvPr/>
            </p:nvSpPr>
            <p:spPr>
              <a:xfrm>
                <a:off x="4373135" y="25740514"/>
                <a:ext cx="1324445" cy="461665"/>
              </a:xfrm>
              <a:prstGeom prst="rect">
                <a:avLst/>
              </a:prstGeom>
              <a:blipFill>
                <a:blip r:embed="rId31"/>
                <a:stretch>
                  <a:fillRect b="-13333"/>
                </a:stretch>
              </a:blipFill>
              <a:effectLst>
                <a:softEdge rad="63500"/>
              </a:effec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8" name="TextBox 77">
                <a:extLst>
                  <a:ext uri="{FF2B5EF4-FFF2-40B4-BE49-F238E27FC236}">
                    <a16:creationId xmlns:a16="http://schemas.microsoft.com/office/drawing/2014/main" id="{016EF9FA-0614-406A-85D8-D2DD1CDA56EF}"/>
                  </a:ext>
                </a:extLst>
              </p:cNvPr>
              <p:cNvSpPr txBox="1"/>
              <p:nvPr/>
            </p:nvSpPr>
            <p:spPr>
              <a:xfrm>
                <a:off x="6607096" y="22166599"/>
                <a:ext cx="566520" cy="291618"/>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sSub>
                        <m:sSubPr>
                          <m:ctrlPr>
                            <a:rPr lang="en-US" sz="1200" i="1" dirty="0">
                              <a:latin typeface="Cambria Math" panose="02040503050406030204" pitchFamily="18" charset="0"/>
                            </a:rPr>
                          </m:ctrlPr>
                        </m:sSubPr>
                        <m:e>
                          <m:r>
                            <a:rPr lang="en-US" sz="1200" i="1" dirty="0">
                              <a:latin typeface="Cambria Math" panose="02040503050406030204" pitchFamily="18" charset="0"/>
                            </a:rPr>
                            <m:t>𝑣</m:t>
                          </m:r>
                        </m:e>
                        <m:sub>
                          <m:r>
                            <a:rPr lang="en-US" sz="1200" i="1" dirty="0">
                              <a:latin typeface="Cambria Math" panose="02040503050406030204" pitchFamily="18" charset="0"/>
                            </a:rPr>
                            <m:t>𝑦</m:t>
                          </m:r>
                        </m:sub>
                      </m:sSub>
                    </m:oMath>
                  </m:oMathPara>
                </a14:m>
                <a:endParaRPr lang="en-US" sz="1200" dirty="0"/>
              </a:p>
            </p:txBody>
          </p:sp>
        </mc:Choice>
        <mc:Fallback xmlns="">
          <p:sp>
            <p:nvSpPr>
              <p:cNvPr id="78" name="TextBox 77">
                <a:extLst>
                  <a:ext uri="{FF2B5EF4-FFF2-40B4-BE49-F238E27FC236}">
                    <a16:creationId xmlns:a16="http://schemas.microsoft.com/office/drawing/2014/main" id="{016EF9FA-0614-406A-85D8-D2DD1CDA56EF}"/>
                  </a:ext>
                </a:extLst>
              </p:cNvPr>
              <p:cNvSpPr txBox="1">
                <a:spLocks noRot="1" noChangeAspect="1" noMove="1" noResize="1" noEditPoints="1" noAdjustHandles="1" noChangeArrowheads="1" noChangeShapeType="1" noTextEdit="1"/>
              </p:cNvSpPr>
              <p:nvPr/>
            </p:nvSpPr>
            <p:spPr>
              <a:xfrm>
                <a:off x="6607096" y="22166599"/>
                <a:ext cx="566520" cy="291618"/>
              </a:xfrm>
              <a:prstGeom prst="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9" name="TextBox 78">
                <a:extLst>
                  <a:ext uri="{FF2B5EF4-FFF2-40B4-BE49-F238E27FC236}">
                    <a16:creationId xmlns:a16="http://schemas.microsoft.com/office/drawing/2014/main" id="{AEAD0817-741C-42E0-AC2E-F1A9DD963361}"/>
                  </a:ext>
                </a:extLst>
              </p:cNvPr>
              <p:cNvSpPr txBox="1"/>
              <p:nvPr/>
            </p:nvSpPr>
            <p:spPr>
              <a:xfrm>
                <a:off x="27413588" y="13937580"/>
                <a:ext cx="116103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b="1" i="1" smtClean="0">
                          <a:latin typeface="Cambria Math" panose="02040503050406030204" pitchFamily="18" charset="0"/>
                          <a:ea typeface="Cambria Math" panose="02040503050406030204" pitchFamily="18" charset="0"/>
                        </a:rPr>
                        <m:t>𝒙</m:t>
                      </m:r>
                    </m:oMath>
                  </m:oMathPara>
                </a14:m>
                <a:endParaRPr lang="en-US" b="1" dirty="0"/>
              </a:p>
            </p:txBody>
          </p:sp>
        </mc:Choice>
        <mc:Fallback xmlns="">
          <p:sp>
            <p:nvSpPr>
              <p:cNvPr id="79" name="TextBox 78">
                <a:extLst>
                  <a:ext uri="{FF2B5EF4-FFF2-40B4-BE49-F238E27FC236}">
                    <a16:creationId xmlns:a16="http://schemas.microsoft.com/office/drawing/2014/main" id="{AEAD0817-741C-42E0-AC2E-F1A9DD963361}"/>
                  </a:ext>
                </a:extLst>
              </p:cNvPr>
              <p:cNvSpPr txBox="1">
                <a:spLocks noRot="1" noChangeAspect="1" noMove="1" noResize="1" noEditPoints="1" noAdjustHandles="1" noChangeArrowheads="1" noChangeShapeType="1" noTextEdit="1"/>
              </p:cNvSpPr>
              <p:nvPr/>
            </p:nvSpPr>
            <p:spPr>
              <a:xfrm>
                <a:off x="27413588" y="13937580"/>
                <a:ext cx="1161034" cy="369332"/>
              </a:xfrm>
              <a:prstGeom prst="rect">
                <a:avLst/>
              </a:prstGeom>
              <a:blipFill>
                <a:blip r:embed="rId3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0" name="TextBox 79">
                <a:extLst>
                  <a:ext uri="{FF2B5EF4-FFF2-40B4-BE49-F238E27FC236}">
                    <a16:creationId xmlns:a16="http://schemas.microsoft.com/office/drawing/2014/main" id="{12F2D0E5-DB6F-45FF-99E0-51DF6FD03783}"/>
                  </a:ext>
                </a:extLst>
              </p:cNvPr>
              <p:cNvSpPr txBox="1"/>
              <p:nvPr/>
            </p:nvSpPr>
            <p:spPr>
              <a:xfrm>
                <a:off x="24133666" y="7345204"/>
                <a:ext cx="116103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b="1" i="1" smtClean="0">
                          <a:latin typeface="Cambria Math" panose="02040503050406030204" pitchFamily="18" charset="0"/>
                        </a:rPr>
                        <m:t>𝒛</m:t>
                      </m:r>
                    </m:oMath>
                  </m:oMathPara>
                </a14:m>
                <a:endParaRPr lang="en-US" b="1" dirty="0"/>
              </a:p>
            </p:txBody>
          </p:sp>
        </mc:Choice>
        <mc:Fallback xmlns="">
          <p:sp>
            <p:nvSpPr>
              <p:cNvPr id="80" name="TextBox 79">
                <a:extLst>
                  <a:ext uri="{FF2B5EF4-FFF2-40B4-BE49-F238E27FC236}">
                    <a16:creationId xmlns:a16="http://schemas.microsoft.com/office/drawing/2014/main" id="{12F2D0E5-DB6F-45FF-99E0-51DF6FD03783}"/>
                  </a:ext>
                </a:extLst>
              </p:cNvPr>
              <p:cNvSpPr txBox="1">
                <a:spLocks noRot="1" noChangeAspect="1" noMove="1" noResize="1" noEditPoints="1" noAdjustHandles="1" noChangeArrowheads="1" noChangeShapeType="1" noTextEdit="1"/>
              </p:cNvSpPr>
              <p:nvPr/>
            </p:nvSpPr>
            <p:spPr>
              <a:xfrm>
                <a:off x="24133666" y="7345204"/>
                <a:ext cx="1161034" cy="369332"/>
              </a:xfrm>
              <a:prstGeom prst="rect">
                <a:avLst/>
              </a:prstGeom>
              <a:blipFill>
                <a:blip r:embed="rId3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4" name="TextBox 83">
                <a:extLst>
                  <a:ext uri="{FF2B5EF4-FFF2-40B4-BE49-F238E27FC236}">
                    <a16:creationId xmlns:a16="http://schemas.microsoft.com/office/drawing/2014/main" id="{1F9C0C7C-6751-4F35-8F8E-D029A71CEB4A}"/>
                  </a:ext>
                </a:extLst>
              </p:cNvPr>
              <p:cNvSpPr txBox="1"/>
              <p:nvPr/>
            </p:nvSpPr>
            <p:spPr>
              <a:xfrm>
                <a:off x="27364938" y="9496170"/>
                <a:ext cx="116103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b="1" i="1" smtClean="0">
                          <a:latin typeface="Cambria Math" panose="02040503050406030204" pitchFamily="18" charset="0"/>
                        </a:rPr>
                        <m:t>𝒙</m:t>
                      </m:r>
                    </m:oMath>
                  </m:oMathPara>
                </a14:m>
                <a:endParaRPr lang="en-US" b="1" dirty="0"/>
              </a:p>
            </p:txBody>
          </p:sp>
        </mc:Choice>
        <mc:Fallback xmlns="">
          <p:sp>
            <p:nvSpPr>
              <p:cNvPr id="84" name="TextBox 83">
                <a:extLst>
                  <a:ext uri="{FF2B5EF4-FFF2-40B4-BE49-F238E27FC236}">
                    <a16:creationId xmlns:a16="http://schemas.microsoft.com/office/drawing/2014/main" id="{1F9C0C7C-6751-4F35-8F8E-D029A71CEB4A}"/>
                  </a:ext>
                </a:extLst>
              </p:cNvPr>
              <p:cNvSpPr txBox="1">
                <a:spLocks noRot="1" noChangeAspect="1" noMove="1" noResize="1" noEditPoints="1" noAdjustHandles="1" noChangeArrowheads="1" noChangeShapeType="1" noTextEdit="1"/>
              </p:cNvSpPr>
              <p:nvPr/>
            </p:nvSpPr>
            <p:spPr>
              <a:xfrm>
                <a:off x="27364938" y="9496170"/>
                <a:ext cx="1161034" cy="369332"/>
              </a:xfrm>
              <a:prstGeom prst="rect">
                <a:avLst/>
              </a:prstGeom>
              <a:blipFill>
                <a:blip r:embed="rId3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5" name="TextBox 84">
                <a:extLst>
                  <a:ext uri="{FF2B5EF4-FFF2-40B4-BE49-F238E27FC236}">
                    <a16:creationId xmlns:a16="http://schemas.microsoft.com/office/drawing/2014/main" id="{26FF0272-8C76-4DDE-910E-3C50CB257012}"/>
                  </a:ext>
                </a:extLst>
              </p:cNvPr>
              <p:cNvSpPr txBox="1"/>
              <p:nvPr/>
            </p:nvSpPr>
            <p:spPr>
              <a:xfrm>
                <a:off x="24094984" y="11612879"/>
                <a:ext cx="116103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b="1" i="1" smtClean="0">
                          <a:latin typeface="Cambria Math" panose="02040503050406030204" pitchFamily="18" charset="0"/>
                        </a:rPr>
                        <m:t>𝒚</m:t>
                      </m:r>
                    </m:oMath>
                  </m:oMathPara>
                </a14:m>
                <a:endParaRPr lang="en-US" b="1" dirty="0"/>
              </a:p>
            </p:txBody>
          </p:sp>
        </mc:Choice>
        <mc:Fallback xmlns="">
          <p:sp>
            <p:nvSpPr>
              <p:cNvPr id="85" name="TextBox 84">
                <a:extLst>
                  <a:ext uri="{FF2B5EF4-FFF2-40B4-BE49-F238E27FC236}">
                    <a16:creationId xmlns:a16="http://schemas.microsoft.com/office/drawing/2014/main" id="{26FF0272-8C76-4DDE-910E-3C50CB257012}"/>
                  </a:ext>
                </a:extLst>
              </p:cNvPr>
              <p:cNvSpPr txBox="1">
                <a:spLocks noRot="1" noChangeAspect="1" noMove="1" noResize="1" noEditPoints="1" noAdjustHandles="1" noChangeArrowheads="1" noChangeShapeType="1" noTextEdit="1"/>
              </p:cNvSpPr>
              <p:nvPr/>
            </p:nvSpPr>
            <p:spPr>
              <a:xfrm>
                <a:off x="24094984" y="11612879"/>
                <a:ext cx="1161034" cy="369332"/>
              </a:xfrm>
              <a:prstGeom prst="rect">
                <a:avLst/>
              </a:prstGeom>
              <a:blipFill>
                <a:blip r:embed="rId35"/>
                <a:stretch>
                  <a:fillRect b="-491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7" name="TextBox 86">
                <a:extLst>
                  <a:ext uri="{FF2B5EF4-FFF2-40B4-BE49-F238E27FC236}">
                    <a16:creationId xmlns:a16="http://schemas.microsoft.com/office/drawing/2014/main" id="{B9D90ECC-A493-49A6-8074-C23400E1E21C}"/>
                  </a:ext>
                </a:extLst>
              </p:cNvPr>
              <p:cNvSpPr txBox="1"/>
              <p:nvPr/>
            </p:nvSpPr>
            <p:spPr>
              <a:xfrm>
                <a:off x="18946372" y="11573671"/>
                <a:ext cx="116103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b="1" i="1" smtClean="0">
                          <a:latin typeface="Cambria Math" panose="02040503050406030204" pitchFamily="18" charset="0"/>
                        </a:rPr>
                        <m:t>𝒙</m:t>
                      </m:r>
                    </m:oMath>
                  </m:oMathPara>
                </a14:m>
                <a:endParaRPr lang="en-US" b="1" dirty="0"/>
              </a:p>
            </p:txBody>
          </p:sp>
        </mc:Choice>
        <mc:Fallback xmlns="">
          <p:sp>
            <p:nvSpPr>
              <p:cNvPr id="87" name="TextBox 86">
                <a:extLst>
                  <a:ext uri="{FF2B5EF4-FFF2-40B4-BE49-F238E27FC236}">
                    <a16:creationId xmlns:a16="http://schemas.microsoft.com/office/drawing/2014/main" id="{B9D90ECC-A493-49A6-8074-C23400E1E21C}"/>
                  </a:ext>
                </a:extLst>
              </p:cNvPr>
              <p:cNvSpPr txBox="1">
                <a:spLocks noRot="1" noChangeAspect="1" noMove="1" noResize="1" noEditPoints="1" noAdjustHandles="1" noChangeArrowheads="1" noChangeShapeType="1" noTextEdit="1"/>
              </p:cNvSpPr>
              <p:nvPr/>
            </p:nvSpPr>
            <p:spPr>
              <a:xfrm>
                <a:off x="18946372" y="11573671"/>
                <a:ext cx="1161034" cy="369332"/>
              </a:xfrm>
              <a:prstGeom prst="rect">
                <a:avLst/>
              </a:prstGeom>
              <a:blipFill>
                <a:blip r:embed="rId3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2" name="TextBox 91">
                <a:extLst>
                  <a:ext uri="{FF2B5EF4-FFF2-40B4-BE49-F238E27FC236}">
                    <a16:creationId xmlns:a16="http://schemas.microsoft.com/office/drawing/2014/main" id="{65F5CDAC-A4C0-4D76-A02E-B54A7F8D66BD}"/>
                  </a:ext>
                </a:extLst>
              </p:cNvPr>
              <p:cNvSpPr txBox="1"/>
              <p:nvPr/>
            </p:nvSpPr>
            <p:spPr>
              <a:xfrm>
                <a:off x="15735362" y="8069068"/>
                <a:ext cx="116103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b="1" i="1" smtClean="0">
                          <a:latin typeface="Cambria Math" panose="02040503050406030204" pitchFamily="18" charset="0"/>
                        </a:rPr>
                        <m:t>𝒛</m:t>
                      </m:r>
                    </m:oMath>
                  </m:oMathPara>
                </a14:m>
                <a:endParaRPr lang="en-US" b="1" dirty="0"/>
              </a:p>
            </p:txBody>
          </p:sp>
        </mc:Choice>
        <mc:Fallback xmlns="">
          <p:sp>
            <p:nvSpPr>
              <p:cNvPr id="92" name="TextBox 91">
                <a:extLst>
                  <a:ext uri="{FF2B5EF4-FFF2-40B4-BE49-F238E27FC236}">
                    <a16:creationId xmlns:a16="http://schemas.microsoft.com/office/drawing/2014/main" id="{65F5CDAC-A4C0-4D76-A02E-B54A7F8D66BD}"/>
                  </a:ext>
                </a:extLst>
              </p:cNvPr>
              <p:cNvSpPr txBox="1">
                <a:spLocks noRot="1" noChangeAspect="1" noMove="1" noResize="1" noEditPoints="1" noAdjustHandles="1" noChangeArrowheads="1" noChangeShapeType="1" noTextEdit="1"/>
              </p:cNvSpPr>
              <p:nvPr/>
            </p:nvSpPr>
            <p:spPr>
              <a:xfrm>
                <a:off x="15735362" y="8069068"/>
                <a:ext cx="1161034" cy="369332"/>
              </a:xfrm>
              <a:prstGeom prst="rect">
                <a:avLst/>
              </a:prstGeom>
              <a:blipFill>
                <a:blip r:embed="rId37"/>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4" name="TextBox 93">
                <a:extLst>
                  <a:ext uri="{FF2B5EF4-FFF2-40B4-BE49-F238E27FC236}">
                    <a16:creationId xmlns:a16="http://schemas.microsoft.com/office/drawing/2014/main" id="{5928757D-CE47-41BD-9FFE-5C2FC2CFBC9A}"/>
                  </a:ext>
                </a:extLst>
              </p:cNvPr>
              <p:cNvSpPr txBox="1"/>
              <p:nvPr/>
            </p:nvSpPr>
            <p:spPr>
              <a:xfrm>
                <a:off x="28878895" y="23550763"/>
                <a:ext cx="116103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b="1" i="1" smtClean="0">
                          <a:latin typeface="Cambria Math" panose="02040503050406030204" pitchFamily="18" charset="0"/>
                        </a:rPr>
                        <m:t>𝒙</m:t>
                      </m:r>
                    </m:oMath>
                  </m:oMathPara>
                </a14:m>
                <a:endParaRPr lang="en-US" b="1" dirty="0"/>
              </a:p>
            </p:txBody>
          </p:sp>
        </mc:Choice>
        <mc:Fallback xmlns="">
          <p:sp>
            <p:nvSpPr>
              <p:cNvPr id="94" name="TextBox 93">
                <a:extLst>
                  <a:ext uri="{FF2B5EF4-FFF2-40B4-BE49-F238E27FC236}">
                    <a16:creationId xmlns:a16="http://schemas.microsoft.com/office/drawing/2014/main" id="{5928757D-CE47-41BD-9FFE-5C2FC2CFBC9A}"/>
                  </a:ext>
                </a:extLst>
              </p:cNvPr>
              <p:cNvSpPr txBox="1">
                <a:spLocks noRot="1" noChangeAspect="1" noMove="1" noResize="1" noEditPoints="1" noAdjustHandles="1" noChangeArrowheads="1" noChangeShapeType="1" noTextEdit="1"/>
              </p:cNvSpPr>
              <p:nvPr/>
            </p:nvSpPr>
            <p:spPr>
              <a:xfrm>
                <a:off x="28878895" y="23550763"/>
                <a:ext cx="1161034" cy="369332"/>
              </a:xfrm>
              <a:prstGeom prst="rect">
                <a:avLst/>
              </a:prstGeom>
              <a:blipFill>
                <a:blip r:embed="rId38"/>
                <a:stretch>
                  <a:fillRect/>
                </a:stretch>
              </a:blipFill>
            </p:spPr>
            <p:txBody>
              <a:bodyPr/>
              <a:lstStyle/>
              <a:p>
                <a:r>
                  <a:rPr lang="en-US">
                    <a:noFill/>
                  </a:rPr>
                  <a:t> </a:t>
                </a:r>
              </a:p>
            </p:txBody>
          </p:sp>
        </mc:Fallback>
      </mc:AlternateContent>
      <p:sp>
        <p:nvSpPr>
          <p:cNvPr id="10" name="Rectangle 9">
            <a:extLst>
              <a:ext uri="{FF2B5EF4-FFF2-40B4-BE49-F238E27FC236}">
                <a16:creationId xmlns:a16="http://schemas.microsoft.com/office/drawing/2014/main" id="{2BFF260E-A22A-4C0A-8285-CAD6F65115CB}"/>
              </a:ext>
            </a:extLst>
          </p:cNvPr>
          <p:cNvSpPr/>
          <p:nvPr/>
        </p:nvSpPr>
        <p:spPr>
          <a:xfrm>
            <a:off x="25256018" y="16919468"/>
            <a:ext cx="178755" cy="40436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96" name="TextBox 95">
                <a:extLst>
                  <a:ext uri="{FF2B5EF4-FFF2-40B4-BE49-F238E27FC236}">
                    <a16:creationId xmlns:a16="http://schemas.microsoft.com/office/drawing/2014/main" id="{14E8BBBC-3819-44A3-B714-D1A835F78B22}"/>
                  </a:ext>
                </a:extLst>
              </p:cNvPr>
              <p:cNvSpPr txBox="1"/>
              <p:nvPr/>
            </p:nvSpPr>
            <p:spPr>
              <a:xfrm>
                <a:off x="24811154" y="17139002"/>
                <a:ext cx="116103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b="1" i="1" smtClean="0">
                          <a:solidFill>
                            <a:srgbClr val="4ABA9C"/>
                          </a:solidFill>
                          <a:latin typeface="Cambria Math" panose="02040503050406030204" pitchFamily="18" charset="0"/>
                        </a:rPr>
                        <m:t>𝒚</m:t>
                      </m:r>
                    </m:oMath>
                  </m:oMathPara>
                </a14:m>
                <a:endParaRPr lang="en-US" b="1" dirty="0">
                  <a:solidFill>
                    <a:srgbClr val="4ABA9C"/>
                  </a:solidFill>
                </a:endParaRPr>
              </a:p>
            </p:txBody>
          </p:sp>
        </mc:Choice>
        <mc:Fallback xmlns="">
          <p:sp>
            <p:nvSpPr>
              <p:cNvPr id="96" name="TextBox 95">
                <a:extLst>
                  <a:ext uri="{FF2B5EF4-FFF2-40B4-BE49-F238E27FC236}">
                    <a16:creationId xmlns:a16="http://schemas.microsoft.com/office/drawing/2014/main" id="{14E8BBBC-3819-44A3-B714-D1A835F78B22}"/>
                  </a:ext>
                </a:extLst>
              </p:cNvPr>
              <p:cNvSpPr txBox="1">
                <a:spLocks noRot="1" noChangeAspect="1" noMove="1" noResize="1" noEditPoints="1" noAdjustHandles="1" noChangeArrowheads="1" noChangeShapeType="1" noTextEdit="1"/>
              </p:cNvSpPr>
              <p:nvPr/>
            </p:nvSpPr>
            <p:spPr>
              <a:xfrm>
                <a:off x="24811154" y="17139002"/>
                <a:ext cx="1161034" cy="369332"/>
              </a:xfrm>
              <a:prstGeom prst="rect">
                <a:avLst/>
              </a:prstGeom>
              <a:blipFill>
                <a:blip r:embed="rId39"/>
                <a:stretch>
                  <a:fillRect b="-666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8" name="TextBox 97">
                <a:extLst>
                  <a:ext uri="{FF2B5EF4-FFF2-40B4-BE49-F238E27FC236}">
                    <a16:creationId xmlns:a16="http://schemas.microsoft.com/office/drawing/2014/main" id="{C3616644-9B04-4857-8DD3-1AFE4C685391}"/>
                  </a:ext>
                </a:extLst>
              </p:cNvPr>
              <p:cNvSpPr txBox="1"/>
              <p:nvPr/>
            </p:nvSpPr>
            <p:spPr>
              <a:xfrm>
                <a:off x="24808878" y="17381934"/>
                <a:ext cx="116103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b="1" i="1" smtClean="0">
                          <a:solidFill>
                            <a:srgbClr val="DD7D31"/>
                          </a:solidFill>
                          <a:latin typeface="Cambria Math" panose="02040503050406030204" pitchFamily="18" charset="0"/>
                        </a:rPr>
                        <m:t>𝒛</m:t>
                      </m:r>
                    </m:oMath>
                  </m:oMathPara>
                </a14:m>
                <a:endParaRPr lang="en-US" b="1" dirty="0">
                  <a:solidFill>
                    <a:srgbClr val="DD7D31"/>
                  </a:solidFill>
                </a:endParaRPr>
              </a:p>
            </p:txBody>
          </p:sp>
        </mc:Choice>
        <mc:Fallback xmlns="">
          <p:sp>
            <p:nvSpPr>
              <p:cNvPr id="98" name="TextBox 97">
                <a:extLst>
                  <a:ext uri="{FF2B5EF4-FFF2-40B4-BE49-F238E27FC236}">
                    <a16:creationId xmlns:a16="http://schemas.microsoft.com/office/drawing/2014/main" id="{C3616644-9B04-4857-8DD3-1AFE4C685391}"/>
                  </a:ext>
                </a:extLst>
              </p:cNvPr>
              <p:cNvSpPr txBox="1">
                <a:spLocks noRot="1" noChangeAspect="1" noMove="1" noResize="1" noEditPoints="1" noAdjustHandles="1" noChangeArrowheads="1" noChangeShapeType="1" noTextEdit="1"/>
              </p:cNvSpPr>
              <p:nvPr/>
            </p:nvSpPr>
            <p:spPr>
              <a:xfrm>
                <a:off x="24808878" y="17381934"/>
                <a:ext cx="1161034" cy="369332"/>
              </a:xfrm>
              <a:prstGeom prst="rect">
                <a:avLst/>
              </a:prstGeom>
              <a:blipFill>
                <a:blip r:embed="rId40"/>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9" name="TextBox 98">
                <a:extLst>
                  <a:ext uri="{FF2B5EF4-FFF2-40B4-BE49-F238E27FC236}">
                    <a16:creationId xmlns:a16="http://schemas.microsoft.com/office/drawing/2014/main" id="{01A95B49-2774-4EE5-82A0-ADE973B5DD66}"/>
                  </a:ext>
                </a:extLst>
              </p:cNvPr>
              <p:cNvSpPr txBox="1"/>
              <p:nvPr/>
            </p:nvSpPr>
            <p:spPr>
              <a:xfrm>
                <a:off x="24811154" y="16919468"/>
                <a:ext cx="116103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b="1" i="1" smtClean="0">
                          <a:solidFill>
                            <a:srgbClr val="70C0EC"/>
                          </a:solidFill>
                          <a:latin typeface="Cambria Math" panose="02040503050406030204" pitchFamily="18" charset="0"/>
                        </a:rPr>
                        <m:t>𝒙</m:t>
                      </m:r>
                    </m:oMath>
                  </m:oMathPara>
                </a14:m>
                <a:endParaRPr lang="en-US" b="1" dirty="0">
                  <a:solidFill>
                    <a:srgbClr val="70C0EC"/>
                  </a:solidFill>
                </a:endParaRPr>
              </a:p>
            </p:txBody>
          </p:sp>
        </mc:Choice>
        <mc:Fallback xmlns="">
          <p:sp>
            <p:nvSpPr>
              <p:cNvPr id="99" name="TextBox 98">
                <a:extLst>
                  <a:ext uri="{FF2B5EF4-FFF2-40B4-BE49-F238E27FC236}">
                    <a16:creationId xmlns:a16="http://schemas.microsoft.com/office/drawing/2014/main" id="{01A95B49-2774-4EE5-82A0-ADE973B5DD66}"/>
                  </a:ext>
                </a:extLst>
              </p:cNvPr>
              <p:cNvSpPr txBox="1">
                <a:spLocks noRot="1" noChangeAspect="1" noMove="1" noResize="1" noEditPoints="1" noAdjustHandles="1" noChangeArrowheads="1" noChangeShapeType="1" noTextEdit="1"/>
              </p:cNvSpPr>
              <p:nvPr/>
            </p:nvSpPr>
            <p:spPr>
              <a:xfrm>
                <a:off x="24811154" y="16919468"/>
                <a:ext cx="1161034" cy="369332"/>
              </a:xfrm>
              <a:prstGeom prst="rect">
                <a:avLst/>
              </a:prstGeom>
              <a:blipFill>
                <a:blip r:embed="rId41"/>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1BDA6106-2614-4944-9B95-2A6AC8C3B1A6}"/>
                  </a:ext>
                </a:extLst>
              </p:cNvPr>
              <p:cNvSpPr txBox="1"/>
              <p:nvPr/>
            </p:nvSpPr>
            <p:spPr>
              <a:xfrm>
                <a:off x="8071217" y="2579136"/>
                <a:ext cx="14337767" cy="407099"/>
              </a:xfrm>
              <a:prstGeom prst="rect">
                <a:avLst/>
              </a:prstGeom>
              <a:noFill/>
            </p:spPr>
            <p:txBody>
              <a:bodyPr wrap="square" rtlCol="0">
                <a:spAutoFit/>
              </a:bodyPr>
              <a:lstStyle/>
              <a:p>
                <a14:m>
                  <m:oMath xmlns:m="http://schemas.openxmlformats.org/officeDocument/2006/math">
                    <m:sSup>
                      <m:sSupPr>
                        <m:ctrlPr>
                          <a:rPr lang="en-US" sz="2000" i="1" smtClean="0">
                            <a:latin typeface="Cambria Math" panose="02040503050406030204" pitchFamily="18" charset="0"/>
                          </a:rPr>
                        </m:ctrlPr>
                      </m:sSupPr>
                      <m:e>
                        <m:r>
                          <a:rPr lang="en-US" sz="2000" b="0" i="1" smtClean="0">
                            <a:latin typeface="Cambria Math" panose="02040503050406030204" pitchFamily="18" charset="0"/>
                          </a:rPr>
                          <m:t>𝐷</m:t>
                        </m:r>
                        <m:r>
                          <a:rPr lang="en-US" sz="2000" b="0" i="1" smtClean="0">
                            <a:latin typeface="Cambria Math" panose="02040503050406030204" pitchFamily="18" charset="0"/>
                          </a:rPr>
                          <m:t>. </m:t>
                        </m:r>
                        <m:r>
                          <a:rPr lang="en-US" sz="2000" b="0" i="1" smtClean="0">
                            <a:latin typeface="Cambria Math" panose="02040503050406030204" pitchFamily="18" charset="0"/>
                          </a:rPr>
                          <m:t>𝑃𝑎𝑦𝑛𝑒</m:t>
                        </m:r>
                      </m:e>
                      <m:sup>
                        <m:r>
                          <a:rPr lang="en-US" sz="2000" b="0" i="1" smtClean="0">
                            <a:latin typeface="Cambria Math" panose="02040503050406030204" pitchFamily="18" charset="0"/>
                          </a:rPr>
                          <m:t>1</m:t>
                        </m:r>
                      </m:sup>
                    </m:sSup>
                  </m:oMath>
                </a14:m>
                <a:r>
                  <a:rPr lang="en-US" sz="2000" dirty="0"/>
                  <a:t> , </a:t>
                </a:r>
                <a14:m>
                  <m:oMath xmlns:m="http://schemas.openxmlformats.org/officeDocument/2006/math">
                    <m:sSup>
                      <m:sSupPr>
                        <m:ctrlPr>
                          <a:rPr lang="en-US" sz="2000" i="1">
                            <a:latin typeface="Cambria Math" panose="02040503050406030204" pitchFamily="18" charset="0"/>
                          </a:rPr>
                        </m:ctrlPr>
                      </m:sSupPr>
                      <m:e>
                        <m:r>
                          <a:rPr lang="en-US" sz="2000" b="0" i="1" smtClean="0">
                            <a:latin typeface="Cambria Math" panose="02040503050406030204" pitchFamily="18" charset="0"/>
                          </a:rPr>
                          <m:t>𝑅</m:t>
                        </m:r>
                        <m:r>
                          <a:rPr lang="en-US" sz="2000" b="0" i="1" smtClean="0">
                            <a:latin typeface="Cambria Math" panose="02040503050406030204" pitchFamily="18" charset="0"/>
                          </a:rPr>
                          <m:t>. </m:t>
                        </m:r>
                        <m:r>
                          <a:rPr lang="en-US" sz="2000" b="0" i="1" smtClean="0">
                            <a:latin typeface="Cambria Math" panose="02040503050406030204" pitchFamily="18" charset="0"/>
                          </a:rPr>
                          <m:t>𝑇𝑜𝑟𝑏𝑒𝑟𝑡</m:t>
                        </m:r>
                      </m:e>
                      <m:sup>
                        <m:r>
                          <a:rPr lang="en-US" sz="2000" i="1">
                            <a:latin typeface="Cambria Math" panose="02040503050406030204" pitchFamily="18" charset="0"/>
                          </a:rPr>
                          <m:t>1</m:t>
                        </m:r>
                      </m:sup>
                    </m:sSup>
                  </m:oMath>
                </a14:m>
                <a:r>
                  <a:rPr lang="en-US" sz="2000" dirty="0"/>
                  <a:t> , </a:t>
                </a:r>
                <a14:m>
                  <m:oMath xmlns:m="http://schemas.openxmlformats.org/officeDocument/2006/math">
                    <m:sSup>
                      <m:sSupPr>
                        <m:ctrlPr>
                          <a:rPr lang="en-US" sz="2000" i="1">
                            <a:latin typeface="Cambria Math" panose="02040503050406030204" pitchFamily="18" charset="0"/>
                          </a:rPr>
                        </m:ctrlPr>
                      </m:sSupPr>
                      <m:e>
                        <m:r>
                          <a:rPr lang="en-US" sz="2000" b="0" i="1" smtClean="0">
                            <a:latin typeface="Cambria Math" panose="02040503050406030204" pitchFamily="18" charset="0"/>
                          </a:rPr>
                          <m:t>𝐾</m:t>
                        </m:r>
                        <m:r>
                          <a:rPr lang="en-US" sz="2000" i="1">
                            <a:latin typeface="Cambria Math" panose="02040503050406030204" pitchFamily="18" charset="0"/>
                          </a:rPr>
                          <m:t>. </m:t>
                        </m:r>
                        <m:r>
                          <a:rPr lang="en-US" sz="2000" b="0" i="1" smtClean="0">
                            <a:latin typeface="Cambria Math" panose="02040503050406030204" pitchFamily="18" charset="0"/>
                          </a:rPr>
                          <m:t>𝐺𝑒𝑟𝑚𝑎𝑠𝑐h𝑒𝑤𝑠𝑘𝑖</m:t>
                        </m:r>
                      </m:e>
                      <m:sup>
                        <m:r>
                          <a:rPr lang="en-US" sz="2000" i="1">
                            <a:latin typeface="Cambria Math" panose="02040503050406030204" pitchFamily="18" charset="0"/>
                          </a:rPr>
                          <m:t>1</m:t>
                        </m:r>
                      </m:sup>
                    </m:sSup>
                  </m:oMath>
                </a14:m>
                <a:r>
                  <a:rPr lang="en-US" sz="2000" dirty="0"/>
                  <a:t> , </a:t>
                </a:r>
                <a14:m>
                  <m:oMath xmlns:m="http://schemas.openxmlformats.org/officeDocument/2006/math">
                    <m:sSup>
                      <m:sSupPr>
                        <m:ctrlPr>
                          <a:rPr lang="en-US" sz="2000" i="1">
                            <a:latin typeface="Cambria Math" panose="02040503050406030204" pitchFamily="18" charset="0"/>
                          </a:rPr>
                        </m:ctrlPr>
                      </m:sSupPr>
                      <m:e>
                        <m:r>
                          <a:rPr lang="en-US" sz="2000" b="0" i="1" smtClean="0">
                            <a:latin typeface="Cambria Math" panose="02040503050406030204" pitchFamily="18" charset="0"/>
                          </a:rPr>
                          <m:t>𝑀</m:t>
                        </m:r>
                        <m:r>
                          <a:rPr lang="en-US" sz="2000" i="1">
                            <a:latin typeface="Cambria Math" panose="02040503050406030204" pitchFamily="18" charset="0"/>
                          </a:rPr>
                          <m:t>. </m:t>
                        </m:r>
                        <m:r>
                          <a:rPr lang="en-US" sz="2000" b="0" i="1" smtClean="0">
                            <a:latin typeface="Cambria Math" panose="02040503050406030204" pitchFamily="18" charset="0"/>
                          </a:rPr>
                          <m:t>𝐴𝑟𝑔𝑎𝑙𝑙</m:t>
                        </m:r>
                      </m:e>
                      <m:sup>
                        <m:r>
                          <a:rPr lang="en-US" sz="2000" i="1">
                            <a:latin typeface="Cambria Math" panose="02040503050406030204" pitchFamily="18" charset="0"/>
                          </a:rPr>
                          <m:t>1</m:t>
                        </m:r>
                      </m:sup>
                    </m:sSup>
                  </m:oMath>
                </a14:m>
                <a:r>
                  <a:rPr lang="en-US" sz="2000" dirty="0"/>
                  <a:t> , </a:t>
                </a:r>
                <a14:m>
                  <m:oMath xmlns:m="http://schemas.openxmlformats.org/officeDocument/2006/math">
                    <m:sSup>
                      <m:sSupPr>
                        <m:ctrlPr>
                          <a:rPr lang="en-US" sz="2000" i="1">
                            <a:latin typeface="Cambria Math" panose="02040503050406030204" pitchFamily="18" charset="0"/>
                          </a:rPr>
                        </m:ctrlPr>
                      </m:sSupPr>
                      <m:e>
                        <m:r>
                          <a:rPr lang="en-US" sz="2000" b="0" i="1" smtClean="0">
                            <a:latin typeface="Cambria Math" panose="02040503050406030204" pitchFamily="18" charset="0"/>
                          </a:rPr>
                          <m:t>𝐾</m:t>
                        </m:r>
                        <m:r>
                          <a:rPr lang="en-US" sz="2000" i="1">
                            <a:latin typeface="Cambria Math" panose="02040503050406030204" pitchFamily="18" charset="0"/>
                          </a:rPr>
                          <m:t>. </m:t>
                        </m:r>
                        <m:r>
                          <a:rPr lang="en-US" sz="2000" b="0" i="1" smtClean="0">
                            <a:latin typeface="Cambria Math" panose="02040503050406030204" pitchFamily="18" charset="0"/>
                          </a:rPr>
                          <m:t>𝐺𝑒𝑛𝑒𝑠𝑡𝑟𝑒𝑡𝑖</m:t>
                        </m:r>
                      </m:e>
                      <m:sup>
                        <m:r>
                          <a:rPr lang="en-US" sz="2000" i="1">
                            <a:latin typeface="Cambria Math" panose="02040503050406030204" pitchFamily="18" charset="0"/>
                          </a:rPr>
                          <m:t>1</m:t>
                        </m:r>
                      </m:sup>
                    </m:sSup>
                  </m:oMath>
                </a14:m>
                <a:r>
                  <a:rPr lang="en-US" sz="2000" dirty="0"/>
                  <a:t> , </a:t>
                </a:r>
                <a14:m>
                  <m:oMath xmlns:m="http://schemas.openxmlformats.org/officeDocument/2006/math">
                    <m:sSup>
                      <m:sSupPr>
                        <m:ctrlPr>
                          <a:rPr lang="en-US" sz="2000" i="1">
                            <a:latin typeface="Cambria Math" panose="02040503050406030204" pitchFamily="18" charset="0"/>
                          </a:rPr>
                        </m:ctrlPr>
                      </m:sSupPr>
                      <m:e>
                        <m:r>
                          <a:rPr lang="en-US" sz="2000" b="0" i="1" smtClean="0">
                            <a:latin typeface="Cambria Math" panose="02040503050406030204" pitchFamily="18" charset="0"/>
                          </a:rPr>
                          <m:t>𝐽</m:t>
                        </m:r>
                        <m:r>
                          <a:rPr lang="en-US" sz="2000" i="1">
                            <a:latin typeface="Cambria Math" panose="02040503050406030204" pitchFamily="18" charset="0"/>
                          </a:rPr>
                          <m:t>. </m:t>
                        </m:r>
                        <m:r>
                          <a:rPr lang="en-US" sz="2000" b="0" i="1" smtClean="0">
                            <a:latin typeface="Cambria Math" panose="02040503050406030204" pitchFamily="18" charset="0"/>
                          </a:rPr>
                          <m:t>𝐵𝑢𝑟𝑐h</m:t>
                        </m:r>
                      </m:e>
                      <m:sup>
                        <m:r>
                          <a:rPr lang="en-US" sz="2000" b="0" i="1" smtClean="0">
                            <a:latin typeface="Cambria Math" panose="02040503050406030204" pitchFamily="18" charset="0"/>
                          </a:rPr>
                          <m:t>2</m:t>
                        </m:r>
                      </m:sup>
                    </m:sSup>
                  </m:oMath>
                </a14:m>
                <a:r>
                  <a:rPr lang="en-US" sz="2000" dirty="0"/>
                  <a:t> , </a:t>
                </a:r>
                <a14:m>
                  <m:oMath xmlns:m="http://schemas.openxmlformats.org/officeDocument/2006/math">
                    <m:sSup>
                      <m:sSupPr>
                        <m:ctrlPr>
                          <a:rPr lang="en-US" sz="2000" i="1">
                            <a:latin typeface="Cambria Math" panose="02040503050406030204" pitchFamily="18" charset="0"/>
                          </a:rPr>
                        </m:ctrlPr>
                      </m:sSupPr>
                      <m:e>
                        <m:r>
                          <a:rPr lang="en-US" sz="2000" b="0" i="1" smtClean="0">
                            <a:latin typeface="Cambria Math" panose="02040503050406030204" pitchFamily="18" charset="0"/>
                          </a:rPr>
                          <m:t>𝐽</m:t>
                        </m:r>
                        <m:r>
                          <a:rPr lang="en-US" sz="2000" i="1">
                            <a:latin typeface="Cambria Math" panose="02040503050406030204" pitchFamily="18" charset="0"/>
                          </a:rPr>
                          <m:t>. </m:t>
                        </m:r>
                        <m:r>
                          <a:rPr lang="en-US" sz="2000" b="0" i="1" smtClean="0">
                            <a:latin typeface="Cambria Math" panose="02040503050406030204" pitchFamily="18" charset="0"/>
                          </a:rPr>
                          <m:t>𝑆h𝑢𝑠𝑡𝑒𝑟</m:t>
                        </m:r>
                      </m:e>
                      <m:sup>
                        <m:r>
                          <a:rPr lang="en-US" sz="2000" b="0" i="1" smtClean="0">
                            <a:latin typeface="Cambria Math" panose="02040503050406030204" pitchFamily="18" charset="0"/>
                          </a:rPr>
                          <m:t>3</m:t>
                        </m:r>
                      </m:sup>
                    </m:sSup>
                  </m:oMath>
                </a14:m>
                <a:r>
                  <a:rPr lang="en-US" sz="2000" dirty="0"/>
                  <a:t> , </a:t>
                </a:r>
                <a14:m>
                  <m:oMath xmlns:m="http://schemas.openxmlformats.org/officeDocument/2006/math">
                    <m:sSup>
                      <m:sSupPr>
                        <m:ctrlPr>
                          <a:rPr lang="en-US" sz="2000" i="1">
                            <a:latin typeface="Cambria Math" panose="02040503050406030204" pitchFamily="18" charset="0"/>
                          </a:rPr>
                        </m:ctrlPr>
                      </m:sSupPr>
                      <m:e>
                        <m:r>
                          <a:rPr lang="en-US" sz="2000" b="0" i="1" smtClean="0">
                            <a:latin typeface="Cambria Math" panose="02040503050406030204" pitchFamily="18" charset="0"/>
                          </a:rPr>
                          <m:t>𝑃</m:t>
                        </m:r>
                        <m:r>
                          <a:rPr lang="en-US" sz="2000" i="1">
                            <a:latin typeface="Cambria Math" panose="02040503050406030204" pitchFamily="18" charset="0"/>
                          </a:rPr>
                          <m:t>. </m:t>
                        </m:r>
                        <m:r>
                          <a:rPr lang="en-US" sz="2000" b="0" i="1" smtClean="0">
                            <a:latin typeface="Cambria Math" panose="02040503050406030204" pitchFamily="18" charset="0"/>
                          </a:rPr>
                          <m:t>𝐶𝑎𝑠𝑠𝑎𝑘</m:t>
                        </m:r>
                      </m:e>
                      <m:sup>
                        <m:r>
                          <a:rPr lang="en-US" sz="2000" b="0" i="1" smtClean="0">
                            <a:latin typeface="Cambria Math" panose="02040503050406030204" pitchFamily="18" charset="0"/>
                          </a:rPr>
                          <m:t>4</m:t>
                        </m:r>
                      </m:sup>
                    </m:sSup>
                  </m:oMath>
                </a14:m>
                <a:r>
                  <a:rPr lang="en-US" sz="2000" dirty="0"/>
                  <a:t> , </a:t>
                </a:r>
                <a14:m>
                  <m:oMath xmlns:m="http://schemas.openxmlformats.org/officeDocument/2006/math">
                    <m:sSup>
                      <m:sSupPr>
                        <m:ctrlPr>
                          <a:rPr lang="en-US" sz="2000" i="1">
                            <a:latin typeface="Cambria Math" panose="02040503050406030204" pitchFamily="18" charset="0"/>
                          </a:rPr>
                        </m:ctrlPr>
                      </m:sSupPr>
                      <m:e>
                        <m:r>
                          <a:rPr lang="en-US" sz="2000" b="0" i="1" smtClean="0">
                            <a:latin typeface="Cambria Math" panose="02040503050406030204" pitchFamily="18" charset="0"/>
                          </a:rPr>
                          <m:t>𝐵</m:t>
                        </m:r>
                        <m:r>
                          <a:rPr lang="en-US" sz="2000" i="1">
                            <a:latin typeface="Cambria Math" panose="02040503050406030204" pitchFamily="18" charset="0"/>
                          </a:rPr>
                          <m:t>. </m:t>
                        </m:r>
                        <m:r>
                          <a:rPr lang="en-US" sz="2000" b="0" i="1" smtClean="0">
                            <a:latin typeface="Cambria Math" panose="02040503050406030204" pitchFamily="18" charset="0"/>
                          </a:rPr>
                          <m:t>𝐺𝑖𝑙𝑒𝑠</m:t>
                        </m:r>
                      </m:e>
                      <m:sup>
                        <m:r>
                          <a:rPr lang="en-US" sz="2000" b="0" i="1" smtClean="0">
                            <a:latin typeface="Cambria Math" panose="02040503050406030204" pitchFamily="18" charset="0"/>
                          </a:rPr>
                          <m:t>3</m:t>
                        </m:r>
                      </m:sup>
                    </m:sSup>
                  </m:oMath>
                </a14:m>
                <a:r>
                  <a:rPr lang="en-US" sz="2000" dirty="0"/>
                  <a:t> </a:t>
                </a:r>
              </a:p>
            </p:txBody>
          </p:sp>
        </mc:Choice>
        <mc:Fallback xmlns="">
          <p:sp>
            <p:nvSpPr>
              <p:cNvPr id="11" name="TextBox 10">
                <a:extLst>
                  <a:ext uri="{FF2B5EF4-FFF2-40B4-BE49-F238E27FC236}">
                    <a16:creationId xmlns:a16="http://schemas.microsoft.com/office/drawing/2014/main" id="{1BDA6106-2614-4944-9B95-2A6AC8C3B1A6}"/>
                  </a:ext>
                </a:extLst>
              </p:cNvPr>
              <p:cNvSpPr txBox="1">
                <a:spLocks noRot="1" noChangeAspect="1" noMove="1" noResize="1" noEditPoints="1" noAdjustHandles="1" noChangeArrowheads="1" noChangeShapeType="1" noTextEdit="1"/>
              </p:cNvSpPr>
              <p:nvPr/>
            </p:nvSpPr>
            <p:spPr>
              <a:xfrm>
                <a:off x="8071217" y="2579136"/>
                <a:ext cx="14337767" cy="407099"/>
              </a:xfrm>
              <a:prstGeom prst="rect">
                <a:avLst/>
              </a:prstGeom>
              <a:blipFill>
                <a:blip r:embed="rId42"/>
                <a:stretch>
                  <a:fillRect t="-4478" b="-26866"/>
                </a:stretch>
              </a:blipFill>
            </p:spPr>
            <p:txBody>
              <a:bodyPr/>
              <a:lstStyle/>
              <a:p>
                <a:r>
                  <a:rPr lang="en-US">
                    <a:noFill/>
                  </a:rPr>
                  <a:t> </a:t>
                </a:r>
              </a:p>
            </p:txBody>
          </p:sp>
        </mc:Fallback>
      </mc:AlternateContent>
      <p:sp>
        <p:nvSpPr>
          <p:cNvPr id="28" name="TextBox 27">
            <a:extLst>
              <a:ext uri="{FF2B5EF4-FFF2-40B4-BE49-F238E27FC236}">
                <a16:creationId xmlns:a16="http://schemas.microsoft.com/office/drawing/2014/main" id="{D7ED0406-331F-4296-A72D-5AF6C65D1AFB}"/>
              </a:ext>
            </a:extLst>
          </p:cNvPr>
          <p:cNvSpPr txBox="1"/>
          <p:nvPr/>
        </p:nvSpPr>
        <p:spPr>
          <a:xfrm>
            <a:off x="9888236" y="7142176"/>
            <a:ext cx="2592251" cy="153888"/>
          </a:xfrm>
          <a:prstGeom prst="rect">
            <a:avLst/>
          </a:prstGeom>
          <a:noFill/>
        </p:spPr>
        <p:txBody>
          <a:bodyPr wrap="square" rtlCol="0">
            <a:spAutoFit/>
          </a:bodyPr>
          <a:lstStyle/>
          <a:p>
            <a:r>
              <a:rPr lang="en-US" sz="400" dirty="0">
                <a:hlinkClick r:id="rId43"/>
              </a:rPr>
              <a:t>https://www.particleincell.com/2011/vxb-rotation/</a:t>
            </a:r>
            <a:endParaRPr lang="en-US" sz="400" dirty="0"/>
          </a:p>
        </p:txBody>
      </p:sp>
      <p:sp>
        <p:nvSpPr>
          <p:cNvPr id="101" name="TextBox 100">
            <a:extLst>
              <a:ext uri="{FF2B5EF4-FFF2-40B4-BE49-F238E27FC236}">
                <a16:creationId xmlns:a16="http://schemas.microsoft.com/office/drawing/2014/main" id="{52F410B9-F80C-4D73-B7EC-963FB14ACF08}"/>
              </a:ext>
            </a:extLst>
          </p:cNvPr>
          <p:cNvSpPr txBox="1"/>
          <p:nvPr/>
        </p:nvSpPr>
        <p:spPr>
          <a:xfrm>
            <a:off x="13049863" y="7176010"/>
            <a:ext cx="2592251" cy="153888"/>
          </a:xfrm>
          <a:prstGeom prst="rect">
            <a:avLst/>
          </a:prstGeom>
          <a:noFill/>
        </p:spPr>
        <p:txBody>
          <a:bodyPr wrap="square" rtlCol="0">
            <a:spAutoFit/>
          </a:bodyPr>
          <a:lstStyle/>
          <a:p>
            <a:r>
              <a:rPr lang="en-US" sz="400" dirty="0">
                <a:hlinkClick r:id="rId43"/>
              </a:rPr>
              <a:t>https://www.particleincell.com/2011/vxb-rotation/</a:t>
            </a:r>
            <a:endParaRPr lang="en-US" sz="400" dirty="0"/>
          </a:p>
        </p:txBody>
      </p:sp>
      <p:sp>
        <p:nvSpPr>
          <p:cNvPr id="30" name="TextBox 29">
            <a:extLst>
              <a:ext uri="{FF2B5EF4-FFF2-40B4-BE49-F238E27FC236}">
                <a16:creationId xmlns:a16="http://schemas.microsoft.com/office/drawing/2014/main" id="{C682AA0E-9D4C-4B6C-8806-75EFDB2711D5}"/>
              </a:ext>
            </a:extLst>
          </p:cNvPr>
          <p:cNvSpPr txBox="1"/>
          <p:nvPr/>
        </p:nvSpPr>
        <p:spPr>
          <a:xfrm>
            <a:off x="10095953" y="3128803"/>
            <a:ext cx="9024571" cy="646331"/>
          </a:xfrm>
          <a:prstGeom prst="rect">
            <a:avLst/>
          </a:prstGeom>
          <a:noFill/>
        </p:spPr>
        <p:txBody>
          <a:bodyPr wrap="square" rtlCol="0">
            <a:spAutoFit/>
          </a:bodyPr>
          <a:lstStyle/>
          <a:p>
            <a:pPr algn="ctr"/>
            <a:r>
              <a:rPr lang="en-US" dirty="0"/>
              <a:t>1) University of New Hampshire, Durham NH; 2) Southwest Research Institute, San Antonio TX; 3) Goddard Spaceflight Center, Greenbelt MD; 4) West Virginia University, Morgantown WV; </a:t>
            </a:r>
          </a:p>
        </p:txBody>
      </p:sp>
      <p:sp>
        <p:nvSpPr>
          <p:cNvPr id="34" name="TextBox 33">
            <a:extLst>
              <a:ext uri="{FF2B5EF4-FFF2-40B4-BE49-F238E27FC236}">
                <a16:creationId xmlns:a16="http://schemas.microsoft.com/office/drawing/2014/main" id="{D076F68D-926E-4BB3-8A13-C2FB92D1D209}"/>
              </a:ext>
            </a:extLst>
          </p:cNvPr>
          <p:cNvSpPr txBox="1"/>
          <p:nvPr/>
        </p:nvSpPr>
        <p:spPr>
          <a:xfrm>
            <a:off x="14471182" y="25163846"/>
            <a:ext cx="17235679" cy="1846659"/>
          </a:xfrm>
          <a:prstGeom prst="rect">
            <a:avLst/>
          </a:prstGeom>
          <a:noFill/>
        </p:spPr>
        <p:txBody>
          <a:bodyPr wrap="square" rtlCol="0">
            <a:spAutoFit/>
          </a:bodyPr>
          <a:lstStyle/>
          <a:p>
            <a:pPr marL="285750" indent="-285750">
              <a:buFont typeface="Arial" panose="020B0604020202020204" pitchFamily="34" charset="0"/>
              <a:buChar char="•"/>
            </a:pPr>
            <a:r>
              <a:rPr lang="en-US" sz="1900" dirty="0"/>
              <a:t>This work would not be possible without the EDP, FPI, and FGM data and the teams responsible for the development, maintenance, and calibration of these instruments</a:t>
            </a:r>
          </a:p>
          <a:p>
            <a:pPr marL="285750" indent="-285750">
              <a:buFont typeface="Arial" panose="020B0604020202020204" pitchFamily="34" charset="0"/>
              <a:buChar char="•"/>
            </a:pPr>
            <a:r>
              <a:rPr lang="en-US" sz="1900" dirty="0"/>
              <a:t>We thank the MMS team for their wonderful data and NASA support via contract NNG04EB99C</a:t>
            </a:r>
          </a:p>
          <a:p>
            <a:pPr marL="285750" indent="-285750">
              <a:buFont typeface="Arial" panose="020B0604020202020204" pitchFamily="34" charset="0"/>
              <a:buChar char="•"/>
            </a:pPr>
            <a:r>
              <a:rPr lang="en-US" sz="1900" dirty="0"/>
              <a:t>We also thank those who maintain and operate the Trillian computer cluster at UNH, which was vital in producing the simulations in this presentation</a:t>
            </a:r>
          </a:p>
          <a:p>
            <a:pPr marL="285750" indent="-285750">
              <a:buFont typeface="Arial" panose="020B0604020202020204" pitchFamily="34" charset="0"/>
              <a:buChar char="•"/>
            </a:pPr>
            <a:r>
              <a:rPr lang="en-US" sz="1900" dirty="0"/>
              <a:t>I also thank all those in our research group with whom I’ve had illuminating conversations that inspired this work</a:t>
            </a:r>
          </a:p>
          <a:p>
            <a:pPr marL="285750" indent="-285750">
              <a:buFont typeface="Arial" panose="020B0604020202020204" pitchFamily="34" charset="0"/>
              <a:buChar char="•"/>
            </a:pPr>
            <a:endParaRPr lang="en-US" sz="1900" dirty="0"/>
          </a:p>
          <a:p>
            <a:pPr marL="285750" indent="-285750">
              <a:buFont typeface="Arial" panose="020B0604020202020204" pitchFamily="34" charset="0"/>
              <a:buChar char="•"/>
            </a:pPr>
            <a:endParaRPr lang="en-US" sz="1900" dirty="0"/>
          </a:p>
        </p:txBody>
      </p:sp>
      <mc:AlternateContent xmlns:mc="http://schemas.openxmlformats.org/markup-compatibility/2006" xmlns:a14="http://schemas.microsoft.com/office/drawing/2010/main">
        <mc:Choice Requires="a14">
          <p:sp>
            <p:nvSpPr>
              <p:cNvPr id="102" name="TextBox 101">
                <a:extLst>
                  <a:ext uri="{FF2B5EF4-FFF2-40B4-BE49-F238E27FC236}">
                    <a16:creationId xmlns:a16="http://schemas.microsoft.com/office/drawing/2014/main" id="{D02DFDCD-3087-4CF1-AA10-C8FE44C04998}"/>
                  </a:ext>
                </a:extLst>
              </p:cNvPr>
              <p:cNvSpPr txBox="1"/>
              <p:nvPr/>
            </p:nvSpPr>
            <p:spPr>
              <a:xfrm>
                <a:off x="29462715" y="16864504"/>
                <a:ext cx="116103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b="1" i="1" smtClean="0">
                          <a:latin typeface="Cambria Math" panose="02040503050406030204" pitchFamily="18" charset="0"/>
                          <a:ea typeface="Cambria Math" panose="02040503050406030204" pitchFamily="18" charset="0"/>
                        </a:rPr>
                        <m:t>𝑱</m:t>
                      </m:r>
                      <m:r>
                        <a:rPr lang="en-US" b="1" i="1" smtClean="0">
                          <a:latin typeface="Cambria Math" panose="02040503050406030204" pitchFamily="18" charset="0"/>
                          <a:ea typeface="Cambria Math" panose="02040503050406030204" pitchFamily="18" charset="0"/>
                        </a:rPr>
                        <m:t>∙</m:t>
                      </m:r>
                      <m:r>
                        <a:rPr lang="en-US" b="1" i="1" smtClean="0">
                          <a:latin typeface="Cambria Math" panose="02040503050406030204" pitchFamily="18" charset="0"/>
                          <a:ea typeface="Cambria Math" panose="02040503050406030204" pitchFamily="18" charset="0"/>
                        </a:rPr>
                        <m:t>𝑬</m:t>
                      </m:r>
                    </m:oMath>
                  </m:oMathPara>
                </a14:m>
                <a:endParaRPr lang="en-US" b="1" dirty="0"/>
              </a:p>
            </p:txBody>
          </p:sp>
        </mc:Choice>
        <mc:Fallback xmlns="">
          <p:sp>
            <p:nvSpPr>
              <p:cNvPr id="102" name="TextBox 101">
                <a:extLst>
                  <a:ext uri="{FF2B5EF4-FFF2-40B4-BE49-F238E27FC236}">
                    <a16:creationId xmlns:a16="http://schemas.microsoft.com/office/drawing/2014/main" id="{D02DFDCD-3087-4CF1-AA10-C8FE44C04998}"/>
                  </a:ext>
                </a:extLst>
              </p:cNvPr>
              <p:cNvSpPr txBox="1">
                <a:spLocks noRot="1" noChangeAspect="1" noMove="1" noResize="1" noEditPoints="1" noAdjustHandles="1" noChangeArrowheads="1" noChangeShapeType="1" noTextEdit="1"/>
              </p:cNvSpPr>
              <p:nvPr/>
            </p:nvSpPr>
            <p:spPr>
              <a:xfrm>
                <a:off x="29462715" y="16864504"/>
                <a:ext cx="1161034" cy="369332"/>
              </a:xfrm>
              <a:prstGeom prst="rect">
                <a:avLst/>
              </a:prstGeom>
              <a:blipFill>
                <a:blip r:embed="rId44"/>
                <a:stretch>
                  <a:fillRect b="-98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5" name="TextBox 104">
                <a:extLst>
                  <a:ext uri="{FF2B5EF4-FFF2-40B4-BE49-F238E27FC236}">
                    <a16:creationId xmlns:a16="http://schemas.microsoft.com/office/drawing/2014/main" id="{28E4199C-AE37-4562-9F26-2D09CCBA7C20}"/>
                  </a:ext>
                </a:extLst>
              </p:cNvPr>
              <p:cNvSpPr txBox="1"/>
              <p:nvPr/>
            </p:nvSpPr>
            <p:spPr>
              <a:xfrm>
                <a:off x="29523000" y="18836384"/>
                <a:ext cx="116103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b="1" i="1" smtClean="0">
                              <a:latin typeface="Cambria Math" panose="02040503050406030204" pitchFamily="18" charset="0"/>
                              <a:ea typeface="Cambria Math" panose="02040503050406030204" pitchFamily="18" charset="0"/>
                            </a:rPr>
                          </m:ctrlPr>
                        </m:sSubPr>
                        <m:e>
                          <m:r>
                            <a:rPr lang="en-US" b="1" i="1" smtClean="0">
                              <a:latin typeface="Cambria Math" panose="02040503050406030204" pitchFamily="18" charset="0"/>
                              <a:ea typeface="Cambria Math" panose="02040503050406030204" pitchFamily="18" charset="0"/>
                            </a:rPr>
                            <m:t>𝑱</m:t>
                          </m:r>
                        </m:e>
                        <m:sub>
                          <m:r>
                            <a:rPr lang="en-US" b="1" i="1" smtClean="0">
                              <a:latin typeface="Cambria Math" panose="02040503050406030204" pitchFamily="18" charset="0"/>
                              <a:ea typeface="Cambria Math" panose="02040503050406030204" pitchFamily="18" charset="0"/>
                            </a:rPr>
                            <m:t>𝒙</m:t>
                          </m:r>
                        </m:sub>
                      </m:sSub>
                      <m:sSub>
                        <m:sSubPr>
                          <m:ctrlPr>
                            <a:rPr lang="en-US" b="1" i="1" smtClean="0">
                              <a:latin typeface="Cambria Math" panose="02040503050406030204" pitchFamily="18" charset="0"/>
                              <a:ea typeface="Cambria Math" panose="02040503050406030204" pitchFamily="18" charset="0"/>
                            </a:rPr>
                          </m:ctrlPr>
                        </m:sSubPr>
                        <m:e>
                          <m:r>
                            <a:rPr lang="en-US" b="1" i="1" smtClean="0">
                              <a:latin typeface="Cambria Math" panose="02040503050406030204" pitchFamily="18" charset="0"/>
                              <a:ea typeface="Cambria Math" panose="02040503050406030204" pitchFamily="18" charset="0"/>
                            </a:rPr>
                            <m:t>𝑬</m:t>
                          </m:r>
                        </m:e>
                        <m:sub>
                          <m:r>
                            <a:rPr lang="en-US" b="1" i="1" smtClean="0">
                              <a:latin typeface="Cambria Math" panose="02040503050406030204" pitchFamily="18" charset="0"/>
                              <a:ea typeface="Cambria Math" panose="02040503050406030204" pitchFamily="18" charset="0"/>
                            </a:rPr>
                            <m:t>𝒙</m:t>
                          </m:r>
                        </m:sub>
                      </m:sSub>
                    </m:oMath>
                  </m:oMathPara>
                </a14:m>
                <a:endParaRPr lang="en-US" b="1" dirty="0"/>
              </a:p>
            </p:txBody>
          </p:sp>
        </mc:Choice>
        <mc:Fallback xmlns="">
          <p:sp>
            <p:nvSpPr>
              <p:cNvPr id="105" name="TextBox 104">
                <a:extLst>
                  <a:ext uri="{FF2B5EF4-FFF2-40B4-BE49-F238E27FC236}">
                    <a16:creationId xmlns:a16="http://schemas.microsoft.com/office/drawing/2014/main" id="{28E4199C-AE37-4562-9F26-2D09CCBA7C20}"/>
                  </a:ext>
                </a:extLst>
              </p:cNvPr>
              <p:cNvSpPr txBox="1">
                <a:spLocks noRot="1" noChangeAspect="1" noMove="1" noResize="1" noEditPoints="1" noAdjustHandles="1" noChangeArrowheads="1" noChangeShapeType="1" noTextEdit="1"/>
              </p:cNvSpPr>
              <p:nvPr/>
            </p:nvSpPr>
            <p:spPr>
              <a:xfrm>
                <a:off x="29523000" y="18836384"/>
                <a:ext cx="1161034" cy="369332"/>
              </a:xfrm>
              <a:prstGeom prst="rect">
                <a:avLst/>
              </a:prstGeom>
              <a:blipFill>
                <a:blip r:embed="rId45"/>
                <a:stretch>
                  <a:fillRect b="-819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6" name="TextBox 105">
                <a:extLst>
                  <a:ext uri="{FF2B5EF4-FFF2-40B4-BE49-F238E27FC236}">
                    <a16:creationId xmlns:a16="http://schemas.microsoft.com/office/drawing/2014/main" id="{962BE916-F8CC-42EE-A347-FC4C313A5A92}"/>
                  </a:ext>
                </a:extLst>
              </p:cNvPr>
              <p:cNvSpPr txBox="1"/>
              <p:nvPr/>
            </p:nvSpPr>
            <p:spPr>
              <a:xfrm>
                <a:off x="29536570" y="20946349"/>
                <a:ext cx="1161034" cy="394788"/>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b="1" i="1" smtClean="0">
                              <a:latin typeface="Cambria Math" panose="02040503050406030204" pitchFamily="18" charset="0"/>
                              <a:ea typeface="Cambria Math" panose="02040503050406030204" pitchFamily="18" charset="0"/>
                            </a:rPr>
                          </m:ctrlPr>
                        </m:sSubPr>
                        <m:e>
                          <m:r>
                            <a:rPr lang="en-US" b="1" i="1" smtClean="0">
                              <a:latin typeface="Cambria Math" panose="02040503050406030204" pitchFamily="18" charset="0"/>
                              <a:ea typeface="Cambria Math" panose="02040503050406030204" pitchFamily="18" charset="0"/>
                            </a:rPr>
                            <m:t>𝑱</m:t>
                          </m:r>
                        </m:e>
                        <m:sub>
                          <m:r>
                            <a:rPr lang="en-US" b="1" i="1" smtClean="0">
                              <a:latin typeface="Cambria Math" panose="02040503050406030204" pitchFamily="18" charset="0"/>
                              <a:ea typeface="Cambria Math" panose="02040503050406030204" pitchFamily="18" charset="0"/>
                            </a:rPr>
                            <m:t>𝒚</m:t>
                          </m:r>
                        </m:sub>
                      </m:sSub>
                      <m:sSub>
                        <m:sSubPr>
                          <m:ctrlPr>
                            <a:rPr lang="en-US" b="1" i="1" smtClean="0">
                              <a:latin typeface="Cambria Math" panose="02040503050406030204" pitchFamily="18" charset="0"/>
                              <a:ea typeface="Cambria Math" panose="02040503050406030204" pitchFamily="18" charset="0"/>
                            </a:rPr>
                          </m:ctrlPr>
                        </m:sSubPr>
                        <m:e>
                          <m:r>
                            <a:rPr lang="en-US" b="1" i="1" smtClean="0">
                              <a:latin typeface="Cambria Math" panose="02040503050406030204" pitchFamily="18" charset="0"/>
                              <a:ea typeface="Cambria Math" panose="02040503050406030204" pitchFamily="18" charset="0"/>
                            </a:rPr>
                            <m:t>𝑬</m:t>
                          </m:r>
                        </m:e>
                        <m:sub>
                          <m:r>
                            <a:rPr lang="en-US" b="1" i="1" smtClean="0">
                              <a:latin typeface="Cambria Math" panose="02040503050406030204" pitchFamily="18" charset="0"/>
                              <a:ea typeface="Cambria Math" panose="02040503050406030204" pitchFamily="18" charset="0"/>
                            </a:rPr>
                            <m:t>𝒚</m:t>
                          </m:r>
                        </m:sub>
                      </m:sSub>
                    </m:oMath>
                  </m:oMathPara>
                </a14:m>
                <a:endParaRPr lang="en-US" b="1" dirty="0"/>
              </a:p>
            </p:txBody>
          </p:sp>
        </mc:Choice>
        <mc:Fallback xmlns="">
          <p:sp>
            <p:nvSpPr>
              <p:cNvPr id="106" name="TextBox 105">
                <a:extLst>
                  <a:ext uri="{FF2B5EF4-FFF2-40B4-BE49-F238E27FC236}">
                    <a16:creationId xmlns:a16="http://schemas.microsoft.com/office/drawing/2014/main" id="{962BE916-F8CC-42EE-A347-FC4C313A5A92}"/>
                  </a:ext>
                </a:extLst>
              </p:cNvPr>
              <p:cNvSpPr txBox="1">
                <a:spLocks noRot="1" noChangeAspect="1" noMove="1" noResize="1" noEditPoints="1" noAdjustHandles="1" noChangeArrowheads="1" noChangeShapeType="1" noTextEdit="1"/>
              </p:cNvSpPr>
              <p:nvPr/>
            </p:nvSpPr>
            <p:spPr>
              <a:xfrm>
                <a:off x="29536570" y="20946349"/>
                <a:ext cx="1161034" cy="394788"/>
              </a:xfrm>
              <a:prstGeom prst="rect">
                <a:avLst/>
              </a:prstGeom>
              <a:blipFill>
                <a:blip r:embed="rId46"/>
                <a:stretch>
                  <a:fillRect b="-461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7" name="TextBox 106">
                <a:extLst>
                  <a:ext uri="{FF2B5EF4-FFF2-40B4-BE49-F238E27FC236}">
                    <a16:creationId xmlns:a16="http://schemas.microsoft.com/office/drawing/2014/main" id="{F3BA91F7-42BB-4A15-A162-D4C93EDB112A}"/>
                  </a:ext>
                </a:extLst>
              </p:cNvPr>
              <p:cNvSpPr txBox="1"/>
              <p:nvPr/>
            </p:nvSpPr>
            <p:spPr>
              <a:xfrm>
                <a:off x="29588623" y="22891831"/>
                <a:ext cx="116443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b="1" i="1" smtClean="0">
                              <a:latin typeface="Cambria Math" panose="02040503050406030204" pitchFamily="18" charset="0"/>
                              <a:ea typeface="Cambria Math" panose="02040503050406030204" pitchFamily="18" charset="0"/>
                            </a:rPr>
                          </m:ctrlPr>
                        </m:sSubPr>
                        <m:e>
                          <m:r>
                            <a:rPr lang="en-US" b="1" i="1" smtClean="0">
                              <a:latin typeface="Cambria Math" panose="02040503050406030204" pitchFamily="18" charset="0"/>
                              <a:ea typeface="Cambria Math" panose="02040503050406030204" pitchFamily="18" charset="0"/>
                            </a:rPr>
                            <m:t>𝑱</m:t>
                          </m:r>
                        </m:e>
                        <m:sub>
                          <m:r>
                            <a:rPr lang="en-US" b="1" i="1" smtClean="0">
                              <a:latin typeface="Cambria Math" panose="02040503050406030204" pitchFamily="18" charset="0"/>
                              <a:ea typeface="Cambria Math" panose="02040503050406030204" pitchFamily="18" charset="0"/>
                            </a:rPr>
                            <m:t>𝒛</m:t>
                          </m:r>
                        </m:sub>
                      </m:sSub>
                      <m:sSub>
                        <m:sSubPr>
                          <m:ctrlPr>
                            <a:rPr lang="en-US" b="1" i="1" smtClean="0">
                              <a:latin typeface="Cambria Math" panose="02040503050406030204" pitchFamily="18" charset="0"/>
                              <a:ea typeface="Cambria Math" panose="02040503050406030204" pitchFamily="18" charset="0"/>
                            </a:rPr>
                          </m:ctrlPr>
                        </m:sSubPr>
                        <m:e>
                          <m:r>
                            <a:rPr lang="en-US" b="1" i="1" smtClean="0">
                              <a:latin typeface="Cambria Math" panose="02040503050406030204" pitchFamily="18" charset="0"/>
                              <a:ea typeface="Cambria Math" panose="02040503050406030204" pitchFamily="18" charset="0"/>
                            </a:rPr>
                            <m:t>𝑬</m:t>
                          </m:r>
                        </m:e>
                        <m:sub>
                          <m:r>
                            <a:rPr lang="en-US" b="1" i="1" smtClean="0">
                              <a:latin typeface="Cambria Math" panose="02040503050406030204" pitchFamily="18" charset="0"/>
                              <a:ea typeface="Cambria Math" panose="02040503050406030204" pitchFamily="18" charset="0"/>
                            </a:rPr>
                            <m:t>𝒛</m:t>
                          </m:r>
                        </m:sub>
                      </m:sSub>
                    </m:oMath>
                  </m:oMathPara>
                </a14:m>
                <a:endParaRPr lang="en-US" b="1" dirty="0"/>
              </a:p>
            </p:txBody>
          </p:sp>
        </mc:Choice>
        <mc:Fallback xmlns="">
          <p:sp>
            <p:nvSpPr>
              <p:cNvPr id="107" name="TextBox 106">
                <a:extLst>
                  <a:ext uri="{FF2B5EF4-FFF2-40B4-BE49-F238E27FC236}">
                    <a16:creationId xmlns:a16="http://schemas.microsoft.com/office/drawing/2014/main" id="{F3BA91F7-42BB-4A15-A162-D4C93EDB112A}"/>
                  </a:ext>
                </a:extLst>
              </p:cNvPr>
              <p:cNvSpPr txBox="1">
                <a:spLocks noRot="1" noChangeAspect="1" noMove="1" noResize="1" noEditPoints="1" noAdjustHandles="1" noChangeArrowheads="1" noChangeShapeType="1" noTextEdit="1"/>
              </p:cNvSpPr>
              <p:nvPr/>
            </p:nvSpPr>
            <p:spPr>
              <a:xfrm>
                <a:off x="29588623" y="22891831"/>
                <a:ext cx="1164430" cy="369332"/>
              </a:xfrm>
              <a:prstGeom prst="rect">
                <a:avLst/>
              </a:prstGeom>
              <a:blipFill>
                <a:blip r:embed="rId47"/>
                <a:stretch>
                  <a:fillRect b="-9836"/>
                </a:stretch>
              </a:blipFill>
            </p:spPr>
            <p:txBody>
              <a:bodyPr/>
              <a:lstStyle/>
              <a:p>
                <a:r>
                  <a:rPr lang="en-US">
                    <a:noFill/>
                  </a:rPr>
                  <a:t> </a:t>
                </a:r>
              </a:p>
            </p:txBody>
          </p:sp>
        </mc:Fallback>
      </mc:AlternateContent>
      <p:sp>
        <p:nvSpPr>
          <p:cNvPr id="36" name="TextBox 35">
            <a:extLst>
              <a:ext uri="{FF2B5EF4-FFF2-40B4-BE49-F238E27FC236}">
                <a16:creationId xmlns:a16="http://schemas.microsoft.com/office/drawing/2014/main" id="{E6943AE3-D6DE-45C2-A656-A3EEC0170ACE}"/>
              </a:ext>
            </a:extLst>
          </p:cNvPr>
          <p:cNvSpPr txBox="1"/>
          <p:nvPr/>
        </p:nvSpPr>
        <p:spPr>
          <a:xfrm>
            <a:off x="14250521" y="26686315"/>
            <a:ext cx="15758666" cy="584775"/>
          </a:xfrm>
          <a:prstGeom prst="rect">
            <a:avLst/>
          </a:prstGeom>
          <a:noFill/>
        </p:spPr>
        <p:txBody>
          <a:bodyPr wrap="square" rtlCol="0">
            <a:spAutoFit/>
          </a:bodyPr>
          <a:lstStyle/>
          <a:p>
            <a:pPr algn="ctr"/>
            <a:r>
              <a:rPr lang="en-US" sz="3200" b="1" dirty="0"/>
              <a:t>Email: </a:t>
            </a:r>
            <a:r>
              <a:rPr lang="en-US" sz="3200" b="1" dirty="0">
                <a:hlinkClick r:id="rId48">
                  <a:extLst>
                    <a:ext uri="{A12FA001-AC4F-418D-AE19-62706E023703}">
                      <ahyp:hlinkClr xmlns:ahyp="http://schemas.microsoft.com/office/drawing/2018/hyperlinkcolor" val="tx"/>
                    </a:ext>
                  </a:extLst>
                </a:hlinkClick>
              </a:rPr>
              <a:t>dsp1007@wildcats.unh.edu</a:t>
            </a:r>
            <a:r>
              <a:rPr lang="en-US" sz="3200" b="1" dirty="0"/>
              <a:t>                      Phone: 856-264-6185</a:t>
            </a:r>
          </a:p>
        </p:txBody>
      </p:sp>
      <mc:AlternateContent xmlns:mc="http://schemas.openxmlformats.org/markup-compatibility/2006">
        <mc:Choice xmlns:a14="http://schemas.microsoft.com/office/drawing/2010/main" Requires="a14">
          <p:sp>
            <p:nvSpPr>
              <p:cNvPr id="108" name="TextBox 107">
                <a:extLst>
                  <a:ext uri="{FF2B5EF4-FFF2-40B4-BE49-F238E27FC236}">
                    <a16:creationId xmlns:a16="http://schemas.microsoft.com/office/drawing/2014/main" id="{A7AC2C67-C2F1-4A8F-B277-C1CDC9FCC3E5}"/>
                  </a:ext>
                </a:extLst>
              </p:cNvPr>
              <p:cNvSpPr txBox="1"/>
              <p:nvPr/>
            </p:nvSpPr>
            <p:spPr>
              <a:xfrm>
                <a:off x="4209581" y="26567546"/>
                <a:ext cx="116103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b="1" i="1" smtClean="0">
                          <a:latin typeface="Cambria Math" panose="02040503050406030204" pitchFamily="18" charset="0"/>
                          <a:ea typeface="Cambria Math" panose="02040503050406030204" pitchFamily="18" charset="0"/>
                        </a:rPr>
                        <m:t>𝒙</m:t>
                      </m:r>
                    </m:oMath>
                  </m:oMathPara>
                </a14:m>
                <a:endParaRPr lang="en-US" b="1" dirty="0"/>
              </a:p>
            </p:txBody>
          </p:sp>
        </mc:Choice>
        <mc:Fallback>
          <p:sp>
            <p:nvSpPr>
              <p:cNvPr id="108" name="TextBox 107">
                <a:extLst>
                  <a:ext uri="{FF2B5EF4-FFF2-40B4-BE49-F238E27FC236}">
                    <a16:creationId xmlns:a16="http://schemas.microsoft.com/office/drawing/2014/main" id="{A7AC2C67-C2F1-4A8F-B277-C1CDC9FCC3E5}"/>
                  </a:ext>
                </a:extLst>
              </p:cNvPr>
              <p:cNvSpPr txBox="1">
                <a:spLocks noRot="1" noChangeAspect="1" noMove="1" noResize="1" noEditPoints="1" noAdjustHandles="1" noChangeArrowheads="1" noChangeShapeType="1" noTextEdit="1"/>
              </p:cNvSpPr>
              <p:nvPr/>
            </p:nvSpPr>
            <p:spPr>
              <a:xfrm>
                <a:off x="4209581" y="26567546"/>
                <a:ext cx="1161034" cy="369332"/>
              </a:xfrm>
              <a:prstGeom prst="rect">
                <a:avLst/>
              </a:prstGeom>
              <a:blipFill>
                <a:blip r:embed="rId49"/>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09" name="TextBox 108">
                <a:extLst>
                  <a:ext uri="{FF2B5EF4-FFF2-40B4-BE49-F238E27FC236}">
                    <a16:creationId xmlns:a16="http://schemas.microsoft.com/office/drawing/2014/main" id="{12F43DD5-9710-46A0-9E86-15D55E3B3272}"/>
                  </a:ext>
                </a:extLst>
              </p:cNvPr>
              <p:cNvSpPr txBox="1"/>
              <p:nvPr/>
            </p:nvSpPr>
            <p:spPr>
              <a:xfrm>
                <a:off x="1447857" y="24898922"/>
                <a:ext cx="419418" cy="369332"/>
              </a:xfrm>
              <a:prstGeom prst="rect">
                <a:avLst/>
              </a:prstGeom>
              <a:solidFill>
                <a:schemeClr val="bg1"/>
              </a:solid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b="1" i="1" smtClean="0">
                          <a:latin typeface="Cambria Math" panose="02040503050406030204" pitchFamily="18" charset="0"/>
                        </a:rPr>
                        <m:t>𝒛</m:t>
                      </m:r>
                    </m:oMath>
                  </m:oMathPara>
                </a14:m>
                <a:endParaRPr lang="en-US" b="1" dirty="0"/>
              </a:p>
            </p:txBody>
          </p:sp>
        </mc:Choice>
        <mc:Fallback>
          <p:sp>
            <p:nvSpPr>
              <p:cNvPr id="109" name="TextBox 108">
                <a:extLst>
                  <a:ext uri="{FF2B5EF4-FFF2-40B4-BE49-F238E27FC236}">
                    <a16:creationId xmlns:a16="http://schemas.microsoft.com/office/drawing/2014/main" id="{12F43DD5-9710-46A0-9E86-15D55E3B3272}"/>
                  </a:ext>
                </a:extLst>
              </p:cNvPr>
              <p:cNvSpPr txBox="1">
                <a:spLocks noRot="1" noChangeAspect="1" noMove="1" noResize="1" noEditPoints="1" noAdjustHandles="1" noChangeArrowheads="1" noChangeShapeType="1" noTextEdit="1"/>
              </p:cNvSpPr>
              <p:nvPr/>
            </p:nvSpPr>
            <p:spPr>
              <a:xfrm>
                <a:off x="1447857" y="24898922"/>
                <a:ext cx="419418" cy="369332"/>
              </a:xfrm>
              <a:prstGeom prst="rect">
                <a:avLst/>
              </a:prstGeom>
              <a:blipFill>
                <a:blip r:embed="rId50"/>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70000542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2345</TotalTime>
  <Words>782</Words>
  <Application>Microsoft Office PowerPoint</Application>
  <PresentationFormat>Custom</PresentationFormat>
  <Paragraphs>87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Cambria Math</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d0118dominic@yahoo.com</dc:creator>
  <cp:lastModifiedBy>d0118dominic@yahoo.com</cp:lastModifiedBy>
  <cp:revision>71</cp:revision>
  <dcterms:created xsi:type="dcterms:W3CDTF">2019-11-20T15:15:55Z</dcterms:created>
  <dcterms:modified xsi:type="dcterms:W3CDTF">2019-12-04T18:05:42Z</dcterms:modified>
</cp:coreProperties>
</file>