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471" autoAdjust="0"/>
    <p:restoredTop sz="95214" autoAdjust="0"/>
  </p:normalViewPr>
  <p:slideViewPr>
    <p:cSldViewPr snapToGrid="0">
      <p:cViewPr>
        <p:scale>
          <a:sx n="20" d="100"/>
          <a:sy n="20" d="100"/>
        </p:scale>
        <p:origin x="1594" y="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07B944-1F79-4009-ADE8-E1B2B919941D}" type="datetimeFigureOut">
              <a:rPr lang="en-US" smtClean="0"/>
              <a:t>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61873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07B944-1F79-4009-ADE8-E1B2B919941D}" type="datetimeFigureOut">
              <a:rPr lang="en-US" smtClean="0"/>
              <a:t>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2322312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07B944-1F79-4009-ADE8-E1B2B919941D}" type="datetimeFigureOut">
              <a:rPr lang="en-US" smtClean="0"/>
              <a:t>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2922897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07B944-1F79-4009-ADE8-E1B2B919941D}" type="datetimeFigureOut">
              <a:rPr lang="en-US" smtClean="0"/>
              <a:t>12/3/2019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926048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07B944-1F79-4009-ADE8-E1B2B919941D}" type="datetimeFigureOut">
              <a:rPr lang="en-US" smtClean="0"/>
              <a:t>12/3/2019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98075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F07B944-1F79-4009-ADE8-E1B2B919941D}" type="datetimeFigureOut">
              <a:rPr lang="en-US" smtClean="0"/>
              <a:t>12/3/2019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2356574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07B944-1F79-4009-ADE8-E1B2B919941D}" type="datetimeFigureOut">
              <a:rPr lang="en-US" smtClean="0"/>
              <a:t>12/3/2019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102866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F07B944-1F79-4009-ADE8-E1B2B919941D}" type="datetimeFigureOut">
              <a:rPr lang="en-US" smtClean="0"/>
              <a:t>12/3/2019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3444965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F07B944-1F79-4009-ADE8-E1B2B919941D}" type="datetimeFigureOut">
              <a:rPr lang="en-US" smtClean="0"/>
              <a:t>12/3/2019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3558213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07B944-1F79-4009-ADE8-E1B2B919941D}" type="datetimeFigureOut">
              <a:rPr lang="en-US" smtClean="0"/>
              <a:t>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1035072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07B944-1F79-4009-ADE8-E1B2B919941D}" type="datetimeFigureOut">
              <a:rPr lang="en-US" smtClean="0"/>
              <a:t>12/3/2019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701E66-0D09-4D59-8A69-42AF7AD35B96}" type="slidenum">
              <a:rPr lang="en-US" smtClean="0"/>
              <a:t>‹#›</a:t>
            </a:fld>
            <a:endParaRPr lang="en-US"/>
          </a:p>
        </p:txBody>
      </p:sp>
    </p:spTree>
    <p:extLst>
      <p:ext uri="{BB962C8B-B14F-4D97-AF65-F5344CB8AC3E}">
        <p14:creationId xmlns:p14="http://schemas.microsoft.com/office/powerpoint/2010/main" val="1889094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F07B944-1F79-4009-ADE8-E1B2B919941D}" type="datetimeFigureOut">
              <a:rPr lang="en-US" smtClean="0"/>
              <a:t>12/3/2019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B7701E66-0D09-4D59-8A69-42AF7AD35B96}" type="slidenum">
              <a:rPr lang="en-US" smtClean="0"/>
              <a:t>‹#›</a:t>
            </a:fld>
            <a:endParaRPr lang="en-US"/>
          </a:p>
        </p:txBody>
      </p:sp>
    </p:spTree>
    <p:extLst>
      <p:ext uri="{BB962C8B-B14F-4D97-AF65-F5344CB8AC3E}">
        <p14:creationId xmlns:p14="http://schemas.microsoft.com/office/powerpoint/2010/main" val="38265552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Snipped 3">
            <a:extLst>
              <a:ext uri="{FF2B5EF4-FFF2-40B4-BE49-F238E27FC236}">
                <a16:creationId xmlns:a16="http://schemas.microsoft.com/office/drawing/2014/main" id="{F88BCD7E-1537-49AD-856D-349E98F1245C}"/>
              </a:ext>
            </a:extLst>
          </p:cNvPr>
          <p:cNvSpPr/>
          <p:nvPr/>
        </p:nvSpPr>
        <p:spPr>
          <a:xfrm>
            <a:off x="389617" y="406401"/>
            <a:ext cx="43018984" cy="3072430"/>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dirty="0"/>
          </a:p>
        </p:txBody>
      </p:sp>
      <p:pic>
        <p:nvPicPr>
          <p:cNvPr id="5" name="Picture 4">
            <a:extLst>
              <a:ext uri="{FF2B5EF4-FFF2-40B4-BE49-F238E27FC236}">
                <a16:creationId xmlns:a16="http://schemas.microsoft.com/office/drawing/2014/main" id="{F5DDCB0F-F9F9-41CA-A6F6-CEA1CF9258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76000" y="1624827"/>
            <a:ext cx="2082799" cy="1763811"/>
          </a:xfrm>
          <a:prstGeom prst="rect">
            <a:avLst/>
          </a:prstGeom>
        </p:spPr>
      </p:pic>
      <p:pic>
        <p:nvPicPr>
          <p:cNvPr id="6" name="Picture 5">
            <a:extLst>
              <a:ext uri="{FF2B5EF4-FFF2-40B4-BE49-F238E27FC236}">
                <a16:creationId xmlns:a16="http://schemas.microsoft.com/office/drawing/2014/main" id="{951F1739-F4EC-450C-8D05-DB879C5ED1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08602" y="1473921"/>
            <a:ext cx="1473198" cy="2024242"/>
          </a:xfrm>
          <a:prstGeom prst="rect">
            <a:avLst/>
          </a:prstGeom>
        </p:spPr>
      </p:pic>
      <p:sp>
        <p:nvSpPr>
          <p:cNvPr id="7" name="Rectangle 6">
            <a:extLst>
              <a:ext uri="{FF2B5EF4-FFF2-40B4-BE49-F238E27FC236}">
                <a16:creationId xmlns:a16="http://schemas.microsoft.com/office/drawing/2014/main" id="{E22E51F7-B778-4C2A-A8CE-8C56D10DD941}"/>
              </a:ext>
            </a:extLst>
          </p:cNvPr>
          <p:cNvSpPr/>
          <p:nvPr/>
        </p:nvSpPr>
        <p:spPr>
          <a:xfrm>
            <a:off x="1828800" y="453902"/>
            <a:ext cx="40309799" cy="1107996"/>
          </a:xfrm>
          <a:prstGeom prst="rect">
            <a:avLst/>
          </a:prstGeom>
        </p:spPr>
        <p:txBody>
          <a:bodyPr wrap="square">
            <a:spAutoFit/>
          </a:bodyPr>
          <a:lstStyle/>
          <a:p>
            <a:pPr algn="ctr"/>
            <a:r>
              <a:rPr lang="en-US" altLang="ko-KR" sz="6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Two case studies of relations between Pi1B and IPDP-type EMIC waves</a:t>
            </a:r>
          </a:p>
        </p:txBody>
      </p:sp>
      <p:sp>
        <p:nvSpPr>
          <p:cNvPr id="8" name="TextBox 7">
            <a:extLst>
              <a:ext uri="{FF2B5EF4-FFF2-40B4-BE49-F238E27FC236}">
                <a16:creationId xmlns:a16="http://schemas.microsoft.com/office/drawing/2014/main" id="{12249DFB-044D-4645-81EE-92136F99E740}"/>
              </a:ext>
            </a:extLst>
          </p:cNvPr>
          <p:cNvSpPr txBox="1"/>
          <p:nvPr/>
        </p:nvSpPr>
        <p:spPr>
          <a:xfrm>
            <a:off x="32029401" y="1483558"/>
            <a:ext cx="10083799" cy="2051011"/>
          </a:xfrm>
          <a:prstGeom prst="rect">
            <a:avLst/>
          </a:prstGeom>
          <a:noFill/>
        </p:spPr>
        <p:txBody>
          <a:bodyPr wrap="square" rtlCol="0">
            <a:spAutoFit/>
          </a:bodyPr>
          <a:lstStyle/>
          <a:p>
            <a:pPr algn="r"/>
            <a:r>
              <a:rPr lang="en-GB"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5</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National Institute of Polar Research, Midori-</a:t>
            </a:r>
            <a:r>
              <a:rPr lang="en-GB" altLang="ko-KR" sz="2314"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cho</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t>
            </a:r>
            <a:r>
              <a:rPr lang="en-GB" altLang="ko-KR" sz="2314"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Tachikawa-shi</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Japan</a:t>
            </a:r>
          </a:p>
          <a:p>
            <a:pPr algn="r"/>
            <a:r>
              <a:rPr lang="en-GB"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6</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School of Space Research, Kyung </a:t>
            </a:r>
            <a:r>
              <a:rPr lang="en-GB" altLang="ko-KR" sz="2314"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Hee</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University, </a:t>
            </a:r>
            <a:r>
              <a:rPr lang="en-GB" altLang="ko-KR" sz="2314"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Yongin-si</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South Korea</a:t>
            </a:r>
          </a:p>
          <a:p>
            <a:pPr algn="r"/>
            <a:r>
              <a:rPr lang="en-GB"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7</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GFZ Potsdam, Potsdam, Germany</a:t>
            </a:r>
          </a:p>
          <a:p>
            <a:pPr algn="r"/>
            <a:r>
              <a:rPr lang="en-GB"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8</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Alfred Wegener </a:t>
            </a:r>
            <a:r>
              <a:rPr lang="en-GB" altLang="ko-KR" sz="2314"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Institut</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Bremerhaven, Germany</a:t>
            </a:r>
          </a:p>
          <a:p>
            <a:pPr algn="r"/>
            <a:r>
              <a:rPr lang="en-GB"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9</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University of Newcastle, Callaghan, New South Wales, Australia</a:t>
            </a:r>
            <a:endParaRPr lang="en-US"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endParaRPr>
          </a:p>
          <a:p>
            <a:pPr algn="r"/>
            <a:endParaRPr lang="en-US" sz="1157" dirty="0"/>
          </a:p>
        </p:txBody>
      </p:sp>
      <p:sp>
        <p:nvSpPr>
          <p:cNvPr id="9" name="TextBox 8">
            <a:extLst>
              <a:ext uri="{FF2B5EF4-FFF2-40B4-BE49-F238E27FC236}">
                <a16:creationId xmlns:a16="http://schemas.microsoft.com/office/drawing/2014/main" id="{56AB9913-B9E4-4174-9A62-05A410A99662}"/>
              </a:ext>
            </a:extLst>
          </p:cNvPr>
          <p:cNvSpPr txBox="1"/>
          <p:nvPr/>
        </p:nvSpPr>
        <p:spPr>
          <a:xfrm>
            <a:off x="1122212" y="1154503"/>
            <a:ext cx="9875987" cy="2842509"/>
          </a:xfrm>
          <a:prstGeom prst="rect">
            <a:avLst/>
          </a:prstGeom>
          <a:noFill/>
        </p:spPr>
        <p:txBody>
          <a:bodyPr wrap="square" rtlCol="0">
            <a:spAutoFit/>
          </a:bodyPr>
          <a:lstStyle/>
          <a:p>
            <a:endParaRPr lang="en-US" altLang="ko-KR" sz="3086"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endParaRPr>
          </a:p>
          <a:p>
            <a:r>
              <a:rPr lang="en-US"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1</a:t>
            </a:r>
            <a:r>
              <a:rPr lang="en-US"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Space Science Center, University of New Hampshire, Durham, NH., USA.</a:t>
            </a:r>
          </a:p>
          <a:p>
            <a:r>
              <a:rPr lang="en-US"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2</a:t>
            </a:r>
            <a:r>
              <a:rPr lang="en-US"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Center for Solar-Terrestrial Research, New Jersey Institute of Technology, Newark, NJ., USA.</a:t>
            </a:r>
          </a:p>
          <a:p>
            <a:r>
              <a:rPr lang="en-GB" altLang="en-US"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3</a:t>
            </a:r>
            <a:r>
              <a:rPr lang="en-GB" altLang="en-US"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Physics Dept., Augsburg College, Minneapolis, MN., USA</a:t>
            </a:r>
          </a:p>
          <a:p>
            <a:r>
              <a:rPr lang="en-GB" altLang="ko-KR" sz="2314"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4 </a:t>
            </a:r>
            <a:r>
              <a:rPr lang="en-GB" altLang="ko-KR" sz="2314"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British Antarctic Survey, Cambridge, United Kingdom</a:t>
            </a:r>
          </a:p>
          <a:p>
            <a:endParaRPr lang="en-GB" altLang="en-US" sz="3086"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endParaRPr>
          </a:p>
          <a:p>
            <a:endParaRPr lang="en-US" sz="1157" dirty="0"/>
          </a:p>
        </p:txBody>
      </p:sp>
      <p:sp>
        <p:nvSpPr>
          <p:cNvPr id="10" name="Rectangle 9">
            <a:extLst>
              <a:ext uri="{FF2B5EF4-FFF2-40B4-BE49-F238E27FC236}">
                <a16:creationId xmlns:a16="http://schemas.microsoft.com/office/drawing/2014/main" id="{75BAA31E-20DC-4F97-A0AA-E4CB5675E583}"/>
              </a:ext>
            </a:extLst>
          </p:cNvPr>
          <p:cNvSpPr/>
          <p:nvPr/>
        </p:nvSpPr>
        <p:spPr>
          <a:xfrm>
            <a:off x="10998199" y="1624813"/>
            <a:ext cx="21920201" cy="1754326"/>
          </a:xfrm>
          <a:prstGeom prst="rect">
            <a:avLst/>
          </a:prstGeom>
        </p:spPr>
        <p:txBody>
          <a:bodyPr wrap="square">
            <a:spAutoFit/>
          </a:bodyPr>
          <a:lstStyle/>
          <a:p>
            <a:pPr algn="ctr"/>
            <a:r>
              <a:rPr lang="en-US" altLang="zh-CN"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Michelle Salzano</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1</a:t>
            </a:r>
            <a:r>
              <a:rPr lang="en-US" altLang="zh-CN"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Marc R. Lessard</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1</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t>
            </a:r>
            <a:r>
              <a:rPr lang="en-US" altLang="zh-CN" sz="3600"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H</a:t>
            </a:r>
            <a:r>
              <a:rPr lang="en-US" altLang="ko-KR" sz="3600" dirty="0" err="1">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yomin</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Kim</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2</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Mark J. Engebretson</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3</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t>
            </a:r>
          </a:p>
          <a:p>
            <a:pPr algn="ct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Richard Horne</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4</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Mark Clilverd</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4</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Akira Kadokura</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5</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Yoshimasa Tanaka</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5</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t>
            </a:r>
          </a:p>
          <a:p>
            <a:pPr algn="ctr"/>
            <a:r>
              <a:rPr lang="en-US" sz="3600" dirty="0">
                <a:solidFill>
                  <a:schemeClr val="bg1"/>
                </a:solidFill>
                <a:latin typeface="Source Sans Pro" panose="020B0503030403020204" pitchFamily="34" charset="0"/>
                <a:ea typeface="Source Sans Pro" panose="020B0503030403020204" pitchFamily="34" charset="0"/>
              </a:rPr>
              <a:t>Khan-Hyuk Kim</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6</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t>
            </a:r>
            <a:r>
              <a:rPr lang="en-US" sz="3600" dirty="0">
                <a:solidFill>
                  <a:schemeClr val="bg1"/>
                </a:solidFill>
                <a:latin typeface="Source Sans Pro" panose="020B0503030403020204" pitchFamily="34" charset="0"/>
                <a:ea typeface="Source Sans Pro" panose="020B0503030403020204" pitchFamily="34" charset="0"/>
              </a:rPr>
              <a:t>Jürgen Matzka</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7</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a:t>
            </a:r>
            <a:r>
              <a:rPr lang="en-US" sz="3600" dirty="0" err="1">
                <a:solidFill>
                  <a:schemeClr val="bg1"/>
                </a:solidFill>
                <a:latin typeface="Source Sans Pro" panose="020B0503030403020204" pitchFamily="34" charset="0"/>
                <a:ea typeface="Source Sans Pro" panose="020B0503030403020204" pitchFamily="34" charset="0"/>
              </a:rPr>
              <a:t>Tajna</a:t>
            </a:r>
            <a:r>
              <a:rPr lang="en-US" sz="3600" dirty="0">
                <a:solidFill>
                  <a:schemeClr val="bg1"/>
                </a:solidFill>
                <a:latin typeface="Source Sans Pro" panose="020B0503030403020204" pitchFamily="34" charset="0"/>
                <a:ea typeface="Source Sans Pro" panose="020B0503030403020204" pitchFamily="34" charset="0"/>
              </a:rPr>
              <a:t> Fromm</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8</a:t>
            </a:r>
            <a:r>
              <a:rPr lang="en-US" altLang="ko-KR" sz="36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 Colin Waters</a:t>
            </a:r>
            <a:r>
              <a:rPr lang="en-US" altLang="ko-KR" sz="3600" baseline="30000"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9</a:t>
            </a:r>
          </a:p>
        </p:txBody>
      </p:sp>
      <p:pic>
        <p:nvPicPr>
          <p:cNvPr id="12" name="Picture 11" descr="A close up of a screen&#10;&#10;Description automatically generated">
            <a:extLst>
              <a:ext uri="{FF2B5EF4-FFF2-40B4-BE49-F238E27FC236}">
                <a16:creationId xmlns:a16="http://schemas.microsoft.com/office/drawing/2014/main" id="{46D24463-5ACD-40DF-AD53-C4729EAF8B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2" y="10973700"/>
            <a:ext cx="7438492" cy="10533955"/>
          </a:xfrm>
          <a:prstGeom prst="rect">
            <a:avLst/>
          </a:prstGeom>
        </p:spPr>
      </p:pic>
      <p:pic>
        <p:nvPicPr>
          <p:cNvPr id="14" name="Picture 13" descr="A picture containing object, sitting, clock, monitor&#10;&#10;Description automatically generated">
            <a:extLst>
              <a:ext uri="{FF2B5EF4-FFF2-40B4-BE49-F238E27FC236}">
                <a16:creationId xmlns:a16="http://schemas.microsoft.com/office/drawing/2014/main" id="{29033D50-D71E-40C3-8503-3552E6A5CC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16953" y="10976602"/>
            <a:ext cx="7236378" cy="10247735"/>
          </a:xfrm>
          <a:prstGeom prst="rect">
            <a:avLst/>
          </a:prstGeom>
        </p:spPr>
      </p:pic>
      <p:pic>
        <p:nvPicPr>
          <p:cNvPr id="16" name="Picture 15" descr="A close up of a logo&#10;&#10;Description automatically generated">
            <a:extLst>
              <a:ext uri="{FF2B5EF4-FFF2-40B4-BE49-F238E27FC236}">
                <a16:creationId xmlns:a16="http://schemas.microsoft.com/office/drawing/2014/main" id="{A00C9CA4-8DEC-47EE-A9AE-8CF44EF824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11793" y="7359917"/>
            <a:ext cx="3700937" cy="3700937"/>
          </a:xfrm>
          <a:prstGeom prst="rect">
            <a:avLst/>
          </a:prstGeom>
        </p:spPr>
      </p:pic>
      <p:pic>
        <p:nvPicPr>
          <p:cNvPr id="18" name="Picture 17" descr="A picture containing screenshot&#10;&#10;Description automatically generated">
            <a:extLst>
              <a:ext uri="{FF2B5EF4-FFF2-40B4-BE49-F238E27FC236}">
                <a16:creationId xmlns:a16="http://schemas.microsoft.com/office/drawing/2014/main" id="{BC3B917C-E586-4E2A-B29B-FE95871ADDF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9617" y="21161381"/>
            <a:ext cx="7041593" cy="6148956"/>
          </a:xfrm>
          <a:prstGeom prst="rect">
            <a:avLst/>
          </a:prstGeom>
        </p:spPr>
      </p:pic>
      <p:pic>
        <p:nvPicPr>
          <p:cNvPr id="20" name="Picture 19" descr="A picture containing light&#10;&#10;Description automatically generated">
            <a:extLst>
              <a:ext uri="{FF2B5EF4-FFF2-40B4-BE49-F238E27FC236}">
                <a16:creationId xmlns:a16="http://schemas.microsoft.com/office/drawing/2014/main" id="{603CAF63-B4EF-4357-AC86-364E678B879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22142" y="21079708"/>
            <a:ext cx="6958692" cy="5978259"/>
          </a:xfrm>
          <a:prstGeom prst="rect">
            <a:avLst/>
          </a:prstGeom>
        </p:spPr>
      </p:pic>
      <p:pic>
        <p:nvPicPr>
          <p:cNvPr id="22" name="Picture 21" descr="A picture containing screenshot&#10;&#10;Description automatically generated">
            <a:extLst>
              <a:ext uri="{FF2B5EF4-FFF2-40B4-BE49-F238E27FC236}">
                <a16:creationId xmlns:a16="http://schemas.microsoft.com/office/drawing/2014/main" id="{14729AFD-466F-42DF-98D0-7A4EC69C9C4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203022" y="12324622"/>
            <a:ext cx="7078257" cy="5144956"/>
          </a:xfrm>
          <a:prstGeom prst="rect">
            <a:avLst/>
          </a:prstGeom>
        </p:spPr>
      </p:pic>
      <p:pic>
        <p:nvPicPr>
          <p:cNvPr id="24" name="Picture 23" descr="A close up of a logo&#10;&#10;Description automatically generated">
            <a:extLst>
              <a:ext uri="{FF2B5EF4-FFF2-40B4-BE49-F238E27FC236}">
                <a16:creationId xmlns:a16="http://schemas.microsoft.com/office/drawing/2014/main" id="{30C481FB-ABA6-4909-BDC8-3F7B826C0E1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691633" y="17620348"/>
            <a:ext cx="6869538" cy="5761549"/>
          </a:xfrm>
          <a:prstGeom prst="rect">
            <a:avLst/>
          </a:prstGeom>
        </p:spPr>
      </p:pic>
      <p:pic>
        <p:nvPicPr>
          <p:cNvPr id="28" name="Picture 27" descr="A close up of a map&#10;&#10;Description automatically generated">
            <a:extLst>
              <a:ext uri="{FF2B5EF4-FFF2-40B4-BE49-F238E27FC236}">
                <a16:creationId xmlns:a16="http://schemas.microsoft.com/office/drawing/2014/main" id="{18A877E1-6CFD-4E1A-88FA-9E037786D67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625995" y="12464732"/>
            <a:ext cx="6150876" cy="7820832"/>
          </a:xfrm>
          <a:prstGeom prst="rect">
            <a:avLst/>
          </a:prstGeom>
        </p:spPr>
      </p:pic>
      <p:pic>
        <p:nvPicPr>
          <p:cNvPr id="30" name="Picture 29" descr="A screenshot of a cell phone&#10;&#10;Description automatically generated">
            <a:extLst>
              <a:ext uri="{FF2B5EF4-FFF2-40B4-BE49-F238E27FC236}">
                <a16:creationId xmlns:a16="http://schemas.microsoft.com/office/drawing/2014/main" id="{FA109C42-31FB-4091-AFBC-50B49C04595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595597" y="12391173"/>
            <a:ext cx="6209076" cy="7868079"/>
          </a:xfrm>
          <a:prstGeom prst="rect">
            <a:avLst/>
          </a:prstGeom>
        </p:spPr>
      </p:pic>
      <p:graphicFrame>
        <p:nvGraphicFramePr>
          <p:cNvPr id="31" name="Table 31">
            <a:extLst>
              <a:ext uri="{FF2B5EF4-FFF2-40B4-BE49-F238E27FC236}">
                <a16:creationId xmlns:a16="http://schemas.microsoft.com/office/drawing/2014/main" id="{68983464-1259-400E-A907-86303B93D2B8}"/>
              </a:ext>
            </a:extLst>
          </p:cNvPr>
          <p:cNvGraphicFramePr>
            <a:graphicFrameLocks noGrp="1"/>
          </p:cNvGraphicFramePr>
          <p:nvPr>
            <p:extLst>
              <p:ext uri="{D42A27DB-BD31-4B8C-83A1-F6EECF244321}">
                <p14:modId xmlns:p14="http://schemas.microsoft.com/office/powerpoint/2010/main" val="3942487962"/>
              </p:ext>
            </p:extLst>
          </p:nvPr>
        </p:nvGraphicFramePr>
        <p:xfrm>
          <a:off x="14570509" y="19740355"/>
          <a:ext cx="5699546" cy="966512"/>
        </p:xfrm>
        <a:graphic>
          <a:graphicData uri="http://schemas.openxmlformats.org/drawingml/2006/table">
            <a:tbl>
              <a:tblPr firstRow="1" bandRow="1">
                <a:tableStyleId>{5C22544A-7EE6-4342-B048-85BDC9FD1C3A}</a:tableStyleId>
              </a:tblPr>
              <a:tblGrid>
                <a:gridCol w="1148873">
                  <a:extLst>
                    <a:ext uri="{9D8B030D-6E8A-4147-A177-3AD203B41FA5}">
                      <a16:colId xmlns:a16="http://schemas.microsoft.com/office/drawing/2014/main" val="1418385959"/>
                    </a:ext>
                  </a:extLst>
                </a:gridCol>
                <a:gridCol w="553162">
                  <a:extLst>
                    <a:ext uri="{9D8B030D-6E8A-4147-A177-3AD203B41FA5}">
                      <a16:colId xmlns:a16="http://schemas.microsoft.com/office/drawing/2014/main" val="2631737061"/>
                    </a:ext>
                  </a:extLst>
                </a:gridCol>
                <a:gridCol w="571399">
                  <a:extLst>
                    <a:ext uri="{9D8B030D-6E8A-4147-A177-3AD203B41FA5}">
                      <a16:colId xmlns:a16="http://schemas.microsoft.com/office/drawing/2014/main" val="1686007387"/>
                    </a:ext>
                  </a:extLst>
                </a:gridCol>
                <a:gridCol w="577477">
                  <a:extLst>
                    <a:ext uri="{9D8B030D-6E8A-4147-A177-3AD203B41FA5}">
                      <a16:colId xmlns:a16="http://schemas.microsoft.com/office/drawing/2014/main" val="2368222388"/>
                    </a:ext>
                  </a:extLst>
                </a:gridCol>
                <a:gridCol w="565318">
                  <a:extLst>
                    <a:ext uri="{9D8B030D-6E8A-4147-A177-3AD203B41FA5}">
                      <a16:colId xmlns:a16="http://schemas.microsoft.com/office/drawing/2014/main" val="1020778634"/>
                    </a:ext>
                  </a:extLst>
                </a:gridCol>
                <a:gridCol w="577477">
                  <a:extLst>
                    <a:ext uri="{9D8B030D-6E8A-4147-A177-3AD203B41FA5}">
                      <a16:colId xmlns:a16="http://schemas.microsoft.com/office/drawing/2014/main" val="2917327788"/>
                    </a:ext>
                  </a:extLst>
                </a:gridCol>
                <a:gridCol w="577477">
                  <a:extLst>
                    <a:ext uri="{9D8B030D-6E8A-4147-A177-3AD203B41FA5}">
                      <a16:colId xmlns:a16="http://schemas.microsoft.com/office/drawing/2014/main" val="1402010902"/>
                    </a:ext>
                  </a:extLst>
                </a:gridCol>
                <a:gridCol w="565318">
                  <a:extLst>
                    <a:ext uri="{9D8B030D-6E8A-4147-A177-3AD203B41FA5}">
                      <a16:colId xmlns:a16="http://schemas.microsoft.com/office/drawing/2014/main" val="3357696588"/>
                    </a:ext>
                  </a:extLst>
                </a:gridCol>
                <a:gridCol w="563045">
                  <a:extLst>
                    <a:ext uri="{9D8B030D-6E8A-4147-A177-3AD203B41FA5}">
                      <a16:colId xmlns:a16="http://schemas.microsoft.com/office/drawing/2014/main" val="2945300303"/>
                    </a:ext>
                  </a:extLst>
                </a:gridCol>
              </a:tblGrid>
              <a:tr h="483256">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02-27</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1</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1-</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1</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3</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3+</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3</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4</a:t>
                      </a:r>
                    </a:p>
                  </a:txBody>
                  <a:tcPr anchor="ctr">
                    <a:solidFill>
                      <a:srgbClr val="002060"/>
                    </a:solidFill>
                  </a:tcPr>
                </a:tc>
                <a:extLst>
                  <a:ext uri="{0D108BD9-81ED-4DB2-BD59-A6C34878D82A}">
                    <a16:rowId xmlns:a16="http://schemas.microsoft.com/office/drawing/2014/main" val="1617568657"/>
                  </a:ext>
                </a:extLst>
              </a:tr>
              <a:tr h="483256">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02-28</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4+</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3+</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2</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3+</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4+</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4-</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5-</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3</a:t>
                      </a:r>
                    </a:p>
                  </a:txBody>
                  <a:tcPr anchor="ctr"/>
                </a:tc>
                <a:extLst>
                  <a:ext uri="{0D108BD9-81ED-4DB2-BD59-A6C34878D82A}">
                    <a16:rowId xmlns:a16="http://schemas.microsoft.com/office/drawing/2014/main" val="256954107"/>
                  </a:ext>
                </a:extLst>
              </a:tr>
            </a:tbl>
          </a:graphicData>
        </a:graphic>
      </p:graphicFrame>
      <p:graphicFrame>
        <p:nvGraphicFramePr>
          <p:cNvPr id="33" name="Table 31">
            <a:extLst>
              <a:ext uri="{FF2B5EF4-FFF2-40B4-BE49-F238E27FC236}">
                <a16:creationId xmlns:a16="http://schemas.microsoft.com/office/drawing/2014/main" id="{3D16AA21-38F1-4912-AE43-B1FE45D4A195}"/>
              </a:ext>
            </a:extLst>
          </p:cNvPr>
          <p:cNvGraphicFramePr>
            <a:graphicFrameLocks noGrp="1"/>
          </p:cNvGraphicFramePr>
          <p:nvPr>
            <p:extLst>
              <p:ext uri="{D42A27DB-BD31-4B8C-83A1-F6EECF244321}">
                <p14:modId xmlns:p14="http://schemas.microsoft.com/office/powerpoint/2010/main" val="3368548808"/>
              </p:ext>
            </p:extLst>
          </p:nvPr>
        </p:nvGraphicFramePr>
        <p:xfrm>
          <a:off x="23409002" y="21381936"/>
          <a:ext cx="5699546" cy="914400"/>
        </p:xfrm>
        <a:graphic>
          <a:graphicData uri="http://schemas.openxmlformats.org/drawingml/2006/table">
            <a:tbl>
              <a:tblPr firstRow="1" bandRow="1">
                <a:tableStyleId>{5C22544A-7EE6-4342-B048-85BDC9FD1C3A}</a:tableStyleId>
              </a:tblPr>
              <a:tblGrid>
                <a:gridCol w="1148872">
                  <a:extLst>
                    <a:ext uri="{9D8B030D-6E8A-4147-A177-3AD203B41FA5}">
                      <a16:colId xmlns:a16="http://schemas.microsoft.com/office/drawing/2014/main" val="1418385959"/>
                    </a:ext>
                  </a:extLst>
                </a:gridCol>
                <a:gridCol w="553162">
                  <a:extLst>
                    <a:ext uri="{9D8B030D-6E8A-4147-A177-3AD203B41FA5}">
                      <a16:colId xmlns:a16="http://schemas.microsoft.com/office/drawing/2014/main" val="2631737061"/>
                    </a:ext>
                  </a:extLst>
                </a:gridCol>
                <a:gridCol w="571399">
                  <a:extLst>
                    <a:ext uri="{9D8B030D-6E8A-4147-A177-3AD203B41FA5}">
                      <a16:colId xmlns:a16="http://schemas.microsoft.com/office/drawing/2014/main" val="1686007387"/>
                    </a:ext>
                  </a:extLst>
                </a:gridCol>
                <a:gridCol w="577477">
                  <a:extLst>
                    <a:ext uri="{9D8B030D-6E8A-4147-A177-3AD203B41FA5}">
                      <a16:colId xmlns:a16="http://schemas.microsoft.com/office/drawing/2014/main" val="2368222388"/>
                    </a:ext>
                  </a:extLst>
                </a:gridCol>
                <a:gridCol w="565318">
                  <a:extLst>
                    <a:ext uri="{9D8B030D-6E8A-4147-A177-3AD203B41FA5}">
                      <a16:colId xmlns:a16="http://schemas.microsoft.com/office/drawing/2014/main" val="1020778634"/>
                    </a:ext>
                  </a:extLst>
                </a:gridCol>
                <a:gridCol w="577477">
                  <a:extLst>
                    <a:ext uri="{9D8B030D-6E8A-4147-A177-3AD203B41FA5}">
                      <a16:colId xmlns:a16="http://schemas.microsoft.com/office/drawing/2014/main" val="2917327788"/>
                    </a:ext>
                  </a:extLst>
                </a:gridCol>
                <a:gridCol w="577477">
                  <a:extLst>
                    <a:ext uri="{9D8B030D-6E8A-4147-A177-3AD203B41FA5}">
                      <a16:colId xmlns:a16="http://schemas.microsoft.com/office/drawing/2014/main" val="1402010902"/>
                    </a:ext>
                  </a:extLst>
                </a:gridCol>
                <a:gridCol w="565318">
                  <a:extLst>
                    <a:ext uri="{9D8B030D-6E8A-4147-A177-3AD203B41FA5}">
                      <a16:colId xmlns:a16="http://schemas.microsoft.com/office/drawing/2014/main" val="3357696588"/>
                    </a:ext>
                  </a:extLst>
                </a:gridCol>
                <a:gridCol w="563046">
                  <a:extLst>
                    <a:ext uri="{9D8B030D-6E8A-4147-A177-3AD203B41FA5}">
                      <a16:colId xmlns:a16="http://schemas.microsoft.com/office/drawing/2014/main" val="2945300303"/>
                    </a:ext>
                  </a:extLst>
                </a:gridCol>
              </a:tblGrid>
              <a:tr h="441884">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03-07</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0+</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2+</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3-</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3-</a:t>
                      </a:r>
                    </a:p>
                  </a:txBody>
                  <a:tcPr anchor="ctr">
                    <a:solidFill>
                      <a:srgbClr val="002060"/>
                    </a:solidFill>
                  </a:tcPr>
                </a:tc>
                <a:tc>
                  <a:txBody>
                    <a:bodyPr/>
                    <a:lstStyle/>
                    <a:p>
                      <a:pPr algn="ctr"/>
                      <a:r>
                        <a:rPr lang="en-US" sz="2400" b="0" dirty="0">
                          <a:solidFill>
                            <a:schemeClr val="bg1"/>
                          </a:solidFill>
                          <a:latin typeface="Source Sans Pro" panose="020B0503030403020204" pitchFamily="34" charset="0"/>
                          <a:ea typeface="Source Sans Pro" panose="020B0503030403020204" pitchFamily="34" charset="0"/>
                        </a:rPr>
                        <a:t>3-</a:t>
                      </a:r>
                    </a:p>
                  </a:txBody>
                  <a:tcPr anchor="ctr">
                    <a:solidFill>
                      <a:srgbClr val="002060"/>
                    </a:solidFill>
                  </a:tcPr>
                </a:tc>
                <a:extLst>
                  <a:ext uri="{0D108BD9-81ED-4DB2-BD59-A6C34878D82A}">
                    <a16:rowId xmlns:a16="http://schemas.microsoft.com/office/drawing/2014/main" val="1617568657"/>
                  </a:ext>
                </a:extLst>
              </a:tr>
              <a:tr h="441884">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03-08</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3-</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1-</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1</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2-</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0</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1-</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0+</a:t>
                      </a:r>
                    </a:p>
                  </a:txBody>
                  <a:tcPr anchor="ctr"/>
                </a:tc>
                <a:tc>
                  <a:txBody>
                    <a:bodyPr/>
                    <a:lstStyle/>
                    <a:p>
                      <a:pPr algn="ctr"/>
                      <a:r>
                        <a:rPr lang="en-US" sz="2400" b="0" dirty="0">
                          <a:solidFill>
                            <a:schemeClr val="tx1"/>
                          </a:solidFill>
                          <a:latin typeface="Source Sans Pro" panose="020B0503030403020204" pitchFamily="34" charset="0"/>
                          <a:ea typeface="Source Sans Pro" panose="020B0503030403020204" pitchFamily="34" charset="0"/>
                        </a:rPr>
                        <a:t>1+</a:t>
                      </a:r>
                    </a:p>
                  </a:txBody>
                  <a:tcPr anchor="ctr"/>
                </a:tc>
                <a:extLst>
                  <a:ext uri="{0D108BD9-81ED-4DB2-BD59-A6C34878D82A}">
                    <a16:rowId xmlns:a16="http://schemas.microsoft.com/office/drawing/2014/main" val="256954107"/>
                  </a:ext>
                </a:extLst>
              </a:tr>
            </a:tbl>
          </a:graphicData>
        </a:graphic>
      </p:graphicFrame>
      <p:pic>
        <p:nvPicPr>
          <p:cNvPr id="3" name="Picture 2" descr="A close up of a map&#10;&#10;Description automatically generated">
            <a:extLst>
              <a:ext uri="{FF2B5EF4-FFF2-40B4-BE49-F238E27FC236}">
                <a16:creationId xmlns:a16="http://schemas.microsoft.com/office/drawing/2014/main" id="{7BE528E1-F7CE-48FD-9817-B0352479E070}"/>
              </a:ext>
            </a:extLst>
          </p:cNvPr>
          <p:cNvPicPr>
            <a:picLocks noChangeAspect="1"/>
          </p:cNvPicPr>
          <p:nvPr/>
        </p:nvPicPr>
        <p:blipFill rotWithShape="1">
          <a:blip r:embed="rId13">
            <a:extLst>
              <a:ext uri="{28A0092B-C50C-407E-A947-70E740481C1C}">
                <a14:useLocalDpi xmlns:a14="http://schemas.microsoft.com/office/drawing/2010/main" val="0"/>
              </a:ext>
            </a:extLst>
          </a:blip>
          <a:srcRect l="18133" r="22608"/>
          <a:stretch/>
        </p:blipFill>
        <p:spPr>
          <a:xfrm>
            <a:off x="39726884" y="7317529"/>
            <a:ext cx="3700937" cy="3700937"/>
          </a:xfrm>
          <a:prstGeom prst="rect">
            <a:avLst/>
          </a:prstGeom>
        </p:spPr>
      </p:pic>
      <p:sp>
        <p:nvSpPr>
          <p:cNvPr id="44" name="TextBox 43">
            <a:extLst>
              <a:ext uri="{FF2B5EF4-FFF2-40B4-BE49-F238E27FC236}">
                <a16:creationId xmlns:a16="http://schemas.microsoft.com/office/drawing/2014/main" id="{5D73FC09-798A-4C50-837D-846EFD52D05C}"/>
              </a:ext>
            </a:extLst>
          </p:cNvPr>
          <p:cNvSpPr txBox="1"/>
          <p:nvPr/>
        </p:nvSpPr>
        <p:spPr>
          <a:xfrm>
            <a:off x="23402505" y="3669242"/>
            <a:ext cx="7998653" cy="567207"/>
          </a:xfrm>
          <a:prstGeom prst="rect">
            <a:avLst/>
          </a:prstGeom>
          <a:noFill/>
        </p:spPr>
        <p:txBody>
          <a:bodyPr wrap="square" rtlCol="0">
            <a:spAutoFit/>
          </a:bodyPr>
          <a:lstStyle/>
          <a:p>
            <a:r>
              <a:rPr lang="en-US" sz="3086" b="1" i="1" u="sng" dirty="0">
                <a:latin typeface="Source Sans Pro" panose="020B0503030403020204" pitchFamily="34" charset="0"/>
                <a:ea typeface="Source Sans Pro" panose="020B0503030403020204" pitchFamily="34" charset="0"/>
                <a:cs typeface="DejaVu Sans" panose="020B0603030804020204" pitchFamily="34" charset="0"/>
              </a:rPr>
              <a:t>What is an IPDP?</a:t>
            </a:r>
          </a:p>
        </p:txBody>
      </p:sp>
      <p:sp>
        <p:nvSpPr>
          <p:cNvPr id="45" name="TextBox 44">
            <a:extLst>
              <a:ext uri="{FF2B5EF4-FFF2-40B4-BE49-F238E27FC236}">
                <a16:creationId xmlns:a16="http://schemas.microsoft.com/office/drawing/2014/main" id="{0632AA3A-C6FF-4055-9DD9-DF458851E18C}"/>
              </a:ext>
            </a:extLst>
          </p:cNvPr>
          <p:cNvSpPr txBox="1"/>
          <p:nvPr/>
        </p:nvSpPr>
        <p:spPr>
          <a:xfrm>
            <a:off x="23404176" y="4200463"/>
            <a:ext cx="5249780" cy="2246769"/>
          </a:xfrm>
          <a:prstGeom prst="rect">
            <a:avLst/>
          </a:prstGeom>
          <a:noFill/>
        </p:spPr>
        <p:txBody>
          <a:bodyPr wrap="square" rtlCol="0">
            <a:spAutoFit/>
          </a:bodyPr>
          <a:lstStyle/>
          <a:p>
            <a:pPr algn="just"/>
            <a:r>
              <a:rPr lang="en-US" sz="2800" dirty="0">
                <a:latin typeface="Source Sans Pro" panose="020B0503030403020204" pitchFamily="34" charset="0"/>
                <a:ea typeface="Source Sans Pro" panose="020B0503030403020204" pitchFamily="34" charset="0"/>
              </a:rPr>
              <a:t>IPDPs are a subgroup of EMIC waves. This acronym stands for </a:t>
            </a:r>
            <a:r>
              <a:rPr lang="en-US" sz="2800" b="1" dirty="0">
                <a:latin typeface="Source Sans Pro" panose="020B0503030403020204" pitchFamily="34" charset="0"/>
                <a:ea typeface="Source Sans Pro" panose="020B0503030403020204" pitchFamily="34" charset="0"/>
              </a:rPr>
              <a:t>I</a:t>
            </a:r>
            <a:r>
              <a:rPr lang="en-US" sz="2800" dirty="0">
                <a:latin typeface="Source Sans Pro" panose="020B0503030403020204" pitchFamily="34" charset="0"/>
                <a:ea typeface="Source Sans Pro" panose="020B0503030403020204" pitchFamily="34" charset="0"/>
              </a:rPr>
              <a:t>ntervals of </a:t>
            </a:r>
            <a:r>
              <a:rPr lang="en-US" sz="2800" b="1" dirty="0">
                <a:latin typeface="Source Sans Pro" panose="020B0503030403020204" pitchFamily="34" charset="0"/>
                <a:ea typeface="Source Sans Pro" panose="020B0503030403020204" pitchFamily="34" charset="0"/>
              </a:rPr>
              <a:t>P</a:t>
            </a:r>
            <a:r>
              <a:rPr lang="en-US" sz="2800" dirty="0">
                <a:latin typeface="Source Sans Pro" panose="020B0503030403020204" pitchFamily="34" charset="0"/>
                <a:ea typeface="Source Sans Pro" panose="020B0503030403020204" pitchFamily="34" charset="0"/>
              </a:rPr>
              <a:t>ulsations with </a:t>
            </a:r>
            <a:r>
              <a:rPr lang="en-US" sz="2800" b="1" dirty="0">
                <a:latin typeface="Source Sans Pro" panose="020B0503030403020204" pitchFamily="34" charset="0"/>
                <a:ea typeface="Source Sans Pro" panose="020B0503030403020204" pitchFamily="34" charset="0"/>
              </a:rPr>
              <a:t>D</a:t>
            </a:r>
            <a:r>
              <a:rPr lang="en-US" sz="2800" dirty="0">
                <a:latin typeface="Source Sans Pro" panose="020B0503030403020204" pitchFamily="34" charset="0"/>
                <a:ea typeface="Source Sans Pro" panose="020B0503030403020204" pitchFamily="34" charset="0"/>
              </a:rPr>
              <a:t>iminishing </a:t>
            </a:r>
            <a:r>
              <a:rPr lang="en-US" sz="2800" b="1" dirty="0">
                <a:latin typeface="Source Sans Pro" panose="020B0503030403020204" pitchFamily="34" charset="0"/>
                <a:ea typeface="Source Sans Pro" panose="020B0503030403020204" pitchFamily="34" charset="0"/>
              </a:rPr>
              <a:t>P</a:t>
            </a:r>
            <a:r>
              <a:rPr lang="en-US" sz="2800" dirty="0">
                <a:latin typeface="Source Sans Pro" panose="020B0503030403020204" pitchFamily="34" charset="0"/>
                <a:ea typeface="Source Sans Pro" panose="020B0503030403020204" pitchFamily="34" charset="0"/>
              </a:rPr>
              <a:t>eriods. These are ‘rising tone’ waves.</a:t>
            </a:r>
          </a:p>
        </p:txBody>
      </p:sp>
      <p:sp>
        <p:nvSpPr>
          <p:cNvPr id="47" name="TextBox 46">
            <a:extLst>
              <a:ext uri="{FF2B5EF4-FFF2-40B4-BE49-F238E27FC236}">
                <a16:creationId xmlns:a16="http://schemas.microsoft.com/office/drawing/2014/main" id="{A6791D93-B565-4CA1-B7C4-49C3149A2D89}"/>
              </a:ext>
            </a:extLst>
          </p:cNvPr>
          <p:cNvSpPr txBox="1"/>
          <p:nvPr/>
        </p:nvSpPr>
        <p:spPr>
          <a:xfrm>
            <a:off x="23366059" y="6660363"/>
            <a:ext cx="7998653" cy="567207"/>
          </a:xfrm>
          <a:prstGeom prst="rect">
            <a:avLst/>
          </a:prstGeom>
          <a:noFill/>
        </p:spPr>
        <p:txBody>
          <a:bodyPr wrap="square" rtlCol="0">
            <a:spAutoFit/>
          </a:bodyPr>
          <a:lstStyle/>
          <a:p>
            <a:r>
              <a:rPr lang="en-US" sz="3086" b="1" i="1" u="sng" dirty="0">
                <a:latin typeface="Source Sans Pro" panose="020B0503030403020204" pitchFamily="34" charset="0"/>
                <a:ea typeface="Source Sans Pro" panose="020B0503030403020204" pitchFamily="34" charset="0"/>
                <a:cs typeface="DejaVu Sans" panose="020B0603030804020204" pitchFamily="34" charset="0"/>
              </a:rPr>
              <a:t>What is Pi1B?</a:t>
            </a:r>
          </a:p>
        </p:txBody>
      </p:sp>
      <p:sp>
        <p:nvSpPr>
          <p:cNvPr id="48" name="TextBox 47">
            <a:extLst>
              <a:ext uri="{FF2B5EF4-FFF2-40B4-BE49-F238E27FC236}">
                <a16:creationId xmlns:a16="http://schemas.microsoft.com/office/drawing/2014/main" id="{5095ECEB-4B72-498C-A226-ADA8C5DD25E1}"/>
              </a:ext>
            </a:extLst>
          </p:cNvPr>
          <p:cNvSpPr txBox="1"/>
          <p:nvPr/>
        </p:nvSpPr>
        <p:spPr>
          <a:xfrm>
            <a:off x="23412450" y="7134652"/>
            <a:ext cx="5312507" cy="3970318"/>
          </a:xfrm>
          <a:prstGeom prst="rect">
            <a:avLst/>
          </a:prstGeom>
          <a:noFill/>
        </p:spPr>
        <p:txBody>
          <a:bodyPr wrap="square" rtlCol="0">
            <a:spAutoFit/>
          </a:bodyPr>
          <a:lstStyle/>
          <a:p>
            <a:pPr algn="just"/>
            <a:r>
              <a:rPr lang="en-US" sz="2800" dirty="0">
                <a:latin typeface="Source Sans Pro" panose="020B0503030403020204" pitchFamily="34" charset="0"/>
                <a:ea typeface="Source Sans Pro" panose="020B0503030403020204" pitchFamily="34" charset="0"/>
              </a:rPr>
              <a:t>As per the Jacobs et al. 1964 “Classification of Geomagnetic Pulsations”, Pi1 are ULF waves with periods between 1-40 seconds. Pi1B is a further distinction for broadband Pi1 waves. Pi1B waves that occur in the evening sector are well correlated with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 onset. </a:t>
            </a:r>
            <a:endParaRPr lang="en-US" sz="2800" dirty="0">
              <a:highlight>
                <a:srgbClr val="FFFF00"/>
              </a:highlight>
              <a:latin typeface="Source Sans Pro" panose="020B0503030403020204" pitchFamily="34" charset="0"/>
              <a:ea typeface="Source Sans Pro" panose="020B0503030403020204" pitchFamily="34" charset="0"/>
            </a:endParaRPr>
          </a:p>
        </p:txBody>
      </p:sp>
      <p:pic>
        <p:nvPicPr>
          <p:cNvPr id="50" name="Picture 49" descr="A picture containing wall, monitor&#10;&#10;Description automatically generated">
            <a:extLst>
              <a:ext uri="{FF2B5EF4-FFF2-40B4-BE49-F238E27FC236}">
                <a16:creationId xmlns:a16="http://schemas.microsoft.com/office/drawing/2014/main" id="{62CDC5A3-37A4-408E-81AF-10F643690DE4}"/>
              </a:ext>
            </a:extLst>
          </p:cNvPr>
          <p:cNvPicPr>
            <a:picLocks noChangeAspect="1"/>
          </p:cNvPicPr>
          <p:nvPr/>
        </p:nvPicPr>
        <p:blipFill rotWithShape="1">
          <a:blip r:embed="rId14">
            <a:extLst>
              <a:ext uri="{28A0092B-C50C-407E-A947-70E740481C1C}">
                <a14:useLocalDpi xmlns:a14="http://schemas.microsoft.com/office/drawing/2010/main" val="0"/>
              </a:ext>
            </a:extLst>
          </a:blip>
          <a:srcRect t="36792" r="10449" b="36678"/>
          <a:stretch/>
        </p:blipFill>
        <p:spPr>
          <a:xfrm>
            <a:off x="17076887" y="27364217"/>
            <a:ext cx="5734324" cy="2388945"/>
          </a:xfrm>
          <a:prstGeom prst="rect">
            <a:avLst/>
          </a:prstGeom>
        </p:spPr>
      </p:pic>
      <p:cxnSp>
        <p:nvCxnSpPr>
          <p:cNvPr id="53" name="Straight Connector 52">
            <a:extLst>
              <a:ext uri="{FF2B5EF4-FFF2-40B4-BE49-F238E27FC236}">
                <a16:creationId xmlns:a16="http://schemas.microsoft.com/office/drawing/2014/main" id="{0921F1CF-F54D-4244-AFEF-53D853E3799F}"/>
              </a:ext>
            </a:extLst>
          </p:cNvPr>
          <p:cNvCxnSpPr>
            <a:cxnSpLocks/>
          </p:cNvCxnSpPr>
          <p:nvPr/>
        </p:nvCxnSpPr>
        <p:spPr>
          <a:xfrm>
            <a:off x="19808707" y="27467591"/>
            <a:ext cx="0" cy="218757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54" name="Picture 53" descr="A picture containing indoor, sitting&#10;&#10;Description automatically generated">
            <a:extLst>
              <a:ext uri="{FF2B5EF4-FFF2-40B4-BE49-F238E27FC236}">
                <a16:creationId xmlns:a16="http://schemas.microsoft.com/office/drawing/2014/main" id="{2DC3C45A-5B45-41FA-9A3B-EE0AC0F3D378}"/>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4183140" y="27402481"/>
            <a:ext cx="3234284" cy="2279144"/>
          </a:xfrm>
          <a:prstGeom prst="rect">
            <a:avLst/>
          </a:prstGeom>
        </p:spPr>
      </p:pic>
      <p:sp>
        <p:nvSpPr>
          <p:cNvPr id="55" name="Rectangle: Diagonal Corners Snipped 54">
            <a:extLst>
              <a:ext uri="{FF2B5EF4-FFF2-40B4-BE49-F238E27FC236}">
                <a16:creationId xmlns:a16="http://schemas.microsoft.com/office/drawing/2014/main" id="{D4304390-EA1A-4F72-AB34-5C679C67834D}"/>
              </a:ext>
            </a:extLst>
          </p:cNvPr>
          <p:cNvSpPr/>
          <p:nvPr/>
        </p:nvSpPr>
        <p:spPr>
          <a:xfrm>
            <a:off x="34735809" y="25327889"/>
            <a:ext cx="8762890" cy="765028"/>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a:p>
        </p:txBody>
      </p:sp>
      <p:sp>
        <p:nvSpPr>
          <p:cNvPr id="56" name="Rectangle 55">
            <a:extLst>
              <a:ext uri="{FF2B5EF4-FFF2-40B4-BE49-F238E27FC236}">
                <a16:creationId xmlns:a16="http://schemas.microsoft.com/office/drawing/2014/main" id="{F6D79DD2-3BFD-4E19-842D-DE46FA1568B8}"/>
              </a:ext>
            </a:extLst>
          </p:cNvPr>
          <p:cNvSpPr/>
          <p:nvPr/>
        </p:nvSpPr>
        <p:spPr>
          <a:xfrm>
            <a:off x="36855849" y="32053203"/>
            <a:ext cx="6674304" cy="502754"/>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8783" tIns="29391" rIns="58783" bIns="29391" numCol="1" spcCol="0" rtlCol="0" fromWordArt="0" anchor="ctr" anchorCtr="0" forceAA="0" compatLnSpc="1">
            <a:prstTxWarp prst="textNoShape">
              <a:avLst/>
            </a:prstTxWarp>
            <a:noAutofit/>
          </a:bodyPr>
          <a:lstStyle/>
          <a:p>
            <a:pPr algn="ctr"/>
            <a:endParaRPr lang="en-US" sz="1157"/>
          </a:p>
        </p:txBody>
      </p:sp>
      <p:sp>
        <p:nvSpPr>
          <p:cNvPr id="57" name="TextBox 56">
            <a:extLst>
              <a:ext uri="{FF2B5EF4-FFF2-40B4-BE49-F238E27FC236}">
                <a16:creationId xmlns:a16="http://schemas.microsoft.com/office/drawing/2014/main" id="{86898CC1-B735-40D6-BAF5-0DB50021F23E}"/>
              </a:ext>
            </a:extLst>
          </p:cNvPr>
          <p:cNvSpPr txBox="1"/>
          <p:nvPr/>
        </p:nvSpPr>
        <p:spPr>
          <a:xfrm>
            <a:off x="34873332" y="25306914"/>
            <a:ext cx="5577858" cy="883768"/>
          </a:xfrm>
          <a:prstGeom prst="rect">
            <a:avLst/>
          </a:prstGeom>
          <a:noFill/>
        </p:spPr>
        <p:txBody>
          <a:bodyPr wrap="square" rtlCol="0" anchor="b">
            <a:spAutoFit/>
          </a:bodyPr>
          <a:lstStyle/>
          <a:p>
            <a:r>
              <a:rPr lang="en-US" sz="5143"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Acknowledgments</a:t>
            </a:r>
          </a:p>
        </p:txBody>
      </p:sp>
      <p:sp>
        <p:nvSpPr>
          <p:cNvPr id="58" name="TextBox 57">
            <a:extLst>
              <a:ext uri="{FF2B5EF4-FFF2-40B4-BE49-F238E27FC236}">
                <a16:creationId xmlns:a16="http://schemas.microsoft.com/office/drawing/2014/main" id="{58A87B68-C3C7-4B19-81AD-E66D1A433829}"/>
              </a:ext>
            </a:extLst>
          </p:cNvPr>
          <p:cNvSpPr txBox="1"/>
          <p:nvPr/>
        </p:nvSpPr>
        <p:spPr>
          <a:xfrm>
            <a:off x="34582102" y="26185861"/>
            <a:ext cx="8966670" cy="5940088"/>
          </a:xfrm>
          <a:prstGeom prst="rect">
            <a:avLst/>
          </a:prstGeom>
          <a:noFill/>
        </p:spPr>
        <p:txBody>
          <a:bodyPr wrap="square" rtlCol="0">
            <a:spAutoFit/>
          </a:bodyPr>
          <a:lstStyle/>
          <a:p>
            <a:pPr algn="just"/>
            <a:r>
              <a:rPr lang="en-US" sz="2000" dirty="0">
                <a:latin typeface="Source Sans Pro" panose="020B0503030403020204" pitchFamily="34" charset="0"/>
                <a:ea typeface="Source Sans Pro" panose="020B0503030403020204" pitchFamily="34" charset="0"/>
              </a:rPr>
              <a:t>We would like to thank the following persons for their support:</a:t>
            </a:r>
          </a:p>
          <a:p>
            <a:pPr algn="just"/>
            <a:r>
              <a:rPr lang="en-US" sz="2000" b="1" dirty="0">
                <a:latin typeface="Source Sans Pro" panose="020B0503030403020204" pitchFamily="34" charset="0"/>
                <a:ea typeface="Source Sans Pro" panose="020B0503030403020204" pitchFamily="34" charset="0"/>
              </a:rPr>
              <a:t>Khan-Hyuk Kim </a:t>
            </a:r>
            <a:r>
              <a:rPr lang="en-US" sz="2000" dirty="0">
                <a:latin typeface="Source Sans Pro" panose="020B0503030403020204" pitchFamily="34" charset="0"/>
                <a:ea typeface="Source Sans Pro" panose="020B0503030403020204" pitchFamily="34" charset="0"/>
              </a:rPr>
              <a:t>of Kyung </a:t>
            </a:r>
            <a:r>
              <a:rPr lang="en-US" sz="2000" dirty="0" err="1">
                <a:latin typeface="Source Sans Pro" panose="020B0503030403020204" pitchFamily="34" charset="0"/>
                <a:ea typeface="Source Sans Pro" panose="020B0503030403020204" pitchFamily="34" charset="0"/>
              </a:rPr>
              <a:t>Hee</a:t>
            </a:r>
            <a:r>
              <a:rPr lang="en-US" sz="2000" dirty="0">
                <a:latin typeface="Source Sans Pro" panose="020B0503030403020204" pitchFamily="34" charset="0"/>
                <a:ea typeface="Source Sans Pro" panose="020B0503030403020204" pitchFamily="34" charset="0"/>
              </a:rPr>
              <a:t> University for providing the </a:t>
            </a:r>
            <a:r>
              <a:rPr lang="en-US" sz="2000" dirty="0" err="1">
                <a:latin typeface="Source Sans Pro" panose="020B0503030403020204" pitchFamily="34" charset="0"/>
                <a:ea typeface="Source Sans Pro" panose="020B0503030403020204" pitchFamily="34" charset="0"/>
              </a:rPr>
              <a:t>Neumayer</a:t>
            </a:r>
            <a:r>
              <a:rPr lang="en-US" sz="2000" dirty="0">
                <a:latin typeface="Source Sans Pro" panose="020B0503030403020204" pitchFamily="34" charset="0"/>
                <a:ea typeface="Source Sans Pro" panose="020B0503030403020204" pitchFamily="34" charset="0"/>
              </a:rPr>
              <a:t> </a:t>
            </a:r>
            <a:r>
              <a:rPr lang="en-US" sz="2000" dirty="0" err="1">
                <a:latin typeface="Source Sans Pro" panose="020B0503030403020204" pitchFamily="34" charset="0"/>
                <a:ea typeface="Source Sans Pro" panose="020B0503030403020204" pitchFamily="34" charset="0"/>
              </a:rPr>
              <a:t>searchcoil</a:t>
            </a:r>
            <a:r>
              <a:rPr lang="en-US" sz="2000" dirty="0">
                <a:latin typeface="Source Sans Pro" panose="020B0503030403020204" pitchFamily="34" charset="0"/>
                <a:ea typeface="Source Sans Pro" panose="020B0503030403020204" pitchFamily="34" charset="0"/>
              </a:rPr>
              <a:t> magnetometer </a:t>
            </a:r>
          </a:p>
          <a:p>
            <a:pPr algn="just"/>
            <a:r>
              <a:rPr lang="en-US" sz="2000" b="1" dirty="0">
                <a:latin typeface="Source Sans Pro" panose="020B0503030403020204" pitchFamily="34" charset="0"/>
                <a:ea typeface="Source Sans Pro" panose="020B0503030403020204" pitchFamily="34" charset="0"/>
              </a:rPr>
              <a:t>Jürgen </a:t>
            </a:r>
            <a:r>
              <a:rPr lang="en-US" sz="2000" b="1" dirty="0" err="1">
                <a:latin typeface="Source Sans Pro" panose="020B0503030403020204" pitchFamily="34" charset="0"/>
                <a:ea typeface="Source Sans Pro" panose="020B0503030403020204" pitchFamily="34" charset="0"/>
              </a:rPr>
              <a:t>Matzka</a:t>
            </a:r>
            <a:r>
              <a:rPr lang="en-US" sz="2000" b="1" dirty="0">
                <a:latin typeface="Source Sans Pro" panose="020B0503030403020204" pitchFamily="34" charset="0"/>
                <a:ea typeface="Source Sans Pro" panose="020B0503030403020204" pitchFamily="34" charset="0"/>
              </a:rPr>
              <a:t> </a:t>
            </a:r>
            <a:r>
              <a:rPr lang="en-US" sz="2000" dirty="0">
                <a:latin typeface="Source Sans Pro" panose="020B0503030403020204" pitchFamily="34" charset="0"/>
                <a:ea typeface="Source Sans Pro" panose="020B0503030403020204" pitchFamily="34" charset="0"/>
              </a:rPr>
              <a:t>of GFZ Potsdam for providing data management support for </a:t>
            </a:r>
            <a:r>
              <a:rPr lang="en-US" sz="2000" dirty="0" err="1">
                <a:latin typeface="Source Sans Pro" panose="020B0503030403020204" pitchFamily="34" charset="0"/>
                <a:ea typeface="Source Sans Pro" panose="020B0503030403020204" pitchFamily="34" charset="0"/>
              </a:rPr>
              <a:t>Neumayer</a:t>
            </a:r>
            <a:endParaRPr lang="en-US" sz="2000" dirty="0">
              <a:latin typeface="Source Sans Pro" panose="020B0503030403020204" pitchFamily="34" charset="0"/>
              <a:ea typeface="Source Sans Pro" panose="020B0503030403020204" pitchFamily="34" charset="0"/>
            </a:endParaRPr>
          </a:p>
          <a:p>
            <a:pPr algn="just"/>
            <a:r>
              <a:rPr lang="en-US" sz="2000" b="1" dirty="0">
                <a:latin typeface="Source Sans Pro" panose="020B0503030403020204" pitchFamily="34" charset="0"/>
                <a:ea typeface="Source Sans Pro" panose="020B0503030403020204" pitchFamily="34" charset="0"/>
              </a:rPr>
              <a:t>Tanja Fromm </a:t>
            </a:r>
            <a:r>
              <a:rPr lang="en-US" sz="2000" dirty="0">
                <a:latin typeface="Source Sans Pro" panose="020B0503030403020204" pitchFamily="34" charset="0"/>
                <a:ea typeface="Source Sans Pro" panose="020B0503030403020204" pitchFamily="34" charset="0"/>
              </a:rPr>
              <a:t>of AWI for supporting logistics for </a:t>
            </a:r>
            <a:r>
              <a:rPr lang="en-US" sz="2000" dirty="0" err="1">
                <a:latin typeface="Source Sans Pro" panose="020B0503030403020204" pitchFamily="34" charset="0"/>
                <a:ea typeface="Source Sans Pro" panose="020B0503030403020204" pitchFamily="34" charset="0"/>
              </a:rPr>
              <a:t>Neumayer</a:t>
            </a:r>
            <a:endParaRPr lang="en-US" sz="2000" dirty="0">
              <a:latin typeface="Source Sans Pro" panose="020B0503030403020204" pitchFamily="34" charset="0"/>
              <a:ea typeface="Source Sans Pro" panose="020B0503030403020204" pitchFamily="34" charset="0"/>
            </a:endParaRPr>
          </a:p>
          <a:p>
            <a:pPr algn="just"/>
            <a:r>
              <a:rPr lang="en-US" sz="2000" b="1" dirty="0">
                <a:latin typeface="Source Sans Pro" panose="020B0503030403020204" pitchFamily="34" charset="0"/>
                <a:ea typeface="Source Sans Pro" panose="020B0503030403020204" pitchFamily="34" charset="0"/>
              </a:rPr>
              <a:t>Yoshimasa Tanaka </a:t>
            </a:r>
            <a:r>
              <a:rPr lang="en-US" sz="2000" dirty="0">
                <a:latin typeface="Source Sans Pro" panose="020B0503030403020204" pitchFamily="34" charset="0"/>
                <a:ea typeface="Source Sans Pro" panose="020B0503030403020204" pitchFamily="34" charset="0"/>
              </a:rPr>
              <a:t>of the National Institute of Polar Research for providing the Syowa imaging riometer data</a:t>
            </a:r>
          </a:p>
          <a:p>
            <a:pPr algn="just"/>
            <a:r>
              <a:rPr lang="en-US" sz="2000" b="1" dirty="0">
                <a:latin typeface="Source Sans Pro" panose="020B0503030403020204" pitchFamily="34" charset="0"/>
                <a:ea typeface="Source Sans Pro" panose="020B0503030403020204" pitchFamily="34" charset="0"/>
              </a:rPr>
              <a:t>Akira </a:t>
            </a:r>
            <a:r>
              <a:rPr lang="en-US" sz="2000" b="1" dirty="0" err="1">
                <a:latin typeface="Source Sans Pro" panose="020B0503030403020204" pitchFamily="34" charset="0"/>
                <a:ea typeface="Source Sans Pro" panose="020B0503030403020204" pitchFamily="34" charset="0"/>
              </a:rPr>
              <a:t>Kadokura</a:t>
            </a:r>
            <a:r>
              <a:rPr lang="en-US" sz="2000" b="1" dirty="0">
                <a:latin typeface="Source Sans Pro" panose="020B0503030403020204" pitchFamily="34" charset="0"/>
                <a:ea typeface="Source Sans Pro" panose="020B0503030403020204" pitchFamily="34" charset="0"/>
              </a:rPr>
              <a:t> </a:t>
            </a:r>
            <a:r>
              <a:rPr lang="en-US" sz="2000" dirty="0">
                <a:latin typeface="Source Sans Pro" panose="020B0503030403020204" pitchFamily="34" charset="0"/>
                <a:ea typeface="Source Sans Pro" panose="020B0503030403020204" pitchFamily="34" charset="0"/>
              </a:rPr>
              <a:t>of the National Institute of Polar Research for providing the Syowa </a:t>
            </a:r>
            <a:r>
              <a:rPr lang="en-US" sz="2000" dirty="0" err="1">
                <a:latin typeface="Source Sans Pro" panose="020B0503030403020204" pitchFamily="34" charset="0"/>
                <a:ea typeface="Source Sans Pro" panose="020B0503030403020204" pitchFamily="34" charset="0"/>
              </a:rPr>
              <a:t>searchcoil</a:t>
            </a:r>
            <a:r>
              <a:rPr lang="en-US" sz="2000" dirty="0">
                <a:latin typeface="Source Sans Pro" panose="020B0503030403020204" pitchFamily="34" charset="0"/>
                <a:ea typeface="Source Sans Pro" panose="020B0503030403020204" pitchFamily="34" charset="0"/>
              </a:rPr>
              <a:t> magnetometer data</a:t>
            </a:r>
          </a:p>
          <a:p>
            <a:pPr algn="just"/>
            <a:r>
              <a:rPr lang="en-US" sz="2000" b="1" dirty="0">
                <a:latin typeface="Source Sans Pro" panose="020B0503030403020204" pitchFamily="34" charset="0"/>
                <a:ea typeface="Source Sans Pro" panose="020B0503030403020204" pitchFamily="34" charset="0"/>
              </a:rPr>
              <a:t>Richard Horne </a:t>
            </a:r>
            <a:r>
              <a:rPr lang="en-US" sz="2000" dirty="0">
                <a:latin typeface="Source Sans Pro" panose="020B0503030403020204" pitchFamily="34" charset="0"/>
                <a:ea typeface="Source Sans Pro" panose="020B0503030403020204" pitchFamily="34" charset="0"/>
              </a:rPr>
              <a:t>of the British Antarctic Survey for supporting the UNH </a:t>
            </a:r>
            <a:r>
              <a:rPr lang="en-US" sz="2000" dirty="0" err="1">
                <a:latin typeface="Source Sans Pro" panose="020B0503030403020204" pitchFamily="34" charset="0"/>
                <a:ea typeface="Source Sans Pro" panose="020B0503030403020204" pitchFamily="34" charset="0"/>
              </a:rPr>
              <a:t>searchcoil</a:t>
            </a:r>
            <a:r>
              <a:rPr lang="en-US" sz="2000" dirty="0">
                <a:latin typeface="Source Sans Pro" panose="020B0503030403020204" pitchFamily="34" charset="0"/>
                <a:ea typeface="Source Sans Pro" panose="020B0503030403020204" pitchFamily="34" charset="0"/>
              </a:rPr>
              <a:t> at Halley Research Station</a:t>
            </a:r>
          </a:p>
          <a:p>
            <a:pPr algn="just"/>
            <a:r>
              <a:rPr lang="en-US" sz="2000" b="1" dirty="0">
                <a:latin typeface="Source Sans Pro" panose="020B0503030403020204" pitchFamily="34" charset="0"/>
                <a:ea typeface="Source Sans Pro" panose="020B0503030403020204" pitchFamily="34" charset="0"/>
              </a:rPr>
              <a:t>Mark </a:t>
            </a:r>
            <a:r>
              <a:rPr lang="en-US" sz="2000" b="1" dirty="0" err="1">
                <a:latin typeface="Source Sans Pro" panose="020B0503030403020204" pitchFamily="34" charset="0"/>
                <a:ea typeface="Source Sans Pro" panose="020B0503030403020204" pitchFamily="34" charset="0"/>
              </a:rPr>
              <a:t>Clilverd</a:t>
            </a:r>
            <a:r>
              <a:rPr lang="en-US" sz="2000" b="1" dirty="0">
                <a:latin typeface="Source Sans Pro" panose="020B0503030403020204" pitchFamily="34" charset="0"/>
                <a:ea typeface="Source Sans Pro" panose="020B0503030403020204" pitchFamily="34" charset="0"/>
              </a:rPr>
              <a:t> </a:t>
            </a:r>
            <a:r>
              <a:rPr lang="en-US" sz="2000" dirty="0">
                <a:latin typeface="Source Sans Pro" panose="020B0503030403020204" pitchFamily="34" charset="0"/>
                <a:ea typeface="Source Sans Pro" panose="020B0503030403020204" pitchFamily="34" charset="0"/>
              </a:rPr>
              <a:t>of the British Antarctic Survey for providing the Halley riometer data</a:t>
            </a:r>
          </a:p>
          <a:p>
            <a:pPr algn="just"/>
            <a:r>
              <a:rPr lang="en-US" sz="2000" b="1" dirty="0">
                <a:latin typeface="Source Sans Pro" panose="020B0503030403020204" pitchFamily="34" charset="0"/>
                <a:ea typeface="Source Sans Pro" panose="020B0503030403020204" pitchFamily="34" charset="0"/>
              </a:rPr>
              <a:t>Colin Waters </a:t>
            </a:r>
            <a:r>
              <a:rPr lang="en-US" sz="2000" dirty="0">
                <a:latin typeface="Source Sans Pro" panose="020B0503030403020204" pitchFamily="34" charset="0"/>
                <a:ea typeface="Source Sans Pro" panose="020B0503030403020204" pitchFamily="34" charset="0"/>
              </a:rPr>
              <a:t>of the University of Newcastle for providing the Mawson </a:t>
            </a:r>
            <a:r>
              <a:rPr lang="en-US" sz="2000" dirty="0" err="1">
                <a:latin typeface="Source Sans Pro" panose="020B0503030403020204" pitchFamily="34" charset="0"/>
                <a:ea typeface="Source Sans Pro" panose="020B0503030403020204" pitchFamily="34" charset="0"/>
              </a:rPr>
              <a:t>searchcoil</a:t>
            </a:r>
            <a:r>
              <a:rPr lang="en-US" sz="2000" dirty="0">
                <a:latin typeface="Source Sans Pro" panose="020B0503030403020204" pitchFamily="34" charset="0"/>
                <a:ea typeface="Source Sans Pro" panose="020B0503030403020204" pitchFamily="34" charset="0"/>
              </a:rPr>
              <a:t> magnetometer data</a:t>
            </a:r>
          </a:p>
          <a:p>
            <a:pPr algn="just"/>
            <a:r>
              <a:rPr lang="en-US" sz="2000" b="1" dirty="0">
                <a:latin typeface="Source Sans Pro" panose="020B0503030403020204" pitchFamily="34" charset="0"/>
                <a:ea typeface="Source Sans Pro" panose="020B0503030403020204" pitchFamily="34" charset="0"/>
              </a:rPr>
              <a:t>Mark </a:t>
            </a:r>
            <a:r>
              <a:rPr lang="en-US" sz="2000" b="1" dirty="0" err="1">
                <a:latin typeface="Source Sans Pro" panose="020B0503030403020204" pitchFamily="34" charset="0"/>
                <a:ea typeface="Source Sans Pro" panose="020B0503030403020204" pitchFamily="34" charset="0"/>
              </a:rPr>
              <a:t>Chutter</a:t>
            </a:r>
            <a:r>
              <a:rPr lang="en-US" sz="2000" b="1" dirty="0">
                <a:latin typeface="Source Sans Pro" panose="020B0503030403020204" pitchFamily="34" charset="0"/>
                <a:ea typeface="Source Sans Pro" panose="020B0503030403020204" pitchFamily="34" charset="0"/>
              </a:rPr>
              <a:t> </a:t>
            </a:r>
            <a:r>
              <a:rPr lang="en-US" sz="2000" dirty="0">
                <a:latin typeface="Source Sans Pro" panose="020B0503030403020204" pitchFamily="34" charset="0"/>
                <a:ea typeface="Source Sans Pro" panose="020B0503030403020204" pitchFamily="34" charset="0"/>
              </a:rPr>
              <a:t>of the University of New Hampshire for his unending computational support</a:t>
            </a:r>
          </a:p>
          <a:p>
            <a:pPr algn="just"/>
            <a:r>
              <a:rPr lang="en-US" sz="2000" dirty="0">
                <a:latin typeface="Source Sans Pro" panose="020B0503030403020204" pitchFamily="34" charset="0"/>
                <a:ea typeface="Source Sans Pro" panose="020B0503030403020204" pitchFamily="34" charset="0"/>
              </a:rPr>
              <a:t>We would also like to thank the Australian Space Weather Service and the Australian Antarctic Division for providing the Mawson riometer data</a:t>
            </a:r>
          </a:p>
        </p:txBody>
      </p:sp>
      <p:sp>
        <p:nvSpPr>
          <p:cNvPr id="59" name="TextBox 58">
            <a:extLst>
              <a:ext uri="{FF2B5EF4-FFF2-40B4-BE49-F238E27FC236}">
                <a16:creationId xmlns:a16="http://schemas.microsoft.com/office/drawing/2014/main" id="{1B72FB0E-6061-4440-B793-D3915EA3DB12}"/>
              </a:ext>
            </a:extLst>
          </p:cNvPr>
          <p:cNvSpPr txBox="1"/>
          <p:nvPr/>
        </p:nvSpPr>
        <p:spPr>
          <a:xfrm>
            <a:off x="37005079" y="32102373"/>
            <a:ext cx="6894739" cy="626518"/>
          </a:xfrm>
          <a:prstGeom prst="rect">
            <a:avLst/>
          </a:prstGeom>
          <a:noFill/>
        </p:spPr>
        <p:txBody>
          <a:bodyPr wrap="square" rtlCol="0">
            <a:spAutoFit/>
          </a:bodyPr>
          <a:lstStyle/>
          <a:p>
            <a:pPr algn="just"/>
            <a:r>
              <a:rPr lang="en-US" sz="2314" dirty="0">
                <a:solidFill>
                  <a:schemeClr val="bg1"/>
                </a:solidFill>
                <a:latin typeface="Source Sans Pro" panose="020B0503030403020204" pitchFamily="34" charset="0"/>
                <a:ea typeface="Source Sans Pro" panose="020B0503030403020204" pitchFamily="34" charset="0"/>
              </a:rPr>
              <a:t>This work was supported by NSF grant PLR 1745041</a:t>
            </a:r>
          </a:p>
          <a:p>
            <a:endParaRPr lang="en-US" sz="1157" dirty="0"/>
          </a:p>
        </p:txBody>
      </p:sp>
      <p:sp>
        <p:nvSpPr>
          <p:cNvPr id="60" name="TextBox 59">
            <a:extLst>
              <a:ext uri="{FF2B5EF4-FFF2-40B4-BE49-F238E27FC236}">
                <a16:creationId xmlns:a16="http://schemas.microsoft.com/office/drawing/2014/main" id="{CD4E635D-C54B-4A83-9509-B9411988B306}"/>
              </a:ext>
            </a:extLst>
          </p:cNvPr>
          <p:cNvSpPr txBox="1"/>
          <p:nvPr/>
        </p:nvSpPr>
        <p:spPr>
          <a:xfrm>
            <a:off x="389616" y="4704180"/>
            <a:ext cx="22757880" cy="6555641"/>
          </a:xfrm>
          <a:prstGeom prst="rect">
            <a:avLst/>
          </a:prstGeom>
          <a:noFill/>
        </p:spPr>
        <p:txBody>
          <a:bodyPr wrap="square" rtlCol="0">
            <a:spAutoFit/>
          </a:bodyPr>
          <a:lstStyle/>
          <a:p>
            <a:pPr algn="just"/>
            <a:r>
              <a:rPr lang="en-US" sz="2800" dirty="0">
                <a:latin typeface="Source Sans Pro" panose="020B0503030403020204" pitchFamily="34" charset="0"/>
                <a:ea typeface="Source Sans Pro" panose="020B0503030403020204" pitchFamily="34" charset="0"/>
              </a:rPr>
              <a:t>The relationship between Pi1B and IPDP type EMIC waves was first discussed in 1971 by R. R. </a:t>
            </a:r>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in their paper, “Spatial and Temporal relations between Pi Bursts and IPDP </a:t>
            </a:r>
            <a:r>
              <a:rPr lang="en-US" sz="2800" dirty="0" err="1">
                <a:latin typeface="Source Sans Pro" panose="020B0503030403020204" pitchFamily="34" charset="0"/>
                <a:ea typeface="Source Sans Pro" panose="020B0503030403020204" pitchFamily="34" charset="0"/>
              </a:rPr>
              <a:t>Micropulsation</a:t>
            </a:r>
            <a:r>
              <a:rPr lang="en-US" sz="2800" dirty="0">
                <a:latin typeface="Source Sans Pro" panose="020B0503030403020204" pitchFamily="34" charset="0"/>
                <a:ea typeface="Source Sans Pro" panose="020B0503030403020204" pitchFamily="34" charset="0"/>
              </a:rPr>
              <a:t> events”. Per this paper, </a:t>
            </a:r>
            <a:r>
              <a:rPr lang="en-US" sz="2800" b="1" dirty="0">
                <a:latin typeface="Source Sans Pro" panose="020B0503030403020204" pitchFamily="34" charset="0"/>
                <a:ea typeface="Source Sans Pro" panose="020B0503030403020204" pitchFamily="34" charset="0"/>
              </a:rPr>
              <a:t>IPDPs appear at lower geomagnetic latitudes (60-65 degrees) than </a:t>
            </a:r>
            <a:r>
              <a:rPr lang="en-US" sz="2800" b="1" dirty="0" err="1">
                <a:latin typeface="Source Sans Pro" panose="020B0503030403020204" pitchFamily="34" charset="0"/>
                <a:ea typeface="Source Sans Pro" panose="020B0503030403020204" pitchFamily="34" charset="0"/>
              </a:rPr>
              <a:t>PiBs</a:t>
            </a:r>
            <a:r>
              <a:rPr lang="en-US" sz="2800" b="1" dirty="0">
                <a:latin typeface="Source Sans Pro" panose="020B0503030403020204" pitchFamily="34" charset="0"/>
                <a:ea typeface="Source Sans Pro" panose="020B0503030403020204" pitchFamily="34" charset="0"/>
              </a:rPr>
              <a:t>, which are more prominent at ~70 degrees. </a:t>
            </a:r>
          </a:p>
          <a:p>
            <a:pPr algn="just"/>
            <a:endParaRPr lang="en-US" sz="2800" dirty="0">
              <a:latin typeface="Source Sans Pro" panose="020B0503030403020204" pitchFamily="34" charset="0"/>
              <a:ea typeface="Source Sans Pro" panose="020B0503030403020204" pitchFamily="34" charset="0"/>
            </a:endParaRPr>
          </a:p>
          <a:p>
            <a:pPr algn="just"/>
            <a:r>
              <a:rPr lang="en-US" sz="2800" dirty="0">
                <a:latin typeface="Source Sans Pro" panose="020B0503030403020204" pitchFamily="34" charset="0"/>
                <a:ea typeface="Source Sans Pro" panose="020B0503030403020204" pitchFamily="34" charset="0"/>
              </a:rPr>
              <a:t>In a 1983 paper by </a:t>
            </a:r>
            <a:r>
              <a:rPr lang="en-US" sz="2800" dirty="0" err="1">
                <a:latin typeface="Source Sans Pro" panose="020B0503030403020204" pitchFamily="34" charset="0"/>
                <a:ea typeface="Source Sans Pro" panose="020B0503030403020204" pitchFamily="34" charset="0"/>
              </a:rPr>
              <a:t>Ranta</a:t>
            </a:r>
            <a:r>
              <a:rPr lang="en-US" sz="2800" dirty="0">
                <a:latin typeface="Source Sans Pro" panose="020B0503030403020204" pitchFamily="34" charset="0"/>
                <a:ea typeface="Source Sans Pro" panose="020B0503030403020204" pitchFamily="34" charset="0"/>
              </a:rPr>
              <a:t> et al., “Development of an auroral absorption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 studies of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 related absorption events in the afternoon-early evening sector”, </a:t>
            </a:r>
            <a:r>
              <a:rPr lang="en-US" sz="2800" dirty="0" err="1">
                <a:latin typeface="Source Sans Pro" panose="020B0503030403020204" pitchFamily="34" charset="0"/>
                <a:ea typeface="Source Sans Pro" panose="020B0503030403020204" pitchFamily="34" charset="0"/>
              </a:rPr>
              <a:t>PiB</a:t>
            </a:r>
            <a:r>
              <a:rPr lang="en-US" sz="2800" dirty="0">
                <a:latin typeface="Source Sans Pro" panose="020B0503030403020204" pitchFamily="34" charset="0"/>
                <a:ea typeface="Source Sans Pro" panose="020B0503030403020204" pitchFamily="34" charset="0"/>
              </a:rPr>
              <a:t> are observed at a higher geomagnetic latitude (63.7) than IPDPs (57.6). </a:t>
            </a:r>
            <a:r>
              <a:rPr lang="en-US" sz="2800" dirty="0" err="1">
                <a:latin typeface="Source Sans Pro" panose="020B0503030403020204" pitchFamily="34" charset="0"/>
                <a:ea typeface="Source Sans Pro" panose="020B0503030403020204" pitchFamily="34" charset="0"/>
              </a:rPr>
              <a:t>Ranta</a:t>
            </a:r>
            <a:r>
              <a:rPr lang="en-US" sz="2800" dirty="0">
                <a:latin typeface="Source Sans Pro" panose="020B0503030403020204" pitchFamily="34" charset="0"/>
                <a:ea typeface="Source Sans Pro" panose="020B0503030403020204" pitchFamily="34" charset="0"/>
              </a:rPr>
              <a:t> speculated that the IPDPs, thought by </a:t>
            </a:r>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to be caused by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-injected protons at the plasmapause, may indicate that precipitation occurs near the plasmapause region. </a:t>
            </a:r>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speculated that there may also be a longitudinal effect between IPDPs and </a:t>
            </a:r>
            <a:r>
              <a:rPr lang="en-US" sz="2800" dirty="0" err="1">
                <a:latin typeface="Source Sans Pro" panose="020B0503030403020204" pitchFamily="34" charset="0"/>
                <a:ea typeface="Source Sans Pro" panose="020B0503030403020204" pitchFamily="34" charset="0"/>
              </a:rPr>
              <a:t>PiBs</a:t>
            </a:r>
            <a:r>
              <a:rPr lang="en-US" sz="2800" dirty="0">
                <a:latin typeface="Source Sans Pro" panose="020B0503030403020204" pitchFamily="34" charset="0"/>
                <a:ea typeface="Source Sans Pro" panose="020B0503030403020204" pitchFamily="34" charset="0"/>
              </a:rPr>
              <a:t>, with </a:t>
            </a:r>
            <a:r>
              <a:rPr lang="en-US" sz="2800" dirty="0" err="1">
                <a:latin typeface="Source Sans Pro" panose="020B0503030403020204" pitchFamily="34" charset="0"/>
                <a:ea typeface="Source Sans Pro" panose="020B0503030403020204" pitchFamily="34" charset="0"/>
              </a:rPr>
              <a:t>PiBs</a:t>
            </a:r>
            <a:r>
              <a:rPr lang="en-US" sz="2800" dirty="0">
                <a:latin typeface="Source Sans Pro" panose="020B0503030403020204" pitchFamily="34" charset="0"/>
                <a:ea typeface="Source Sans Pro" panose="020B0503030403020204" pitchFamily="34" charset="0"/>
              </a:rPr>
              <a:t> </a:t>
            </a:r>
            <a:r>
              <a:rPr lang="en-US" sz="2800" dirty="0" err="1">
                <a:latin typeface="Source Sans Pro" panose="020B0503030403020204" pitchFamily="34" charset="0"/>
                <a:ea typeface="Source Sans Pro" panose="020B0503030403020204" pitchFamily="34" charset="0"/>
              </a:rPr>
              <a:t>occuring</a:t>
            </a:r>
            <a:r>
              <a:rPr lang="en-US" sz="2800" dirty="0">
                <a:latin typeface="Source Sans Pro" panose="020B0503030403020204" pitchFamily="34" charset="0"/>
                <a:ea typeface="Source Sans Pro" panose="020B0503030403020204" pitchFamily="34" charset="0"/>
              </a:rPr>
              <a:t> in the near-midnight sector after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 onset and IPDPs following in the afternoon-evening sector. </a:t>
            </a:r>
          </a:p>
          <a:p>
            <a:pPr algn="just"/>
            <a:endParaRPr lang="en-US" sz="2800" dirty="0">
              <a:latin typeface="Source Sans Pro" panose="020B0503030403020204" pitchFamily="34" charset="0"/>
              <a:ea typeface="Source Sans Pro" panose="020B0503030403020204" pitchFamily="34" charset="0"/>
            </a:endParaRPr>
          </a:p>
          <a:p>
            <a:pPr algn="just"/>
            <a:r>
              <a:rPr lang="en-US" sz="2800" dirty="0">
                <a:latin typeface="Source Sans Pro" panose="020B0503030403020204" pitchFamily="34" charset="0"/>
                <a:ea typeface="Source Sans Pro" panose="020B0503030403020204" pitchFamily="34" charset="0"/>
              </a:rPr>
              <a:t>Neither </a:t>
            </a:r>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nor </a:t>
            </a:r>
            <a:r>
              <a:rPr lang="en-US" sz="2800" dirty="0" err="1">
                <a:latin typeface="Source Sans Pro" panose="020B0503030403020204" pitchFamily="34" charset="0"/>
                <a:ea typeface="Source Sans Pro" panose="020B0503030403020204" pitchFamily="34" charset="0"/>
              </a:rPr>
              <a:t>Ranta</a:t>
            </a:r>
            <a:r>
              <a:rPr lang="en-US" sz="2800" dirty="0">
                <a:latin typeface="Source Sans Pro" panose="020B0503030403020204" pitchFamily="34" charset="0"/>
                <a:ea typeface="Source Sans Pro" panose="020B0503030403020204" pitchFamily="34" charset="0"/>
              </a:rPr>
              <a:t> had a sufficiently large longitudinal array to investigate this further. </a:t>
            </a:r>
            <a:r>
              <a:rPr lang="en-US" sz="2800" dirty="0" err="1">
                <a:latin typeface="Source Sans Pro" panose="020B0503030403020204" pitchFamily="34" charset="0"/>
                <a:ea typeface="Source Sans Pro" panose="020B0503030403020204" pitchFamily="34" charset="0"/>
              </a:rPr>
              <a:t>Ranta</a:t>
            </a:r>
            <a:r>
              <a:rPr lang="en-US" sz="2800" dirty="0">
                <a:latin typeface="Source Sans Pro" panose="020B0503030403020204" pitchFamily="34" charset="0"/>
                <a:ea typeface="Source Sans Pro" panose="020B0503030403020204" pitchFamily="34" charset="0"/>
              </a:rPr>
              <a:t> did however use a longitudinally widespread (11 - 353 degrees) riometer array, which revealed westward propagating absorption onsets associated with </a:t>
            </a:r>
            <a:r>
              <a:rPr lang="en-US" sz="2800" dirty="0" err="1">
                <a:latin typeface="Source Sans Pro" panose="020B0503030403020204" pitchFamily="34" charset="0"/>
                <a:ea typeface="Source Sans Pro" panose="020B0503030403020204" pitchFamily="34" charset="0"/>
              </a:rPr>
              <a:t>PiB</a:t>
            </a:r>
            <a:r>
              <a:rPr lang="en-US" sz="2800" dirty="0">
                <a:latin typeface="Source Sans Pro" panose="020B0503030403020204" pitchFamily="34" charset="0"/>
                <a:ea typeface="Source Sans Pro" panose="020B0503030403020204" pitchFamily="34" charset="0"/>
              </a:rPr>
              <a:t> in the North and IPDPs in the South.</a:t>
            </a:r>
          </a:p>
          <a:p>
            <a:pPr algn="just"/>
            <a:endParaRPr lang="en-US" sz="2800" dirty="0">
              <a:latin typeface="Source Sans Pro" panose="020B0503030403020204" pitchFamily="34" charset="0"/>
              <a:ea typeface="Source Sans Pro" panose="020B0503030403020204" pitchFamily="34" charset="0"/>
            </a:endParaRPr>
          </a:p>
          <a:p>
            <a:pPr algn="just"/>
            <a:r>
              <a:rPr lang="en-US" sz="2800" dirty="0">
                <a:latin typeface="Source Sans Pro" panose="020B0503030403020204" pitchFamily="34" charset="0"/>
                <a:ea typeface="Source Sans Pro" panose="020B0503030403020204" pitchFamily="34" charset="0"/>
              </a:rPr>
              <a:t>The research presented here picks up where these papers left off, equipped with a longitudinal </a:t>
            </a:r>
            <a:r>
              <a:rPr lang="en-US" sz="2800" dirty="0" err="1">
                <a:latin typeface="Source Sans Pro" panose="020B0503030403020204" pitchFamily="34" charset="0"/>
                <a:ea typeface="Source Sans Pro" panose="020B0503030403020204" pitchFamily="34" charset="0"/>
              </a:rPr>
              <a:t>searchcoil</a:t>
            </a:r>
            <a:r>
              <a:rPr lang="en-US" sz="2800" dirty="0">
                <a:latin typeface="Source Sans Pro" panose="020B0503030403020204" pitchFamily="34" charset="0"/>
                <a:ea typeface="Source Sans Pro" panose="020B0503030403020204" pitchFamily="34" charset="0"/>
              </a:rPr>
              <a:t> array spanning four hours in MLT, as well as </a:t>
            </a:r>
            <a:r>
              <a:rPr lang="en-US" sz="2800" dirty="0" err="1">
                <a:latin typeface="Source Sans Pro" panose="020B0503030403020204" pitchFamily="34" charset="0"/>
                <a:ea typeface="Source Sans Pro" panose="020B0503030403020204" pitchFamily="34" charset="0"/>
              </a:rPr>
              <a:t>as</a:t>
            </a:r>
            <a:r>
              <a:rPr lang="en-US" sz="2800" dirty="0">
                <a:latin typeface="Source Sans Pro" panose="020B0503030403020204" pitchFamily="34" charset="0"/>
                <a:ea typeface="Source Sans Pro" panose="020B0503030403020204" pitchFamily="34" charset="0"/>
              </a:rPr>
              <a:t> near-earth and radiation belt satellites.</a:t>
            </a:r>
          </a:p>
        </p:txBody>
      </p:sp>
      <p:sp>
        <p:nvSpPr>
          <p:cNvPr id="62" name="Rectangle: Diagonal Corners Snipped 61">
            <a:extLst>
              <a:ext uri="{FF2B5EF4-FFF2-40B4-BE49-F238E27FC236}">
                <a16:creationId xmlns:a16="http://schemas.microsoft.com/office/drawing/2014/main" id="{C2BA9522-8B0A-4065-84DC-48613406A2B1}"/>
              </a:ext>
            </a:extLst>
          </p:cNvPr>
          <p:cNvSpPr/>
          <p:nvPr/>
        </p:nvSpPr>
        <p:spPr>
          <a:xfrm>
            <a:off x="392502" y="3744620"/>
            <a:ext cx="22754994" cy="795426"/>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a:p>
        </p:txBody>
      </p:sp>
      <p:sp>
        <p:nvSpPr>
          <p:cNvPr id="63" name="TextBox 62">
            <a:extLst>
              <a:ext uri="{FF2B5EF4-FFF2-40B4-BE49-F238E27FC236}">
                <a16:creationId xmlns:a16="http://schemas.microsoft.com/office/drawing/2014/main" id="{EDC851C0-C263-4C1D-8DC1-BF33435C8CBE}"/>
              </a:ext>
            </a:extLst>
          </p:cNvPr>
          <p:cNvSpPr txBox="1"/>
          <p:nvPr/>
        </p:nvSpPr>
        <p:spPr>
          <a:xfrm>
            <a:off x="746862" y="3712425"/>
            <a:ext cx="4436503" cy="883768"/>
          </a:xfrm>
          <a:prstGeom prst="rect">
            <a:avLst/>
          </a:prstGeom>
          <a:noFill/>
        </p:spPr>
        <p:txBody>
          <a:bodyPr wrap="square" rtlCol="0">
            <a:spAutoFit/>
          </a:bodyPr>
          <a:lstStyle/>
          <a:p>
            <a:r>
              <a:rPr lang="en-US" sz="5143"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Introduction</a:t>
            </a:r>
          </a:p>
        </p:txBody>
      </p:sp>
      <p:sp>
        <p:nvSpPr>
          <p:cNvPr id="64" name="Rectangle: Diagonal Corners Snipped 63">
            <a:extLst>
              <a:ext uri="{FF2B5EF4-FFF2-40B4-BE49-F238E27FC236}">
                <a16:creationId xmlns:a16="http://schemas.microsoft.com/office/drawing/2014/main" id="{C143A066-BE6C-4201-A116-61211F399CD0}"/>
              </a:ext>
            </a:extLst>
          </p:cNvPr>
          <p:cNvSpPr/>
          <p:nvPr/>
        </p:nvSpPr>
        <p:spPr>
          <a:xfrm>
            <a:off x="28905200" y="3768770"/>
            <a:ext cx="6489700" cy="846892"/>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a:p>
        </p:txBody>
      </p:sp>
      <p:sp>
        <p:nvSpPr>
          <p:cNvPr id="65" name="TextBox 64">
            <a:extLst>
              <a:ext uri="{FF2B5EF4-FFF2-40B4-BE49-F238E27FC236}">
                <a16:creationId xmlns:a16="http://schemas.microsoft.com/office/drawing/2014/main" id="{67DAC115-E272-4754-B2EF-4AC06F347881}"/>
              </a:ext>
            </a:extLst>
          </p:cNvPr>
          <p:cNvSpPr txBox="1"/>
          <p:nvPr/>
        </p:nvSpPr>
        <p:spPr>
          <a:xfrm>
            <a:off x="29245635" y="3736575"/>
            <a:ext cx="5374566" cy="883768"/>
          </a:xfrm>
          <a:prstGeom prst="rect">
            <a:avLst/>
          </a:prstGeom>
          <a:noFill/>
        </p:spPr>
        <p:txBody>
          <a:bodyPr wrap="square" rtlCol="0">
            <a:spAutoFit/>
          </a:bodyPr>
          <a:lstStyle/>
          <a:p>
            <a:r>
              <a:rPr lang="en-US" sz="5143"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Instrumentation</a:t>
            </a:r>
          </a:p>
        </p:txBody>
      </p:sp>
      <p:sp>
        <p:nvSpPr>
          <p:cNvPr id="2" name="Rectangle 1">
            <a:extLst>
              <a:ext uri="{FF2B5EF4-FFF2-40B4-BE49-F238E27FC236}">
                <a16:creationId xmlns:a16="http://schemas.microsoft.com/office/drawing/2014/main" id="{319BB3C6-39F6-4EC7-9184-6CBD03A80CD4}"/>
              </a:ext>
            </a:extLst>
          </p:cNvPr>
          <p:cNvSpPr/>
          <p:nvPr/>
        </p:nvSpPr>
        <p:spPr>
          <a:xfrm>
            <a:off x="28905200" y="4847042"/>
            <a:ext cx="6527800" cy="6432530"/>
          </a:xfrm>
          <a:prstGeom prst="rect">
            <a:avLst/>
          </a:prstGeom>
        </p:spPr>
        <p:txBody>
          <a:bodyPr wrap="square">
            <a:spAutoFit/>
          </a:bodyPr>
          <a:lstStyle/>
          <a:p>
            <a:pPr algn="just"/>
            <a:r>
              <a:rPr lang="en-US" sz="2800" dirty="0">
                <a:latin typeface="Source Sans Pro" panose="020B0503030403020204" pitchFamily="34" charset="0"/>
                <a:ea typeface="Source Sans Pro" panose="020B0503030403020204" pitchFamily="34" charset="0"/>
              </a:rPr>
              <a:t>The following instruments are used in this study:</a:t>
            </a:r>
          </a:p>
          <a:p>
            <a:pPr algn="just"/>
            <a:endParaRPr lang="en-US" sz="2800" dirty="0">
              <a:latin typeface="Source Sans Pro" panose="020B0503030403020204" pitchFamily="34" charset="0"/>
              <a:ea typeface="Source Sans Pro" panose="020B0503030403020204" pitchFamily="34" charset="0"/>
            </a:endParaRPr>
          </a:p>
          <a:p>
            <a:pPr marL="457200" indent="-457200" algn="just">
              <a:buFont typeface="Arial" panose="020B0604020202020204" pitchFamily="34" charset="0"/>
              <a:buChar char="•"/>
            </a:pPr>
            <a:r>
              <a:rPr lang="en-US" sz="2800" dirty="0" err="1">
                <a:latin typeface="Source Sans Pro" panose="020B0503030403020204" pitchFamily="34" charset="0"/>
                <a:ea typeface="Source Sans Pro" panose="020B0503030403020204" pitchFamily="34" charset="0"/>
              </a:rPr>
              <a:t>Searchcoil</a:t>
            </a:r>
            <a:r>
              <a:rPr lang="en-US" sz="2800" dirty="0">
                <a:latin typeface="Source Sans Pro" panose="020B0503030403020204" pitchFamily="34" charset="0"/>
                <a:ea typeface="Source Sans Pro" panose="020B0503030403020204" pitchFamily="34" charset="0"/>
              </a:rPr>
              <a:t> magnetometers located at Halley Research Station (HAL), </a:t>
            </a:r>
            <a:r>
              <a:rPr lang="en-US" sz="2800" dirty="0" err="1">
                <a:latin typeface="Source Sans Pro" panose="020B0503030403020204" pitchFamily="34" charset="0"/>
                <a:ea typeface="Source Sans Pro" panose="020B0503030403020204" pitchFamily="34" charset="0"/>
              </a:rPr>
              <a:t>Neumayer</a:t>
            </a:r>
            <a:r>
              <a:rPr lang="en-US" sz="2800" dirty="0">
                <a:latin typeface="Source Sans Pro" panose="020B0503030403020204" pitchFamily="34" charset="0"/>
                <a:ea typeface="Source Sans Pro" panose="020B0503030403020204" pitchFamily="34" charset="0"/>
              </a:rPr>
              <a:t> (NEU), Syowa (SYO), and Mawson (MAW)</a:t>
            </a:r>
          </a:p>
          <a:p>
            <a:pPr marL="457200" indent="-457200" algn="just">
              <a:buFont typeface="Arial" panose="020B0604020202020204" pitchFamily="34" charset="0"/>
              <a:buChar char="•"/>
            </a:pPr>
            <a:endParaRPr lang="en-US" sz="1600" dirty="0">
              <a:latin typeface="Source Sans Pro" panose="020B0503030403020204" pitchFamily="34" charset="0"/>
              <a:ea typeface="Source Sans Pro" panose="020B0503030403020204" pitchFamily="34" charset="0"/>
            </a:endParaRPr>
          </a:p>
          <a:p>
            <a:pPr marL="457200" indent="-457200" algn="just">
              <a:buFont typeface="Arial" panose="020B0604020202020204" pitchFamily="34" charset="0"/>
              <a:buChar char="•"/>
            </a:pPr>
            <a:r>
              <a:rPr lang="en-US" sz="2800" dirty="0">
                <a:latin typeface="Source Sans Pro" panose="020B0503030403020204" pitchFamily="34" charset="0"/>
                <a:ea typeface="Source Sans Pro" panose="020B0503030403020204" pitchFamily="34" charset="0"/>
              </a:rPr>
              <a:t>Riometers in HAL and MAW</a:t>
            </a:r>
          </a:p>
          <a:p>
            <a:pPr marL="457200" indent="-457200" algn="just">
              <a:buFont typeface="Arial" panose="020B0604020202020204" pitchFamily="34" charset="0"/>
              <a:buChar char="•"/>
            </a:pPr>
            <a:endParaRPr lang="en-US" sz="1600" dirty="0">
              <a:latin typeface="Source Sans Pro" panose="020B0503030403020204" pitchFamily="34" charset="0"/>
              <a:ea typeface="Source Sans Pro" panose="020B0503030403020204" pitchFamily="34" charset="0"/>
            </a:endParaRPr>
          </a:p>
          <a:p>
            <a:pPr marL="457200" indent="-457200" algn="just">
              <a:buFont typeface="Arial" panose="020B0604020202020204" pitchFamily="34" charset="0"/>
              <a:buChar char="•"/>
            </a:pPr>
            <a:r>
              <a:rPr lang="en-US" sz="2800" dirty="0">
                <a:latin typeface="Source Sans Pro" panose="020B0503030403020204" pitchFamily="34" charset="0"/>
                <a:ea typeface="Source Sans Pro" panose="020B0503030403020204" pitchFamily="34" charset="0"/>
              </a:rPr>
              <a:t>An imaging riometer at SYO</a:t>
            </a:r>
          </a:p>
          <a:p>
            <a:pPr marL="457200" indent="-457200" algn="just">
              <a:buFont typeface="Arial" panose="020B0604020202020204" pitchFamily="34" charset="0"/>
              <a:buChar char="•"/>
            </a:pPr>
            <a:endParaRPr lang="en-US" sz="1600" dirty="0">
              <a:latin typeface="Source Sans Pro" panose="020B0503030403020204" pitchFamily="34" charset="0"/>
              <a:ea typeface="Source Sans Pro" panose="020B0503030403020204" pitchFamily="34" charset="0"/>
            </a:endParaRPr>
          </a:p>
          <a:p>
            <a:pPr marL="457200" indent="-457200" algn="just">
              <a:buFont typeface="Arial" panose="020B0604020202020204" pitchFamily="34" charset="0"/>
              <a:buChar char="•"/>
            </a:pPr>
            <a:r>
              <a:rPr lang="en-US" sz="2800" dirty="0">
                <a:latin typeface="Source Sans Pro" panose="020B0503030403020204" pitchFamily="34" charset="0"/>
                <a:ea typeface="Source Sans Pro" panose="020B0503030403020204" pitchFamily="34" charset="0"/>
              </a:rPr>
              <a:t>EMFISIS and </a:t>
            </a:r>
            <a:r>
              <a:rPr lang="en-US" sz="2800" dirty="0" err="1">
                <a:latin typeface="Source Sans Pro" panose="020B0503030403020204" pitchFamily="34" charset="0"/>
                <a:ea typeface="Source Sans Pro" panose="020B0503030403020204" pitchFamily="34" charset="0"/>
              </a:rPr>
              <a:t>MagEIS</a:t>
            </a:r>
            <a:r>
              <a:rPr lang="en-US" sz="2800" dirty="0">
                <a:latin typeface="Source Sans Pro" panose="020B0503030403020204" pitchFamily="34" charset="0"/>
                <a:ea typeface="Source Sans Pro" panose="020B0503030403020204" pitchFamily="34" charset="0"/>
              </a:rPr>
              <a:t> data from Van Allen probes A and B</a:t>
            </a:r>
          </a:p>
          <a:p>
            <a:pPr marL="457200" indent="-457200" algn="just">
              <a:buFont typeface="Arial" panose="020B0604020202020204" pitchFamily="34" charset="0"/>
              <a:buChar char="•"/>
            </a:pPr>
            <a:endParaRPr lang="en-US" sz="1600" dirty="0">
              <a:latin typeface="Source Sans Pro" panose="020B0503030403020204" pitchFamily="34" charset="0"/>
              <a:ea typeface="Source Sans Pro" panose="020B0503030403020204" pitchFamily="34" charset="0"/>
            </a:endParaRPr>
          </a:p>
          <a:p>
            <a:pPr marL="457200" indent="-457200" algn="just">
              <a:buFont typeface="Arial" panose="020B0604020202020204" pitchFamily="34" charset="0"/>
              <a:buChar char="•"/>
            </a:pPr>
            <a:r>
              <a:rPr lang="en-US" sz="2800" dirty="0">
                <a:latin typeface="Source Sans Pro" panose="020B0503030403020204" pitchFamily="34" charset="0"/>
                <a:ea typeface="Source Sans Pro" panose="020B0503030403020204" pitchFamily="34" charset="0"/>
              </a:rPr>
              <a:t>Magnetometer data from SWARM</a:t>
            </a:r>
          </a:p>
        </p:txBody>
      </p:sp>
      <p:graphicFrame>
        <p:nvGraphicFramePr>
          <p:cNvPr id="66" name="Table 65">
            <a:extLst>
              <a:ext uri="{FF2B5EF4-FFF2-40B4-BE49-F238E27FC236}">
                <a16:creationId xmlns:a16="http://schemas.microsoft.com/office/drawing/2014/main" id="{03017853-648D-43A1-AEA3-37FBE229DD20}"/>
              </a:ext>
            </a:extLst>
          </p:cNvPr>
          <p:cNvGraphicFramePr>
            <a:graphicFrameLocks noGrp="1"/>
          </p:cNvGraphicFramePr>
          <p:nvPr>
            <p:extLst>
              <p:ext uri="{D42A27DB-BD31-4B8C-83A1-F6EECF244321}">
                <p14:modId xmlns:p14="http://schemas.microsoft.com/office/powerpoint/2010/main" val="4152420180"/>
              </p:ext>
            </p:extLst>
          </p:nvPr>
        </p:nvGraphicFramePr>
        <p:xfrm>
          <a:off x="35715994" y="3750941"/>
          <a:ext cx="7692607" cy="2854230"/>
        </p:xfrm>
        <a:graphic>
          <a:graphicData uri="http://schemas.openxmlformats.org/drawingml/2006/table">
            <a:tbl>
              <a:tblPr firstRow="1" bandRow="1">
                <a:tableStyleId>{5C22544A-7EE6-4342-B048-85BDC9FD1C3A}</a:tableStyleId>
              </a:tblPr>
              <a:tblGrid>
                <a:gridCol w="1569944">
                  <a:extLst>
                    <a:ext uri="{9D8B030D-6E8A-4147-A177-3AD203B41FA5}">
                      <a16:colId xmlns:a16="http://schemas.microsoft.com/office/drawing/2014/main" val="2583874972"/>
                    </a:ext>
                  </a:extLst>
                </a:gridCol>
                <a:gridCol w="1404281">
                  <a:extLst>
                    <a:ext uri="{9D8B030D-6E8A-4147-A177-3AD203B41FA5}">
                      <a16:colId xmlns:a16="http://schemas.microsoft.com/office/drawing/2014/main" val="322293127"/>
                    </a:ext>
                  </a:extLst>
                </a:gridCol>
                <a:gridCol w="1235767">
                  <a:extLst>
                    <a:ext uri="{9D8B030D-6E8A-4147-A177-3AD203B41FA5}">
                      <a16:colId xmlns:a16="http://schemas.microsoft.com/office/drawing/2014/main" val="2193034970"/>
                    </a:ext>
                  </a:extLst>
                </a:gridCol>
                <a:gridCol w="1432366">
                  <a:extLst>
                    <a:ext uri="{9D8B030D-6E8A-4147-A177-3AD203B41FA5}">
                      <a16:colId xmlns:a16="http://schemas.microsoft.com/office/drawing/2014/main" val="3118448221"/>
                    </a:ext>
                  </a:extLst>
                </a:gridCol>
                <a:gridCol w="982996">
                  <a:extLst>
                    <a:ext uri="{9D8B030D-6E8A-4147-A177-3AD203B41FA5}">
                      <a16:colId xmlns:a16="http://schemas.microsoft.com/office/drawing/2014/main" val="3914992652"/>
                    </a:ext>
                  </a:extLst>
                </a:gridCol>
                <a:gridCol w="1067253">
                  <a:extLst>
                    <a:ext uri="{9D8B030D-6E8A-4147-A177-3AD203B41FA5}">
                      <a16:colId xmlns:a16="http://schemas.microsoft.com/office/drawing/2014/main" val="1595095429"/>
                    </a:ext>
                  </a:extLst>
                </a:gridCol>
              </a:tblGrid>
              <a:tr h="839646">
                <a:tc>
                  <a:txBody>
                    <a:bodyPr/>
                    <a:lstStyle/>
                    <a:p>
                      <a:pPr algn="ctr"/>
                      <a:r>
                        <a:rPr lang="en-US" sz="2800" dirty="0">
                          <a:latin typeface="Source Sans Pro" panose="020B0503030403020204" pitchFamily="34" charset="0"/>
                          <a:ea typeface="Source Sans Pro" panose="020B0503030403020204" pitchFamily="34" charset="0"/>
                        </a:rPr>
                        <a:t>Station</a:t>
                      </a:r>
                    </a:p>
                  </a:txBody>
                  <a:tcPr marL="58783" marR="58783" marT="29391" marB="29391" anchor="ctr">
                    <a:solidFill>
                      <a:srgbClr val="2C1B55"/>
                    </a:solidFill>
                  </a:tcPr>
                </a:tc>
                <a:tc>
                  <a:txBody>
                    <a:bodyPr/>
                    <a:lstStyle/>
                    <a:p>
                      <a:pPr algn="ctr"/>
                      <a:r>
                        <a:rPr lang="en-US" sz="2800" dirty="0">
                          <a:latin typeface="Source Sans Pro" panose="020B0503030403020204" pitchFamily="34" charset="0"/>
                          <a:ea typeface="Source Sans Pro" panose="020B0503030403020204" pitchFamily="34" charset="0"/>
                        </a:rPr>
                        <a:t>CGM Lat.</a:t>
                      </a:r>
                    </a:p>
                  </a:txBody>
                  <a:tcPr marL="58783" marR="58783" marT="29391" marB="29391" anchor="ctr">
                    <a:solidFill>
                      <a:srgbClr val="2C1B55"/>
                    </a:solidFill>
                  </a:tcPr>
                </a:tc>
                <a:tc>
                  <a:txBody>
                    <a:bodyPr/>
                    <a:lstStyle/>
                    <a:p>
                      <a:pPr algn="ctr"/>
                      <a:r>
                        <a:rPr lang="en-US" sz="2800" dirty="0">
                          <a:latin typeface="Source Sans Pro" panose="020B0503030403020204" pitchFamily="34" charset="0"/>
                          <a:ea typeface="Source Sans Pro" panose="020B0503030403020204" pitchFamily="34" charset="0"/>
                        </a:rPr>
                        <a:t>MM</a:t>
                      </a:r>
                    </a:p>
                  </a:txBody>
                  <a:tcPr marL="58783" marR="58783" marT="29391" marB="29391" anchor="ctr">
                    <a:solidFill>
                      <a:srgbClr val="2C1B55"/>
                    </a:solidFill>
                  </a:tcPr>
                </a:tc>
                <a:tc>
                  <a:txBody>
                    <a:bodyPr/>
                    <a:lstStyle/>
                    <a:p>
                      <a:pPr algn="ctr"/>
                      <a:r>
                        <a:rPr lang="en-US" sz="2800" dirty="0">
                          <a:latin typeface="Source Sans Pro" panose="020B0503030403020204" pitchFamily="34" charset="0"/>
                          <a:ea typeface="Source Sans Pro" panose="020B0503030403020204" pitchFamily="34" charset="0"/>
                        </a:rPr>
                        <a:t>L-Shell</a:t>
                      </a:r>
                    </a:p>
                  </a:txBody>
                  <a:tcPr marL="58783" marR="58783" marT="29391" marB="29391" anchor="ctr">
                    <a:solidFill>
                      <a:srgbClr val="2C1B55"/>
                    </a:solidFill>
                  </a:tcPr>
                </a:tc>
                <a:tc>
                  <a:txBody>
                    <a:bodyPr/>
                    <a:lstStyle/>
                    <a:p>
                      <a:pPr algn="ctr"/>
                      <a:r>
                        <a:rPr lang="en-US" sz="2800" dirty="0">
                          <a:latin typeface="Source Sans Pro" panose="020B0503030403020204" pitchFamily="34" charset="0"/>
                          <a:ea typeface="Source Sans Pro" panose="020B0503030403020204" pitchFamily="34" charset="0"/>
                        </a:rPr>
                        <a:t>SCM</a:t>
                      </a:r>
                    </a:p>
                  </a:txBody>
                  <a:tcPr marL="58783" marR="58783" marT="29391" marB="29391" anchor="ctr">
                    <a:solidFill>
                      <a:srgbClr val="2C1B55"/>
                    </a:solidFill>
                  </a:tcPr>
                </a:tc>
                <a:tc>
                  <a:txBody>
                    <a:bodyPr/>
                    <a:lstStyle/>
                    <a:p>
                      <a:pPr algn="ctr"/>
                      <a:r>
                        <a:rPr lang="en-US" sz="2800" dirty="0">
                          <a:latin typeface="Source Sans Pro" panose="020B0503030403020204" pitchFamily="34" charset="0"/>
                          <a:ea typeface="Source Sans Pro" panose="020B0503030403020204" pitchFamily="34" charset="0"/>
                        </a:rPr>
                        <a:t>Rio</a:t>
                      </a:r>
                    </a:p>
                  </a:txBody>
                  <a:tcPr marL="58783" marR="58783" marT="29391" marB="29391" anchor="ctr">
                    <a:solidFill>
                      <a:srgbClr val="2C1B55"/>
                    </a:solidFill>
                  </a:tcPr>
                </a:tc>
                <a:extLst>
                  <a:ext uri="{0D108BD9-81ED-4DB2-BD59-A6C34878D82A}">
                    <a16:rowId xmlns:a16="http://schemas.microsoft.com/office/drawing/2014/main" val="2277549541"/>
                  </a:ext>
                </a:extLst>
              </a:tr>
              <a:tr h="469432">
                <a:tc>
                  <a:txBody>
                    <a:bodyPr/>
                    <a:lstStyle/>
                    <a:p>
                      <a:pPr algn="ctr"/>
                      <a:r>
                        <a:rPr lang="en-US" sz="2800" dirty="0">
                          <a:latin typeface="Source Sans Pro" panose="020B0503030403020204" pitchFamily="34" charset="0"/>
                          <a:ea typeface="Source Sans Pro" panose="020B0503030403020204" pitchFamily="34" charset="0"/>
                        </a:rPr>
                        <a:t>HAL</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-62.2</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3:00</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4.68</a:t>
                      </a:r>
                    </a:p>
                  </a:txBody>
                  <a:tcPr marL="58783" marR="58783" marT="29391" marB="29391"/>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chemeClr val="accent6"/>
                    </a:solidFill>
                  </a:tcPr>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chemeClr val="accent6"/>
                    </a:solidFill>
                  </a:tcPr>
                </a:tc>
                <a:extLst>
                  <a:ext uri="{0D108BD9-81ED-4DB2-BD59-A6C34878D82A}">
                    <a16:rowId xmlns:a16="http://schemas.microsoft.com/office/drawing/2014/main" val="387242707"/>
                  </a:ext>
                </a:extLst>
              </a:tr>
              <a:tr h="469432">
                <a:tc>
                  <a:txBody>
                    <a:bodyPr/>
                    <a:lstStyle/>
                    <a:p>
                      <a:pPr algn="ctr"/>
                      <a:r>
                        <a:rPr lang="en-US" sz="2800" dirty="0">
                          <a:latin typeface="Source Sans Pro" panose="020B0503030403020204" pitchFamily="34" charset="0"/>
                          <a:ea typeface="Source Sans Pro" panose="020B0503030403020204" pitchFamily="34" charset="0"/>
                        </a:rPr>
                        <a:t>NEU</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-60.6</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2:15</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4.25</a:t>
                      </a:r>
                    </a:p>
                  </a:txBody>
                  <a:tcPr marL="58783" marR="58783" marT="29391" marB="29391"/>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chemeClr val="accent6"/>
                    </a:solidFill>
                  </a:tcPr>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rgbClr val="C00000"/>
                    </a:solidFill>
                  </a:tcPr>
                </a:tc>
                <a:extLst>
                  <a:ext uri="{0D108BD9-81ED-4DB2-BD59-A6C34878D82A}">
                    <a16:rowId xmlns:a16="http://schemas.microsoft.com/office/drawing/2014/main" val="973090436"/>
                  </a:ext>
                </a:extLst>
              </a:tr>
              <a:tr h="469432">
                <a:tc>
                  <a:txBody>
                    <a:bodyPr/>
                    <a:lstStyle/>
                    <a:p>
                      <a:pPr algn="ctr"/>
                      <a:r>
                        <a:rPr lang="en-US" sz="2800" dirty="0">
                          <a:latin typeface="Source Sans Pro" panose="020B0503030403020204" pitchFamily="34" charset="0"/>
                          <a:ea typeface="Source Sans Pro" panose="020B0503030403020204" pitchFamily="34" charset="0"/>
                        </a:rPr>
                        <a:t>SYO</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-66.5</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0:19</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6.35</a:t>
                      </a:r>
                    </a:p>
                  </a:txBody>
                  <a:tcPr marL="58783" marR="58783" marT="29391" marB="29391"/>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chemeClr val="accent6"/>
                    </a:solidFill>
                  </a:tcPr>
                </a:tc>
                <a:tc>
                  <a:txBody>
                    <a:bodyPr/>
                    <a:lstStyle/>
                    <a:p>
                      <a:pPr algn="ctr"/>
                      <a:r>
                        <a:rPr lang="en-US" sz="2800" dirty="0">
                          <a:latin typeface="Source Sans Pro" panose="020B0503030403020204" pitchFamily="34" charset="0"/>
                          <a:ea typeface="Source Sans Pro" panose="020B0503030403020204" pitchFamily="34" charset="0"/>
                        </a:rPr>
                        <a:t>*</a:t>
                      </a:r>
                    </a:p>
                  </a:txBody>
                  <a:tcPr marL="58783" marR="58783" marT="29391" marB="29391">
                    <a:solidFill>
                      <a:schemeClr val="accent6"/>
                    </a:solidFill>
                  </a:tcPr>
                </a:tc>
                <a:extLst>
                  <a:ext uri="{0D108BD9-81ED-4DB2-BD59-A6C34878D82A}">
                    <a16:rowId xmlns:a16="http://schemas.microsoft.com/office/drawing/2014/main" val="2788915276"/>
                  </a:ext>
                </a:extLst>
              </a:tr>
              <a:tr h="469432">
                <a:tc>
                  <a:txBody>
                    <a:bodyPr/>
                    <a:lstStyle/>
                    <a:p>
                      <a:pPr algn="ctr"/>
                      <a:r>
                        <a:rPr lang="en-US" sz="2800" dirty="0">
                          <a:latin typeface="Source Sans Pro" panose="020B0503030403020204" pitchFamily="34" charset="0"/>
                          <a:ea typeface="Source Sans Pro" panose="020B0503030403020204" pitchFamily="34" charset="0"/>
                        </a:rPr>
                        <a:t>MAW</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-70.4</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-0:55</a:t>
                      </a:r>
                    </a:p>
                  </a:txBody>
                  <a:tcPr marL="58783" marR="58783" marT="29391" marB="29391"/>
                </a:tc>
                <a:tc>
                  <a:txBody>
                    <a:bodyPr/>
                    <a:lstStyle/>
                    <a:p>
                      <a:pPr algn="ctr"/>
                      <a:r>
                        <a:rPr lang="en-US" sz="2800" dirty="0">
                          <a:latin typeface="Source Sans Pro" panose="020B0503030403020204" pitchFamily="34" charset="0"/>
                          <a:ea typeface="Source Sans Pro" panose="020B0503030403020204" pitchFamily="34" charset="0"/>
                        </a:rPr>
                        <a:t>9.01</a:t>
                      </a:r>
                    </a:p>
                  </a:txBody>
                  <a:tcPr marL="58783" marR="58783" marT="29391" marB="29391"/>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chemeClr val="accent6"/>
                    </a:solidFill>
                  </a:tcPr>
                </a:tc>
                <a:tc>
                  <a:txBody>
                    <a:bodyPr/>
                    <a:lstStyle/>
                    <a:p>
                      <a:pPr algn="ctr"/>
                      <a:endParaRPr lang="en-US" sz="2800" dirty="0">
                        <a:latin typeface="Source Sans Pro" panose="020B0503030403020204" pitchFamily="34" charset="0"/>
                        <a:ea typeface="Source Sans Pro" panose="020B0503030403020204" pitchFamily="34" charset="0"/>
                      </a:endParaRPr>
                    </a:p>
                  </a:txBody>
                  <a:tcPr marL="58783" marR="58783" marT="29391" marB="29391">
                    <a:solidFill>
                      <a:schemeClr val="accent6"/>
                    </a:solidFill>
                  </a:tcPr>
                </a:tc>
                <a:extLst>
                  <a:ext uri="{0D108BD9-81ED-4DB2-BD59-A6C34878D82A}">
                    <a16:rowId xmlns:a16="http://schemas.microsoft.com/office/drawing/2014/main" val="340759098"/>
                  </a:ext>
                </a:extLst>
              </a:tr>
            </a:tbl>
          </a:graphicData>
        </a:graphic>
      </p:graphicFrame>
      <p:sp>
        <p:nvSpPr>
          <p:cNvPr id="67" name="Rectangle: Diagonal Corners Snipped 66">
            <a:extLst>
              <a:ext uri="{FF2B5EF4-FFF2-40B4-BE49-F238E27FC236}">
                <a16:creationId xmlns:a16="http://schemas.microsoft.com/office/drawing/2014/main" id="{B747D209-4A06-449A-8D5F-CCFDECB1A879}"/>
              </a:ext>
            </a:extLst>
          </p:cNvPr>
          <p:cNvSpPr/>
          <p:nvPr/>
        </p:nvSpPr>
        <p:spPr>
          <a:xfrm>
            <a:off x="392502" y="11352130"/>
            <a:ext cx="22398144" cy="795426"/>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a:p>
        </p:txBody>
      </p:sp>
      <p:sp>
        <p:nvSpPr>
          <p:cNvPr id="68" name="TextBox 67">
            <a:extLst>
              <a:ext uri="{FF2B5EF4-FFF2-40B4-BE49-F238E27FC236}">
                <a16:creationId xmlns:a16="http://schemas.microsoft.com/office/drawing/2014/main" id="{E1845E3E-46BA-45C5-88C2-AD72D5AB5963}"/>
              </a:ext>
            </a:extLst>
          </p:cNvPr>
          <p:cNvSpPr txBox="1"/>
          <p:nvPr/>
        </p:nvSpPr>
        <p:spPr>
          <a:xfrm>
            <a:off x="746862" y="11319935"/>
            <a:ext cx="9734011" cy="883768"/>
          </a:xfrm>
          <a:prstGeom prst="rect">
            <a:avLst/>
          </a:prstGeom>
          <a:noFill/>
        </p:spPr>
        <p:txBody>
          <a:bodyPr wrap="square" rtlCol="0">
            <a:spAutoFit/>
          </a:bodyPr>
          <a:lstStyle/>
          <a:p>
            <a:r>
              <a:rPr lang="en-US" sz="5143"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Case Study 1: 2019-02-27</a:t>
            </a:r>
          </a:p>
        </p:txBody>
      </p:sp>
      <p:sp>
        <p:nvSpPr>
          <p:cNvPr id="69" name="Rectangle: Diagonal Corners Snipped 68">
            <a:extLst>
              <a:ext uri="{FF2B5EF4-FFF2-40B4-BE49-F238E27FC236}">
                <a16:creationId xmlns:a16="http://schemas.microsoft.com/office/drawing/2014/main" id="{9B9CD1DF-51D8-44F9-8086-147F04FE40E8}"/>
              </a:ext>
            </a:extLst>
          </p:cNvPr>
          <p:cNvSpPr/>
          <p:nvPr/>
        </p:nvSpPr>
        <p:spPr>
          <a:xfrm>
            <a:off x="23145006" y="11344510"/>
            <a:ext cx="20353692" cy="795426"/>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a:p>
        </p:txBody>
      </p:sp>
      <p:sp>
        <p:nvSpPr>
          <p:cNvPr id="70" name="TextBox 69">
            <a:extLst>
              <a:ext uri="{FF2B5EF4-FFF2-40B4-BE49-F238E27FC236}">
                <a16:creationId xmlns:a16="http://schemas.microsoft.com/office/drawing/2014/main" id="{828945DB-5964-4B71-B6D5-CB980DE94420}"/>
              </a:ext>
            </a:extLst>
          </p:cNvPr>
          <p:cNvSpPr txBox="1"/>
          <p:nvPr/>
        </p:nvSpPr>
        <p:spPr>
          <a:xfrm>
            <a:off x="26070662" y="11312315"/>
            <a:ext cx="9734011" cy="883768"/>
          </a:xfrm>
          <a:prstGeom prst="rect">
            <a:avLst/>
          </a:prstGeom>
          <a:noFill/>
        </p:spPr>
        <p:txBody>
          <a:bodyPr wrap="square" rtlCol="0">
            <a:spAutoFit/>
          </a:bodyPr>
          <a:lstStyle/>
          <a:p>
            <a:r>
              <a:rPr lang="en-US" sz="5143"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Case Study 2: 2019-03-07</a:t>
            </a:r>
          </a:p>
        </p:txBody>
      </p:sp>
      <p:sp>
        <p:nvSpPr>
          <p:cNvPr id="72" name="TextBox 71">
            <a:extLst>
              <a:ext uri="{FF2B5EF4-FFF2-40B4-BE49-F238E27FC236}">
                <a16:creationId xmlns:a16="http://schemas.microsoft.com/office/drawing/2014/main" id="{37B3C44A-6667-4568-A88B-2A5F02B9E05F}"/>
              </a:ext>
            </a:extLst>
          </p:cNvPr>
          <p:cNvSpPr txBox="1"/>
          <p:nvPr/>
        </p:nvSpPr>
        <p:spPr>
          <a:xfrm>
            <a:off x="13909255" y="12454806"/>
            <a:ext cx="8881390" cy="6986528"/>
          </a:xfrm>
          <a:prstGeom prst="rect">
            <a:avLst/>
          </a:prstGeom>
          <a:noFill/>
        </p:spPr>
        <p:txBody>
          <a:bodyPr wrap="square" rtlCol="0">
            <a:spAutoFit/>
          </a:bodyPr>
          <a:lstStyle/>
          <a:p>
            <a:pPr algn="just"/>
            <a:r>
              <a:rPr lang="en-US" sz="2800" b="1" dirty="0">
                <a:latin typeface="Source Sans Pro" panose="020B0503030403020204" pitchFamily="34" charset="0"/>
                <a:ea typeface="Source Sans Pro" panose="020B0503030403020204" pitchFamily="34" charset="0"/>
              </a:rPr>
              <a:t>Figure 1</a:t>
            </a:r>
            <a:r>
              <a:rPr lang="en-US" sz="2800" dirty="0">
                <a:latin typeface="Source Sans Pro" panose="020B0503030403020204" pitchFamily="34" charset="0"/>
                <a:ea typeface="Source Sans Pro" panose="020B0503030403020204" pitchFamily="34" charset="0"/>
              </a:rPr>
              <a:t>: </a:t>
            </a:r>
            <a:r>
              <a:rPr lang="en-US" sz="2800" dirty="0" err="1">
                <a:latin typeface="Source Sans Pro" panose="020B0503030403020204" pitchFamily="34" charset="0"/>
                <a:ea typeface="Source Sans Pro" panose="020B0503030403020204" pitchFamily="34" charset="0"/>
              </a:rPr>
              <a:t>Searchcoil</a:t>
            </a:r>
            <a:r>
              <a:rPr lang="en-US" sz="2800" dirty="0">
                <a:latin typeface="Source Sans Pro" panose="020B0503030403020204" pitchFamily="34" charset="0"/>
                <a:ea typeface="Source Sans Pro" panose="020B0503030403020204" pitchFamily="34" charset="0"/>
              </a:rPr>
              <a:t> magnetometer data from MAW, SYO, NEU, and HAL respectively. IPDP events can be seen at NEU and HAL (-60.6 and -62.2 CGM lat.) Near-simultaneous Pi1B events can be seen at MAW and SYO (-70.4 and -66.5 CGM lat.) This agrees with </a:t>
            </a:r>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1971.</a:t>
            </a:r>
          </a:p>
          <a:p>
            <a:pPr algn="just"/>
            <a:endParaRPr lang="en-US" sz="1600" b="1" dirty="0">
              <a:latin typeface="Source Sans Pro" panose="020B0503030403020204" pitchFamily="34" charset="0"/>
              <a:ea typeface="Source Sans Pro" panose="020B0503030403020204" pitchFamily="34" charset="0"/>
            </a:endParaRPr>
          </a:p>
          <a:p>
            <a:pPr algn="just"/>
            <a:r>
              <a:rPr lang="en-US" sz="2800" b="1" dirty="0">
                <a:latin typeface="Source Sans Pro" panose="020B0503030403020204" pitchFamily="34" charset="0"/>
                <a:ea typeface="Source Sans Pro" panose="020B0503030403020204" pitchFamily="34" charset="0"/>
              </a:rPr>
              <a:t>Figure 2</a:t>
            </a:r>
            <a:r>
              <a:rPr lang="en-US" sz="2800" dirty="0">
                <a:latin typeface="Source Sans Pro" panose="020B0503030403020204" pitchFamily="34" charset="0"/>
                <a:ea typeface="Source Sans Pro" panose="020B0503030403020204" pitchFamily="34" charset="0"/>
              </a:rPr>
              <a:t>: Riometer data from MAW, SYO, and HAL respectively. There is an increase in cosmic noise absorption (CNA) that aligns with parts of the events. Increases in CNA correspond to increased particle precipitation, and as per </a:t>
            </a:r>
            <a:r>
              <a:rPr lang="en-US" sz="2800" dirty="0" err="1">
                <a:latin typeface="Source Sans Pro" panose="020B0503030403020204" pitchFamily="34" charset="0"/>
                <a:ea typeface="Source Sans Pro" panose="020B0503030403020204" pitchFamily="34" charset="0"/>
              </a:rPr>
              <a:t>Arnoldy’s</a:t>
            </a:r>
            <a:r>
              <a:rPr lang="en-US" sz="2800" dirty="0">
                <a:latin typeface="Source Sans Pro" panose="020B0503030403020204" pitchFamily="34" charset="0"/>
                <a:ea typeface="Source Sans Pro" panose="020B0503030403020204" pitchFamily="34" charset="0"/>
              </a:rPr>
              <a:t> 1979 paper, “Polarization of Pc I and IPDP Pulsations Correlated With Particle Precipitation”, we expect IPDPs to be left hand polarized when observed simultaneously with precipitation. Polarization analysis is necessary to proceed here.</a:t>
            </a:r>
          </a:p>
        </p:txBody>
      </p:sp>
      <p:sp>
        <p:nvSpPr>
          <p:cNvPr id="11" name="Rectangle 10">
            <a:extLst>
              <a:ext uri="{FF2B5EF4-FFF2-40B4-BE49-F238E27FC236}">
                <a16:creationId xmlns:a16="http://schemas.microsoft.com/office/drawing/2014/main" id="{7747D6A6-F6ED-494C-AA34-3E976254124D}"/>
              </a:ext>
            </a:extLst>
          </p:cNvPr>
          <p:cNvSpPr/>
          <p:nvPr/>
        </p:nvSpPr>
        <p:spPr>
          <a:xfrm>
            <a:off x="14480833" y="21663644"/>
            <a:ext cx="8283387" cy="4832092"/>
          </a:xfrm>
          <a:prstGeom prst="rect">
            <a:avLst/>
          </a:prstGeom>
        </p:spPr>
        <p:txBody>
          <a:bodyPr wrap="square">
            <a:spAutoFit/>
          </a:bodyPr>
          <a:lstStyle/>
          <a:p>
            <a:pPr algn="just"/>
            <a:r>
              <a:rPr lang="en-US" sz="2800" b="1" dirty="0">
                <a:latin typeface="Source Sans Pro" panose="020B0503030403020204" pitchFamily="34" charset="0"/>
                <a:ea typeface="Source Sans Pro" panose="020B0503030403020204" pitchFamily="34" charset="0"/>
              </a:rPr>
              <a:t>Table 1</a:t>
            </a:r>
            <a:r>
              <a:rPr lang="en-US" sz="2800" dirty="0">
                <a:latin typeface="Source Sans Pro" panose="020B0503030403020204" pitchFamily="34" charset="0"/>
                <a:ea typeface="Source Sans Pro" panose="020B0503030403020204" pitchFamily="34" charset="0"/>
              </a:rPr>
              <a:t>: The </a:t>
            </a:r>
            <a:r>
              <a:rPr lang="en-US" sz="2800" dirty="0" err="1">
                <a:latin typeface="Source Sans Pro" panose="020B0503030403020204" pitchFamily="34" charset="0"/>
                <a:ea typeface="Source Sans Pro" panose="020B0503030403020204" pitchFamily="34" charset="0"/>
              </a:rPr>
              <a:t>Kp</a:t>
            </a:r>
            <a:r>
              <a:rPr lang="en-US" sz="2800" dirty="0">
                <a:latin typeface="Source Sans Pro" panose="020B0503030403020204" pitchFamily="34" charset="0"/>
                <a:ea typeface="Source Sans Pro" panose="020B0503030403020204" pitchFamily="34" charset="0"/>
              </a:rPr>
              <a:t> Index, located above in three hour intervals,  averages and characterizes geomagnetic disturbances. In a  2002 paper by </a:t>
            </a:r>
            <a:r>
              <a:rPr lang="en-US" sz="2800" dirty="0" err="1">
                <a:latin typeface="Source Sans Pro" panose="020B0503030403020204" pitchFamily="34" charset="0"/>
                <a:ea typeface="Source Sans Pro" panose="020B0503030403020204" pitchFamily="34" charset="0"/>
              </a:rPr>
              <a:t>Moldwin</a:t>
            </a:r>
            <a:r>
              <a:rPr lang="en-US" sz="2800" dirty="0">
                <a:latin typeface="Source Sans Pro" panose="020B0503030403020204" pitchFamily="34" charset="0"/>
                <a:ea typeface="Source Sans Pro" panose="020B0503030403020204" pitchFamily="34" charset="0"/>
              </a:rPr>
              <a:t>, et al., “A new model of the location of the plasmapause: CRRES results”,  a calculation is discussed that shows increased </a:t>
            </a:r>
            <a:r>
              <a:rPr lang="en-US" sz="2800" dirty="0" err="1">
                <a:latin typeface="Source Sans Pro" panose="020B0503030403020204" pitchFamily="34" charset="0"/>
                <a:ea typeface="Source Sans Pro" panose="020B0503030403020204" pitchFamily="34" charset="0"/>
              </a:rPr>
              <a:t>Kp</a:t>
            </a:r>
            <a:r>
              <a:rPr lang="en-US" sz="2800" dirty="0">
                <a:latin typeface="Source Sans Pro" panose="020B0503030403020204" pitchFamily="34" charset="0"/>
                <a:ea typeface="Source Sans Pro" panose="020B0503030403020204" pitchFamily="34" charset="0"/>
              </a:rPr>
              <a:t> tends to erode the plasmapause more aggressively. It is unclear at this time if the eroded plasmapause is related to the events we discuss, but notably the </a:t>
            </a:r>
            <a:r>
              <a:rPr lang="en-US" sz="2800" dirty="0" err="1">
                <a:latin typeface="Source Sans Pro" panose="020B0503030403020204" pitchFamily="34" charset="0"/>
                <a:ea typeface="Source Sans Pro" panose="020B0503030403020204" pitchFamily="34" charset="0"/>
              </a:rPr>
              <a:t>Kp</a:t>
            </a:r>
            <a:r>
              <a:rPr lang="en-US" sz="2800" dirty="0">
                <a:latin typeface="Source Sans Pro" panose="020B0503030403020204" pitchFamily="34" charset="0"/>
                <a:ea typeface="Source Sans Pro" panose="020B0503030403020204" pitchFamily="34" charset="0"/>
              </a:rPr>
              <a:t> index for both events shows increased </a:t>
            </a:r>
            <a:r>
              <a:rPr lang="en-US" sz="2800" dirty="0" err="1">
                <a:latin typeface="Source Sans Pro" panose="020B0503030403020204" pitchFamily="34" charset="0"/>
                <a:ea typeface="Source Sans Pro" panose="020B0503030403020204" pitchFamily="34" charset="0"/>
              </a:rPr>
              <a:t>Kp</a:t>
            </a:r>
            <a:r>
              <a:rPr lang="en-US" sz="2800" dirty="0">
                <a:latin typeface="Source Sans Pro" panose="020B0503030403020204" pitchFamily="34" charset="0"/>
                <a:ea typeface="Source Sans Pro" panose="020B0503030403020204" pitchFamily="34" charset="0"/>
              </a:rPr>
              <a:t> during the events and leading into the following days.</a:t>
            </a:r>
          </a:p>
        </p:txBody>
      </p:sp>
      <p:sp>
        <p:nvSpPr>
          <p:cNvPr id="73" name="Rectangle 72">
            <a:extLst>
              <a:ext uri="{FF2B5EF4-FFF2-40B4-BE49-F238E27FC236}">
                <a16:creationId xmlns:a16="http://schemas.microsoft.com/office/drawing/2014/main" id="{4137D30B-F7C4-4E20-87C6-91BE334B732C}"/>
              </a:ext>
            </a:extLst>
          </p:cNvPr>
          <p:cNvSpPr/>
          <p:nvPr/>
        </p:nvSpPr>
        <p:spPr>
          <a:xfrm>
            <a:off x="377483" y="27942524"/>
            <a:ext cx="13715823" cy="2492990"/>
          </a:xfrm>
          <a:prstGeom prst="rect">
            <a:avLst/>
          </a:prstGeom>
        </p:spPr>
        <p:txBody>
          <a:bodyPr wrap="square">
            <a:spAutoFit/>
          </a:bodyPr>
          <a:lstStyle/>
          <a:p>
            <a:pPr algn="just"/>
            <a:r>
              <a:rPr lang="en-US" sz="2800" b="1" dirty="0">
                <a:latin typeface="Source Sans Pro" panose="020B0503030403020204" pitchFamily="34" charset="0"/>
                <a:ea typeface="Source Sans Pro" panose="020B0503030403020204" pitchFamily="34" charset="0"/>
              </a:rPr>
              <a:t>Figure 3</a:t>
            </a:r>
            <a:r>
              <a:rPr lang="en-US" sz="2800" dirty="0">
                <a:latin typeface="Source Sans Pro" panose="020B0503030403020204" pitchFamily="34" charset="0"/>
                <a:ea typeface="Source Sans Pro" panose="020B0503030403020204" pitchFamily="34" charset="0"/>
              </a:rPr>
              <a:t>: Van Allen Probe A EMFISIS data. The top panel shows spectrograms of magnetic field data. At 21:30 there is what appears to be part of an EMIC wave, followed by Pi1B bursts while probe A is in rough conjunction with SYO. The bottom two panels show H+ fluxes for a range of energies. Of note are the spikes at 21:30 and 22:30.</a:t>
            </a:r>
          </a:p>
          <a:p>
            <a:pPr algn="just"/>
            <a:endParaRPr lang="en-US" sz="1600" b="1" dirty="0">
              <a:latin typeface="Source Sans Pro" panose="020B0503030403020204" pitchFamily="34" charset="0"/>
              <a:ea typeface="Source Sans Pro" panose="020B0503030403020204" pitchFamily="34" charset="0"/>
            </a:endParaRPr>
          </a:p>
          <a:p>
            <a:pPr algn="just"/>
            <a:r>
              <a:rPr lang="en-US" sz="2800" b="1" dirty="0">
                <a:latin typeface="Source Sans Pro" panose="020B0503030403020204" pitchFamily="34" charset="0"/>
                <a:ea typeface="Source Sans Pro" panose="020B0503030403020204" pitchFamily="34" charset="0"/>
              </a:rPr>
              <a:t>Figure 4</a:t>
            </a:r>
            <a:r>
              <a:rPr lang="en-US" sz="2800" dirty="0">
                <a:latin typeface="Source Sans Pro" panose="020B0503030403020204" pitchFamily="34" charset="0"/>
                <a:ea typeface="Source Sans Pro" panose="020B0503030403020204" pitchFamily="34" charset="0"/>
              </a:rPr>
              <a:t>: Van Allen Probe A </a:t>
            </a:r>
            <a:r>
              <a:rPr lang="en-US" sz="2800" dirty="0" err="1">
                <a:latin typeface="Source Sans Pro" panose="020B0503030403020204" pitchFamily="34" charset="0"/>
                <a:ea typeface="Source Sans Pro" panose="020B0503030403020204" pitchFamily="34" charset="0"/>
              </a:rPr>
              <a:t>MagEIS</a:t>
            </a:r>
            <a:r>
              <a:rPr lang="en-US" sz="2800" dirty="0">
                <a:latin typeface="Source Sans Pro" panose="020B0503030403020204" pitchFamily="34" charset="0"/>
                <a:ea typeface="Source Sans Pro" panose="020B0503030403020204" pitchFamily="34" charset="0"/>
              </a:rPr>
              <a:t> electron pitch angles and fluxes for a range of energies.</a:t>
            </a:r>
          </a:p>
        </p:txBody>
      </p:sp>
      <p:pic>
        <p:nvPicPr>
          <p:cNvPr id="17" name="Picture 16">
            <a:extLst>
              <a:ext uri="{FF2B5EF4-FFF2-40B4-BE49-F238E27FC236}">
                <a16:creationId xmlns:a16="http://schemas.microsoft.com/office/drawing/2014/main" id="{1BB5EE2A-70B2-4369-B3B1-26C3FD1A5EFB}"/>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3181462" y="22843168"/>
            <a:ext cx="3164291" cy="2325185"/>
          </a:xfrm>
          <a:prstGeom prst="rect">
            <a:avLst/>
          </a:prstGeom>
        </p:spPr>
      </p:pic>
      <p:pic>
        <p:nvPicPr>
          <p:cNvPr id="21" name="Picture 20">
            <a:extLst>
              <a:ext uri="{FF2B5EF4-FFF2-40B4-BE49-F238E27FC236}">
                <a16:creationId xmlns:a16="http://schemas.microsoft.com/office/drawing/2014/main" id="{4853D888-5C85-4DF2-B748-FA0CC084B0AA}"/>
              </a:ext>
            </a:extLst>
          </p:cNvPr>
          <p:cNvPicPr>
            <a:picLocks noChangeAspect="1"/>
          </p:cNvPicPr>
          <p:nvPr/>
        </p:nvPicPr>
        <p:blipFill rotWithShape="1">
          <a:blip r:embed="rId17">
            <a:extLst>
              <a:ext uri="{28A0092B-C50C-407E-A947-70E740481C1C}">
                <a14:useLocalDpi xmlns:a14="http://schemas.microsoft.com/office/drawing/2010/main" val="0"/>
              </a:ext>
            </a:extLst>
          </a:blip>
          <a:srcRect b="58741"/>
          <a:stretch/>
        </p:blipFill>
        <p:spPr>
          <a:xfrm>
            <a:off x="26197962" y="21552528"/>
            <a:ext cx="6556078" cy="3830586"/>
          </a:xfrm>
          <a:prstGeom prst="rect">
            <a:avLst/>
          </a:prstGeom>
        </p:spPr>
      </p:pic>
      <p:sp>
        <p:nvSpPr>
          <p:cNvPr id="75" name="TextBox 74">
            <a:extLst>
              <a:ext uri="{FF2B5EF4-FFF2-40B4-BE49-F238E27FC236}">
                <a16:creationId xmlns:a16="http://schemas.microsoft.com/office/drawing/2014/main" id="{9CCE9ED9-FEEB-4FFF-B55F-E429560016EB}"/>
              </a:ext>
            </a:extLst>
          </p:cNvPr>
          <p:cNvSpPr txBox="1"/>
          <p:nvPr/>
        </p:nvSpPr>
        <p:spPr>
          <a:xfrm>
            <a:off x="392440" y="30558499"/>
            <a:ext cx="22398205" cy="2062103"/>
          </a:xfrm>
          <a:prstGeom prst="rect">
            <a:avLst/>
          </a:prstGeom>
          <a:noFill/>
        </p:spPr>
        <p:txBody>
          <a:bodyPr wrap="square" rtlCol="0">
            <a:spAutoFit/>
          </a:bodyPr>
          <a:lstStyle/>
          <a:p>
            <a:pPr algn="just"/>
            <a:r>
              <a:rPr lang="en-US" sz="2800" b="1" dirty="0">
                <a:latin typeface="Source Sans Pro" panose="020B0503030403020204" pitchFamily="34" charset="0"/>
                <a:ea typeface="Source Sans Pro" panose="020B0503030403020204" pitchFamily="34" charset="0"/>
              </a:rPr>
              <a:t>Figure 5: </a:t>
            </a:r>
            <a:r>
              <a:rPr lang="en-US" sz="2800" dirty="0">
                <a:latin typeface="Source Sans Pro" panose="020B0503030403020204" pitchFamily="34" charset="0"/>
                <a:ea typeface="Source Sans Pro" panose="020B0503030403020204" pitchFamily="34" charset="0"/>
              </a:rPr>
              <a:t>SWARM A orbit via the SSC 4D Orbit viewer. At  22:35 SWARM A is in near conjunction with NEU.</a:t>
            </a:r>
          </a:p>
          <a:p>
            <a:pPr algn="just"/>
            <a:endParaRPr lang="en-US" sz="1600" b="1" dirty="0">
              <a:latin typeface="Source Sans Pro" panose="020B0503030403020204" pitchFamily="34" charset="0"/>
              <a:ea typeface="Source Sans Pro" panose="020B0503030403020204" pitchFamily="34" charset="0"/>
            </a:endParaRPr>
          </a:p>
          <a:p>
            <a:pPr algn="just"/>
            <a:r>
              <a:rPr lang="en-US" sz="2800" b="1" dirty="0">
                <a:latin typeface="Source Sans Pro" panose="020B0503030403020204" pitchFamily="34" charset="0"/>
                <a:ea typeface="Source Sans Pro" panose="020B0503030403020204" pitchFamily="34" charset="0"/>
              </a:rPr>
              <a:t>Figure 6</a:t>
            </a:r>
            <a:r>
              <a:rPr lang="en-US" sz="2800" dirty="0">
                <a:latin typeface="Source Sans Pro" panose="020B0503030403020204" pitchFamily="34" charset="0"/>
                <a:ea typeface="Source Sans Pro" panose="020B0503030403020204" pitchFamily="34" charset="0"/>
              </a:rPr>
              <a:t>: SWARM A (a low earth R=1.07 RE orbiting satellite) magnetometer data. We expect a satellite above the ionosphere to see activity while it is equatorward of the ground station it is being compared to (as waves are typically ducted poleward in Antarctica, in the direction of the Poynting flux.) The red line in the above graph represents the moment SWARM A is in near-conjunction with NEU. To the left of this line it is equatorward of NEU.</a:t>
            </a:r>
          </a:p>
        </p:txBody>
      </p:sp>
      <p:sp>
        <p:nvSpPr>
          <p:cNvPr id="76" name="TextBox 75">
            <a:extLst>
              <a:ext uri="{FF2B5EF4-FFF2-40B4-BE49-F238E27FC236}">
                <a16:creationId xmlns:a16="http://schemas.microsoft.com/office/drawing/2014/main" id="{B6110E82-D814-44D6-BCFE-37B1CDCC433B}"/>
              </a:ext>
            </a:extLst>
          </p:cNvPr>
          <p:cNvSpPr txBox="1"/>
          <p:nvPr/>
        </p:nvSpPr>
        <p:spPr>
          <a:xfrm>
            <a:off x="800391" y="20378733"/>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Figure 1</a:t>
            </a:r>
          </a:p>
        </p:txBody>
      </p:sp>
      <p:sp>
        <p:nvSpPr>
          <p:cNvPr id="77" name="TextBox 76">
            <a:extLst>
              <a:ext uri="{FF2B5EF4-FFF2-40B4-BE49-F238E27FC236}">
                <a16:creationId xmlns:a16="http://schemas.microsoft.com/office/drawing/2014/main" id="{E7B663D4-2539-47C3-90CD-87E4BDE9FB30}"/>
              </a:ext>
            </a:extLst>
          </p:cNvPr>
          <p:cNvSpPr txBox="1"/>
          <p:nvPr/>
        </p:nvSpPr>
        <p:spPr>
          <a:xfrm>
            <a:off x="7299667" y="20384337"/>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Figure 2</a:t>
            </a:r>
          </a:p>
        </p:txBody>
      </p:sp>
      <p:sp>
        <p:nvSpPr>
          <p:cNvPr id="78" name="TextBox 77">
            <a:extLst>
              <a:ext uri="{FF2B5EF4-FFF2-40B4-BE49-F238E27FC236}">
                <a16:creationId xmlns:a16="http://schemas.microsoft.com/office/drawing/2014/main" id="{F495ECB9-B816-49FC-B9DB-7AE30B0A2B2B}"/>
              </a:ext>
            </a:extLst>
          </p:cNvPr>
          <p:cNvSpPr txBox="1"/>
          <p:nvPr/>
        </p:nvSpPr>
        <p:spPr>
          <a:xfrm>
            <a:off x="800391" y="27204831"/>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Figure 3</a:t>
            </a:r>
          </a:p>
        </p:txBody>
      </p:sp>
      <p:sp>
        <p:nvSpPr>
          <p:cNvPr id="79" name="TextBox 78">
            <a:extLst>
              <a:ext uri="{FF2B5EF4-FFF2-40B4-BE49-F238E27FC236}">
                <a16:creationId xmlns:a16="http://schemas.microsoft.com/office/drawing/2014/main" id="{83FCBD35-F843-45FF-80F2-B74817C83C2A}"/>
              </a:ext>
            </a:extLst>
          </p:cNvPr>
          <p:cNvSpPr txBox="1"/>
          <p:nvPr/>
        </p:nvSpPr>
        <p:spPr>
          <a:xfrm>
            <a:off x="7431210" y="27198825"/>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Figure 4</a:t>
            </a:r>
          </a:p>
        </p:txBody>
      </p:sp>
      <p:sp>
        <p:nvSpPr>
          <p:cNvPr id="80" name="TextBox 79">
            <a:extLst>
              <a:ext uri="{FF2B5EF4-FFF2-40B4-BE49-F238E27FC236}">
                <a16:creationId xmlns:a16="http://schemas.microsoft.com/office/drawing/2014/main" id="{998306B7-D098-4114-B1BB-BDB2B5728186}"/>
              </a:ext>
            </a:extLst>
          </p:cNvPr>
          <p:cNvSpPr txBox="1"/>
          <p:nvPr/>
        </p:nvSpPr>
        <p:spPr>
          <a:xfrm>
            <a:off x="14452664" y="20822843"/>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Table 1</a:t>
            </a:r>
          </a:p>
        </p:txBody>
      </p:sp>
      <p:sp>
        <p:nvSpPr>
          <p:cNvPr id="81" name="TextBox 80">
            <a:extLst>
              <a:ext uri="{FF2B5EF4-FFF2-40B4-BE49-F238E27FC236}">
                <a16:creationId xmlns:a16="http://schemas.microsoft.com/office/drawing/2014/main" id="{FE1015D8-5AF6-4220-867D-C7FE69AEA2DF}"/>
              </a:ext>
            </a:extLst>
          </p:cNvPr>
          <p:cNvSpPr txBox="1"/>
          <p:nvPr/>
        </p:nvSpPr>
        <p:spPr>
          <a:xfrm>
            <a:off x="14100291" y="29655165"/>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Figure 5</a:t>
            </a:r>
          </a:p>
        </p:txBody>
      </p:sp>
      <p:sp>
        <p:nvSpPr>
          <p:cNvPr id="82" name="TextBox 81">
            <a:extLst>
              <a:ext uri="{FF2B5EF4-FFF2-40B4-BE49-F238E27FC236}">
                <a16:creationId xmlns:a16="http://schemas.microsoft.com/office/drawing/2014/main" id="{ADD06218-7288-4223-A8FA-5D8CD28200AC}"/>
              </a:ext>
            </a:extLst>
          </p:cNvPr>
          <p:cNvSpPr txBox="1"/>
          <p:nvPr/>
        </p:nvSpPr>
        <p:spPr>
          <a:xfrm>
            <a:off x="17638421" y="29681625"/>
            <a:ext cx="1968210" cy="567207"/>
          </a:xfrm>
          <a:prstGeom prst="rect">
            <a:avLst/>
          </a:prstGeom>
          <a:noFill/>
        </p:spPr>
        <p:txBody>
          <a:bodyPr wrap="square" rtlCol="0">
            <a:spAutoFit/>
          </a:bodyPr>
          <a:lstStyle/>
          <a:p>
            <a:r>
              <a:rPr lang="en-US" sz="3086" i="1" dirty="0">
                <a:latin typeface="Source Sans Pro" panose="020B0503030403020204" pitchFamily="34" charset="0"/>
                <a:ea typeface="Source Sans Pro" panose="020B0503030403020204" pitchFamily="34" charset="0"/>
                <a:cs typeface="DejaVu Sans" panose="020B0603030804020204" pitchFamily="34" charset="0"/>
              </a:rPr>
              <a:t>Figure 6</a:t>
            </a:r>
          </a:p>
        </p:txBody>
      </p:sp>
      <p:sp>
        <p:nvSpPr>
          <p:cNvPr id="83" name="Rectangle 82">
            <a:extLst>
              <a:ext uri="{FF2B5EF4-FFF2-40B4-BE49-F238E27FC236}">
                <a16:creationId xmlns:a16="http://schemas.microsoft.com/office/drawing/2014/main" id="{30D19446-235D-411F-B46E-6915A676CA99}"/>
              </a:ext>
            </a:extLst>
          </p:cNvPr>
          <p:cNvSpPr/>
          <p:nvPr/>
        </p:nvSpPr>
        <p:spPr>
          <a:xfrm>
            <a:off x="29672661" y="16150606"/>
            <a:ext cx="6043333" cy="2246769"/>
          </a:xfrm>
          <a:prstGeom prst="rect">
            <a:avLst/>
          </a:prstGeom>
        </p:spPr>
        <p:txBody>
          <a:bodyPr wrap="square">
            <a:spAutoFit/>
          </a:bodyPr>
          <a:lstStyle/>
          <a:p>
            <a:pPr algn="just"/>
            <a:r>
              <a:rPr lang="en-US" sz="2800" dirty="0">
                <a:latin typeface="Source Sans Pro" panose="020B0503030403020204" pitchFamily="34" charset="0"/>
                <a:ea typeface="Source Sans Pro" panose="020B0503030403020204" pitchFamily="34" charset="0"/>
              </a:rPr>
              <a:t>Interestingly, we see very different CNA in case study 2. MAW sees more distinct spikes of absorption, while SYO sees little. HAL sees a spike below the quiet day curve.</a:t>
            </a:r>
          </a:p>
        </p:txBody>
      </p:sp>
      <p:sp>
        <p:nvSpPr>
          <p:cNvPr id="84" name="Rectangle: Diagonal Corners Snipped 83">
            <a:extLst>
              <a:ext uri="{FF2B5EF4-FFF2-40B4-BE49-F238E27FC236}">
                <a16:creationId xmlns:a16="http://schemas.microsoft.com/office/drawing/2014/main" id="{31796B01-8F3F-402A-8906-DC651793C4A4}"/>
              </a:ext>
            </a:extLst>
          </p:cNvPr>
          <p:cNvSpPr/>
          <p:nvPr/>
        </p:nvSpPr>
        <p:spPr>
          <a:xfrm>
            <a:off x="23147496" y="25324825"/>
            <a:ext cx="11270629" cy="765028"/>
          </a:xfrm>
          <a:prstGeom prst="snip2DiagRect">
            <a:avLst/>
          </a:prstGeom>
          <a:solidFill>
            <a:srgbClr val="2C1B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7" dirty="0"/>
          </a:p>
        </p:txBody>
      </p:sp>
      <p:sp>
        <p:nvSpPr>
          <p:cNvPr id="85" name="TextBox 84">
            <a:extLst>
              <a:ext uri="{FF2B5EF4-FFF2-40B4-BE49-F238E27FC236}">
                <a16:creationId xmlns:a16="http://schemas.microsoft.com/office/drawing/2014/main" id="{80F8DD7A-A747-4F40-844D-21132B793484}"/>
              </a:ext>
            </a:extLst>
          </p:cNvPr>
          <p:cNvSpPr txBox="1"/>
          <p:nvPr/>
        </p:nvSpPr>
        <p:spPr>
          <a:xfrm>
            <a:off x="23236578" y="25288570"/>
            <a:ext cx="8283387" cy="1675202"/>
          </a:xfrm>
          <a:prstGeom prst="rect">
            <a:avLst/>
          </a:prstGeom>
          <a:noFill/>
        </p:spPr>
        <p:txBody>
          <a:bodyPr wrap="square" rtlCol="0">
            <a:spAutoFit/>
          </a:bodyPr>
          <a:lstStyle/>
          <a:p>
            <a:r>
              <a:rPr lang="en-US" sz="5143" dirty="0">
                <a:solidFill>
                  <a:schemeClr val="bg1"/>
                </a:solidFill>
                <a:latin typeface="Source Sans Pro" panose="020B0503030403020204" pitchFamily="34" charset="0"/>
                <a:ea typeface="Source Sans Pro" panose="020B0503030403020204" pitchFamily="34" charset="0"/>
                <a:cs typeface="DejaVu Sans" panose="020B0603030804020204" pitchFamily="34" charset="0"/>
              </a:rPr>
              <a:t>Conclusions and Next Steps Steps</a:t>
            </a:r>
          </a:p>
        </p:txBody>
      </p:sp>
      <p:sp>
        <p:nvSpPr>
          <p:cNvPr id="32" name="Rectangle 31">
            <a:extLst>
              <a:ext uri="{FF2B5EF4-FFF2-40B4-BE49-F238E27FC236}">
                <a16:creationId xmlns:a16="http://schemas.microsoft.com/office/drawing/2014/main" id="{C32F612F-B818-4E8C-9837-7BA8B0E08D73}"/>
              </a:ext>
            </a:extLst>
          </p:cNvPr>
          <p:cNvSpPr/>
          <p:nvPr/>
        </p:nvSpPr>
        <p:spPr>
          <a:xfrm>
            <a:off x="23181463" y="26216469"/>
            <a:ext cx="11236662" cy="6432530"/>
          </a:xfrm>
          <a:prstGeom prst="rect">
            <a:avLst/>
          </a:prstGeom>
        </p:spPr>
        <p:txBody>
          <a:bodyPr wrap="square">
            <a:spAutoFit/>
          </a:bodyPr>
          <a:lstStyle/>
          <a:p>
            <a:pPr algn="just"/>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described temporal and spatial relations between IPDPs and Pi1B. He concluded that westward drift of  quasi-trapped protons may account for the IPDPs. Here, we show comprehensive observations of what appear to be the same type of events. We conclude:</a:t>
            </a:r>
          </a:p>
          <a:p>
            <a:pPr algn="just"/>
            <a:endParaRPr lang="en-US" sz="1600" dirty="0">
              <a:latin typeface="Source Sans Pro" panose="020B0503030403020204" pitchFamily="34" charset="0"/>
              <a:ea typeface="Source Sans Pro" panose="020B0503030403020204" pitchFamily="34" charset="0"/>
            </a:endParaRPr>
          </a:p>
          <a:p>
            <a:pPr marL="514350" indent="-514350" algn="just">
              <a:buFont typeface="+mj-lt"/>
              <a:buAutoNum type="arabicPeriod"/>
            </a:pPr>
            <a:r>
              <a:rPr lang="en-US" sz="2800" dirty="0">
                <a:latin typeface="Source Sans Pro" panose="020B0503030403020204" pitchFamily="34" charset="0"/>
                <a:ea typeface="Source Sans Pro" panose="020B0503030403020204" pitchFamily="34" charset="0"/>
              </a:rPr>
              <a:t>The Pi1B and EMIC waves discussed here appear to have a common source which is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 onset — they take different pathways from the same source</a:t>
            </a:r>
          </a:p>
          <a:p>
            <a:pPr marL="514350" indent="-514350" algn="just">
              <a:buFont typeface="+mj-lt"/>
              <a:buAutoNum type="arabicPeriod"/>
            </a:pPr>
            <a:endParaRPr lang="en-US" sz="1600" dirty="0">
              <a:latin typeface="Source Sans Pro" panose="020B0503030403020204" pitchFamily="34" charset="0"/>
              <a:ea typeface="Source Sans Pro" panose="020B0503030403020204" pitchFamily="34" charset="0"/>
            </a:endParaRPr>
          </a:p>
          <a:p>
            <a:pPr marL="514350" indent="-514350" algn="just">
              <a:buFont typeface="+mj-lt"/>
              <a:buAutoNum type="arabicPeriod"/>
            </a:pPr>
            <a:r>
              <a:rPr lang="en-US" sz="2800" dirty="0">
                <a:latin typeface="Source Sans Pro" panose="020B0503030403020204" pitchFamily="34" charset="0"/>
                <a:ea typeface="Source Sans Pro" panose="020B0503030403020204" pitchFamily="34" charset="0"/>
              </a:rPr>
              <a:t>Pi1B are already known to come from onset. The Van Allen Probes data links the EMIC waves with </a:t>
            </a:r>
            <a:r>
              <a:rPr lang="en-US" sz="2800" dirty="0" err="1">
                <a:latin typeface="Source Sans Pro" panose="020B0503030403020204" pitchFamily="34" charset="0"/>
                <a:ea typeface="Source Sans Pro" panose="020B0503030403020204" pitchFamily="34" charset="0"/>
              </a:rPr>
              <a:t>substorm</a:t>
            </a:r>
            <a:r>
              <a:rPr lang="en-US" sz="2800" dirty="0">
                <a:latin typeface="Source Sans Pro" panose="020B0503030403020204" pitchFamily="34" charset="0"/>
                <a:ea typeface="Source Sans Pro" panose="020B0503030403020204" pitchFamily="34" charset="0"/>
              </a:rPr>
              <a:t> injections. </a:t>
            </a:r>
          </a:p>
          <a:p>
            <a:pPr algn="just"/>
            <a:endParaRPr lang="en-US" sz="1600" dirty="0">
              <a:latin typeface="Source Sans Pro" panose="020B0503030403020204" pitchFamily="34" charset="0"/>
              <a:ea typeface="Source Sans Pro" panose="020B0503030403020204" pitchFamily="34" charset="0"/>
            </a:endParaRPr>
          </a:p>
          <a:p>
            <a:pPr algn="just"/>
            <a:r>
              <a:rPr lang="en-US" sz="2800" dirty="0" err="1">
                <a:latin typeface="Source Sans Pro" panose="020B0503030403020204" pitchFamily="34" charset="0"/>
                <a:ea typeface="Source Sans Pro" panose="020B0503030403020204" pitchFamily="34" charset="0"/>
              </a:rPr>
              <a:t>Substorms</a:t>
            </a:r>
            <a:r>
              <a:rPr lang="en-US" sz="2800" dirty="0">
                <a:latin typeface="Source Sans Pro" panose="020B0503030403020204" pitchFamily="34" charset="0"/>
                <a:ea typeface="Source Sans Pro" panose="020B0503030403020204" pitchFamily="34" charset="0"/>
              </a:rPr>
              <a:t> occur frequently, as do Pi1B, but IPDPs are a much rarer phenomenon– under which conditions do we see the relations described here? More work is necessary to fully understand this and the implications of the Van Allen Probes and SWARM satellite data. </a:t>
            </a:r>
          </a:p>
        </p:txBody>
      </p:sp>
      <p:cxnSp>
        <p:nvCxnSpPr>
          <p:cNvPr id="86" name="Straight Connector 85">
            <a:extLst>
              <a:ext uri="{FF2B5EF4-FFF2-40B4-BE49-F238E27FC236}">
                <a16:creationId xmlns:a16="http://schemas.microsoft.com/office/drawing/2014/main" id="{56EEA160-4820-439E-BAF1-B478B1A57D34}"/>
              </a:ext>
            </a:extLst>
          </p:cNvPr>
          <p:cNvCxnSpPr>
            <a:cxnSpLocks/>
          </p:cNvCxnSpPr>
          <p:nvPr/>
        </p:nvCxnSpPr>
        <p:spPr>
          <a:xfrm>
            <a:off x="29187912" y="22492873"/>
            <a:ext cx="0" cy="2054413"/>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88" name="Rectangle 87">
            <a:extLst>
              <a:ext uri="{FF2B5EF4-FFF2-40B4-BE49-F238E27FC236}">
                <a16:creationId xmlns:a16="http://schemas.microsoft.com/office/drawing/2014/main" id="{EBFB81DE-32D6-4A60-9199-51A32E26515C}"/>
              </a:ext>
            </a:extLst>
          </p:cNvPr>
          <p:cNvSpPr/>
          <p:nvPr/>
        </p:nvSpPr>
        <p:spPr>
          <a:xfrm>
            <a:off x="29264065" y="21302146"/>
            <a:ext cx="7078258" cy="954107"/>
          </a:xfrm>
          <a:prstGeom prst="rect">
            <a:avLst/>
          </a:prstGeom>
        </p:spPr>
        <p:txBody>
          <a:bodyPr wrap="square">
            <a:spAutoFit/>
          </a:bodyPr>
          <a:lstStyle/>
          <a:p>
            <a:pPr algn="just"/>
            <a:r>
              <a:rPr lang="en-US" sz="2800" dirty="0">
                <a:latin typeface="Source Sans Pro" panose="020B0503030403020204" pitchFamily="34" charset="0"/>
                <a:ea typeface="Source Sans Pro" panose="020B0503030403020204" pitchFamily="34" charset="0"/>
              </a:rPr>
              <a:t>The </a:t>
            </a:r>
            <a:r>
              <a:rPr lang="en-US" sz="2800" dirty="0" err="1">
                <a:latin typeface="Source Sans Pro" panose="020B0503030403020204" pitchFamily="34" charset="0"/>
                <a:ea typeface="Source Sans Pro" panose="020B0503030403020204" pitchFamily="34" charset="0"/>
              </a:rPr>
              <a:t>Kp</a:t>
            </a:r>
            <a:r>
              <a:rPr lang="en-US" sz="2800" dirty="0">
                <a:latin typeface="Source Sans Pro" panose="020B0503030403020204" pitchFamily="34" charset="0"/>
                <a:ea typeface="Source Sans Pro" panose="020B0503030403020204" pitchFamily="34" charset="0"/>
              </a:rPr>
              <a:t> index shows increased geomagnetic disturbance during the event. </a:t>
            </a:r>
          </a:p>
        </p:txBody>
      </p:sp>
      <p:sp>
        <p:nvSpPr>
          <p:cNvPr id="89" name="Rectangle 88">
            <a:extLst>
              <a:ext uri="{FF2B5EF4-FFF2-40B4-BE49-F238E27FC236}">
                <a16:creationId xmlns:a16="http://schemas.microsoft.com/office/drawing/2014/main" id="{16D0ABAE-864B-4596-B7A0-E18260741416}"/>
              </a:ext>
            </a:extLst>
          </p:cNvPr>
          <p:cNvSpPr/>
          <p:nvPr/>
        </p:nvSpPr>
        <p:spPr>
          <a:xfrm>
            <a:off x="32166588" y="22201252"/>
            <a:ext cx="4493415" cy="3108543"/>
          </a:xfrm>
          <a:prstGeom prst="rect">
            <a:avLst/>
          </a:prstGeom>
        </p:spPr>
        <p:txBody>
          <a:bodyPr wrap="square">
            <a:spAutoFit/>
          </a:bodyPr>
          <a:lstStyle/>
          <a:p>
            <a:pPr algn="just"/>
            <a:r>
              <a:rPr lang="en-US" sz="2800" dirty="0">
                <a:latin typeface="Source Sans Pro" panose="020B0503030403020204" pitchFamily="34" charset="0"/>
                <a:ea typeface="Source Sans Pro" panose="020B0503030403020204" pitchFamily="34" charset="0"/>
              </a:rPr>
              <a:t>The SWARM A magnetometer sees ULF activity when it is equatorward of a near-SYO conjunction. The quick flyover time implies the ULF activity after the red line is too far inland for relevance.</a:t>
            </a:r>
            <a:endParaRPr lang="en-US" sz="2800" dirty="0"/>
          </a:p>
        </p:txBody>
      </p:sp>
      <p:sp>
        <p:nvSpPr>
          <p:cNvPr id="90" name="Rectangle 89">
            <a:extLst>
              <a:ext uri="{FF2B5EF4-FFF2-40B4-BE49-F238E27FC236}">
                <a16:creationId xmlns:a16="http://schemas.microsoft.com/office/drawing/2014/main" id="{14D3CC88-C7EC-48C1-AC1C-AB1A15FF0950}"/>
              </a:ext>
            </a:extLst>
          </p:cNvPr>
          <p:cNvSpPr/>
          <p:nvPr/>
        </p:nvSpPr>
        <p:spPr>
          <a:xfrm>
            <a:off x="36700492" y="23333542"/>
            <a:ext cx="6894739" cy="1815882"/>
          </a:xfrm>
          <a:prstGeom prst="rect">
            <a:avLst/>
          </a:prstGeom>
        </p:spPr>
        <p:txBody>
          <a:bodyPr wrap="square">
            <a:spAutoFit/>
          </a:bodyPr>
          <a:lstStyle/>
          <a:p>
            <a:pPr algn="just"/>
            <a:r>
              <a:rPr lang="en-US" sz="2800" dirty="0">
                <a:latin typeface="Source Sans Pro" panose="020B0503030403020204" pitchFamily="34" charset="0"/>
                <a:ea typeface="Source Sans Pro" panose="020B0503030403020204" pitchFamily="34" charset="0"/>
              </a:rPr>
              <a:t>The Van Allen Probes data again sees increases in flux and spectrograms similar to EMIC waves around the time of the events in question.</a:t>
            </a:r>
            <a:endParaRPr lang="en-US" sz="2800" dirty="0"/>
          </a:p>
        </p:txBody>
      </p:sp>
      <p:sp>
        <p:nvSpPr>
          <p:cNvPr id="91" name="Rectangle 90">
            <a:extLst>
              <a:ext uri="{FF2B5EF4-FFF2-40B4-BE49-F238E27FC236}">
                <a16:creationId xmlns:a16="http://schemas.microsoft.com/office/drawing/2014/main" id="{1C20BAD0-567C-4FEA-BF2E-728BD0D4E9A3}"/>
              </a:ext>
            </a:extLst>
          </p:cNvPr>
          <p:cNvSpPr/>
          <p:nvPr/>
        </p:nvSpPr>
        <p:spPr>
          <a:xfrm>
            <a:off x="23017123" y="20274282"/>
            <a:ext cx="13574409" cy="954107"/>
          </a:xfrm>
          <a:prstGeom prst="rect">
            <a:avLst/>
          </a:prstGeom>
        </p:spPr>
        <p:txBody>
          <a:bodyPr wrap="square">
            <a:spAutoFit/>
          </a:bodyPr>
          <a:lstStyle/>
          <a:p>
            <a:pPr algn="just"/>
            <a:r>
              <a:rPr lang="en-US" sz="2800" dirty="0">
                <a:latin typeface="Source Sans Pro" panose="020B0503030403020204" pitchFamily="34" charset="0"/>
                <a:ea typeface="Source Sans Pro" panose="020B0503030403020204" pitchFamily="34" charset="0"/>
              </a:rPr>
              <a:t>We see Pi1B in MAW (and potentially SYO– it is less clear) and an IPDP in NEU and HAL. This again matches the observations in </a:t>
            </a:r>
            <a:r>
              <a:rPr lang="en-US" sz="2800" dirty="0" err="1">
                <a:latin typeface="Source Sans Pro" panose="020B0503030403020204" pitchFamily="34" charset="0"/>
                <a:ea typeface="Source Sans Pro" panose="020B0503030403020204" pitchFamily="34" charset="0"/>
              </a:rPr>
              <a:t>Heacock</a:t>
            </a:r>
            <a:r>
              <a:rPr lang="en-US" sz="2800" dirty="0">
                <a:latin typeface="Source Sans Pro" panose="020B0503030403020204" pitchFamily="34" charset="0"/>
                <a:ea typeface="Source Sans Pro" panose="020B0503030403020204" pitchFamily="34" charset="0"/>
              </a:rPr>
              <a:t> 1971.</a:t>
            </a:r>
          </a:p>
        </p:txBody>
      </p:sp>
    </p:spTree>
    <p:extLst>
      <p:ext uri="{BB962C8B-B14F-4D97-AF65-F5344CB8AC3E}">
        <p14:creationId xmlns:p14="http://schemas.microsoft.com/office/powerpoint/2010/main" val="22668227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2288</TotalTime>
  <Words>1401</Words>
  <Application>Microsoft Office PowerPoint</Application>
  <PresentationFormat>Custom</PresentationFormat>
  <Paragraphs>142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Source Sans Pro</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Michie</dc:creator>
  <cp:lastModifiedBy>Salzano, Michelle L</cp:lastModifiedBy>
  <cp:revision>62</cp:revision>
  <dcterms:created xsi:type="dcterms:W3CDTF">2019-12-02T16:18:06Z</dcterms:created>
  <dcterms:modified xsi:type="dcterms:W3CDTF">2019-12-04T19:46:48Z</dcterms:modified>
</cp:coreProperties>
</file>