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media/image23.emf" ContentType="image/emf"/>
  <Override PartName="/ppt/media/image24.emf" ContentType="image/emf"/>
  <Override PartName="/ppt/media/image29.emf" ContentType="image/emf"/>
  <Override PartName="/ppt/media/image31.emf" ContentType="image/emf"/>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7010400" cy="9236075"/>
  <p:defaultTextStyle>
    <a:defPPr>
      <a:defRPr lang="en-US"/>
    </a:defPPr>
    <a:lvl1pPr algn="l" rtl="0" fontAlgn="base">
      <a:spcBef>
        <a:spcPct val="0"/>
      </a:spcBef>
      <a:spcAft>
        <a:spcPct val="0"/>
      </a:spcAft>
      <a:defRPr sz="2400"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sz="2400"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sz="2400"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sz="2400"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sz="2400"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sz="2400"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sz="2400"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sz="2400"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sz="2400"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B9BD5"/>
    <a:srgbClr val="0000FF"/>
    <a:srgbClr val="009644"/>
    <a:srgbClr val="5577A1"/>
    <a:srgbClr val="8591AB"/>
    <a:srgbClr val="7895B8"/>
    <a:srgbClr val="3333CC"/>
    <a:srgbClr val="000099"/>
    <a:srgbClr val="FF3300"/>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399" autoAdjust="0"/>
    <p:restoredTop sz="99667" autoAdjust="0"/>
  </p:normalViewPr>
  <p:slideViewPr>
    <p:cSldViewPr>
      <p:cViewPr varScale="1">
        <p:scale>
          <a:sx n="23" d="100"/>
          <a:sy n="23" d="100"/>
        </p:scale>
        <p:origin x="2100" y="96"/>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384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12" tIns="46407" rIns="92812" bIns="46407" numCol="1" anchor="t" anchorCtr="0" compatLnSpc="1">
            <a:prstTxWarp prst="textNoShape">
              <a:avLst/>
            </a:prstTxWarp>
          </a:bodyPr>
          <a:lstStyle>
            <a:lvl1pPr defTabSz="928688">
              <a:defRPr sz="1300">
                <a:latin typeface="Times New Roman" panose="02020603050405020304" pitchFamily="18" charset="0"/>
              </a:defRPr>
            </a:lvl1pPr>
          </a:lstStyle>
          <a:p>
            <a:endParaRPr lang="en-US" altLang="en-US"/>
          </a:p>
        </p:txBody>
      </p:sp>
      <p:sp>
        <p:nvSpPr>
          <p:cNvPr id="4099" name="Rectangle 3"/>
          <p:cNvSpPr>
            <a:spLocks noGrp="1" noChangeArrowheads="1"/>
          </p:cNvSpPr>
          <p:nvPr>
            <p:ph type="dt" sz="quarter" idx="1"/>
          </p:nvPr>
        </p:nvSpPr>
        <p:spPr bwMode="auto">
          <a:xfrm>
            <a:off x="3971925" y="0"/>
            <a:ext cx="30384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12" tIns="46407" rIns="92812" bIns="46407" numCol="1" anchor="t" anchorCtr="0" compatLnSpc="1">
            <a:prstTxWarp prst="textNoShape">
              <a:avLst/>
            </a:prstTxWarp>
          </a:bodyPr>
          <a:lstStyle>
            <a:lvl1pPr algn="r" defTabSz="928688">
              <a:defRPr sz="1300">
                <a:latin typeface="Times New Roman" panose="02020603050405020304" pitchFamily="18" charset="0"/>
              </a:defRPr>
            </a:lvl1pPr>
          </a:lstStyle>
          <a:p>
            <a:endParaRPr lang="en-US" altLang="en-US"/>
          </a:p>
        </p:txBody>
      </p:sp>
      <p:sp>
        <p:nvSpPr>
          <p:cNvPr id="4100" name="Rectangle 4"/>
          <p:cNvSpPr>
            <a:spLocks noGrp="1" noChangeArrowheads="1"/>
          </p:cNvSpPr>
          <p:nvPr>
            <p:ph type="ftr" sz="quarter" idx="2"/>
          </p:nvPr>
        </p:nvSpPr>
        <p:spPr bwMode="auto">
          <a:xfrm>
            <a:off x="0" y="8774113"/>
            <a:ext cx="30384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12" tIns="46407" rIns="92812" bIns="46407" numCol="1" anchor="b" anchorCtr="0" compatLnSpc="1">
            <a:prstTxWarp prst="textNoShape">
              <a:avLst/>
            </a:prstTxWarp>
          </a:bodyPr>
          <a:lstStyle>
            <a:lvl1pPr defTabSz="928688">
              <a:defRPr sz="1300">
                <a:latin typeface="Times New Roman" panose="02020603050405020304" pitchFamily="18" charset="0"/>
              </a:defRPr>
            </a:lvl1pPr>
          </a:lstStyle>
          <a:p>
            <a:endParaRPr lang="en-US" altLang="en-US"/>
          </a:p>
        </p:txBody>
      </p:sp>
      <p:sp>
        <p:nvSpPr>
          <p:cNvPr id="4101" name="Rectangle 5"/>
          <p:cNvSpPr>
            <a:spLocks noGrp="1" noChangeArrowheads="1"/>
          </p:cNvSpPr>
          <p:nvPr>
            <p:ph type="sldNum" sz="quarter" idx="3"/>
          </p:nvPr>
        </p:nvSpPr>
        <p:spPr bwMode="auto">
          <a:xfrm>
            <a:off x="3971925" y="8774113"/>
            <a:ext cx="30384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12" tIns="46407" rIns="92812" bIns="46407" numCol="1" anchor="b" anchorCtr="0" compatLnSpc="1">
            <a:prstTxWarp prst="textNoShape">
              <a:avLst/>
            </a:prstTxWarp>
          </a:bodyPr>
          <a:lstStyle>
            <a:lvl1pPr algn="r" defTabSz="928688">
              <a:defRPr sz="1300">
                <a:latin typeface="Times New Roman" panose="02020603050405020304" pitchFamily="18" charset="0"/>
              </a:defRPr>
            </a:lvl1pPr>
          </a:lstStyle>
          <a:p>
            <a:fld id="{637B5F3C-CFE3-4772-ACD9-158237D71801}" type="slidenum">
              <a:rPr lang="en-US" altLang="en-US"/>
              <a:pPr/>
              <a:t>‹#›</a:t>
            </a:fld>
            <a:endParaRPr lang="en-US" altLang="en-US"/>
          </a:p>
        </p:txBody>
      </p:sp>
    </p:spTree>
    <p:extLst>
      <p:ext uri="{BB962C8B-B14F-4D97-AF65-F5344CB8AC3E}">
        <p14:creationId xmlns:p14="http://schemas.microsoft.com/office/powerpoint/2010/main" val="1605719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043238"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9573" tIns="9786" rIns="19573" bIns="9786" numCol="1" anchor="t" anchorCtr="0" compatLnSpc="1">
            <a:prstTxWarp prst="textNoShape">
              <a:avLst/>
            </a:prstTxWarp>
          </a:bodyPr>
          <a:lstStyle>
            <a:lvl1pPr defTabSz="195263">
              <a:defRPr sz="300">
                <a:latin typeface="Times New Roman" panose="02020603050405020304" pitchFamily="18" charset="0"/>
              </a:defRPr>
            </a:lvl1pPr>
          </a:lstStyle>
          <a:p>
            <a:endParaRPr lang="en-US" altLang="en-US"/>
          </a:p>
        </p:txBody>
      </p:sp>
      <p:sp>
        <p:nvSpPr>
          <p:cNvPr id="5123" name="Rectangle 1027"/>
          <p:cNvSpPr>
            <a:spLocks noGrp="1" noChangeArrowheads="1"/>
          </p:cNvSpPr>
          <p:nvPr>
            <p:ph type="dt" idx="1"/>
          </p:nvPr>
        </p:nvSpPr>
        <p:spPr bwMode="auto">
          <a:xfrm>
            <a:off x="3967163" y="0"/>
            <a:ext cx="3043237"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9573" tIns="9786" rIns="19573" bIns="9786" numCol="1" anchor="t" anchorCtr="0" compatLnSpc="1">
            <a:prstTxWarp prst="textNoShape">
              <a:avLst/>
            </a:prstTxWarp>
          </a:bodyPr>
          <a:lstStyle>
            <a:lvl1pPr algn="r" defTabSz="195263">
              <a:defRPr sz="300">
                <a:latin typeface="Times New Roman" panose="02020603050405020304" pitchFamily="18" charset="0"/>
              </a:defRPr>
            </a:lvl1pPr>
          </a:lstStyle>
          <a:p>
            <a:endParaRPr lang="en-US" altLang="en-US"/>
          </a:p>
        </p:txBody>
      </p:sp>
      <p:sp>
        <p:nvSpPr>
          <p:cNvPr id="3076" name="Rectangle 1028"/>
          <p:cNvSpPr>
            <a:spLocks noGrp="1" noRot="1" noChangeAspect="1" noChangeArrowheads="1" noTextEdit="1"/>
          </p:cNvSpPr>
          <p:nvPr>
            <p:ph type="sldImg" idx="2"/>
          </p:nvPr>
        </p:nvSpPr>
        <p:spPr bwMode="auto">
          <a:xfrm>
            <a:off x="1206500" y="696913"/>
            <a:ext cx="4602163" cy="34512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1029"/>
          <p:cNvSpPr>
            <a:spLocks noGrp="1" noChangeArrowheads="1"/>
          </p:cNvSpPr>
          <p:nvPr>
            <p:ph type="body" sz="quarter" idx="3"/>
          </p:nvPr>
        </p:nvSpPr>
        <p:spPr bwMode="auto">
          <a:xfrm>
            <a:off x="938213" y="4392613"/>
            <a:ext cx="5133975" cy="414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9573" tIns="9786" rIns="19573" bIns="978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1030"/>
          <p:cNvSpPr>
            <a:spLocks noGrp="1" noChangeArrowheads="1"/>
          </p:cNvSpPr>
          <p:nvPr>
            <p:ph type="ftr" sz="quarter" idx="4"/>
          </p:nvPr>
        </p:nvSpPr>
        <p:spPr bwMode="auto">
          <a:xfrm>
            <a:off x="0" y="8769350"/>
            <a:ext cx="3043238"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9573" tIns="9786" rIns="19573" bIns="9786" numCol="1" anchor="b" anchorCtr="0" compatLnSpc="1">
            <a:prstTxWarp prst="textNoShape">
              <a:avLst/>
            </a:prstTxWarp>
          </a:bodyPr>
          <a:lstStyle>
            <a:lvl1pPr defTabSz="195263">
              <a:defRPr sz="300">
                <a:latin typeface="Times New Roman" panose="02020603050405020304" pitchFamily="18" charset="0"/>
              </a:defRPr>
            </a:lvl1pPr>
          </a:lstStyle>
          <a:p>
            <a:endParaRPr lang="en-US" altLang="en-US"/>
          </a:p>
        </p:txBody>
      </p:sp>
      <p:sp>
        <p:nvSpPr>
          <p:cNvPr id="5127" name="Rectangle 1031"/>
          <p:cNvSpPr>
            <a:spLocks noGrp="1" noChangeArrowheads="1"/>
          </p:cNvSpPr>
          <p:nvPr>
            <p:ph type="sldNum" sz="quarter" idx="5"/>
          </p:nvPr>
        </p:nvSpPr>
        <p:spPr bwMode="auto">
          <a:xfrm>
            <a:off x="3967163" y="8769350"/>
            <a:ext cx="3043237"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9573" tIns="9786" rIns="19573" bIns="9786" numCol="1" anchor="b" anchorCtr="0" compatLnSpc="1">
            <a:prstTxWarp prst="textNoShape">
              <a:avLst/>
            </a:prstTxWarp>
          </a:bodyPr>
          <a:lstStyle>
            <a:lvl1pPr algn="r" defTabSz="195263">
              <a:defRPr sz="300">
                <a:latin typeface="Times New Roman" panose="02020603050405020304" pitchFamily="18" charset="0"/>
              </a:defRPr>
            </a:lvl1pPr>
          </a:lstStyle>
          <a:p>
            <a:fld id="{C7129FC2-33B5-4935-8A39-7F846CB4889D}" type="slidenum">
              <a:rPr lang="en-US" altLang="en-US"/>
              <a:pPr/>
              <a:t>‹#›</a:t>
            </a:fld>
            <a:endParaRPr lang="en-US" altLang="en-US"/>
          </a:p>
        </p:txBody>
      </p:sp>
    </p:spTree>
    <p:extLst>
      <p:ext uri="{BB962C8B-B14F-4D97-AF65-F5344CB8AC3E}">
        <p14:creationId xmlns:p14="http://schemas.microsoft.com/office/powerpoint/2010/main" val="8215128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31"/>
          <p:cNvSpPr>
            <a:spLocks noGrp="1" noChangeArrowheads="1"/>
          </p:cNvSpPr>
          <p:nvPr>
            <p:ph type="sldNum" sz="quarter" idx="5"/>
          </p:nvPr>
        </p:nvSpPr>
        <p:spPr>
          <a:noFill/>
        </p:spPr>
        <p:txBody>
          <a:bodyPr/>
          <a:lstStyle>
            <a:lvl1pPr defTabSz="195263" eaLnBrk="0" hangingPunct="0">
              <a:defRPr sz="2400">
                <a:solidFill>
                  <a:schemeClr val="tx1"/>
                </a:solidFill>
                <a:latin typeface="Calibri" panose="020F0502020204030204" pitchFamily="34" charset="0"/>
                <a:cs typeface="Arial" panose="020B0604020202020204" pitchFamily="34" charset="0"/>
              </a:defRPr>
            </a:lvl1pPr>
            <a:lvl2pPr marL="714375" indent="-276225" defTabSz="195263" eaLnBrk="0" hangingPunct="0">
              <a:defRPr sz="2400">
                <a:solidFill>
                  <a:schemeClr val="tx1"/>
                </a:solidFill>
                <a:latin typeface="Calibri" panose="020F0502020204030204" pitchFamily="34" charset="0"/>
                <a:cs typeface="Arial" panose="020B0604020202020204" pitchFamily="34" charset="0"/>
              </a:defRPr>
            </a:lvl2pPr>
            <a:lvl3pPr marL="1096963" indent="-219075" defTabSz="195263" eaLnBrk="0" hangingPunct="0">
              <a:defRPr sz="2400">
                <a:solidFill>
                  <a:schemeClr val="tx1"/>
                </a:solidFill>
                <a:latin typeface="Calibri" panose="020F0502020204030204" pitchFamily="34" charset="0"/>
                <a:cs typeface="Arial" panose="020B0604020202020204" pitchFamily="34" charset="0"/>
              </a:defRPr>
            </a:lvl3pPr>
            <a:lvl4pPr marL="1536700" indent="-220663" defTabSz="195263" eaLnBrk="0" hangingPunct="0">
              <a:defRPr sz="2400">
                <a:solidFill>
                  <a:schemeClr val="tx1"/>
                </a:solidFill>
                <a:latin typeface="Calibri" panose="020F0502020204030204" pitchFamily="34" charset="0"/>
                <a:cs typeface="Arial" panose="020B0604020202020204" pitchFamily="34" charset="0"/>
              </a:defRPr>
            </a:lvl4pPr>
            <a:lvl5pPr marL="1974850" indent="-219075" defTabSz="195263" eaLnBrk="0" hangingPunct="0">
              <a:defRPr sz="2400">
                <a:solidFill>
                  <a:schemeClr val="tx1"/>
                </a:solidFill>
                <a:latin typeface="Calibri" panose="020F0502020204030204" pitchFamily="34" charset="0"/>
                <a:cs typeface="Arial" panose="020B0604020202020204" pitchFamily="34" charset="0"/>
              </a:defRPr>
            </a:lvl5pPr>
            <a:lvl6pPr marL="2432050" indent="-219075" defTabSz="195263"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889250" indent="-219075" defTabSz="195263"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346450" indent="-219075" defTabSz="195263"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03650" indent="-219075" defTabSz="195263"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pPr eaLnBrk="1" hangingPunct="1"/>
            <a:fld id="{4956D385-D603-4701-9EC2-5B564DCFFDF4}" type="slidenum">
              <a:rPr lang="en-US" altLang="en-US" sz="300">
                <a:latin typeface="Times New Roman" panose="02020603050405020304" pitchFamily="18" charset="0"/>
              </a:rPr>
              <a:pPr eaLnBrk="1" hangingPunct="1"/>
              <a:t>1</a:t>
            </a:fld>
            <a:endParaRPr lang="en-US" altLang="en-US" sz="300">
              <a:latin typeface="Times New Roman" panose="02020603050405020304" pitchFamily="18"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p:txBody>
          <a:bodyPr/>
          <a:lstStyle/>
          <a:p>
            <a:pPr eaLnBrk="1" hangingPunct="1"/>
            <a:endParaRPr lang="en-US" altLang="en-US"/>
          </a:p>
        </p:txBody>
      </p:sp>
    </p:spTree>
    <p:extLst>
      <p:ext uri="{BB962C8B-B14F-4D97-AF65-F5344CB8AC3E}">
        <p14:creationId xmlns:p14="http://schemas.microsoft.com/office/powerpoint/2010/main" val="1359527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8ACFF45B-AA46-4959-B53A-245D3D475D23}" type="slidenum">
              <a:rPr lang="en-US" altLang="en-US"/>
              <a:pPr/>
              <a:t>‹#›</a:t>
            </a:fld>
            <a:endParaRPr lang="en-US" altLang="en-US"/>
          </a:p>
        </p:txBody>
      </p:sp>
    </p:spTree>
    <p:extLst>
      <p:ext uri="{BB962C8B-B14F-4D97-AF65-F5344CB8AC3E}">
        <p14:creationId xmlns:p14="http://schemas.microsoft.com/office/powerpoint/2010/main" val="2523039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F618ABB4-61B2-45AF-9B19-A20783C2A0D3}" type="slidenum">
              <a:rPr lang="en-US" altLang="en-US"/>
              <a:pPr/>
              <a:t>‹#›</a:t>
            </a:fld>
            <a:endParaRPr lang="en-US" altLang="en-US"/>
          </a:p>
        </p:txBody>
      </p:sp>
    </p:spTree>
    <p:extLst>
      <p:ext uri="{BB962C8B-B14F-4D97-AF65-F5344CB8AC3E}">
        <p14:creationId xmlns:p14="http://schemas.microsoft.com/office/powerpoint/2010/main" val="1442872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1EDD194-744A-4A09-A341-F713D981F434}" type="slidenum">
              <a:rPr lang="en-US" altLang="en-US"/>
              <a:pPr/>
              <a:t>‹#›</a:t>
            </a:fld>
            <a:endParaRPr lang="en-US" altLang="en-US"/>
          </a:p>
        </p:txBody>
      </p:sp>
    </p:spTree>
    <p:extLst>
      <p:ext uri="{BB962C8B-B14F-4D97-AF65-F5344CB8AC3E}">
        <p14:creationId xmlns:p14="http://schemas.microsoft.com/office/powerpoint/2010/main" val="166503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F5B0FBCF-6BA0-47F7-A740-CA26315BB8A7}" type="slidenum">
              <a:rPr lang="en-US" altLang="en-US"/>
              <a:pPr/>
              <a:t>‹#›</a:t>
            </a:fld>
            <a:endParaRPr lang="en-US" altLang="en-US"/>
          </a:p>
        </p:txBody>
      </p:sp>
    </p:spTree>
    <p:extLst>
      <p:ext uri="{BB962C8B-B14F-4D97-AF65-F5344CB8AC3E}">
        <p14:creationId xmlns:p14="http://schemas.microsoft.com/office/powerpoint/2010/main" val="745130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1FBDBDB0-B168-4692-ABFE-80F7F47589D8}" type="slidenum">
              <a:rPr lang="en-US" altLang="en-US"/>
              <a:pPr/>
              <a:t>‹#›</a:t>
            </a:fld>
            <a:endParaRPr lang="en-US" altLang="en-US"/>
          </a:p>
        </p:txBody>
      </p:sp>
    </p:spTree>
    <p:extLst>
      <p:ext uri="{BB962C8B-B14F-4D97-AF65-F5344CB8AC3E}">
        <p14:creationId xmlns:p14="http://schemas.microsoft.com/office/powerpoint/2010/main" val="272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FE3DB6ED-B8D9-40A3-A581-E740425E24A5}" type="slidenum">
              <a:rPr lang="en-US" altLang="en-US"/>
              <a:pPr/>
              <a:t>‹#›</a:t>
            </a:fld>
            <a:endParaRPr lang="en-US" altLang="en-US"/>
          </a:p>
        </p:txBody>
      </p:sp>
    </p:spTree>
    <p:extLst>
      <p:ext uri="{BB962C8B-B14F-4D97-AF65-F5344CB8AC3E}">
        <p14:creationId xmlns:p14="http://schemas.microsoft.com/office/powerpoint/2010/main" val="2890218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2C3A1BBC-30FB-4E2B-ADF5-12CEFD27D9A1}" type="slidenum">
              <a:rPr lang="en-US" altLang="en-US"/>
              <a:pPr/>
              <a:t>‹#›</a:t>
            </a:fld>
            <a:endParaRPr lang="en-US" altLang="en-US"/>
          </a:p>
        </p:txBody>
      </p:sp>
    </p:spTree>
    <p:extLst>
      <p:ext uri="{BB962C8B-B14F-4D97-AF65-F5344CB8AC3E}">
        <p14:creationId xmlns:p14="http://schemas.microsoft.com/office/powerpoint/2010/main" val="1157690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28908CC8-5AB2-4EA3-8EE5-F176D554B9CD}" type="slidenum">
              <a:rPr lang="en-US" altLang="en-US"/>
              <a:pPr/>
              <a:t>‹#›</a:t>
            </a:fld>
            <a:endParaRPr lang="en-US" altLang="en-US"/>
          </a:p>
        </p:txBody>
      </p:sp>
    </p:spTree>
    <p:extLst>
      <p:ext uri="{BB962C8B-B14F-4D97-AF65-F5344CB8AC3E}">
        <p14:creationId xmlns:p14="http://schemas.microsoft.com/office/powerpoint/2010/main" val="1293764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A1F67E55-BBC1-4368-996B-58C68320128F}" type="slidenum">
              <a:rPr lang="en-US" altLang="en-US"/>
              <a:pPr/>
              <a:t>‹#›</a:t>
            </a:fld>
            <a:endParaRPr lang="en-US" altLang="en-US"/>
          </a:p>
        </p:txBody>
      </p:sp>
    </p:spTree>
    <p:extLst>
      <p:ext uri="{BB962C8B-B14F-4D97-AF65-F5344CB8AC3E}">
        <p14:creationId xmlns:p14="http://schemas.microsoft.com/office/powerpoint/2010/main" val="1064233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8DFF135-3310-4055-9525-56CFC4A5D4E7}" type="slidenum">
              <a:rPr lang="en-US" altLang="en-US"/>
              <a:pPr/>
              <a:t>‹#›</a:t>
            </a:fld>
            <a:endParaRPr lang="en-US" altLang="en-US"/>
          </a:p>
        </p:txBody>
      </p:sp>
    </p:spTree>
    <p:extLst>
      <p:ext uri="{BB962C8B-B14F-4D97-AF65-F5344CB8AC3E}">
        <p14:creationId xmlns:p14="http://schemas.microsoft.com/office/powerpoint/2010/main" val="3301888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CD404D2-1D0D-4F4E-A92D-424959D09FA8}" type="slidenum">
              <a:rPr lang="en-US" altLang="en-US"/>
              <a:pPr/>
              <a:t>‹#›</a:t>
            </a:fld>
            <a:endParaRPr lang="en-US" altLang="en-US"/>
          </a:p>
        </p:txBody>
      </p:sp>
    </p:spTree>
    <p:extLst>
      <p:ext uri="{BB962C8B-B14F-4D97-AF65-F5344CB8AC3E}">
        <p14:creationId xmlns:p14="http://schemas.microsoft.com/office/powerpoint/2010/main" val="521868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292475" y="2925763"/>
            <a:ext cx="373062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ctr" anchorCtr="0" compatLnSpc="1">
            <a:prstTxWarp prst="textNoShape">
              <a:avLst/>
            </a:prstTxWarp>
          </a:bodyPr>
          <a:lstStyle/>
          <a:p>
            <a:pPr lvl="0"/>
            <a:r>
              <a:rPr lang="en-US" altLang="en-US"/>
              <a:t>Click to edit Master title style</a:t>
            </a:r>
          </a:p>
        </p:txBody>
      </p:sp>
      <p:sp>
        <p:nvSpPr>
          <p:cNvPr id="2051" name="Rectangle 3"/>
          <p:cNvSpPr>
            <a:spLocks noGrp="1" noChangeArrowheads="1"/>
          </p:cNvSpPr>
          <p:nvPr>
            <p:ph type="body" idx="1"/>
          </p:nvPr>
        </p:nvSpPr>
        <p:spPr bwMode="auto">
          <a:xfrm>
            <a:off x="3292475" y="9509125"/>
            <a:ext cx="37306250" cy="1975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defRPr sz="6700">
                <a:latin typeface="Times New Roman" pitchFamily="18"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a:defRPr sz="6700">
                <a:latin typeface="Times New Roman" pitchFamily="18"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a:defRPr sz="6700">
                <a:latin typeface="Times New Roman" panose="02020603050405020304" pitchFamily="18" charset="0"/>
              </a:defRPr>
            </a:lvl1pPr>
          </a:lstStyle>
          <a:p>
            <a:fld id="{B4BDD364-DA47-47D9-B037-E66DA87CD0D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imes New Roman" pitchFamily="18" charset="0"/>
        </a:defRPr>
      </a:lvl2pPr>
      <a:lvl3pPr algn="ctr" defTabSz="4389438" rtl="0" eaLnBrk="0" fontAlgn="base" hangingPunct="0">
        <a:spcBef>
          <a:spcPct val="0"/>
        </a:spcBef>
        <a:spcAft>
          <a:spcPct val="0"/>
        </a:spcAft>
        <a:defRPr sz="21100">
          <a:solidFill>
            <a:schemeClr val="tx2"/>
          </a:solidFill>
          <a:latin typeface="Times New Roman" pitchFamily="18" charset="0"/>
        </a:defRPr>
      </a:lvl3pPr>
      <a:lvl4pPr algn="ctr" defTabSz="4389438" rtl="0" eaLnBrk="0" fontAlgn="base" hangingPunct="0">
        <a:spcBef>
          <a:spcPct val="0"/>
        </a:spcBef>
        <a:spcAft>
          <a:spcPct val="0"/>
        </a:spcAft>
        <a:defRPr sz="21100">
          <a:solidFill>
            <a:schemeClr val="tx2"/>
          </a:solidFill>
          <a:latin typeface="Times New Roman" pitchFamily="18" charset="0"/>
        </a:defRPr>
      </a:lvl4pPr>
      <a:lvl5pPr algn="ctr" defTabSz="4389438" rtl="0" eaLnBrk="0" fontAlgn="base" hangingPunct="0">
        <a:spcBef>
          <a:spcPct val="0"/>
        </a:spcBef>
        <a:spcAft>
          <a:spcPct val="0"/>
        </a:spcAft>
        <a:defRPr sz="21100">
          <a:solidFill>
            <a:schemeClr val="tx2"/>
          </a:solidFill>
          <a:latin typeface="Times New Roman" pitchFamily="18" charset="0"/>
        </a:defRPr>
      </a:lvl5pPr>
      <a:lvl6pPr marL="457200" algn="ctr" defTabSz="4389438" rtl="0" fontAlgn="base">
        <a:spcBef>
          <a:spcPct val="0"/>
        </a:spcBef>
        <a:spcAft>
          <a:spcPct val="0"/>
        </a:spcAft>
        <a:defRPr sz="21100">
          <a:solidFill>
            <a:schemeClr val="tx2"/>
          </a:solidFill>
          <a:latin typeface="Times New Roman" pitchFamily="18" charset="0"/>
        </a:defRPr>
      </a:lvl6pPr>
      <a:lvl7pPr marL="914400" algn="ctr" defTabSz="4389438" rtl="0" fontAlgn="base">
        <a:spcBef>
          <a:spcPct val="0"/>
        </a:spcBef>
        <a:spcAft>
          <a:spcPct val="0"/>
        </a:spcAft>
        <a:defRPr sz="21100">
          <a:solidFill>
            <a:schemeClr val="tx2"/>
          </a:solidFill>
          <a:latin typeface="Times New Roman" pitchFamily="18" charset="0"/>
        </a:defRPr>
      </a:lvl7pPr>
      <a:lvl8pPr marL="1371600" algn="ctr" defTabSz="4389438" rtl="0" fontAlgn="base">
        <a:spcBef>
          <a:spcPct val="0"/>
        </a:spcBef>
        <a:spcAft>
          <a:spcPct val="0"/>
        </a:spcAft>
        <a:defRPr sz="21100">
          <a:solidFill>
            <a:schemeClr val="tx2"/>
          </a:solidFill>
          <a:latin typeface="Times New Roman" pitchFamily="18" charset="0"/>
        </a:defRPr>
      </a:lvl8pPr>
      <a:lvl9pPr marL="1828800" algn="ctr" defTabSz="4389438" rtl="0" fontAlgn="base">
        <a:spcBef>
          <a:spcPct val="0"/>
        </a:spcBef>
        <a:spcAft>
          <a:spcPct val="0"/>
        </a:spcAft>
        <a:defRPr sz="21100">
          <a:solidFill>
            <a:schemeClr val="tx2"/>
          </a:solidFill>
          <a:latin typeface="Times New Roman" pitchFamily="18"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1.jpg"/><Relationship Id="rId18" Type="http://schemas.openxmlformats.org/officeDocument/2006/relationships/image" Target="../media/image16.png"/><Relationship Id="rId26" Type="http://schemas.openxmlformats.org/officeDocument/2006/relationships/image" Target="../media/image24.emf"/><Relationship Id="rId21" Type="http://schemas.openxmlformats.org/officeDocument/2006/relationships/image" Target="../media/image19.jpeg"/><Relationship Id="rId34" Type="http://schemas.openxmlformats.org/officeDocument/2006/relationships/image" Target="../media/image32.emf"/><Relationship Id="rId7" Type="http://schemas.openxmlformats.org/officeDocument/2006/relationships/image" Target="../media/image5.png"/><Relationship Id="rId12" Type="http://schemas.openxmlformats.org/officeDocument/2006/relationships/image" Target="../media/image10.tiff"/><Relationship Id="rId17" Type="http://schemas.openxmlformats.org/officeDocument/2006/relationships/image" Target="../media/image15.png"/><Relationship Id="rId25" Type="http://schemas.openxmlformats.org/officeDocument/2006/relationships/image" Target="../media/image23.emf"/><Relationship Id="rId33" Type="http://schemas.openxmlformats.org/officeDocument/2006/relationships/image" Target="../media/image31.emf"/><Relationship Id="rId2" Type="http://schemas.openxmlformats.org/officeDocument/2006/relationships/notesSlide" Target="../notesSlides/notesSlide1.xml"/><Relationship Id="rId16" Type="http://schemas.openxmlformats.org/officeDocument/2006/relationships/image" Target="../media/image14.svg"/><Relationship Id="rId20" Type="http://schemas.openxmlformats.org/officeDocument/2006/relationships/image" Target="../media/image18.emf"/><Relationship Id="rId29" Type="http://schemas.openxmlformats.org/officeDocument/2006/relationships/image" Target="../media/image27.emf"/><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emf"/><Relationship Id="rId32" Type="http://schemas.openxmlformats.org/officeDocument/2006/relationships/image" Target="../media/image30.emf"/><Relationship Id="rId37" Type="http://schemas.openxmlformats.org/officeDocument/2006/relationships/image" Target="../media/image35.emf"/><Relationship Id="rId5" Type="http://schemas.openxmlformats.org/officeDocument/2006/relationships/image" Target="../media/image3.emf"/><Relationship Id="rId15" Type="http://schemas.openxmlformats.org/officeDocument/2006/relationships/image" Target="../media/image13.png"/><Relationship Id="rId23" Type="http://schemas.openxmlformats.org/officeDocument/2006/relationships/image" Target="../media/image21.emf"/><Relationship Id="rId28" Type="http://schemas.openxmlformats.org/officeDocument/2006/relationships/image" Target="../media/image26.emf"/><Relationship Id="rId36" Type="http://schemas.openxmlformats.org/officeDocument/2006/relationships/image" Target="../media/image34.emf"/><Relationship Id="rId10" Type="http://schemas.openxmlformats.org/officeDocument/2006/relationships/image" Target="../media/image8.emf"/><Relationship Id="rId19" Type="http://schemas.openxmlformats.org/officeDocument/2006/relationships/image" Target="../media/image17.png"/><Relationship Id="rId31" Type="http://schemas.openxmlformats.org/officeDocument/2006/relationships/image" Target="../media/image29.emf"/><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 Id="rId27" Type="http://schemas.openxmlformats.org/officeDocument/2006/relationships/image" Target="../media/image25.emf"/><Relationship Id="rId30" Type="http://schemas.openxmlformats.org/officeDocument/2006/relationships/image" Target="../media/image28.emf"/><Relationship Id="rId35" Type="http://schemas.openxmlformats.org/officeDocument/2006/relationships/image" Target="../media/image33.emf"/><Relationship Id="rId8" Type="http://schemas.openxmlformats.org/officeDocument/2006/relationships/image" Target="../media/image6.png"/><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5577A1"/>
        </a:solidFill>
        <a:effectLst/>
      </p:bgPr>
    </p:bg>
    <p:spTree>
      <p:nvGrpSpPr>
        <p:cNvPr id="1" name=""/>
        <p:cNvGrpSpPr/>
        <p:nvPr/>
      </p:nvGrpSpPr>
      <p:grpSpPr>
        <a:xfrm>
          <a:off x="0" y="0"/>
          <a:ext cx="0" cy="0"/>
          <a:chOff x="0" y="0"/>
          <a:chExt cx="0" cy="0"/>
        </a:xfrm>
      </p:grpSpPr>
      <p:sp>
        <p:nvSpPr>
          <p:cNvPr id="136" name="Rectangle 135"/>
          <p:cNvSpPr/>
          <p:nvPr/>
        </p:nvSpPr>
        <p:spPr>
          <a:xfrm>
            <a:off x="29641800" y="5638800"/>
            <a:ext cx="13716000" cy="9253197"/>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116"/>
          <p:cNvSpPr/>
          <p:nvPr/>
        </p:nvSpPr>
        <p:spPr>
          <a:xfrm>
            <a:off x="822960" y="15773400"/>
            <a:ext cx="13716000" cy="1021079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29" name="Text Box 2"/>
          <p:cNvSpPr txBox="1">
            <a:spLocks noChangeArrowheads="1"/>
          </p:cNvSpPr>
          <p:nvPr/>
        </p:nvSpPr>
        <p:spPr bwMode="auto">
          <a:xfrm>
            <a:off x="4435913" y="457200"/>
            <a:ext cx="34747200"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cs typeface="Arial" panose="020B0604020202020204" pitchFamily="34" charset="0"/>
              </a:defRPr>
            </a:lvl1pPr>
            <a:lvl2pPr marL="742950" indent="-285750" eaLnBrk="0" hangingPunct="0">
              <a:defRPr sz="2400">
                <a:solidFill>
                  <a:schemeClr val="tx1"/>
                </a:solidFill>
                <a:latin typeface="Calibri" panose="020F0502020204030204" pitchFamily="34" charset="0"/>
                <a:cs typeface="Arial" panose="020B0604020202020204" pitchFamily="34" charset="0"/>
              </a:defRPr>
            </a:lvl2pPr>
            <a:lvl3pPr marL="1143000" indent="-228600" eaLnBrk="0" hangingPunct="0">
              <a:defRPr sz="2400">
                <a:solidFill>
                  <a:schemeClr val="tx1"/>
                </a:solidFill>
                <a:latin typeface="Calibri" panose="020F0502020204030204" pitchFamily="34" charset="0"/>
                <a:cs typeface="Arial" panose="020B0604020202020204" pitchFamily="34" charset="0"/>
              </a:defRPr>
            </a:lvl3pPr>
            <a:lvl4pPr marL="1600200" indent="-228600" eaLnBrk="0" hangingPunct="0">
              <a:defRPr sz="2400">
                <a:solidFill>
                  <a:schemeClr val="tx1"/>
                </a:solidFill>
                <a:latin typeface="Calibri" panose="020F0502020204030204" pitchFamily="34" charset="0"/>
                <a:cs typeface="Arial" panose="020B0604020202020204" pitchFamily="34" charset="0"/>
              </a:defRPr>
            </a:lvl4pPr>
            <a:lvl5pPr marL="2057400" indent="-228600" eaLnBrk="0" hangingPunct="0">
              <a:defRPr sz="24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pPr algn="ctr" eaLnBrk="1" hangingPunct="1"/>
            <a:r>
              <a:rPr lang="en-US" sz="8800" dirty="0">
                <a:latin typeface="+mn-lt"/>
              </a:rPr>
              <a:t>Does Diversity in Species Specific Leaf Traits and Resource Use Promote Stability of Forest Ecosystem Carbon and Water Fluxes?</a:t>
            </a:r>
            <a:endParaRPr lang="en-US" altLang="en-US" sz="8200" dirty="0">
              <a:latin typeface="+mn-lt"/>
            </a:endParaRPr>
          </a:p>
        </p:txBody>
      </p:sp>
      <p:sp>
        <p:nvSpPr>
          <p:cNvPr id="1030" name="Rectangle 3"/>
          <p:cNvSpPr>
            <a:spLocks noChangeArrowheads="1"/>
          </p:cNvSpPr>
          <p:nvPr/>
        </p:nvSpPr>
        <p:spPr bwMode="auto">
          <a:xfrm>
            <a:off x="9726895" y="3352800"/>
            <a:ext cx="22931976" cy="1426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cs typeface="Arial" panose="020B0604020202020204" pitchFamily="34" charset="0"/>
              </a:defRPr>
            </a:lvl1pPr>
            <a:lvl2pPr marL="742950" indent="-285750" eaLnBrk="0" hangingPunct="0">
              <a:defRPr sz="2400">
                <a:solidFill>
                  <a:schemeClr val="tx1"/>
                </a:solidFill>
                <a:latin typeface="Calibri" panose="020F0502020204030204" pitchFamily="34" charset="0"/>
                <a:cs typeface="Arial" panose="020B0604020202020204" pitchFamily="34" charset="0"/>
              </a:defRPr>
            </a:lvl2pPr>
            <a:lvl3pPr marL="1143000" indent="-228600" eaLnBrk="0" hangingPunct="0">
              <a:defRPr sz="2400">
                <a:solidFill>
                  <a:schemeClr val="tx1"/>
                </a:solidFill>
                <a:latin typeface="Calibri" panose="020F0502020204030204" pitchFamily="34" charset="0"/>
                <a:cs typeface="Arial" panose="020B0604020202020204" pitchFamily="34" charset="0"/>
              </a:defRPr>
            </a:lvl3pPr>
            <a:lvl4pPr marL="1600200" indent="-228600" eaLnBrk="0" hangingPunct="0">
              <a:defRPr sz="2400">
                <a:solidFill>
                  <a:schemeClr val="tx1"/>
                </a:solidFill>
                <a:latin typeface="Calibri" panose="020F0502020204030204" pitchFamily="34" charset="0"/>
                <a:cs typeface="Arial" panose="020B0604020202020204" pitchFamily="34" charset="0"/>
              </a:defRPr>
            </a:lvl4pPr>
            <a:lvl5pPr marL="2057400" indent="-228600" eaLnBrk="0" hangingPunct="0">
              <a:defRPr sz="24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r>
              <a:rPr lang="en-US" sz="3600" b="1" dirty="0">
                <a:solidFill>
                  <a:schemeClr val="bg1"/>
                </a:solidFill>
                <a:latin typeface="+mn-lt"/>
              </a:rPr>
              <a:t>Andrew P. </a:t>
            </a:r>
            <a:r>
              <a:rPr lang="en-US" sz="3600" b="1" dirty="0" err="1">
                <a:solidFill>
                  <a:schemeClr val="bg1"/>
                </a:solidFill>
                <a:latin typeface="+mn-lt"/>
              </a:rPr>
              <a:t>Ouimette</a:t>
            </a:r>
            <a:r>
              <a:rPr lang="en-US" sz="3600" dirty="0">
                <a:solidFill>
                  <a:schemeClr val="bg1"/>
                </a:solidFill>
                <a:latin typeface="+mn-lt"/>
              </a:rPr>
              <a:t>, Rebecca Sanders-</a:t>
            </a:r>
            <a:r>
              <a:rPr lang="en-US" sz="3600" dirty="0" err="1">
                <a:solidFill>
                  <a:schemeClr val="bg1"/>
                </a:solidFill>
                <a:latin typeface="+mn-lt"/>
              </a:rPr>
              <a:t>DeMott</a:t>
            </a:r>
            <a:r>
              <a:rPr lang="en-US" sz="3600" dirty="0">
                <a:solidFill>
                  <a:schemeClr val="bg1"/>
                </a:solidFill>
                <a:latin typeface="+mn-lt"/>
              </a:rPr>
              <a:t>, Jack Hastings, Kaitlyn Baillargeon, </a:t>
            </a:r>
            <a:r>
              <a:rPr lang="en-US" sz="3600" dirty="0" err="1">
                <a:solidFill>
                  <a:schemeClr val="bg1"/>
                </a:solidFill>
                <a:latin typeface="+mn-lt"/>
              </a:rPr>
              <a:t>Zaixing</a:t>
            </a:r>
            <a:r>
              <a:rPr lang="en-US" sz="3600" dirty="0">
                <a:solidFill>
                  <a:schemeClr val="bg1"/>
                </a:solidFill>
                <a:latin typeface="+mn-lt"/>
              </a:rPr>
              <a:t> Zhou, Scott V. </a:t>
            </a:r>
            <a:r>
              <a:rPr lang="en-US" sz="3600" dirty="0" err="1">
                <a:solidFill>
                  <a:schemeClr val="bg1"/>
                </a:solidFill>
                <a:latin typeface="+mn-lt"/>
              </a:rPr>
              <a:t>Ollinger</a:t>
            </a:r>
            <a:endParaRPr lang="en-US" sz="3600" dirty="0">
              <a:solidFill>
                <a:schemeClr val="bg1"/>
              </a:solidFill>
              <a:latin typeface="+mn-lt"/>
            </a:endParaRPr>
          </a:p>
          <a:p>
            <a:r>
              <a:rPr lang="en-US" sz="2800" baseline="30000" dirty="0">
                <a:solidFill>
                  <a:schemeClr val="bg1"/>
                </a:solidFill>
                <a:latin typeface="+mn-lt"/>
              </a:rPr>
              <a:t>	</a:t>
            </a:r>
            <a:endParaRPr lang="en-US" sz="800" baseline="30000" dirty="0">
              <a:solidFill>
                <a:schemeClr val="bg1"/>
              </a:solidFill>
              <a:latin typeface="+mn-lt"/>
            </a:endParaRPr>
          </a:p>
          <a:p>
            <a:r>
              <a:rPr lang="en-US" sz="3200" baseline="30000" dirty="0">
                <a:solidFill>
                  <a:schemeClr val="bg1"/>
                </a:solidFill>
                <a:latin typeface="+mn-lt"/>
              </a:rPr>
              <a:t> </a:t>
            </a:r>
            <a:r>
              <a:rPr lang="en-US" sz="3200" dirty="0">
                <a:solidFill>
                  <a:schemeClr val="bg1"/>
                </a:solidFill>
                <a:latin typeface="+mn-lt"/>
              </a:rPr>
              <a:t>University of New Hampshire, Earth Systems Research Center, Durham, NH</a:t>
            </a:r>
          </a:p>
        </p:txBody>
      </p:sp>
      <p:sp>
        <p:nvSpPr>
          <p:cNvPr id="1034" name="Rectangle 777"/>
          <p:cNvSpPr>
            <a:spLocks noChangeArrowheads="1"/>
          </p:cNvSpPr>
          <p:nvPr/>
        </p:nvSpPr>
        <p:spPr bwMode="auto">
          <a:xfrm>
            <a:off x="6469063" y="3276600"/>
            <a:ext cx="560387"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cs typeface="Arial" panose="020B0604020202020204" pitchFamily="34" charset="0"/>
              </a:defRPr>
            </a:lvl1pPr>
            <a:lvl2pPr marL="742950" indent="-285750" eaLnBrk="0" hangingPunct="0">
              <a:defRPr sz="2400">
                <a:solidFill>
                  <a:schemeClr val="tx1"/>
                </a:solidFill>
                <a:latin typeface="Calibri" panose="020F0502020204030204" pitchFamily="34" charset="0"/>
                <a:cs typeface="Arial" panose="020B0604020202020204" pitchFamily="34" charset="0"/>
              </a:defRPr>
            </a:lvl2pPr>
            <a:lvl3pPr marL="1143000" indent="-228600" eaLnBrk="0" hangingPunct="0">
              <a:defRPr sz="2400">
                <a:solidFill>
                  <a:schemeClr val="tx1"/>
                </a:solidFill>
                <a:latin typeface="Calibri" panose="020F0502020204030204" pitchFamily="34" charset="0"/>
                <a:cs typeface="Arial" panose="020B0604020202020204" pitchFamily="34" charset="0"/>
              </a:defRPr>
            </a:lvl3pPr>
            <a:lvl4pPr marL="1600200" indent="-228600" eaLnBrk="0" hangingPunct="0">
              <a:defRPr sz="2400">
                <a:solidFill>
                  <a:schemeClr val="tx1"/>
                </a:solidFill>
                <a:latin typeface="Calibri" panose="020F0502020204030204" pitchFamily="34" charset="0"/>
                <a:cs typeface="Arial" panose="020B0604020202020204" pitchFamily="34" charset="0"/>
              </a:defRPr>
            </a:lvl4pPr>
            <a:lvl5pPr marL="2057400" indent="-228600" eaLnBrk="0" hangingPunct="0">
              <a:defRPr sz="24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pPr eaLnBrk="1" hangingPunct="1"/>
            <a:endParaRPr lang="en-US" altLang="en-US">
              <a:latin typeface="+mn-lt"/>
            </a:endParaRPr>
          </a:p>
        </p:txBody>
      </p:sp>
      <p:sp>
        <p:nvSpPr>
          <p:cNvPr id="1035" name="Rectangle 783"/>
          <p:cNvSpPr>
            <a:spLocks noChangeArrowheads="1"/>
          </p:cNvSpPr>
          <p:nvPr/>
        </p:nvSpPr>
        <p:spPr bwMode="auto">
          <a:xfrm>
            <a:off x="11182350" y="3276600"/>
            <a:ext cx="560388"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cs typeface="Arial" panose="020B0604020202020204" pitchFamily="34" charset="0"/>
              </a:defRPr>
            </a:lvl1pPr>
            <a:lvl2pPr marL="742950" indent="-285750" eaLnBrk="0" hangingPunct="0">
              <a:defRPr sz="2400">
                <a:solidFill>
                  <a:schemeClr val="tx1"/>
                </a:solidFill>
                <a:latin typeface="Calibri" panose="020F0502020204030204" pitchFamily="34" charset="0"/>
                <a:cs typeface="Arial" panose="020B0604020202020204" pitchFamily="34" charset="0"/>
              </a:defRPr>
            </a:lvl2pPr>
            <a:lvl3pPr marL="1143000" indent="-228600" eaLnBrk="0" hangingPunct="0">
              <a:defRPr sz="2400">
                <a:solidFill>
                  <a:schemeClr val="tx1"/>
                </a:solidFill>
                <a:latin typeface="Calibri" panose="020F0502020204030204" pitchFamily="34" charset="0"/>
                <a:cs typeface="Arial" panose="020B0604020202020204" pitchFamily="34" charset="0"/>
              </a:defRPr>
            </a:lvl3pPr>
            <a:lvl4pPr marL="1600200" indent="-228600" eaLnBrk="0" hangingPunct="0">
              <a:defRPr sz="2400">
                <a:solidFill>
                  <a:schemeClr val="tx1"/>
                </a:solidFill>
                <a:latin typeface="Calibri" panose="020F0502020204030204" pitchFamily="34" charset="0"/>
                <a:cs typeface="Arial" panose="020B0604020202020204" pitchFamily="34" charset="0"/>
              </a:defRPr>
            </a:lvl4pPr>
            <a:lvl5pPr marL="2057400" indent="-228600" eaLnBrk="0" hangingPunct="0">
              <a:defRPr sz="24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pPr eaLnBrk="1" hangingPunct="1"/>
            <a:endParaRPr lang="en-US" altLang="en-US">
              <a:latin typeface="+mn-lt"/>
            </a:endParaRPr>
          </a:p>
        </p:txBody>
      </p:sp>
      <p:sp>
        <p:nvSpPr>
          <p:cNvPr id="1037" name="Rectangle 1440"/>
          <p:cNvSpPr>
            <a:spLocks noChangeArrowheads="1"/>
          </p:cNvSpPr>
          <p:nvPr/>
        </p:nvSpPr>
        <p:spPr bwMode="auto">
          <a:xfrm>
            <a:off x="11182350" y="3276600"/>
            <a:ext cx="560388"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cs typeface="Arial" panose="020B0604020202020204" pitchFamily="34" charset="0"/>
              </a:defRPr>
            </a:lvl1pPr>
            <a:lvl2pPr marL="742950" indent="-285750" eaLnBrk="0" hangingPunct="0">
              <a:defRPr sz="2400">
                <a:solidFill>
                  <a:schemeClr val="tx1"/>
                </a:solidFill>
                <a:latin typeface="Calibri" panose="020F0502020204030204" pitchFamily="34" charset="0"/>
                <a:cs typeface="Arial" panose="020B0604020202020204" pitchFamily="34" charset="0"/>
              </a:defRPr>
            </a:lvl2pPr>
            <a:lvl3pPr marL="1143000" indent="-228600" eaLnBrk="0" hangingPunct="0">
              <a:defRPr sz="2400">
                <a:solidFill>
                  <a:schemeClr val="tx1"/>
                </a:solidFill>
                <a:latin typeface="Calibri" panose="020F0502020204030204" pitchFamily="34" charset="0"/>
                <a:cs typeface="Arial" panose="020B0604020202020204" pitchFamily="34" charset="0"/>
              </a:defRPr>
            </a:lvl3pPr>
            <a:lvl4pPr marL="1600200" indent="-228600" eaLnBrk="0" hangingPunct="0">
              <a:defRPr sz="2400">
                <a:solidFill>
                  <a:schemeClr val="tx1"/>
                </a:solidFill>
                <a:latin typeface="Calibri" panose="020F0502020204030204" pitchFamily="34" charset="0"/>
                <a:cs typeface="Arial" panose="020B0604020202020204" pitchFamily="34" charset="0"/>
              </a:defRPr>
            </a:lvl4pPr>
            <a:lvl5pPr marL="2057400" indent="-228600" eaLnBrk="0" hangingPunct="0">
              <a:defRPr sz="24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pPr eaLnBrk="1" hangingPunct="1"/>
            <a:endParaRPr lang="en-US" altLang="en-US">
              <a:latin typeface="+mn-lt"/>
            </a:endParaRPr>
          </a:p>
        </p:txBody>
      </p:sp>
      <p:sp>
        <p:nvSpPr>
          <p:cNvPr id="1260" name="Text Box 236"/>
          <p:cNvSpPr txBox="1">
            <a:spLocks noChangeArrowheads="1"/>
          </p:cNvSpPr>
          <p:nvPr/>
        </p:nvSpPr>
        <p:spPr bwMode="auto">
          <a:xfrm>
            <a:off x="200332" y="380547"/>
            <a:ext cx="154828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a:latin typeface="+mn-lt"/>
              </a:rPr>
              <a:t>2019 AGU</a:t>
            </a:r>
          </a:p>
        </p:txBody>
      </p:sp>
      <p:sp>
        <p:nvSpPr>
          <p:cNvPr id="1679" name="Text Box 655"/>
          <p:cNvSpPr txBox="1">
            <a:spLocks noChangeArrowheads="1"/>
          </p:cNvSpPr>
          <p:nvPr/>
        </p:nvSpPr>
        <p:spPr bwMode="auto">
          <a:xfrm>
            <a:off x="36118800" y="3810000"/>
            <a:ext cx="7612107" cy="830997"/>
          </a:xfrm>
          <a:prstGeom prst="rect">
            <a:avLst/>
          </a:prstGeom>
          <a:solidFill>
            <a:schemeClr val="bg1"/>
          </a:solidFill>
          <a:ln>
            <a:noFill/>
          </a:ln>
          <a:effectLst/>
          <a:extLst/>
        </p:spPr>
        <p:txBody>
          <a:bodyPr wrap="square">
            <a:spAutoFit/>
          </a:bodyPr>
          <a:lstStyle/>
          <a:p>
            <a:pPr>
              <a:spcBef>
                <a:spcPct val="50000"/>
              </a:spcBef>
            </a:pPr>
            <a:r>
              <a:rPr lang="en-US" altLang="en-US" sz="4800" b="1" dirty="0">
                <a:latin typeface="+mn-lt"/>
              </a:rPr>
              <a:t>Andrew.Ouimette@unh.edu</a:t>
            </a:r>
          </a:p>
        </p:txBody>
      </p:sp>
      <p:sp>
        <p:nvSpPr>
          <p:cNvPr id="1793" name="Text Box 769"/>
          <p:cNvSpPr txBox="1">
            <a:spLocks noChangeArrowheads="1"/>
          </p:cNvSpPr>
          <p:nvPr/>
        </p:nvSpPr>
        <p:spPr bwMode="auto">
          <a:xfrm>
            <a:off x="822960" y="5684033"/>
            <a:ext cx="13716000" cy="5878532"/>
          </a:xfrm>
          <a:prstGeom prst="rect">
            <a:avLst/>
          </a:prstGeom>
          <a:solidFill>
            <a:srgbClr val="FFFFFF"/>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p>
            <a:r>
              <a:rPr lang="en-US" sz="2350" dirty="0">
                <a:latin typeface="+mn-lt"/>
              </a:rPr>
              <a:t>Numerous studies have demonstrated a positive relationship between diversity and productivity in terrestrial ecosystems.  Because leaf functional traits exert strong controls on the exchange of carbon (C) and water between terrestrial ecosystems and the atmosphere, it is often assumed that diversity in leaf traits leads to an increase in ecosystem C fluxes.  However, appropriate characterization of leaf functional traits to test this assumption in forests remains a challenge, because leaf traits vary across species as well as through time and space within forest canopies.  To assess the influence of functional trait diversity on ecosystem carbon and water fluxes, we measured leaf structural, chemical, and physiological traits for three codominant species - </a:t>
            </a:r>
            <a:r>
              <a:rPr lang="en-US" sz="2350" i="1" dirty="0">
                <a:latin typeface="+mn-lt"/>
              </a:rPr>
              <a:t>Acer rubrum </a:t>
            </a:r>
            <a:r>
              <a:rPr lang="en-US" sz="2350" dirty="0">
                <a:latin typeface="+mn-lt"/>
              </a:rPr>
              <a:t>(ACRU)</a:t>
            </a:r>
            <a:r>
              <a:rPr lang="en-US" sz="2350" i="1" dirty="0">
                <a:latin typeface="+mn-lt"/>
              </a:rPr>
              <a:t>, Quercus rubra </a:t>
            </a:r>
            <a:r>
              <a:rPr lang="en-US" sz="2350" dirty="0">
                <a:latin typeface="+mn-lt"/>
              </a:rPr>
              <a:t>(QURU), </a:t>
            </a:r>
            <a:r>
              <a:rPr lang="en-US" sz="2350" i="1" dirty="0">
                <a:latin typeface="+mn-lt"/>
              </a:rPr>
              <a:t>Pinus </a:t>
            </a:r>
            <a:r>
              <a:rPr lang="en-US" sz="2350" i="1" dirty="0" err="1">
                <a:latin typeface="+mn-lt"/>
              </a:rPr>
              <a:t>strobus</a:t>
            </a:r>
            <a:r>
              <a:rPr lang="en-US" sz="2350" i="1" dirty="0">
                <a:latin typeface="+mn-lt"/>
              </a:rPr>
              <a:t> </a:t>
            </a:r>
            <a:r>
              <a:rPr lang="en-US" sz="2350" dirty="0">
                <a:latin typeface="+mn-lt"/>
              </a:rPr>
              <a:t>(PIST) - in a temperate forest stand within the footprint of an eddy covariance flux tower in southern New Hampshire, USA.  Leaf traits were measured vertically through the canopy and temporally across the growing season and used to construct a multispecies forest canopy model.  Leaf structural and physiological traits varied across species, space, and time, and incorporating this information into a canopy model resulted in good agreement with estimates of C uptake from eddy covariance derived estimates of ecosystem C fluxes.  However, when simulating C uptake with single versus multispecies stands, model results suggested that diverse stands would not lead to higher ecosystem productivity.  Instead we identified tradeoffs in resource-use efficiency and are exploring differences in canopy structure, carbon allocation, and belowground traits that influence relationships between forest diversity and productivity.</a:t>
            </a:r>
          </a:p>
        </p:txBody>
      </p:sp>
      <p:sp>
        <p:nvSpPr>
          <p:cNvPr id="115" name="Rectangle 114"/>
          <p:cNvSpPr/>
          <p:nvPr/>
        </p:nvSpPr>
        <p:spPr>
          <a:xfrm>
            <a:off x="822960" y="12827340"/>
            <a:ext cx="13716000" cy="180306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Text Box 284"/>
          <p:cNvSpPr txBox="1">
            <a:spLocks noChangeArrowheads="1"/>
          </p:cNvSpPr>
          <p:nvPr/>
        </p:nvSpPr>
        <p:spPr bwMode="auto">
          <a:xfrm>
            <a:off x="822960" y="49530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a:solidFill>
                  <a:schemeClr val="bg1"/>
                </a:solidFill>
                <a:latin typeface="+mn-lt"/>
              </a:rPr>
              <a:t>Abstract</a:t>
            </a:r>
          </a:p>
        </p:txBody>
      </p:sp>
      <p:sp>
        <p:nvSpPr>
          <p:cNvPr id="116" name="Text Box 284"/>
          <p:cNvSpPr txBox="1">
            <a:spLocks noChangeArrowheads="1"/>
          </p:cNvSpPr>
          <p:nvPr/>
        </p:nvSpPr>
        <p:spPr bwMode="auto">
          <a:xfrm>
            <a:off x="822960" y="12076161"/>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latin typeface="+mn-lt"/>
              </a:rPr>
              <a:t>Goal</a:t>
            </a:r>
          </a:p>
        </p:txBody>
      </p:sp>
      <p:sp>
        <p:nvSpPr>
          <p:cNvPr id="118" name="Text Box 284"/>
          <p:cNvSpPr txBox="1">
            <a:spLocks noChangeArrowheads="1"/>
          </p:cNvSpPr>
          <p:nvPr/>
        </p:nvSpPr>
        <p:spPr bwMode="auto">
          <a:xfrm>
            <a:off x="822960" y="150876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Autofit/>
          </a:bodyPr>
          <a:lstStyle/>
          <a:p>
            <a:r>
              <a:rPr lang="en-US" altLang="en-US" sz="4400" b="1" dirty="0">
                <a:solidFill>
                  <a:schemeClr val="bg1"/>
                </a:solidFill>
                <a:latin typeface="+mn-lt"/>
              </a:rPr>
              <a:t>Study Site</a:t>
            </a:r>
          </a:p>
        </p:txBody>
      </p:sp>
      <p:sp>
        <p:nvSpPr>
          <p:cNvPr id="126" name="Rectangle 125"/>
          <p:cNvSpPr/>
          <p:nvPr/>
        </p:nvSpPr>
        <p:spPr>
          <a:xfrm>
            <a:off x="29657040" y="16002000"/>
            <a:ext cx="13716000" cy="5635083"/>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Tower</a:t>
            </a:r>
          </a:p>
        </p:txBody>
      </p:sp>
      <p:sp>
        <p:nvSpPr>
          <p:cNvPr id="127" name="Text Box 284"/>
          <p:cNvSpPr txBox="1">
            <a:spLocks noChangeArrowheads="1"/>
          </p:cNvSpPr>
          <p:nvPr/>
        </p:nvSpPr>
        <p:spPr bwMode="auto">
          <a:xfrm>
            <a:off x="29657040" y="15388677"/>
            <a:ext cx="13716000" cy="769441"/>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latin typeface="+mn-lt"/>
              </a:rPr>
              <a:t>Complementarity Belowground</a:t>
            </a:r>
          </a:p>
        </p:txBody>
      </p:sp>
      <p:sp>
        <p:nvSpPr>
          <p:cNvPr id="128" name="Rectangle 127"/>
          <p:cNvSpPr/>
          <p:nvPr/>
        </p:nvSpPr>
        <p:spPr>
          <a:xfrm>
            <a:off x="15163800" y="5562599"/>
            <a:ext cx="13716000" cy="1791480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 name="Text Box 284"/>
          <p:cNvSpPr txBox="1">
            <a:spLocks noChangeArrowheads="1"/>
          </p:cNvSpPr>
          <p:nvPr/>
        </p:nvSpPr>
        <p:spPr bwMode="auto">
          <a:xfrm>
            <a:off x="15163800" y="4953000"/>
            <a:ext cx="13716000" cy="769441"/>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latin typeface="+mn-lt"/>
              </a:rPr>
              <a:t>Species Phenology and Physiology</a:t>
            </a:r>
          </a:p>
        </p:txBody>
      </p:sp>
      <p:sp>
        <p:nvSpPr>
          <p:cNvPr id="137" name="Text Box 284"/>
          <p:cNvSpPr txBox="1">
            <a:spLocks noChangeArrowheads="1"/>
          </p:cNvSpPr>
          <p:nvPr/>
        </p:nvSpPr>
        <p:spPr bwMode="auto">
          <a:xfrm>
            <a:off x="29641800" y="49530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latin typeface="+mn-lt"/>
              </a:rPr>
              <a:t>Differences in Resource-Use Efficiency</a:t>
            </a:r>
          </a:p>
        </p:txBody>
      </p:sp>
      <p:sp>
        <p:nvSpPr>
          <p:cNvPr id="139" name="Text Box 284"/>
          <p:cNvSpPr txBox="1">
            <a:spLocks noChangeArrowheads="1"/>
          </p:cNvSpPr>
          <p:nvPr/>
        </p:nvSpPr>
        <p:spPr bwMode="auto">
          <a:xfrm>
            <a:off x="15140176" y="240030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latin typeface="+mn-lt"/>
              </a:rPr>
              <a:t>Modeling Results</a:t>
            </a:r>
          </a:p>
        </p:txBody>
      </p:sp>
      <p:sp>
        <p:nvSpPr>
          <p:cNvPr id="142" name="Rectangle 141"/>
          <p:cNvSpPr>
            <a:spLocks noChangeAspect="1"/>
          </p:cNvSpPr>
          <p:nvPr/>
        </p:nvSpPr>
        <p:spPr>
          <a:xfrm>
            <a:off x="15111209" y="24765000"/>
            <a:ext cx="13716000" cy="768433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7" name="Rectangle 146"/>
          <p:cNvSpPr/>
          <p:nvPr/>
        </p:nvSpPr>
        <p:spPr>
          <a:xfrm>
            <a:off x="29641800" y="23012398"/>
            <a:ext cx="13716000" cy="438952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Text Box 284"/>
          <p:cNvSpPr txBox="1">
            <a:spLocks noChangeArrowheads="1"/>
          </p:cNvSpPr>
          <p:nvPr/>
        </p:nvSpPr>
        <p:spPr bwMode="auto">
          <a:xfrm>
            <a:off x="29641800" y="222504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latin typeface="+mn-lt"/>
              </a:rPr>
              <a:t>Conclusions and Future Directions</a:t>
            </a:r>
          </a:p>
        </p:txBody>
      </p:sp>
      <p:sp>
        <p:nvSpPr>
          <p:cNvPr id="149" name="Rectangle 148"/>
          <p:cNvSpPr/>
          <p:nvPr/>
        </p:nvSpPr>
        <p:spPr>
          <a:xfrm>
            <a:off x="29641800" y="28641012"/>
            <a:ext cx="13716000" cy="3808318"/>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1200" dirty="0">
              <a:solidFill>
                <a:schemeClr val="tx1"/>
              </a:solidFill>
            </a:endParaRPr>
          </a:p>
        </p:txBody>
      </p:sp>
      <p:sp>
        <p:nvSpPr>
          <p:cNvPr id="150" name="Text Box 284"/>
          <p:cNvSpPr txBox="1">
            <a:spLocks noChangeArrowheads="1"/>
          </p:cNvSpPr>
          <p:nvPr/>
        </p:nvSpPr>
        <p:spPr bwMode="auto">
          <a:xfrm>
            <a:off x="29641800" y="278892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latin typeface="+mn-lt"/>
              </a:rPr>
              <a:t>Acknowledgements</a:t>
            </a:r>
          </a:p>
        </p:txBody>
      </p:sp>
      <p:sp>
        <p:nvSpPr>
          <p:cNvPr id="159" name="TextBox 158"/>
          <p:cNvSpPr txBox="1"/>
          <p:nvPr/>
        </p:nvSpPr>
        <p:spPr>
          <a:xfrm>
            <a:off x="29643706" y="13411200"/>
            <a:ext cx="13530577" cy="1446550"/>
          </a:xfrm>
          <a:prstGeom prst="rect">
            <a:avLst/>
          </a:prstGeom>
          <a:noFill/>
        </p:spPr>
        <p:txBody>
          <a:bodyPr wrap="square" rtlCol="0">
            <a:spAutoFit/>
          </a:bodyPr>
          <a:lstStyle/>
          <a:p>
            <a:r>
              <a:rPr lang="en-US" sz="2200" b="1" dirty="0">
                <a:latin typeface="+mn-lt"/>
              </a:rPr>
              <a:t>Figure 4: </a:t>
            </a:r>
            <a:r>
              <a:rPr lang="en-US" sz="2200" dirty="0">
                <a:latin typeface="+mn-lt"/>
              </a:rPr>
              <a:t>(A,B) Simulated nitrogen-use efficiency across mixed and single species stands and  (B) the rate of nitrogen uptake required to support a canopy with a leaf area index of 5 for each stand.  Although QURU (red oak) stands are more productive (Fig 3) they require more nitrogen to do so.  (C) Simulated light-use efficiency across species.  (D) Measured changes in leaf level photosynthesis in response to changing VPD.</a:t>
            </a:r>
          </a:p>
        </p:txBody>
      </p:sp>
      <p:sp>
        <p:nvSpPr>
          <p:cNvPr id="160" name="TextBox 159"/>
          <p:cNvSpPr txBox="1"/>
          <p:nvPr/>
        </p:nvSpPr>
        <p:spPr>
          <a:xfrm>
            <a:off x="6735234" y="24364960"/>
            <a:ext cx="7607358" cy="1631216"/>
          </a:xfrm>
          <a:prstGeom prst="rect">
            <a:avLst/>
          </a:prstGeom>
          <a:noFill/>
        </p:spPr>
        <p:txBody>
          <a:bodyPr wrap="square" rtlCol="0">
            <a:spAutoFit/>
          </a:bodyPr>
          <a:lstStyle/>
          <a:p>
            <a:r>
              <a:rPr lang="en-US" sz="2000" b="1" dirty="0">
                <a:latin typeface="+mn-lt"/>
              </a:rPr>
              <a:t>Figure 1: </a:t>
            </a:r>
            <a:r>
              <a:rPr lang="en-US" sz="2000" dirty="0">
                <a:latin typeface="+mn-lt"/>
              </a:rPr>
              <a:t>(left) photo of Thompson Farm study site and eddy flux tower, with inset map showing location relative to other flux towers in the northeastern US.  (center) From top to bottom photos of the foliage of white pine, red oak, and red maple. (right) Species distribution of foliage by height within the canopy at Thompson Farm.</a:t>
            </a:r>
          </a:p>
        </p:txBody>
      </p:sp>
      <p:sp>
        <p:nvSpPr>
          <p:cNvPr id="29" name="TextBox 28"/>
          <p:cNvSpPr txBox="1"/>
          <p:nvPr/>
        </p:nvSpPr>
        <p:spPr>
          <a:xfrm>
            <a:off x="40309800" y="136311"/>
            <a:ext cx="3421107" cy="2015936"/>
          </a:xfrm>
          <a:prstGeom prst="rect">
            <a:avLst/>
          </a:prstGeom>
          <a:solidFill>
            <a:schemeClr val="bg1"/>
          </a:solidFill>
          <a:ln>
            <a:solidFill>
              <a:schemeClr val="tx1"/>
            </a:solidFill>
          </a:ln>
        </p:spPr>
        <p:txBody>
          <a:bodyPr wrap="square" rtlCol="0">
            <a:spAutoFit/>
          </a:bodyPr>
          <a:lstStyle/>
          <a:p>
            <a:r>
              <a:rPr lang="en-US" sz="12500" b="1" dirty="0">
                <a:latin typeface="+mn-lt"/>
              </a:rPr>
              <a:t>2392</a:t>
            </a:r>
          </a:p>
        </p:txBody>
      </p:sp>
      <p:pic>
        <p:nvPicPr>
          <p:cNvPr id="2" name="Picture 1"/>
          <p:cNvPicPr>
            <a:picLocks noChangeAspect="1"/>
          </p:cNvPicPr>
          <p:nvPr/>
        </p:nvPicPr>
        <p:blipFill rotWithShape="1">
          <a:blip r:embed="rId3"/>
          <a:srcRect t="13760"/>
          <a:stretch/>
        </p:blipFill>
        <p:spPr>
          <a:xfrm>
            <a:off x="1017841" y="17402881"/>
            <a:ext cx="5522512" cy="8460795"/>
          </a:xfrm>
          <a:prstGeom prst="rect">
            <a:avLst/>
          </a:prstGeom>
        </p:spPr>
      </p:pic>
      <p:sp>
        <p:nvSpPr>
          <p:cNvPr id="6" name="TextBox 5"/>
          <p:cNvSpPr txBox="1"/>
          <p:nvPr/>
        </p:nvSpPr>
        <p:spPr>
          <a:xfrm>
            <a:off x="1235474" y="13142672"/>
            <a:ext cx="12979061" cy="1446550"/>
          </a:xfrm>
          <a:prstGeom prst="rect">
            <a:avLst/>
          </a:prstGeom>
          <a:noFill/>
        </p:spPr>
        <p:txBody>
          <a:bodyPr wrap="square" rtlCol="0">
            <a:spAutoFit/>
          </a:bodyPr>
          <a:lstStyle/>
          <a:p>
            <a:r>
              <a:rPr lang="en-US" sz="4400" b="1" dirty="0">
                <a:latin typeface="+mn-lt"/>
              </a:rPr>
              <a:t>Quantify mechanisms that could explain a positive relationship between diversity and productivity.</a:t>
            </a:r>
          </a:p>
        </p:txBody>
      </p:sp>
      <p:pic>
        <p:nvPicPr>
          <p:cNvPr id="1794" name="Picture 1793"/>
          <p:cNvPicPr>
            <a:picLocks noChangeAspect="1"/>
          </p:cNvPicPr>
          <p:nvPr/>
        </p:nvPicPr>
        <p:blipFill>
          <a:blip r:embed="rId4"/>
          <a:stretch>
            <a:fillRect/>
          </a:stretch>
        </p:blipFill>
        <p:spPr>
          <a:xfrm>
            <a:off x="980970" y="15992587"/>
            <a:ext cx="2478534" cy="3209813"/>
          </a:xfrm>
          <a:prstGeom prst="rect">
            <a:avLst/>
          </a:prstGeom>
        </p:spPr>
      </p:pic>
      <p:grpSp>
        <p:nvGrpSpPr>
          <p:cNvPr id="1801" name="Group 1800"/>
          <p:cNvGrpSpPr>
            <a:grpSpLocks noChangeAspect="1"/>
          </p:cNvGrpSpPr>
          <p:nvPr/>
        </p:nvGrpSpPr>
        <p:grpSpPr>
          <a:xfrm>
            <a:off x="9930249" y="17145000"/>
            <a:ext cx="4014351" cy="7066099"/>
            <a:chOff x="9997395" y="22398428"/>
            <a:chExt cx="4270587" cy="7517127"/>
          </a:xfrm>
        </p:grpSpPr>
        <p:pic>
          <p:nvPicPr>
            <p:cNvPr id="1798" name="Picture 1797"/>
            <p:cNvPicPr>
              <a:picLocks noChangeAspect="1"/>
            </p:cNvPicPr>
            <p:nvPr/>
          </p:nvPicPr>
          <p:blipFill rotWithShape="1">
            <a:blip r:embed="rId5"/>
            <a:srcRect r="15791"/>
            <a:stretch/>
          </p:blipFill>
          <p:spPr>
            <a:xfrm rot="5400000">
              <a:off x="8560304" y="24207876"/>
              <a:ext cx="7329492" cy="4085865"/>
            </a:xfrm>
            <a:prstGeom prst="rect">
              <a:avLst/>
            </a:prstGeom>
          </p:spPr>
        </p:pic>
        <p:pic>
          <p:nvPicPr>
            <p:cNvPr id="1799" name="Picture 1798"/>
            <p:cNvPicPr>
              <a:picLocks noChangeAspect="1"/>
            </p:cNvPicPr>
            <p:nvPr/>
          </p:nvPicPr>
          <p:blipFill rotWithShape="1">
            <a:blip r:embed="rId5"/>
            <a:srcRect l="84209" b="78629"/>
            <a:stretch/>
          </p:blipFill>
          <p:spPr>
            <a:xfrm>
              <a:off x="12225050" y="23683646"/>
              <a:ext cx="1961551" cy="1246173"/>
            </a:xfrm>
            <a:prstGeom prst="rect">
              <a:avLst/>
            </a:prstGeom>
          </p:spPr>
        </p:pic>
        <p:sp>
          <p:nvSpPr>
            <p:cNvPr id="1795" name="TextBox 1794"/>
            <p:cNvSpPr txBox="1"/>
            <p:nvPr/>
          </p:nvSpPr>
          <p:spPr>
            <a:xfrm rot="16200000">
              <a:off x="9126698" y="26111803"/>
              <a:ext cx="2298011" cy="556617"/>
            </a:xfrm>
            <a:prstGeom prst="rect">
              <a:avLst/>
            </a:prstGeom>
            <a:solidFill>
              <a:schemeClr val="bg1"/>
            </a:solidFill>
          </p:spPr>
          <p:txBody>
            <a:bodyPr wrap="square" rtlCol="0">
              <a:spAutoFit/>
            </a:bodyPr>
            <a:lstStyle/>
            <a:p>
              <a:r>
                <a:rPr lang="en-US" sz="2800" dirty="0">
                  <a:latin typeface="+mn-lt"/>
                </a:rPr>
                <a:t>Height (m)</a:t>
              </a:r>
            </a:p>
          </p:txBody>
        </p:sp>
        <p:sp>
          <p:nvSpPr>
            <p:cNvPr id="1800" name="TextBox 1799"/>
            <p:cNvSpPr txBox="1"/>
            <p:nvPr/>
          </p:nvSpPr>
          <p:spPr>
            <a:xfrm>
              <a:off x="11520867" y="22398428"/>
              <a:ext cx="2141538" cy="556617"/>
            </a:xfrm>
            <a:prstGeom prst="rect">
              <a:avLst/>
            </a:prstGeom>
            <a:solidFill>
              <a:schemeClr val="bg1"/>
            </a:solidFill>
          </p:spPr>
          <p:txBody>
            <a:bodyPr wrap="square" rtlCol="0">
              <a:spAutoFit/>
            </a:bodyPr>
            <a:lstStyle/>
            <a:p>
              <a:r>
                <a:rPr lang="en-US" sz="2800" dirty="0">
                  <a:latin typeface="+mn-lt"/>
                </a:rPr>
                <a:t>LAI m</a:t>
              </a:r>
              <a:r>
                <a:rPr lang="en-US" sz="2800" baseline="30000" dirty="0">
                  <a:latin typeface="+mn-lt"/>
                </a:rPr>
                <a:t>2</a:t>
              </a:r>
              <a:r>
                <a:rPr lang="en-US" sz="2800" dirty="0">
                  <a:latin typeface="+mn-lt"/>
                </a:rPr>
                <a:t> m</a:t>
              </a:r>
              <a:r>
                <a:rPr lang="en-US" sz="2800" baseline="30000" dirty="0">
                  <a:latin typeface="+mn-lt"/>
                </a:rPr>
                <a:t>-2</a:t>
              </a:r>
            </a:p>
          </p:txBody>
        </p:sp>
      </p:grpSp>
      <p:sp>
        <p:nvSpPr>
          <p:cNvPr id="1802" name="TextBox 1801"/>
          <p:cNvSpPr txBox="1"/>
          <p:nvPr/>
        </p:nvSpPr>
        <p:spPr>
          <a:xfrm>
            <a:off x="9576706" y="16002000"/>
            <a:ext cx="4748894" cy="1077218"/>
          </a:xfrm>
          <a:prstGeom prst="rect">
            <a:avLst/>
          </a:prstGeom>
          <a:noFill/>
        </p:spPr>
        <p:txBody>
          <a:bodyPr wrap="square" rtlCol="0">
            <a:spAutoFit/>
          </a:bodyPr>
          <a:lstStyle/>
          <a:p>
            <a:pPr algn="ctr"/>
            <a:r>
              <a:rPr lang="en-US" sz="3200" b="1" dirty="0">
                <a:latin typeface="+mn-lt"/>
              </a:rPr>
              <a:t>Species distribution by height in the canopy</a:t>
            </a:r>
          </a:p>
        </p:txBody>
      </p:sp>
      <p:pic>
        <p:nvPicPr>
          <p:cNvPr id="1805" name="Picture 1804"/>
          <p:cNvPicPr>
            <a:picLocks noChangeAspect="1"/>
          </p:cNvPicPr>
          <p:nvPr/>
        </p:nvPicPr>
        <p:blipFill rotWithShape="1">
          <a:blip r:embed="rId6"/>
          <a:srcRect r="45556" b="6666"/>
          <a:stretch/>
        </p:blipFill>
        <p:spPr>
          <a:xfrm>
            <a:off x="7223228" y="22055884"/>
            <a:ext cx="1733550" cy="1981200"/>
          </a:xfrm>
          <a:prstGeom prst="rect">
            <a:avLst/>
          </a:prstGeom>
        </p:spPr>
      </p:pic>
      <p:pic>
        <p:nvPicPr>
          <p:cNvPr id="1806" name="Picture 1805"/>
          <p:cNvPicPr>
            <a:picLocks noChangeAspect="1"/>
          </p:cNvPicPr>
          <p:nvPr/>
        </p:nvPicPr>
        <p:blipFill>
          <a:blip r:embed="rId7"/>
          <a:stretch>
            <a:fillRect/>
          </a:stretch>
        </p:blipFill>
        <p:spPr>
          <a:xfrm rot="16200000">
            <a:off x="6357265" y="19446471"/>
            <a:ext cx="3417670" cy="2133098"/>
          </a:xfrm>
          <a:prstGeom prst="rect">
            <a:avLst/>
          </a:prstGeom>
        </p:spPr>
      </p:pic>
      <p:grpSp>
        <p:nvGrpSpPr>
          <p:cNvPr id="1813" name="Group 1812"/>
          <p:cNvGrpSpPr/>
          <p:nvPr/>
        </p:nvGrpSpPr>
        <p:grpSpPr>
          <a:xfrm>
            <a:off x="7233874" y="16535400"/>
            <a:ext cx="1712257" cy="2400299"/>
            <a:chOff x="7231718" y="22631401"/>
            <a:chExt cx="1712257" cy="2400299"/>
          </a:xfrm>
        </p:grpSpPr>
        <p:pic>
          <p:nvPicPr>
            <p:cNvPr id="1809" name="Picture 1808"/>
            <p:cNvPicPr>
              <a:picLocks noChangeAspect="1"/>
            </p:cNvPicPr>
            <p:nvPr/>
          </p:nvPicPr>
          <p:blipFill rotWithShape="1">
            <a:blip r:embed="rId8"/>
            <a:srcRect b="11743"/>
            <a:stretch/>
          </p:blipFill>
          <p:spPr>
            <a:xfrm>
              <a:off x="7231718" y="22631401"/>
              <a:ext cx="1704975" cy="2362200"/>
            </a:xfrm>
            <a:prstGeom prst="rect">
              <a:avLst/>
            </a:prstGeom>
          </p:spPr>
        </p:pic>
        <p:sp>
          <p:nvSpPr>
            <p:cNvPr id="1810" name="Freeform 1809"/>
            <p:cNvSpPr/>
            <p:nvPr/>
          </p:nvSpPr>
          <p:spPr>
            <a:xfrm>
              <a:off x="7286625" y="24099495"/>
              <a:ext cx="896142" cy="932205"/>
            </a:xfrm>
            <a:custGeom>
              <a:avLst/>
              <a:gdLst>
                <a:gd name="connsiteX0" fmla="*/ 38100 w 896142"/>
                <a:gd name="connsiteY0" fmla="*/ 8280 h 932205"/>
                <a:gd name="connsiteX1" fmla="*/ 38100 w 896142"/>
                <a:gd name="connsiteY1" fmla="*/ 8280 h 932205"/>
                <a:gd name="connsiteX2" fmla="*/ 241300 w 896142"/>
                <a:gd name="connsiteY2" fmla="*/ 36855 h 932205"/>
                <a:gd name="connsiteX3" fmla="*/ 473075 w 896142"/>
                <a:gd name="connsiteY3" fmla="*/ 97180 h 932205"/>
                <a:gd name="connsiteX4" fmla="*/ 581025 w 896142"/>
                <a:gd name="connsiteY4" fmla="*/ 94005 h 932205"/>
                <a:gd name="connsiteX5" fmla="*/ 593725 w 896142"/>
                <a:gd name="connsiteY5" fmla="*/ 84480 h 932205"/>
                <a:gd name="connsiteX6" fmla="*/ 590550 w 896142"/>
                <a:gd name="connsiteY6" fmla="*/ 62255 h 932205"/>
                <a:gd name="connsiteX7" fmla="*/ 669925 w 896142"/>
                <a:gd name="connsiteY7" fmla="*/ 59080 h 932205"/>
                <a:gd name="connsiteX8" fmla="*/ 682625 w 896142"/>
                <a:gd name="connsiteY8" fmla="*/ 68605 h 932205"/>
                <a:gd name="connsiteX9" fmla="*/ 688975 w 896142"/>
                <a:gd name="connsiteY9" fmla="*/ 84480 h 932205"/>
                <a:gd name="connsiteX10" fmla="*/ 695325 w 896142"/>
                <a:gd name="connsiteY10" fmla="*/ 97180 h 932205"/>
                <a:gd name="connsiteX11" fmla="*/ 708025 w 896142"/>
                <a:gd name="connsiteY11" fmla="*/ 125755 h 932205"/>
                <a:gd name="connsiteX12" fmla="*/ 714375 w 896142"/>
                <a:gd name="connsiteY12" fmla="*/ 147980 h 932205"/>
                <a:gd name="connsiteX13" fmla="*/ 717550 w 896142"/>
                <a:gd name="connsiteY13" fmla="*/ 160680 h 932205"/>
                <a:gd name="connsiteX14" fmla="*/ 727075 w 896142"/>
                <a:gd name="connsiteY14" fmla="*/ 173380 h 932205"/>
                <a:gd name="connsiteX15" fmla="*/ 733425 w 896142"/>
                <a:gd name="connsiteY15" fmla="*/ 182905 h 932205"/>
                <a:gd name="connsiteX16" fmla="*/ 739775 w 896142"/>
                <a:gd name="connsiteY16" fmla="*/ 198780 h 932205"/>
                <a:gd name="connsiteX17" fmla="*/ 755650 w 896142"/>
                <a:gd name="connsiteY17" fmla="*/ 221005 h 932205"/>
                <a:gd name="connsiteX18" fmla="*/ 762000 w 896142"/>
                <a:gd name="connsiteY18" fmla="*/ 243230 h 932205"/>
                <a:gd name="connsiteX19" fmla="*/ 771525 w 896142"/>
                <a:gd name="connsiteY19" fmla="*/ 249580 h 932205"/>
                <a:gd name="connsiteX20" fmla="*/ 793750 w 896142"/>
                <a:gd name="connsiteY20" fmla="*/ 265455 h 932205"/>
                <a:gd name="connsiteX21" fmla="*/ 806450 w 896142"/>
                <a:gd name="connsiteY21" fmla="*/ 284505 h 932205"/>
                <a:gd name="connsiteX22" fmla="*/ 815975 w 896142"/>
                <a:gd name="connsiteY22" fmla="*/ 316255 h 932205"/>
                <a:gd name="connsiteX23" fmla="*/ 825500 w 896142"/>
                <a:gd name="connsiteY23" fmla="*/ 376580 h 932205"/>
                <a:gd name="connsiteX24" fmla="*/ 835025 w 896142"/>
                <a:gd name="connsiteY24" fmla="*/ 401980 h 932205"/>
                <a:gd name="connsiteX25" fmla="*/ 841375 w 896142"/>
                <a:gd name="connsiteY25" fmla="*/ 487705 h 932205"/>
                <a:gd name="connsiteX26" fmla="*/ 863600 w 896142"/>
                <a:gd name="connsiteY26" fmla="*/ 563905 h 932205"/>
                <a:gd name="connsiteX27" fmla="*/ 873125 w 896142"/>
                <a:gd name="connsiteY27" fmla="*/ 627405 h 932205"/>
                <a:gd name="connsiteX28" fmla="*/ 895350 w 896142"/>
                <a:gd name="connsiteY28" fmla="*/ 709955 h 932205"/>
                <a:gd name="connsiteX29" fmla="*/ 892175 w 896142"/>
                <a:gd name="connsiteY29" fmla="*/ 840130 h 932205"/>
                <a:gd name="connsiteX30" fmla="*/ 866775 w 896142"/>
                <a:gd name="connsiteY30" fmla="*/ 878230 h 932205"/>
                <a:gd name="connsiteX31" fmla="*/ 825500 w 896142"/>
                <a:gd name="connsiteY31" fmla="*/ 903630 h 932205"/>
                <a:gd name="connsiteX32" fmla="*/ 717550 w 896142"/>
                <a:gd name="connsiteY32" fmla="*/ 925855 h 932205"/>
                <a:gd name="connsiteX33" fmla="*/ 654050 w 896142"/>
                <a:gd name="connsiteY33" fmla="*/ 932205 h 932205"/>
                <a:gd name="connsiteX34" fmla="*/ 584200 w 896142"/>
                <a:gd name="connsiteY34" fmla="*/ 925855 h 932205"/>
                <a:gd name="connsiteX35" fmla="*/ 457200 w 896142"/>
                <a:gd name="connsiteY35" fmla="*/ 909980 h 932205"/>
                <a:gd name="connsiteX36" fmla="*/ 365125 w 896142"/>
                <a:gd name="connsiteY36" fmla="*/ 903630 h 932205"/>
                <a:gd name="connsiteX37" fmla="*/ 307975 w 896142"/>
                <a:gd name="connsiteY37" fmla="*/ 875055 h 932205"/>
                <a:gd name="connsiteX38" fmla="*/ 247650 w 896142"/>
                <a:gd name="connsiteY38" fmla="*/ 836955 h 932205"/>
                <a:gd name="connsiteX39" fmla="*/ 133350 w 896142"/>
                <a:gd name="connsiteY39" fmla="*/ 760755 h 932205"/>
                <a:gd name="connsiteX40" fmla="*/ 88900 w 896142"/>
                <a:gd name="connsiteY40" fmla="*/ 722655 h 932205"/>
                <a:gd name="connsiteX41" fmla="*/ 15875 w 896142"/>
                <a:gd name="connsiteY41" fmla="*/ 589305 h 932205"/>
                <a:gd name="connsiteX42" fmla="*/ 6350 w 896142"/>
                <a:gd name="connsiteY42" fmla="*/ 535330 h 932205"/>
                <a:gd name="connsiteX43" fmla="*/ 12700 w 896142"/>
                <a:gd name="connsiteY43" fmla="*/ 395630 h 932205"/>
                <a:gd name="connsiteX44" fmla="*/ 3175 w 896142"/>
                <a:gd name="connsiteY44" fmla="*/ 338480 h 932205"/>
                <a:gd name="connsiteX45" fmla="*/ 0 w 896142"/>
                <a:gd name="connsiteY45" fmla="*/ 271805 h 932205"/>
                <a:gd name="connsiteX46" fmla="*/ 12700 w 896142"/>
                <a:gd name="connsiteY46" fmla="*/ 192430 h 932205"/>
                <a:gd name="connsiteX47" fmla="*/ 19050 w 896142"/>
                <a:gd name="connsiteY47" fmla="*/ 97180 h 932205"/>
                <a:gd name="connsiteX48" fmla="*/ 31750 w 896142"/>
                <a:gd name="connsiteY48" fmla="*/ 52730 h 932205"/>
                <a:gd name="connsiteX49" fmla="*/ 38100 w 896142"/>
                <a:gd name="connsiteY49" fmla="*/ 8280 h 932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896142" h="932205">
                  <a:moveTo>
                    <a:pt x="38100" y="8280"/>
                  </a:moveTo>
                  <a:lnTo>
                    <a:pt x="38100" y="8280"/>
                  </a:lnTo>
                  <a:cubicBezTo>
                    <a:pt x="127353" y="-6595"/>
                    <a:pt x="82535" y="-3890"/>
                    <a:pt x="241300" y="36855"/>
                  </a:cubicBezTo>
                  <a:cubicBezTo>
                    <a:pt x="492873" y="101418"/>
                    <a:pt x="359249" y="87695"/>
                    <a:pt x="473075" y="97180"/>
                  </a:cubicBezTo>
                  <a:cubicBezTo>
                    <a:pt x="509058" y="96122"/>
                    <a:pt x="545224" y="97774"/>
                    <a:pt x="581025" y="94005"/>
                  </a:cubicBezTo>
                  <a:cubicBezTo>
                    <a:pt x="586288" y="93451"/>
                    <a:pt x="592204" y="89548"/>
                    <a:pt x="593725" y="84480"/>
                  </a:cubicBezTo>
                  <a:cubicBezTo>
                    <a:pt x="595875" y="77312"/>
                    <a:pt x="591608" y="69663"/>
                    <a:pt x="590550" y="62255"/>
                  </a:cubicBezTo>
                  <a:cubicBezTo>
                    <a:pt x="620565" y="47248"/>
                    <a:pt x="610680" y="49601"/>
                    <a:pt x="669925" y="59080"/>
                  </a:cubicBezTo>
                  <a:cubicBezTo>
                    <a:pt x="675150" y="59916"/>
                    <a:pt x="678392" y="65430"/>
                    <a:pt x="682625" y="68605"/>
                  </a:cubicBezTo>
                  <a:cubicBezTo>
                    <a:pt x="684742" y="73897"/>
                    <a:pt x="686660" y="79272"/>
                    <a:pt x="688975" y="84480"/>
                  </a:cubicBezTo>
                  <a:cubicBezTo>
                    <a:pt x="690897" y="88805"/>
                    <a:pt x="693965" y="92647"/>
                    <a:pt x="695325" y="97180"/>
                  </a:cubicBezTo>
                  <a:cubicBezTo>
                    <a:pt x="703710" y="125131"/>
                    <a:pt x="690829" y="108559"/>
                    <a:pt x="708025" y="125755"/>
                  </a:cubicBezTo>
                  <a:cubicBezTo>
                    <a:pt x="710142" y="133163"/>
                    <a:pt x="712348" y="140547"/>
                    <a:pt x="714375" y="147980"/>
                  </a:cubicBezTo>
                  <a:cubicBezTo>
                    <a:pt x="715523" y="152190"/>
                    <a:pt x="715599" y="156777"/>
                    <a:pt x="717550" y="160680"/>
                  </a:cubicBezTo>
                  <a:cubicBezTo>
                    <a:pt x="719917" y="165413"/>
                    <a:pt x="723999" y="169074"/>
                    <a:pt x="727075" y="173380"/>
                  </a:cubicBezTo>
                  <a:cubicBezTo>
                    <a:pt x="729293" y="176485"/>
                    <a:pt x="731718" y="179492"/>
                    <a:pt x="733425" y="182905"/>
                  </a:cubicBezTo>
                  <a:cubicBezTo>
                    <a:pt x="735974" y="188003"/>
                    <a:pt x="737226" y="193682"/>
                    <a:pt x="739775" y="198780"/>
                  </a:cubicBezTo>
                  <a:cubicBezTo>
                    <a:pt x="742096" y="203423"/>
                    <a:pt x="753493" y="218129"/>
                    <a:pt x="755650" y="221005"/>
                  </a:cubicBezTo>
                  <a:cubicBezTo>
                    <a:pt x="755857" y="221835"/>
                    <a:pt x="760344" y="241160"/>
                    <a:pt x="762000" y="243230"/>
                  </a:cubicBezTo>
                  <a:cubicBezTo>
                    <a:pt x="764384" y="246210"/>
                    <a:pt x="768420" y="247362"/>
                    <a:pt x="771525" y="249580"/>
                  </a:cubicBezTo>
                  <a:cubicBezTo>
                    <a:pt x="799092" y="269271"/>
                    <a:pt x="771302" y="250490"/>
                    <a:pt x="793750" y="265455"/>
                  </a:cubicBezTo>
                  <a:cubicBezTo>
                    <a:pt x="797983" y="271805"/>
                    <a:pt x="805195" y="276977"/>
                    <a:pt x="806450" y="284505"/>
                  </a:cubicBezTo>
                  <a:cubicBezTo>
                    <a:pt x="810403" y="308224"/>
                    <a:pt x="806746" y="297797"/>
                    <a:pt x="815975" y="316255"/>
                  </a:cubicBezTo>
                  <a:cubicBezTo>
                    <a:pt x="818319" y="335005"/>
                    <a:pt x="820812" y="358764"/>
                    <a:pt x="825500" y="376580"/>
                  </a:cubicBezTo>
                  <a:cubicBezTo>
                    <a:pt x="827801" y="385325"/>
                    <a:pt x="831850" y="393513"/>
                    <a:pt x="835025" y="401980"/>
                  </a:cubicBezTo>
                  <a:cubicBezTo>
                    <a:pt x="835780" y="416322"/>
                    <a:pt x="836918" y="465420"/>
                    <a:pt x="841375" y="487705"/>
                  </a:cubicBezTo>
                  <a:cubicBezTo>
                    <a:pt x="847761" y="519635"/>
                    <a:pt x="853291" y="532977"/>
                    <a:pt x="863600" y="563905"/>
                  </a:cubicBezTo>
                  <a:cubicBezTo>
                    <a:pt x="866276" y="590666"/>
                    <a:pt x="866285" y="601185"/>
                    <a:pt x="873125" y="627405"/>
                  </a:cubicBezTo>
                  <a:cubicBezTo>
                    <a:pt x="909639" y="767374"/>
                    <a:pt x="863303" y="571083"/>
                    <a:pt x="895350" y="709955"/>
                  </a:cubicBezTo>
                  <a:cubicBezTo>
                    <a:pt x="894292" y="753347"/>
                    <a:pt x="899442" y="797338"/>
                    <a:pt x="892175" y="840130"/>
                  </a:cubicBezTo>
                  <a:cubicBezTo>
                    <a:pt x="889620" y="855178"/>
                    <a:pt x="877828" y="867703"/>
                    <a:pt x="866775" y="878230"/>
                  </a:cubicBezTo>
                  <a:cubicBezTo>
                    <a:pt x="855077" y="889371"/>
                    <a:pt x="840168" y="896860"/>
                    <a:pt x="825500" y="903630"/>
                  </a:cubicBezTo>
                  <a:cubicBezTo>
                    <a:pt x="794382" y="917992"/>
                    <a:pt x="749168" y="921999"/>
                    <a:pt x="717550" y="925855"/>
                  </a:cubicBezTo>
                  <a:cubicBezTo>
                    <a:pt x="696434" y="928430"/>
                    <a:pt x="675217" y="930088"/>
                    <a:pt x="654050" y="932205"/>
                  </a:cubicBezTo>
                  <a:lnTo>
                    <a:pt x="584200" y="925855"/>
                  </a:lnTo>
                  <a:cubicBezTo>
                    <a:pt x="490936" y="915772"/>
                    <a:pt x="584465" y="921764"/>
                    <a:pt x="457200" y="909980"/>
                  </a:cubicBezTo>
                  <a:cubicBezTo>
                    <a:pt x="426566" y="907144"/>
                    <a:pt x="395817" y="905747"/>
                    <a:pt x="365125" y="903630"/>
                  </a:cubicBezTo>
                  <a:cubicBezTo>
                    <a:pt x="346075" y="894105"/>
                    <a:pt x="326498" y="885568"/>
                    <a:pt x="307975" y="875055"/>
                  </a:cubicBezTo>
                  <a:cubicBezTo>
                    <a:pt x="287291" y="863316"/>
                    <a:pt x="268922" y="847591"/>
                    <a:pt x="247650" y="836955"/>
                  </a:cubicBezTo>
                  <a:cubicBezTo>
                    <a:pt x="200814" y="813537"/>
                    <a:pt x="216072" y="821897"/>
                    <a:pt x="133350" y="760755"/>
                  </a:cubicBezTo>
                  <a:cubicBezTo>
                    <a:pt x="117657" y="749156"/>
                    <a:pt x="103717" y="735355"/>
                    <a:pt x="88900" y="722655"/>
                  </a:cubicBezTo>
                  <a:cubicBezTo>
                    <a:pt x="73223" y="695577"/>
                    <a:pt x="25723" y="615567"/>
                    <a:pt x="15875" y="589305"/>
                  </a:cubicBezTo>
                  <a:cubicBezTo>
                    <a:pt x="9460" y="572199"/>
                    <a:pt x="9525" y="553322"/>
                    <a:pt x="6350" y="535330"/>
                  </a:cubicBezTo>
                  <a:cubicBezTo>
                    <a:pt x="8467" y="488763"/>
                    <a:pt x="13452" y="442239"/>
                    <a:pt x="12700" y="395630"/>
                  </a:cubicBezTo>
                  <a:cubicBezTo>
                    <a:pt x="12389" y="376320"/>
                    <a:pt x="5145" y="357692"/>
                    <a:pt x="3175" y="338480"/>
                  </a:cubicBezTo>
                  <a:cubicBezTo>
                    <a:pt x="905" y="316346"/>
                    <a:pt x="1058" y="294030"/>
                    <a:pt x="0" y="271805"/>
                  </a:cubicBezTo>
                  <a:cubicBezTo>
                    <a:pt x="4233" y="245347"/>
                    <a:pt x="9980" y="219086"/>
                    <a:pt x="12700" y="192430"/>
                  </a:cubicBezTo>
                  <a:cubicBezTo>
                    <a:pt x="18124" y="139278"/>
                    <a:pt x="11194" y="133841"/>
                    <a:pt x="19050" y="97180"/>
                  </a:cubicBezTo>
                  <a:cubicBezTo>
                    <a:pt x="36867" y="14036"/>
                    <a:pt x="15091" y="119367"/>
                    <a:pt x="31750" y="52730"/>
                  </a:cubicBezTo>
                  <a:cubicBezTo>
                    <a:pt x="34368" y="42259"/>
                    <a:pt x="37042" y="15688"/>
                    <a:pt x="38100" y="8280"/>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12" name="Freeform 1811"/>
            <p:cNvSpPr/>
            <p:nvPr/>
          </p:nvSpPr>
          <p:spPr>
            <a:xfrm>
              <a:off x="8239125" y="23968075"/>
              <a:ext cx="704850" cy="734646"/>
            </a:xfrm>
            <a:custGeom>
              <a:avLst/>
              <a:gdLst>
                <a:gd name="connsiteX0" fmla="*/ 104775 w 704850"/>
                <a:gd name="connsiteY0" fmla="*/ 0 h 734646"/>
                <a:gd name="connsiteX1" fmla="*/ 104775 w 704850"/>
                <a:gd name="connsiteY1" fmla="*/ 0 h 734646"/>
                <a:gd name="connsiteX2" fmla="*/ 69850 w 704850"/>
                <a:gd name="connsiteY2" fmla="*/ 66675 h 734646"/>
                <a:gd name="connsiteX3" fmla="*/ 38100 w 704850"/>
                <a:gd name="connsiteY3" fmla="*/ 117475 h 734646"/>
                <a:gd name="connsiteX4" fmla="*/ 6350 w 704850"/>
                <a:gd name="connsiteY4" fmla="*/ 190500 h 734646"/>
                <a:gd name="connsiteX5" fmla="*/ 0 w 704850"/>
                <a:gd name="connsiteY5" fmla="*/ 225425 h 734646"/>
                <a:gd name="connsiteX6" fmla="*/ 3175 w 704850"/>
                <a:gd name="connsiteY6" fmla="*/ 307975 h 734646"/>
                <a:gd name="connsiteX7" fmla="*/ 9525 w 704850"/>
                <a:gd name="connsiteY7" fmla="*/ 333375 h 734646"/>
                <a:gd name="connsiteX8" fmla="*/ 12700 w 704850"/>
                <a:gd name="connsiteY8" fmla="*/ 358775 h 734646"/>
                <a:gd name="connsiteX9" fmla="*/ 15875 w 704850"/>
                <a:gd name="connsiteY9" fmla="*/ 390525 h 734646"/>
                <a:gd name="connsiteX10" fmla="*/ 25400 w 704850"/>
                <a:gd name="connsiteY10" fmla="*/ 412750 h 734646"/>
                <a:gd name="connsiteX11" fmla="*/ 34925 w 704850"/>
                <a:gd name="connsiteY11" fmla="*/ 463550 h 734646"/>
                <a:gd name="connsiteX12" fmla="*/ 38100 w 704850"/>
                <a:gd name="connsiteY12" fmla="*/ 479425 h 734646"/>
                <a:gd name="connsiteX13" fmla="*/ 82550 w 704850"/>
                <a:gd name="connsiteY13" fmla="*/ 561975 h 734646"/>
                <a:gd name="connsiteX14" fmla="*/ 104775 w 704850"/>
                <a:gd name="connsiteY14" fmla="*/ 590550 h 734646"/>
                <a:gd name="connsiteX15" fmla="*/ 177800 w 704850"/>
                <a:gd name="connsiteY15" fmla="*/ 644525 h 734646"/>
                <a:gd name="connsiteX16" fmla="*/ 225425 w 704850"/>
                <a:gd name="connsiteY16" fmla="*/ 673100 h 734646"/>
                <a:gd name="connsiteX17" fmla="*/ 295275 w 704850"/>
                <a:gd name="connsiteY17" fmla="*/ 708025 h 734646"/>
                <a:gd name="connsiteX18" fmla="*/ 390525 w 704850"/>
                <a:gd name="connsiteY18" fmla="*/ 727075 h 734646"/>
                <a:gd name="connsiteX19" fmla="*/ 454025 w 704850"/>
                <a:gd name="connsiteY19" fmla="*/ 723900 h 734646"/>
                <a:gd name="connsiteX20" fmla="*/ 581025 w 704850"/>
                <a:gd name="connsiteY20" fmla="*/ 733425 h 734646"/>
                <a:gd name="connsiteX21" fmla="*/ 657225 w 704850"/>
                <a:gd name="connsiteY21" fmla="*/ 698500 h 734646"/>
                <a:gd name="connsiteX22" fmla="*/ 701675 w 704850"/>
                <a:gd name="connsiteY22" fmla="*/ 482600 h 734646"/>
                <a:gd name="connsiteX23" fmla="*/ 704850 w 704850"/>
                <a:gd name="connsiteY23" fmla="*/ 387350 h 734646"/>
                <a:gd name="connsiteX24" fmla="*/ 692150 w 704850"/>
                <a:gd name="connsiteY24" fmla="*/ 285750 h 734646"/>
                <a:gd name="connsiteX25" fmla="*/ 666750 w 704850"/>
                <a:gd name="connsiteY25" fmla="*/ 222250 h 734646"/>
                <a:gd name="connsiteX26" fmla="*/ 590550 w 704850"/>
                <a:gd name="connsiteY26" fmla="*/ 152400 h 734646"/>
                <a:gd name="connsiteX27" fmla="*/ 546100 w 704850"/>
                <a:gd name="connsiteY27" fmla="*/ 104775 h 734646"/>
                <a:gd name="connsiteX28" fmla="*/ 492125 w 704850"/>
                <a:gd name="connsiteY28" fmla="*/ 34925 h 734646"/>
                <a:gd name="connsiteX29" fmla="*/ 476250 w 704850"/>
                <a:gd name="connsiteY29" fmla="*/ 19050 h 734646"/>
                <a:gd name="connsiteX30" fmla="*/ 269875 w 704850"/>
                <a:gd name="connsiteY30" fmla="*/ 15875 h 734646"/>
                <a:gd name="connsiteX31" fmla="*/ 206375 w 704850"/>
                <a:gd name="connsiteY31" fmla="*/ 6350 h 734646"/>
                <a:gd name="connsiteX32" fmla="*/ 180975 w 704850"/>
                <a:gd name="connsiteY32" fmla="*/ 3175 h 734646"/>
                <a:gd name="connsiteX33" fmla="*/ 104775 w 704850"/>
                <a:gd name="connsiteY33" fmla="*/ 0 h 734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704850" h="734646">
                  <a:moveTo>
                    <a:pt x="104775" y="0"/>
                  </a:moveTo>
                  <a:lnTo>
                    <a:pt x="104775" y="0"/>
                  </a:lnTo>
                  <a:cubicBezTo>
                    <a:pt x="93133" y="22225"/>
                    <a:pt x="82234" y="44855"/>
                    <a:pt x="69850" y="66675"/>
                  </a:cubicBezTo>
                  <a:cubicBezTo>
                    <a:pt x="59993" y="84041"/>
                    <a:pt x="47212" y="99707"/>
                    <a:pt x="38100" y="117475"/>
                  </a:cubicBezTo>
                  <a:cubicBezTo>
                    <a:pt x="25988" y="141093"/>
                    <a:pt x="6350" y="190500"/>
                    <a:pt x="6350" y="190500"/>
                  </a:cubicBezTo>
                  <a:cubicBezTo>
                    <a:pt x="5318" y="195662"/>
                    <a:pt x="0" y="221363"/>
                    <a:pt x="0" y="225425"/>
                  </a:cubicBezTo>
                  <a:cubicBezTo>
                    <a:pt x="0" y="252962"/>
                    <a:pt x="755" y="280545"/>
                    <a:pt x="3175" y="307975"/>
                  </a:cubicBezTo>
                  <a:cubicBezTo>
                    <a:pt x="3942" y="316668"/>
                    <a:pt x="7917" y="324797"/>
                    <a:pt x="9525" y="333375"/>
                  </a:cubicBezTo>
                  <a:cubicBezTo>
                    <a:pt x="11097" y="341761"/>
                    <a:pt x="11758" y="350295"/>
                    <a:pt x="12700" y="358775"/>
                  </a:cubicBezTo>
                  <a:cubicBezTo>
                    <a:pt x="13875" y="369346"/>
                    <a:pt x="13439" y="380172"/>
                    <a:pt x="15875" y="390525"/>
                  </a:cubicBezTo>
                  <a:cubicBezTo>
                    <a:pt x="17721" y="398371"/>
                    <a:pt x="22996" y="405057"/>
                    <a:pt x="25400" y="412750"/>
                  </a:cubicBezTo>
                  <a:cubicBezTo>
                    <a:pt x="31792" y="433206"/>
                    <a:pt x="31583" y="443496"/>
                    <a:pt x="34925" y="463550"/>
                  </a:cubicBezTo>
                  <a:cubicBezTo>
                    <a:pt x="35812" y="468873"/>
                    <a:pt x="35974" y="474465"/>
                    <a:pt x="38100" y="479425"/>
                  </a:cubicBezTo>
                  <a:cubicBezTo>
                    <a:pt x="46806" y="499739"/>
                    <a:pt x="68241" y="541062"/>
                    <a:pt x="82550" y="561975"/>
                  </a:cubicBezTo>
                  <a:cubicBezTo>
                    <a:pt x="89364" y="571934"/>
                    <a:pt x="96464" y="581802"/>
                    <a:pt x="104775" y="590550"/>
                  </a:cubicBezTo>
                  <a:cubicBezTo>
                    <a:pt x="143268" y="631069"/>
                    <a:pt x="134972" y="619816"/>
                    <a:pt x="177800" y="644525"/>
                  </a:cubicBezTo>
                  <a:cubicBezTo>
                    <a:pt x="193836" y="653776"/>
                    <a:pt x="209139" y="664297"/>
                    <a:pt x="225425" y="673100"/>
                  </a:cubicBezTo>
                  <a:cubicBezTo>
                    <a:pt x="248325" y="685478"/>
                    <a:pt x="270532" y="699936"/>
                    <a:pt x="295275" y="708025"/>
                  </a:cubicBezTo>
                  <a:cubicBezTo>
                    <a:pt x="326051" y="718086"/>
                    <a:pt x="358775" y="720725"/>
                    <a:pt x="390525" y="727075"/>
                  </a:cubicBezTo>
                  <a:cubicBezTo>
                    <a:pt x="411692" y="726017"/>
                    <a:pt x="432844" y="723194"/>
                    <a:pt x="454025" y="723900"/>
                  </a:cubicBezTo>
                  <a:cubicBezTo>
                    <a:pt x="496454" y="725314"/>
                    <a:pt x="538901" y="738691"/>
                    <a:pt x="581025" y="733425"/>
                  </a:cubicBezTo>
                  <a:cubicBezTo>
                    <a:pt x="608750" y="729959"/>
                    <a:pt x="631825" y="710142"/>
                    <a:pt x="657225" y="698500"/>
                  </a:cubicBezTo>
                  <a:cubicBezTo>
                    <a:pt x="675409" y="623490"/>
                    <a:pt x="693359" y="559820"/>
                    <a:pt x="701675" y="482600"/>
                  </a:cubicBezTo>
                  <a:cubicBezTo>
                    <a:pt x="705076" y="451015"/>
                    <a:pt x="703792" y="419100"/>
                    <a:pt x="704850" y="387350"/>
                  </a:cubicBezTo>
                  <a:cubicBezTo>
                    <a:pt x="700617" y="353483"/>
                    <a:pt x="699825" y="319006"/>
                    <a:pt x="692150" y="285750"/>
                  </a:cubicBezTo>
                  <a:cubicBezTo>
                    <a:pt x="687024" y="263537"/>
                    <a:pt x="678197" y="241965"/>
                    <a:pt x="666750" y="222250"/>
                  </a:cubicBezTo>
                  <a:cubicBezTo>
                    <a:pt x="648614" y="191016"/>
                    <a:pt x="615885" y="175926"/>
                    <a:pt x="590550" y="152400"/>
                  </a:cubicBezTo>
                  <a:cubicBezTo>
                    <a:pt x="574637" y="137624"/>
                    <a:pt x="560046" y="121420"/>
                    <a:pt x="546100" y="104775"/>
                  </a:cubicBezTo>
                  <a:cubicBezTo>
                    <a:pt x="527203" y="82220"/>
                    <a:pt x="512931" y="55731"/>
                    <a:pt x="492125" y="34925"/>
                  </a:cubicBezTo>
                  <a:cubicBezTo>
                    <a:pt x="486833" y="29633"/>
                    <a:pt x="483706" y="19689"/>
                    <a:pt x="476250" y="19050"/>
                  </a:cubicBezTo>
                  <a:cubicBezTo>
                    <a:pt x="407702" y="13174"/>
                    <a:pt x="338667" y="16933"/>
                    <a:pt x="269875" y="15875"/>
                  </a:cubicBezTo>
                  <a:cubicBezTo>
                    <a:pt x="220449" y="6888"/>
                    <a:pt x="250818" y="11579"/>
                    <a:pt x="206375" y="6350"/>
                  </a:cubicBezTo>
                  <a:cubicBezTo>
                    <a:pt x="197901" y="5353"/>
                    <a:pt x="189501" y="3516"/>
                    <a:pt x="180975" y="3175"/>
                  </a:cubicBezTo>
                  <a:lnTo>
                    <a:pt x="104775" y="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4" name="Picture 73"/>
          <p:cNvPicPr>
            <a:picLocks noChangeAspect="1"/>
          </p:cNvPicPr>
          <p:nvPr/>
        </p:nvPicPr>
        <p:blipFill rotWithShape="1">
          <a:blip r:embed="rId9"/>
          <a:srcRect l="2859" t="11092" r="6978" b="10141"/>
          <a:stretch/>
        </p:blipFill>
        <p:spPr>
          <a:xfrm>
            <a:off x="29796997" y="16908727"/>
            <a:ext cx="5026403" cy="3512873"/>
          </a:xfrm>
          <a:prstGeom prst="rect">
            <a:avLst/>
          </a:prstGeom>
        </p:spPr>
      </p:pic>
      <p:sp>
        <p:nvSpPr>
          <p:cNvPr id="77" name="Rectangle 76"/>
          <p:cNvSpPr/>
          <p:nvPr/>
        </p:nvSpPr>
        <p:spPr>
          <a:xfrm>
            <a:off x="838200" y="27051000"/>
            <a:ext cx="13716000" cy="541020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Text Box 284"/>
          <p:cNvSpPr txBox="1">
            <a:spLocks noChangeArrowheads="1"/>
          </p:cNvSpPr>
          <p:nvPr/>
        </p:nvSpPr>
        <p:spPr bwMode="auto">
          <a:xfrm>
            <a:off x="838200" y="265176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latin typeface="+mn-lt"/>
              </a:rPr>
              <a:t>Methods</a:t>
            </a:r>
          </a:p>
        </p:txBody>
      </p:sp>
      <p:pic>
        <p:nvPicPr>
          <p:cNvPr id="9" name="Picture 8"/>
          <p:cNvPicPr>
            <a:picLocks noChangeAspect="1"/>
          </p:cNvPicPr>
          <p:nvPr/>
        </p:nvPicPr>
        <p:blipFill rotWithShape="1">
          <a:blip r:embed="rId10"/>
          <a:srcRect l="112" t="1592" r="-157" b="273"/>
          <a:stretch/>
        </p:blipFill>
        <p:spPr>
          <a:xfrm>
            <a:off x="29794200" y="16916400"/>
            <a:ext cx="1828800" cy="1657056"/>
          </a:xfrm>
          <a:prstGeom prst="rect">
            <a:avLst/>
          </a:prstGeom>
          <a:solidFill>
            <a:schemeClr val="bg1"/>
          </a:solidFill>
        </p:spPr>
      </p:pic>
      <p:pic>
        <p:nvPicPr>
          <p:cNvPr id="109" name="Picture 10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48155" y="2260884"/>
            <a:ext cx="7975515" cy="2369434"/>
          </a:xfrm>
          <a:prstGeom prst="rect">
            <a:avLst/>
          </a:prstGeom>
        </p:spPr>
      </p:pic>
      <p:pic>
        <p:nvPicPr>
          <p:cNvPr id="111" name="Picture 2" descr="C:\Users\Rebecca\Dropbox\Talks and Presentations\NERC Poster 2015\nsf1.ti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6079988" y="28813203"/>
            <a:ext cx="1067090" cy="1035412"/>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1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4500633" y="28848481"/>
            <a:ext cx="1215614" cy="922365"/>
          </a:xfrm>
          <a:prstGeom prst="rect">
            <a:avLst/>
          </a:prstGeom>
        </p:spPr>
      </p:pic>
      <p:sp>
        <p:nvSpPr>
          <p:cNvPr id="113" name="Rectangle 112"/>
          <p:cNvSpPr/>
          <p:nvPr/>
        </p:nvSpPr>
        <p:spPr>
          <a:xfrm>
            <a:off x="31903467" y="28934460"/>
            <a:ext cx="1143000" cy="9142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19" name="Picture 118"/>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2658871" y="28924681"/>
            <a:ext cx="1185659" cy="904470"/>
          </a:xfrm>
          <a:prstGeom prst="rect">
            <a:avLst/>
          </a:prstGeom>
        </p:spPr>
      </p:pic>
      <p:sp>
        <p:nvSpPr>
          <p:cNvPr id="120" name="Rectangle 119"/>
          <p:cNvSpPr/>
          <p:nvPr/>
        </p:nvSpPr>
        <p:spPr>
          <a:xfrm>
            <a:off x="29798680" y="28926335"/>
            <a:ext cx="1998855" cy="91423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21" name="Graphic 51"/>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30157324" y="29138472"/>
            <a:ext cx="1965917" cy="506215"/>
          </a:xfrm>
          <a:prstGeom prst="rect">
            <a:avLst/>
          </a:prstGeom>
        </p:spPr>
      </p:pic>
      <p:sp>
        <p:nvSpPr>
          <p:cNvPr id="122" name="TextBox 121"/>
          <p:cNvSpPr txBox="1"/>
          <p:nvPr/>
        </p:nvSpPr>
        <p:spPr>
          <a:xfrm>
            <a:off x="29800637" y="29910392"/>
            <a:ext cx="13410743" cy="2308324"/>
          </a:xfrm>
          <a:prstGeom prst="rect">
            <a:avLst/>
          </a:prstGeom>
          <a:noFill/>
        </p:spPr>
        <p:txBody>
          <a:bodyPr wrap="square" rtlCol="0">
            <a:spAutoFit/>
          </a:bodyPr>
          <a:lstStyle/>
          <a:p>
            <a:r>
              <a:rPr lang="en-US" dirty="0">
                <a:latin typeface="+mn-lt"/>
              </a:rPr>
              <a:t>This project is supported by NSF NH </a:t>
            </a:r>
            <a:r>
              <a:rPr lang="en-US" dirty="0" err="1">
                <a:latin typeface="+mn-lt"/>
              </a:rPr>
              <a:t>EPSCoR</a:t>
            </a:r>
            <a:r>
              <a:rPr lang="en-US" dirty="0">
                <a:latin typeface="+mn-lt"/>
              </a:rPr>
              <a:t> Program (EPS 11011245),  USDA UNH Agricultural Experiment Station (Hatch NH00634), NASA Carbon Cycle Science (NNX14AJ18), NSF Macrosystems (1638688), and the Harvard Forest LTER.</a:t>
            </a:r>
          </a:p>
          <a:p>
            <a:r>
              <a:rPr lang="en-US" dirty="0">
                <a:latin typeface="+mn-lt"/>
              </a:rPr>
              <a:t>We also are grateful Emily Perry, Emily Wilcox, Sarah Cantwell, Elizabeth Pederson (University of New Hampshire undergraduate students), Dr. Rakesh </a:t>
            </a:r>
            <a:r>
              <a:rPr lang="en-US" dirty="0" err="1">
                <a:latin typeface="+mn-lt"/>
              </a:rPr>
              <a:t>Minocha</a:t>
            </a:r>
            <a:r>
              <a:rPr lang="en-US" dirty="0">
                <a:latin typeface="+mn-lt"/>
              </a:rPr>
              <a:t> and Stephanie Long (USDA Forest Service) and visiting scientist Dr. </a:t>
            </a:r>
            <a:r>
              <a:rPr lang="en-US" dirty="0" err="1">
                <a:latin typeface="+mn-lt"/>
              </a:rPr>
              <a:t>Jie</a:t>
            </a:r>
            <a:r>
              <a:rPr lang="en-US" dirty="0">
                <a:latin typeface="+mn-lt"/>
              </a:rPr>
              <a:t> Wei for assistance in collecting field and laboratory data.</a:t>
            </a:r>
          </a:p>
        </p:txBody>
      </p:sp>
      <p:sp>
        <p:nvSpPr>
          <p:cNvPr id="1796" name="TextBox 1795"/>
          <p:cNvSpPr txBox="1"/>
          <p:nvPr/>
        </p:nvSpPr>
        <p:spPr>
          <a:xfrm>
            <a:off x="29770010" y="23082251"/>
            <a:ext cx="13441370" cy="4154984"/>
          </a:xfrm>
          <a:prstGeom prst="rect">
            <a:avLst/>
          </a:prstGeom>
          <a:noFill/>
        </p:spPr>
        <p:txBody>
          <a:bodyPr wrap="square" rtlCol="0">
            <a:spAutoFit/>
          </a:bodyPr>
          <a:lstStyle/>
          <a:p>
            <a:pPr marL="342900" indent="-342900">
              <a:buFont typeface="Arial" panose="020B0604020202020204" pitchFamily="34" charset="0"/>
              <a:buChar char="•"/>
            </a:pPr>
            <a:r>
              <a:rPr lang="en-US" dirty="0">
                <a:latin typeface="+mn-lt"/>
              </a:rPr>
              <a:t>The timing and rate of leaf-level carbon exchange varied by species, with red maple (ACRU) reaching peak photosynthetic capacity roughly 3 months prior to red oak (QURU).  Photosynthetic rates parallel leaf physiological development (e.g. seasonal changes in leaf level nitrogen per area, </a:t>
            </a:r>
            <a:r>
              <a:rPr lang="en-US" dirty="0" err="1">
                <a:latin typeface="+mn-lt"/>
              </a:rPr>
              <a:t>etc</a:t>
            </a:r>
            <a:r>
              <a:rPr lang="en-US" dirty="0">
                <a:latin typeface="+mn-lt"/>
              </a:rPr>
              <a:t>). </a:t>
            </a:r>
          </a:p>
          <a:p>
            <a:pPr marL="342900" indent="-342900">
              <a:buFont typeface="Arial" panose="020B0604020202020204" pitchFamily="34" charset="0"/>
              <a:buChar char="•"/>
            </a:pPr>
            <a:endParaRPr lang="en-US" sz="1200" dirty="0">
              <a:latin typeface="+mn-lt"/>
            </a:endParaRPr>
          </a:p>
          <a:p>
            <a:pPr marL="342900" indent="-342900">
              <a:buFont typeface="Arial" panose="020B0604020202020204" pitchFamily="34" charset="0"/>
              <a:buChar char="•"/>
            </a:pPr>
            <a:r>
              <a:rPr lang="en-US" dirty="0">
                <a:latin typeface="+mn-lt"/>
              </a:rPr>
              <a:t>Model simulations using measured differences in the rate and timing of leaf level carbon fluxes suggest that based on leaf-level photosynthesis alone, diverse stands are not as productive as single species red oak stands.  This is consistent with leaf level measurements in which red oak had significantly higher photosynthetic rates under a range of incident light and atmospheric humidity.  </a:t>
            </a:r>
          </a:p>
          <a:p>
            <a:pPr marL="342900" indent="-342900">
              <a:buFont typeface="Arial" panose="020B0604020202020204" pitchFamily="34" charset="0"/>
              <a:buChar char="•"/>
            </a:pPr>
            <a:endParaRPr lang="en-US" sz="1200" dirty="0">
              <a:latin typeface="+mn-lt"/>
            </a:endParaRPr>
          </a:p>
          <a:p>
            <a:pPr marL="342900" indent="-342900">
              <a:buFont typeface="Arial" panose="020B0604020202020204" pitchFamily="34" charset="0"/>
              <a:buChar char="•"/>
            </a:pPr>
            <a:r>
              <a:rPr lang="en-US" dirty="0">
                <a:latin typeface="+mn-lt"/>
              </a:rPr>
              <a:t>Despite the higher productivity of red oak stands, it’s lower N-use efficiency requires higher N uptake rates to do so.  Future model simulations will explore the role of nutrient availability, as well as canopy structure, carbon allocation patterns, and belowground traits in a diversity/productivity framework.</a:t>
            </a:r>
          </a:p>
        </p:txBody>
      </p:sp>
      <p:sp>
        <p:nvSpPr>
          <p:cNvPr id="155" name="TextBox 154"/>
          <p:cNvSpPr txBox="1"/>
          <p:nvPr/>
        </p:nvSpPr>
        <p:spPr>
          <a:xfrm>
            <a:off x="15300960" y="21871243"/>
            <a:ext cx="13552606" cy="1446550"/>
          </a:xfrm>
          <a:prstGeom prst="rect">
            <a:avLst/>
          </a:prstGeom>
          <a:noFill/>
        </p:spPr>
        <p:txBody>
          <a:bodyPr wrap="square" rtlCol="0">
            <a:spAutoFit/>
          </a:bodyPr>
          <a:lstStyle/>
          <a:p>
            <a:r>
              <a:rPr lang="en-US" sz="2200" b="1" dirty="0">
                <a:latin typeface="+mn-lt"/>
              </a:rPr>
              <a:t>Figure 2: </a:t>
            </a:r>
            <a:r>
              <a:rPr lang="en-US" sz="2200" dirty="0">
                <a:latin typeface="+mn-lt"/>
              </a:rPr>
              <a:t>(A, B) Variations in leaf mass per area (LMA) and mass-based light-saturated photosynthesis through the canopy across species.  (C) Seasonal changes in greenness index across species; (D) Seasonal trend in the ratio of QURU to ACRU nitrogen per area.  (E, F)  Seasonal variations in leaf-level dark respiration (E) and net carbon exchange (F).  Note the large species differences in physiological phenology (N dynamics, C exchange).</a:t>
            </a:r>
          </a:p>
        </p:txBody>
      </p:sp>
      <p:sp>
        <p:nvSpPr>
          <p:cNvPr id="156" name="TextBox 155"/>
          <p:cNvSpPr txBox="1"/>
          <p:nvPr/>
        </p:nvSpPr>
        <p:spPr>
          <a:xfrm>
            <a:off x="29712447" y="20497800"/>
            <a:ext cx="13410742" cy="1107996"/>
          </a:xfrm>
          <a:prstGeom prst="rect">
            <a:avLst/>
          </a:prstGeom>
          <a:noFill/>
        </p:spPr>
        <p:txBody>
          <a:bodyPr wrap="square" rtlCol="0">
            <a:spAutoFit/>
          </a:bodyPr>
          <a:lstStyle/>
          <a:p>
            <a:r>
              <a:rPr lang="en-US" sz="2200" b="1" dirty="0">
                <a:latin typeface="+mn-lt"/>
              </a:rPr>
              <a:t>Figure 5:</a:t>
            </a:r>
            <a:r>
              <a:rPr lang="en-US" sz="2200" dirty="0">
                <a:latin typeface="+mn-lt"/>
              </a:rPr>
              <a:t> (left) Crown delineation of trees within the eddy flux tower footprint at Thompson Farm using data collected from NASA’s G-</a:t>
            </a:r>
            <a:r>
              <a:rPr lang="en-US" sz="2200" dirty="0" err="1">
                <a:latin typeface="+mn-lt"/>
              </a:rPr>
              <a:t>LiHT</a:t>
            </a:r>
            <a:r>
              <a:rPr lang="en-US" sz="2200" dirty="0">
                <a:latin typeface="+mn-lt"/>
              </a:rPr>
              <a:t> platform; (center) species differences in leaf area vs. basal area fraction; (right) hypothetical depth of uptake of soil nitrogen for each species based on foliar and soil isotopes.  </a:t>
            </a:r>
          </a:p>
        </p:txBody>
      </p:sp>
      <p:sp>
        <p:nvSpPr>
          <p:cNvPr id="1797" name="TextBox 1796"/>
          <p:cNvSpPr txBox="1"/>
          <p:nvPr/>
        </p:nvSpPr>
        <p:spPr>
          <a:xfrm>
            <a:off x="1008171" y="28270200"/>
            <a:ext cx="7226568" cy="4154984"/>
          </a:xfrm>
          <a:prstGeom prst="rect">
            <a:avLst/>
          </a:prstGeom>
          <a:noFill/>
        </p:spPr>
        <p:txBody>
          <a:bodyPr wrap="square" rtlCol="0">
            <a:spAutoFit/>
          </a:bodyPr>
          <a:lstStyle/>
          <a:p>
            <a:pPr marL="342900" indent="-342900">
              <a:buFont typeface="Arial" panose="020B0604020202020204" pitchFamily="34" charset="0"/>
              <a:buChar char="•"/>
            </a:pPr>
            <a:r>
              <a:rPr lang="en-US" sz="2200" b="1" dirty="0">
                <a:latin typeface="+mn-lt"/>
              </a:rPr>
              <a:t>Near continuous: </a:t>
            </a:r>
            <a:r>
              <a:rPr lang="en-US" sz="2200" dirty="0">
                <a:latin typeface="+mn-lt"/>
              </a:rPr>
              <a:t>Canopy measurements of carbon, water, and energy exchange from eddy covariance, </a:t>
            </a:r>
            <a:r>
              <a:rPr lang="en-US" sz="2200" dirty="0" err="1">
                <a:latin typeface="+mn-lt"/>
              </a:rPr>
              <a:t>Phenocam</a:t>
            </a:r>
            <a:endParaRPr lang="en-US" sz="2200" dirty="0">
              <a:latin typeface="+mn-lt"/>
            </a:endParaRPr>
          </a:p>
          <a:p>
            <a:pPr marL="342900" indent="-342900">
              <a:buFont typeface="Arial" panose="020B0604020202020204" pitchFamily="34" charset="0"/>
              <a:buChar char="•"/>
            </a:pPr>
            <a:r>
              <a:rPr lang="en-US" sz="2200" b="1" dirty="0">
                <a:latin typeface="+mn-lt"/>
              </a:rPr>
              <a:t>Biweekly: </a:t>
            </a:r>
            <a:r>
              <a:rPr lang="en-US" sz="2200" dirty="0">
                <a:latin typeface="+mn-lt"/>
              </a:rPr>
              <a:t>leaf area index, litterfall collection</a:t>
            </a:r>
          </a:p>
          <a:p>
            <a:pPr marL="342900" indent="-342900">
              <a:buFont typeface="Arial" panose="020B0604020202020204" pitchFamily="34" charset="0"/>
              <a:buChar char="•"/>
            </a:pPr>
            <a:r>
              <a:rPr lang="en-US" sz="2200" b="1" dirty="0">
                <a:latin typeface="+mn-lt"/>
              </a:rPr>
              <a:t>Monthly: (at multiple canopy positions) </a:t>
            </a:r>
            <a:r>
              <a:rPr lang="en-US" sz="2200" dirty="0">
                <a:latin typeface="+mn-lt"/>
              </a:rPr>
              <a:t>leaf-level photosynthesis, percent nitrogen, stable isotopes, chlorophyll, leaf size, leaf mass per area, petiole length</a:t>
            </a:r>
          </a:p>
          <a:p>
            <a:pPr marL="342900" indent="-342900">
              <a:buFont typeface="Arial" panose="020B0604020202020204" pitchFamily="34" charset="0"/>
              <a:buChar char="•"/>
            </a:pPr>
            <a:r>
              <a:rPr lang="en-US" sz="2200" b="1" dirty="0">
                <a:latin typeface="+mn-lt"/>
              </a:rPr>
              <a:t>Single collection: </a:t>
            </a:r>
            <a:r>
              <a:rPr lang="en-US" sz="2200" dirty="0">
                <a:latin typeface="+mn-lt"/>
              </a:rPr>
              <a:t>distribution of foliage across height in the canopy by species; hyperspectral reflectance and LiDAR measurements (G-</a:t>
            </a:r>
            <a:r>
              <a:rPr lang="en-US" sz="2200" dirty="0" err="1">
                <a:latin typeface="+mn-lt"/>
              </a:rPr>
              <a:t>LiHT</a:t>
            </a:r>
            <a:r>
              <a:rPr lang="en-US" sz="2200" dirty="0">
                <a:latin typeface="+mn-lt"/>
              </a:rPr>
              <a:t>).</a:t>
            </a:r>
          </a:p>
          <a:p>
            <a:pPr marL="342900" indent="-342900">
              <a:buFont typeface="Arial" panose="020B0604020202020204" pitchFamily="34" charset="0"/>
              <a:buChar char="•"/>
            </a:pPr>
            <a:r>
              <a:rPr lang="en-US" sz="2200" b="1" dirty="0">
                <a:latin typeface="+mn-lt"/>
              </a:rPr>
              <a:t>Model:</a:t>
            </a:r>
            <a:r>
              <a:rPr lang="en-US" sz="2200" dirty="0">
                <a:latin typeface="+mn-lt"/>
              </a:rPr>
              <a:t> A multi-species canopy photosynthesis model was constructed and parameterized using leaf structural and physiological data collected through the canopy over time </a:t>
            </a:r>
          </a:p>
        </p:txBody>
      </p:sp>
      <p:sp>
        <p:nvSpPr>
          <p:cNvPr id="1803" name="TextBox 1802"/>
          <p:cNvSpPr txBox="1"/>
          <p:nvPr/>
        </p:nvSpPr>
        <p:spPr>
          <a:xfrm>
            <a:off x="1081037" y="27335755"/>
            <a:ext cx="7342633" cy="954107"/>
          </a:xfrm>
          <a:prstGeom prst="rect">
            <a:avLst/>
          </a:prstGeom>
          <a:noFill/>
        </p:spPr>
        <p:txBody>
          <a:bodyPr wrap="square" rtlCol="0">
            <a:spAutoFit/>
          </a:bodyPr>
          <a:lstStyle/>
          <a:p>
            <a:r>
              <a:rPr lang="en-US" sz="2800" dirty="0">
                <a:latin typeface="+mn-lt"/>
              </a:rPr>
              <a:t>Measurements of leaf-level (multiple heights) and stand-level physiology and structure including:</a:t>
            </a:r>
          </a:p>
        </p:txBody>
      </p:sp>
      <p:sp>
        <p:nvSpPr>
          <p:cNvPr id="166" name="TextBox 165"/>
          <p:cNvSpPr txBox="1"/>
          <p:nvPr/>
        </p:nvSpPr>
        <p:spPr>
          <a:xfrm>
            <a:off x="15368791" y="30865504"/>
            <a:ext cx="13047956" cy="1446550"/>
          </a:xfrm>
          <a:prstGeom prst="rect">
            <a:avLst/>
          </a:prstGeom>
          <a:noFill/>
        </p:spPr>
        <p:txBody>
          <a:bodyPr wrap="square" rtlCol="0">
            <a:spAutoFit/>
          </a:bodyPr>
          <a:lstStyle/>
          <a:p>
            <a:r>
              <a:rPr lang="en-US" sz="2200" b="1" u="sng" dirty="0">
                <a:latin typeface="+mn-lt"/>
              </a:rPr>
              <a:t>Figure 3:</a:t>
            </a:r>
            <a:r>
              <a:rPr lang="en-US" sz="2200" dirty="0">
                <a:latin typeface="+mn-lt"/>
              </a:rPr>
              <a:t> (left) Daily CO</a:t>
            </a:r>
            <a:r>
              <a:rPr lang="en-US" sz="2200" baseline="-25000" dirty="0">
                <a:latin typeface="+mn-lt"/>
              </a:rPr>
              <a:t>2</a:t>
            </a:r>
            <a:r>
              <a:rPr lang="en-US" sz="2200" dirty="0">
                <a:latin typeface="+mn-lt"/>
              </a:rPr>
              <a:t> uptake estimated using a multispecies canopy model parameterized using data collected above.  Red maple (ACRU) dominates canopy C flux early in the growing season while red oak (QURU) dominates during the mid to late growing season. (right) Results of simulations comparing multispecies to single species stands.  The most productive stand is not a multispecies stand but one with a single species - red oak.</a:t>
            </a:r>
          </a:p>
        </p:txBody>
      </p:sp>
      <p:pic>
        <p:nvPicPr>
          <p:cNvPr id="1820" name="Picture 1819"/>
          <p:cNvPicPr>
            <a:picLocks noChangeAspect="1"/>
          </p:cNvPicPr>
          <p:nvPr/>
        </p:nvPicPr>
        <p:blipFill>
          <a:blip r:embed="rId17"/>
          <a:stretch>
            <a:fillRect/>
          </a:stretch>
        </p:blipFill>
        <p:spPr>
          <a:xfrm>
            <a:off x="11600957" y="27344979"/>
            <a:ext cx="2803783" cy="4980559"/>
          </a:xfrm>
          <a:prstGeom prst="rect">
            <a:avLst/>
          </a:prstGeom>
        </p:spPr>
      </p:pic>
      <p:sp>
        <p:nvSpPr>
          <p:cNvPr id="1821" name="TextBox 1820"/>
          <p:cNvSpPr txBox="1"/>
          <p:nvPr/>
        </p:nvSpPr>
        <p:spPr>
          <a:xfrm>
            <a:off x="11712119" y="31956206"/>
            <a:ext cx="2552190" cy="369332"/>
          </a:xfrm>
          <a:prstGeom prst="rect">
            <a:avLst/>
          </a:prstGeom>
          <a:noFill/>
        </p:spPr>
        <p:txBody>
          <a:bodyPr wrap="square" rtlCol="0">
            <a:spAutoFit/>
          </a:bodyPr>
          <a:lstStyle/>
          <a:p>
            <a:r>
              <a:rPr lang="en-US" sz="1800" dirty="0">
                <a:solidFill>
                  <a:schemeClr val="bg1"/>
                </a:solidFill>
                <a:latin typeface="+mn-lt"/>
              </a:rPr>
              <a:t>Visiting scientist </a:t>
            </a:r>
            <a:r>
              <a:rPr lang="en-US" sz="1800" dirty="0" err="1">
                <a:solidFill>
                  <a:schemeClr val="bg1"/>
                </a:solidFill>
                <a:latin typeface="+mn-lt"/>
              </a:rPr>
              <a:t>Jie</a:t>
            </a:r>
            <a:r>
              <a:rPr lang="en-US" sz="1800" dirty="0">
                <a:solidFill>
                  <a:schemeClr val="bg1"/>
                </a:solidFill>
                <a:latin typeface="+mn-lt"/>
              </a:rPr>
              <a:t> Wei</a:t>
            </a:r>
          </a:p>
        </p:txBody>
      </p:sp>
      <p:pic>
        <p:nvPicPr>
          <p:cNvPr id="168" name="Picture 167"/>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7905300" y="28876651"/>
            <a:ext cx="3206115" cy="952500"/>
          </a:xfrm>
          <a:prstGeom prst="rect">
            <a:avLst/>
          </a:prstGeom>
        </p:spPr>
      </p:pic>
      <p:pic>
        <p:nvPicPr>
          <p:cNvPr id="65" name="Picture 64"/>
          <p:cNvPicPr>
            <a:picLocks noChangeAspect="1"/>
          </p:cNvPicPr>
          <p:nvPr/>
        </p:nvPicPr>
        <p:blipFill>
          <a:blip r:embed="rId19"/>
          <a:stretch>
            <a:fillRect/>
          </a:stretch>
        </p:blipFill>
        <p:spPr>
          <a:xfrm>
            <a:off x="41408968" y="28866851"/>
            <a:ext cx="1034076" cy="948201"/>
          </a:xfrm>
          <a:prstGeom prst="rect">
            <a:avLst/>
          </a:prstGeom>
        </p:spPr>
      </p:pic>
      <p:pic>
        <p:nvPicPr>
          <p:cNvPr id="71" name="Picture 70"/>
          <p:cNvPicPr>
            <a:picLocks noChangeAspect="1"/>
          </p:cNvPicPr>
          <p:nvPr/>
        </p:nvPicPr>
        <p:blipFill>
          <a:blip r:embed="rId20"/>
          <a:stretch>
            <a:fillRect/>
          </a:stretch>
        </p:blipFill>
        <p:spPr>
          <a:xfrm rot="5400000">
            <a:off x="40047927" y="17284970"/>
            <a:ext cx="3678649" cy="2747010"/>
          </a:xfrm>
          <a:prstGeom prst="rect">
            <a:avLst/>
          </a:prstGeom>
          <a:noFill/>
          <a:ln>
            <a:noFill/>
          </a:ln>
        </p:spPr>
      </p:pic>
      <p:sp>
        <p:nvSpPr>
          <p:cNvPr id="70" name="TextBox 69"/>
          <p:cNvSpPr txBox="1"/>
          <p:nvPr/>
        </p:nvSpPr>
        <p:spPr>
          <a:xfrm rot="16200000">
            <a:off x="38941434" y="18543138"/>
            <a:ext cx="3177465" cy="461665"/>
          </a:xfrm>
          <a:prstGeom prst="rect">
            <a:avLst/>
          </a:prstGeom>
          <a:noFill/>
        </p:spPr>
        <p:txBody>
          <a:bodyPr wrap="square" rtlCol="0">
            <a:spAutoFit/>
          </a:bodyPr>
          <a:lstStyle/>
          <a:p>
            <a:r>
              <a:rPr lang="en-US" dirty="0">
                <a:latin typeface="+mn-lt"/>
              </a:rPr>
              <a:t>Depth of N uptake (cm)</a:t>
            </a:r>
          </a:p>
        </p:txBody>
      </p:sp>
      <p:pic>
        <p:nvPicPr>
          <p:cNvPr id="172" name="Picture 171"/>
          <p:cNvPicPr>
            <a:picLocks noChangeAspect="1"/>
          </p:cNvPicPr>
          <p:nvPr/>
        </p:nvPicPr>
        <p:blipFill rotWithShape="1">
          <a:blip r:embed="rId21"/>
          <a:srcRect l="23295" r="46056" b="72698"/>
          <a:stretch/>
        </p:blipFill>
        <p:spPr>
          <a:xfrm>
            <a:off x="41622094" y="18513140"/>
            <a:ext cx="1403635" cy="748942"/>
          </a:xfrm>
          <a:prstGeom prst="rect">
            <a:avLst/>
          </a:prstGeom>
        </p:spPr>
      </p:pic>
      <p:sp>
        <p:nvSpPr>
          <p:cNvPr id="76" name="Rectangle 75"/>
          <p:cNvSpPr/>
          <p:nvPr/>
        </p:nvSpPr>
        <p:spPr>
          <a:xfrm>
            <a:off x="38404800" y="19329616"/>
            <a:ext cx="228600" cy="15979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 name="Picture 80"/>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8704394" y="27355800"/>
            <a:ext cx="2801806" cy="4983480"/>
          </a:xfrm>
          <a:prstGeom prst="rect">
            <a:avLst/>
          </a:prstGeom>
        </p:spPr>
      </p:pic>
      <p:sp>
        <p:nvSpPr>
          <p:cNvPr id="177" name="TextBox 176"/>
          <p:cNvSpPr txBox="1"/>
          <p:nvPr/>
        </p:nvSpPr>
        <p:spPr>
          <a:xfrm>
            <a:off x="8665407" y="31956206"/>
            <a:ext cx="2840793" cy="369332"/>
          </a:xfrm>
          <a:prstGeom prst="rect">
            <a:avLst/>
          </a:prstGeom>
          <a:noFill/>
        </p:spPr>
        <p:txBody>
          <a:bodyPr wrap="square" rtlCol="0">
            <a:spAutoFit/>
          </a:bodyPr>
          <a:lstStyle/>
          <a:p>
            <a:r>
              <a:rPr lang="en-US" sz="1800" dirty="0">
                <a:solidFill>
                  <a:schemeClr val="bg1"/>
                </a:solidFill>
                <a:latin typeface="+mn-lt"/>
              </a:rPr>
              <a:t>UNH undergrad Emily Perry</a:t>
            </a:r>
          </a:p>
        </p:txBody>
      </p:sp>
      <p:pic>
        <p:nvPicPr>
          <p:cNvPr id="8" name="Picture 7">
            <a:extLst>
              <a:ext uri="{FF2B5EF4-FFF2-40B4-BE49-F238E27FC236}">
                <a16:creationId xmlns:a16="http://schemas.microsoft.com/office/drawing/2014/main" id="{82629E2B-AE60-4437-985B-A41580948983}"/>
              </a:ext>
            </a:extLst>
          </p:cNvPr>
          <p:cNvPicPr>
            <a:picLocks noChangeAspect="1"/>
          </p:cNvPicPr>
          <p:nvPr/>
        </p:nvPicPr>
        <p:blipFill>
          <a:blip r:embed="rId23"/>
          <a:stretch>
            <a:fillRect/>
          </a:stretch>
        </p:blipFill>
        <p:spPr>
          <a:xfrm>
            <a:off x="21842377" y="25639378"/>
            <a:ext cx="6718329" cy="5221622"/>
          </a:xfrm>
          <a:prstGeom prst="rect">
            <a:avLst/>
          </a:prstGeom>
        </p:spPr>
      </p:pic>
      <p:sp>
        <p:nvSpPr>
          <p:cNvPr id="181" name="Rectangle 180">
            <a:extLst>
              <a:ext uri="{FF2B5EF4-FFF2-40B4-BE49-F238E27FC236}">
                <a16:creationId xmlns:a16="http://schemas.microsoft.com/office/drawing/2014/main" id="{EA693A2C-1292-4444-835C-F6E083B472FA}"/>
              </a:ext>
            </a:extLst>
          </p:cNvPr>
          <p:cNvSpPr/>
          <p:nvPr/>
        </p:nvSpPr>
        <p:spPr>
          <a:xfrm>
            <a:off x="25703089" y="10940926"/>
            <a:ext cx="281111" cy="8834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0B40197A-E43E-4209-8373-FA3FD7B02003}"/>
              </a:ext>
            </a:extLst>
          </p:cNvPr>
          <p:cNvGrpSpPr/>
          <p:nvPr/>
        </p:nvGrpSpPr>
        <p:grpSpPr>
          <a:xfrm>
            <a:off x="21789381" y="17397847"/>
            <a:ext cx="6084037" cy="4319153"/>
            <a:chOff x="20890763" y="11246663"/>
            <a:chExt cx="6084037" cy="4319153"/>
          </a:xfrm>
        </p:grpSpPr>
        <p:pic>
          <p:nvPicPr>
            <p:cNvPr id="124" name="Picture 123">
              <a:extLst>
                <a:ext uri="{FF2B5EF4-FFF2-40B4-BE49-F238E27FC236}">
                  <a16:creationId xmlns:a16="http://schemas.microsoft.com/office/drawing/2014/main" id="{9E069FA2-17D7-4349-AB4A-2623EB738FC6}"/>
                </a:ext>
              </a:extLst>
            </p:cNvPr>
            <p:cNvPicPr>
              <a:picLocks noChangeAspect="1"/>
            </p:cNvPicPr>
            <p:nvPr/>
          </p:nvPicPr>
          <p:blipFill rotWithShape="1">
            <a:blip r:embed="rId24"/>
            <a:srcRect r="13804"/>
            <a:stretch/>
          </p:blipFill>
          <p:spPr>
            <a:xfrm>
              <a:off x="20890763" y="11246663"/>
              <a:ext cx="6084037" cy="4319153"/>
            </a:xfrm>
            <a:prstGeom prst="rect">
              <a:avLst/>
            </a:prstGeom>
          </p:spPr>
        </p:pic>
        <p:cxnSp>
          <p:nvCxnSpPr>
            <p:cNvPr id="125" name="Straight Connector 124">
              <a:extLst>
                <a:ext uri="{FF2B5EF4-FFF2-40B4-BE49-F238E27FC236}">
                  <a16:creationId xmlns:a16="http://schemas.microsoft.com/office/drawing/2014/main" id="{73320674-8FDE-46F4-89C2-F04C542F9C35}"/>
                </a:ext>
              </a:extLst>
            </p:cNvPr>
            <p:cNvCxnSpPr>
              <a:cxnSpLocks/>
            </p:cNvCxnSpPr>
            <p:nvPr/>
          </p:nvCxnSpPr>
          <p:spPr>
            <a:xfrm flipV="1">
              <a:off x="23468915" y="11975689"/>
              <a:ext cx="307710" cy="767490"/>
            </a:xfrm>
            <a:prstGeom prst="line">
              <a:avLst/>
            </a:prstGeom>
            <a:ln w="50800">
              <a:solidFill>
                <a:srgbClr val="D44958"/>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8EBDA803-00BB-4C4D-AF54-BA2F721B09C9}"/>
                </a:ext>
              </a:extLst>
            </p:cNvPr>
            <p:cNvCxnSpPr>
              <a:cxnSpLocks/>
            </p:cNvCxnSpPr>
            <p:nvPr/>
          </p:nvCxnSpPr>
          <p:spPr>
            <a:xfrm>
              <a:off x="23776625" y="11975689"/>
              <a:ext cx="1859088" cy="548110"/>
            </a:xfrm>
            <a:prstGeom prst="line">
              <a:avLst/>
            </a:prstGeom>
            <a:ln w="50800">
              <a:solidFill>
                <a:srgbClr val="D44958"/>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D6AF16BB-333D-42A8-B3C6-246EEFDED3E9}"/>
                </a:ext>
              </a:extLst>
            </p:cNvPr>
            <p:cNvCxnSpPr>
              <a:cxnSpLocks/>
            </p:cNvCxnSpPr>
            <p:nvPr/>
          </p:nvCxnSpPr>
          <p:spPr>
            <a:xfrm>
              <a:off x="25648534" y="12523799"/>
              <a:ext cx="538495" cy="1016089"/>
            </a:xfrm>
            <a:prstGeom prst="line">
              <a:avLst/>
            </a:prstGeom>
            <a:ln w="50800">
              <a:solidFill>
                <a:srgbClr val="D44958"/>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BFE291A8-31FE-4C8E-8983-6B2FA1BA2C7A}"/>
                </a:ext>
              </a:extLst>
            </p:cNvPr>
            <p:cNvCxnSpPr>
              <a:cxnSpLocks/>
            </p:cNvCxnSpPr>
            <p:nvPr/>
          </p:nvCxnSpPr>
          <p:spPr>
            <a:xfrm flipV="1">
              <a:off x="23648412" y="11507551"/>
              <a:ext cx="1964198" cy="993811"/>
            </a:xfrm>
            <a:prstGeom prst="line">
              <a:avLst/>
            </a:prstGeom>
            <a:ln w="50800">
              <a:solidFill>
                <a:srgbClr val="4270DD"/>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2FC8A41C-8CFB-46EB-B9A9-AEF6E7429C4A}"/>
                </a:ext>
              </a:extLst>
            </p:cNvPr>
            <p:cNvCxnSpPr>
              <a:cxnSpLocks/>
            </p:cNvCxnSpPr>
            <p:nvPr/>
          </p:nvCxnSpPr>
          <p:spPr>
            <a:xfrm>
              <a:off x="25580155" y="11507551"/>
              <a:ext cx="645339" cy="1122024"/>
            </a:xfrm>
            <a:prstGeom prst="line">
              <a:avLst/>
            </a:prstGeom>
            <a:ln w="50800">
              <a:solidFill>
                <a:srgbClr val="4270DD"/>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CA210449-0548-4B2A-8260-26F74962F1D0}"/>
                </a:ext>
              </a:extLst>
            </p:cNvPr>
            <p:cNvCxnSpPr>
              <a:cxnSpLocks/>
            </p:cNvCxnSpPr>
            <p:nvPr/>
          </p:nvCxnSpPr>
          <p:spPr>
            <a:xfrm flipV="1">
              <a:off x="23084275" y="13527068"/>
              <a:ext cx="3128397" cy="230781"/>
            </a:xfrm>
            <a:prstGeom prst="line">
              <a:avLst/>
            </a:prstGeom>
            <a:ln w="50800">
              <a:solidFill>
                <a:srgbClr val="3DAE46"/>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7CC8E66A-7BBE-497F-A2AF-F48A1ED8DFFE}"/>
                </a:ext>
              </a:extLst>
            </p:cNvPr>
            <p:cNvCxnSpPr>
              <a:cxnSpLocks/>
            </p:cNvCxnSpPr>
            <p:nvPr/>
          </p:nvCxnSpPr>
          <p:spPr>
            <a:xfrm>
              <a:off x="26225493" y="13527068"/>
              <a:ext cx="647743" cy="794919"/>
            </a:xfrm>
            <a:prstGeom prst="line">
              <a:avLst/>
            </a:prstGeom>
            <a:ln w="50800">
              <a:solidFill>
                <a:srgbClr val="3DAE46"/>
              </a:solidFill>
            </a:ln>
          </p:spPr>
          <p:style>
            <a:lnRef idx="1">
              <a:schemeClr val="accent1"/>
            </a:lnRef>
            <a:fillRef idx="0">
              <a:schemeClr val="accent1"/>
            </a:fillRef>
            <a:effectRef idx="0">
              <a:schemeClr val="accent1"/>
            </a:effectRef>
            <a:fontRef idx="minor">
              <a:schemeClr val="tx1"/>
            </a:fontRef>
          </p:style>
        </p:cxnSp>
      </p:grpSp>
      <p:grpSp>
        <p:nvGrpSpPr>
          <p:cNvPr id="39" name="Group 38">
            <a:extLst>
              <a:ext uri="{FF2B5EF4-FFF2-40B4-BE49-F238E27FC236}">
                <a16:creationId xmlns:a16="http://schemas.microsoft.com/office/drawing/2014/main" id="{6285C403-7D09-45DD-BB1B-76A14221B61A}"/>
              </a:ext>
            </a:extLst>
          </p:cNvPr>
          <p:cNvGrpSpPr/>
          <p:nvPr/>
        </p:nvGrpSpPr>
        <p:grpSpPr>
          <a:xfrm>
            <a:off x="23214743" y="6707836"/>
            <a:ext cx="5257801" cy="4333258"/>
            <a:chOff x="23393399" y="6362873"/>
            <a:chExt cx="5257801" cy="4333258"/>
          </a:xfrm>
        </p:grpSpPr>
        <p:pic>
          <p:nvPicPr>
            <p:cNvPr id="182" name="Picture 181">
              <a:extLst>
                <a:ext uri="{FF2B5EF4-FFF2-40B4-BE49-F238E27FC236}">
                  <a16:creationId xmlns:a16="http://schemas.microsoft.com/office/drawing/2014/main" id="{CFDCF22B-3150-4641-8B7F-AC68AAAE852E}"/>
                </a:ext>
              </a:extLst>
            </p:cNvPr>
            <p:cNvPicPr>
              <a:picLocks noChangeAspect="1"/>
            </p:cNvPicPr>
            <p:nvPr/>
          </p:nvPicPr>
          <p:blipFill rotWithShape="1">
            <a:blip r:embed="rId25"/>
            <a:srcRect l="14453" r="21686"/>
            <a:stretch/>
          </p:blipFill>
          <p:spPr>
            <a:xfrm>
              <a:off x="23393399" y="6362873"/>
              <a:ext cx="5257801" cy="4333258"/>
            </a:xfrm>
            <a:prstGeom prst="rect">
              <a:avLst/>
            </a:prstGeom>
          </p:spPr>
        </p:pic>
        <p:sp>
          <p:nvSpPr>
            <p:cNvPr id="33" name="Rectangle 32">
              <a:extLst>
                <a:ext uri="{FF2B5EF4-FFF2-40B4-BE49-F238E27FC236}">
                  <a16:creationId xmlns:a16="http://schemas.microsoft.com/office/drawing/2014/main" id="{9E44B4F0-1F0A-4C8E-9340-0FC9CC61D0C7}"/>
                </a:ext>
              </a:extLst>
            </p:cNvPr>
            <p:cNvSpPr/>
            <p:nvPr/>
          </p:nvSpPr>
          <p:spPr>
            <a:xfrm>
              <a:off x="28204929" y="6477000"/>
              <a:ext cx="446271" cy="1079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8" name="Group 37">
            <a:extLst>
              <a:ext uri="{FF2B5EF4-FFF2-40B4-BE49-F238E27FC236}">
                <a16:creationId xmlns:a16="http://schemas.microsoft.com/office/drawing/2014/main" id="{75118D53-4088-47C9-ACA9-C972627DB7C7}"/>
              </a:ext>
            </a:extLst>
          </p:cNvPr>
          <p:cNvGrpSpPr/>
          <p:nvPr/>
        </p:nvGrpSpPr>
        <p:grpSpPr>
          <a:xfrm>
            <a:off x="15407883" y="6560350"/>
            <a:ext cx="6001066" cy="4492330"/>
            <a:chOff x="15407883" y="6407950"/>
            <a:chExt cx="6001066" cy="4492330"/>
          </a:xfrm>
        </p:grpSpPr>
        <p:pic>
          <p:nvPicPr>
            <p:cNvPr id="178" name="Picture 1">
              <a:extLst>
                <a:ext uri="{FF2B5EF4-FFF2-40B4-BE49-F238E27FC236}">
                  <a16:creationId xmlns:a16="http://schemas.microsoft.com/office/drawing/2014/main" id="{D91201D4-0FDD-4F4B-B174-8E797331D65B}"/>
                </a:ext>
              </a:extLst>
            </p:cNvPr>
            <p:cNvPicPr>
              <a:picLocks noChangeAspect="1"/>
            </p:cNvPicPr>
            <p:nvPr/>
          </p:nvPicPr>
          <p:blipFill rotWithShape="1">
            <a:blip r:embed="rId26"/>
            <a:srcRect r="23969"/>
            <a:stretch/>
          </p:blipFill>
          <p:spPr>
            <a:xfrm>
              <a:off x="15407883" y="6407950"/>
              <a:ext cx="5774404" cy="4492330"/>
            </a:xfrm>
            <a:prstGeom prst="rect">
              <a:avLst/>
            </a:prstGeom>
          </p:spPr>
        </p:pic>
        <p:sp>
          <p:nvSpPr>
            <p:cNvPr id="16" name="Rectangle 15">
              <a:extLst>
                <a:ext uri="{FF2B5EF4-FFF2-40B4-BE49-F238E27FC236}">
                  <a16:creationId xmlns:a16="http://schemas.microsoft.com/office/drawing/2014/main" id="{07237EC6-4FD7-4BA4-A95B-5C65CC750C0E}"/>
                </a:ext>
              </a:extLst>
            </p:cNvPr>
            <p:cNvSpPr/>
            <p:nvPr/>
          </p:nvSpPr>
          <p:spPr>
            <a:xfrm>
              <a:off x="21031201" y="6578508"/>
              <a:ext cx="377748" cy="101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6" name="TextBox 35">
            <a:extLst>
              <a:ext uri="{FF2B5EF4-FFF2-40B4-BE49-F238E27FC236}">
                <a16:creationId xmlns:a16="http://schemas.microsoft.com/office/drawing/2014/main" id="{A483EE61-D421-4BF1-8BAD-BC5D12FA8E18}"/>
              </a:ext>
            </a:extLst>
          </p:cNvPr>
          <p:cNvSpPr txBox="1"/>
          <p:nvPr/>
        </p:nvSpPr>
        <p:spPr>
          <a:xfrm>
            <a:off x="15316200" y="12394764"/>
            <a:ext cx="615553" cy="4112138"/>
          </a:xfrm>
          <a:prstGeom prst="rect">
            <a:avLst/>
          </a:prstGeom>
          <a:solidFill>
            <a:schemeClr val="bg1"/>
          </a:solidFill>
          <a:ln>
            <a:solidFill>
              <a:schemeClr val="bg1"/>
            </a:solidFill>
          </a:ln>
        </p:spPr>
        <p:txBody>
          <a:bodyPr vert="vert270" wrap="square" rtlCol="0">
            <a:spAutoFit/>
          </a:bodyPr>
          <a:lstStyle/>
          <a:p>
            <a:r>
              <a:rPr lang="en-US" sz="2800" dirty="0">
                <a:latin typeface="+mn-lt"/>
              </a:rPr>
              <a:t>Greenness index (</a:t>
            </a:r>
            <a:r>
              <a:rPr lang="en-US" sz="2800" dirty="0" err="1">
                <a:latin typeface="+mn-lt"/>
              </a:rPr>
              <a:t>gcc</a:t>
            </a:r>
            <a:r>
              <a:rPr lang="en-US" sz="2800" dirty="0">
                <a:latin typeface="+mn-lt"/>
              </a:rPr>
              <a:t> 90)</a:t>
            </a:r>
          </a:p>
        </p:txBody>
      </p:sp>
      <p:sp>
        <p:nvSpPr>
          <p:cNvPr id="183" name="TextBox 182">
            <a:extLst>
              <a:ext uri="{FF2B5EF4-FFF2-40B4-BE49-F238E27FC236}">
                <a16:creationId xmlns:a16="http://schemas.microsoft.com/office/drawing/2014/main" id="{D7787FDA-84C0-45C7-81B1-15DE15F2E5C9}"/>
              </a:ext>
            </a:extLst>
          </p:cNvPr>
          <p:cNvSpPr txBox="1"/>
          <p:nvPr/>
        </p:nvSpPr>
        <p:spPr>
          <a:xfrm>
            <a:off x="22295989" y="7167071"/>
            <a:ext cx="984885" cy="2251485"/>
          </a:xfrm>
          <a:prstGeom prst="rect">
            <a:avLst/>
          </a:prstGeom>
          <a:solidFill>
            <a:schemeClr val="bg1"/>
          </a:solidFill>
          <a:ln>
            <a:solidFill>
              <a:schemeClr val="bg1"/>
            </a:solidFill>
          </a:ln>
        </p:spPr>
        <p:txBody>
          <a:bodyPr vert="vert270" wrap="square" rtlCol="0">
            <a:spAutoFit/>
          </a:bodyPr>
          <a:lstStyle/>
          <a:p>
            <a:r>
              <a:rPr lang="en-US" sz="2600" dirty="0">
                <a:latin typeface="+mn-lt"/>
              </a:rPr>
              <a:t>Light Sat PSN</a:t>
            </a:r>
          </a:p>
          <a:p>
            <a:r>
              <a:rPr lang="en-US" sz="2600" dirty="0">
                <a:latin typeface="+mn-lt"/>
              </a:rPr>
              <a:t>(mg C g</a:t>
            </a:r>
            <a:r>
              <a:rPr lang="en-US" sz="2600" baseline="30000" dirty="0">
                <a:latin typeface="+mn-lt"/>
              </a:rPr>
              <a:t>-1</a:t>
            </a:r>
            <a:r>
              <a:rPr lang="en-US" sz="2600" dirty="0">
                <a:latin typeface="+mn-lt"/>
              </a:rPr>
              <a:t> s</a:t>
            </a:r>
            <a:r>
              <a:rPr lang="en-US" sz="2600" baseline="30000" dirty="0">
                <a:latin typeface="+mn-lt"/>
              </a:rPr>
              <a:t>-1</a:t>
            </a:r>
            <a:r>
              <a:rPr lang="en-US" sz="2600" dirty="0">
                <a:latin typeface="+mn-lt"/>
              </a:rPr>
              <a:t>)</a:t>
            </a:r>
          </a:p>
        </p:txBody>
      </p:sp>
      <p:grpSp>
        <p:nvGrpSpPr>
          <p:cNvPr id="40" name="Group 39">
            <a:extLst>
              <a:ext uri="{FF2B5EF4-FFF2-40B4-BE49-F238E27FC236}">
                <a16:creationId xmlns:a16="http://schemas.microsoft.com/office/drawing/2014/main" id="{CBABDCA2-BCBA-48D6-AE11-946F425528D7}"/>
              </a:ext>
            </a:extLst>
          </p:cNvPr>
          <p:cNvGrpSpPr>
            <a:grpSpLocks noChangeAspect="1"/>
          </p:cNvGrpSpPr>
          <p:nvPr/>
        </p:nvGrpSpPr>
        <p:grpSpPr>
          <a:xfrm>
            <a:off x="15635683" y="25582800"/>
            <a:ext cx="5826315" cy="5231973"/>
            <a:chOff x="15658734" y="26165169"/>
            <a:chExt cx="5156031" cy="4630065"/>
          </a:xfrm>
        </p:grpSpPr>
        <p:pic>
          <p:nvPicPr>
            <p:cNvPr id="174" name="Picture 173">
              <a:extLst>
                <a:ext uri="{FF2B5EF4-FFF2-40B4-BE49-F238E27FC236}">
                  <a16:creationId xmlns:a16="http://schemas.microsoft.com/office/drawing/2014/main" id="{5B125BD8-F0B4-4AA8-B322-75BDC6A7B598}"/>
                </a:ext>
              </a:extLst>
            </p:cNvPr>
            <p:cNvPicPr>
              <a:picLocks noChangeAspect="1"/>
            </p:cNvPicPr>
            <p:nvPr/>
          </p:nvPicPr>
          <p:blipFill rotWithShape="1">
            <a:blip r:embed="rId27"/>
            <a:srcRect r="13312"/>
            <a:stretch/>
          </p:blipFill>
          <p:spPr>
            <a:xfrm>
              <a:off x="15658734" y="26212800"/>
              <a:ext cx="5156031" cy="4582434"/>
            </a:xfrm>
            <a:prstGeom prst="rect">
              <a:avLst/>
            </a:prstGeom>
          </p:spPr>
        </p:pic>
        <p:pic>
          <p:nvPicPr>
            <p:cNvPr id="184" name="Picture 183">
              <a:extLst>
                <a:ext uri="{FF2B5EF4-FFF2-40B4-BE49-F238E27FC236}">
                  <a16:creationId xmlns:a16="http://schemas.microsoft.com/office/drawing/2014/main" id="{3AD7EB2C-F810-4659-9965-52BB74082BE2}"/>
                </a:ext>
              </a:extLst>
            </p:cNvPr>
            <p:cNvPicPr>
              <a:picLocks noChangeAspect="1"/>
            </p:cNvPicPr>
            <p:nvPr/>
          </p:nvPicPr>
          <p:blipFill rotWithShape="1">
            <a:blip r:embed="rId27"/>
            <a:srcRect l="84125" b="83371"/>
            <a:stretch/>
          </p:blipFill>
          <p:spPr>
            <a:xfrm>
              <a:off x="16419345" y="26165169"/>
              <a:ext cx="1286541" cy="1038231"/>
            </a:xfrm>
            <a:prstGeom prst="rect">
              <a:avLst/>
            </a:prstGeom>
          </p:spPr>
        </p:pic>
      </p:grpSp>
      <p:pic>
        <p:nvPicPr>
          <p:cNvPr id="43" name="Picture 42">
            <a:extLst>
              <a:ext uri="{FF2B5EF4-FFF2-40B4-BE49-F238E27FC236}">
                <a16:creationId xmlns:a16="http://schemas.microsoft.com/office/drawing/2014/main" id="{AD73B28E-0ECD-44CF-9E4D-6894F94319BB}"/>
              </a:ext>
            </a:extLst>
          </p:cNvPr>
          <p:cNvPicPr>
            <a:picLocks noChangeAspect="1"/>
          </p:cNvPicPr>
          <p:nvPr/>
        </p:nvPicPr>
        <p:blipFill>
          <a:blip r:embed="rId28"/>
          <a:stretch>
            <a:fillRect/>
          </a:stretch>
        </p:blipFill>
        <p:spPr>
          <a:xfrm>
            <a:off x="29936751" y="5715000"/>
            <a:ext cx="5913926" cy="3926159"/>
          </a:xfrm>
          <a:prstGeom prst="rect">
            <a:avLst/>
          </a:prstGeom>
        </p:spPr>
      </p:pic>
      <p:grpSp>
        <p:nvGrpSpPr>
          <p:cNvPr id="45" name="Group 44">
            <a:extLst>
              <a:ext uri="{FF2B5EF4-FFF2-40B4-BE49-F238E27FC236}">
                <a16:creationId xmlns:a16="http://schemas.microsoft.com/office/drawing/2014/main" id="{953BA169-A536-48F3-AF3B-36700F92F3B2}"/>
              </a:ext>
            </a:extLst>
          </p:cNvPr>
          <p:cNvGrpSpPr/>
          <p:nvPr/>
        </p:nvGrpSpPr>
        <p:grpSpPr>
          <a:xfrm>
            <a:off x="35128200" y="16953545"/>
            <a:ext cx="4863820" cy="3544255"/>
            <a:chOff x="35141177" y="16753162"/>
            <a:chExt cx="4863820" cy="3544255"/>
          </a:xfrm>
        </p:grpSpPr>
        <p:grpSp>
          <p:nvGrpSpPr>
            <p:cNvPr id="24" name="Group 23">
              <a:extLst>
                <a:ext uri="{FF2B5EF4-FFF2-40B4-BE49-F238E27FC236}">
                  <a16:creationId xmlns:a16="http://schemas.microsoft.com/office/drawing/2014/main" id="{25C46B84-118A-4243-8E7F-2C2D853819AE}"/>
                </a:ext>
              </a:extLst>
            </p:cNvPr>
            <p:cNvGrpSpPr>
              <a:grpSpLocks noChangeAspect="1"/>
            </p:cNvGrpSpPr>
            <p:nvPr/>
          </p:nvGrpSpPr>
          <p:grpSpPr>
            <a:xfrm>
              <a:off x="35476518" y="16753162"/>
              <a:ext cx="4528479" cy="3544255"/>
              <a:chOff x="15679490" y="27584400"/>
              <a:chExt cx="4668535" cy="3653871"/>
            </a:xfrm>
          </p:grpSpPr>
          <p:grpSp>
            <p:nvGrpSpPr>
              <p:cNvPr id="26" name="Group 25"/>
              <p:cNvGrpSpPr>
                <a:grpSpLocks noChangeAspect="1"/>
              </p:cNvGrpSpPr>
              <p:nvPr/>
            </p:nvGrpSpPr>
            <p:grpSpPr>
              <a:xfrm>
                <a:off x="15679490" y="27584400"/>
                <a:ext cx="4668535" cy="3653871"/>
                <a:chOff x="30606055" y="7267590"/>
                <a:chExt cx="6175311" cy="4833163"/>
              </a:xfrm>
            </p:grpSpPr>
            <p:sp>
              <p:nvSpPr>
                <p:cNvPr id="31" name="Rectangle 30"/>
                <p:cNvSpPr/>
                <p:nvPr/>
              </p:nvSpPr>
              <p:spPr>
                <a:xfrm>
                  <a:off x="31317514" y="10701520"/>
                  <a:ext cx="3635052" cy="3600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0609166" y="7916308"/>
                  <a:ext cx="4343400" cy="1133198"/>
                </a:xfrm>
                <a:prstGeom prst="rect">
                  <a:avLst/>
                </a:prstGeom>
                <a:noFill/>
              </p:spPr>
              <p:txBody>
                <a:bodyPr wrap="square" rtlCol="0">
                  <a:spAutoFit/>
                </a:bodyPr>
                <a:lstStyle/>
                <a:p>
                  <a:r>
                    <a:rPr lang="en-US" dirty="0">
                      <a:latin typeface="+mn-lt"/>
                    </a:rPr>
                    <a:t>Foliar </a:t>
                  </a:r>
                  <a:r>
                    <a:rPr lang="en-US" dirty="0" err="1">
                      <a:latin typeface="+mn-lt"/>
                    </a:rPr>
                    <a:t>area:basal</a:t>
                  </a:r>
                  <a:r>
                    <a:rPr lang="en-US" dirty="0">
                      <a:latin typeface="+mn-lt"/>
                    </a:rPr>
                    <a:t> area</a:t>
                  </a:r>
                </a:p>
                <a:p>
                  <a:r>
                    <a:rPr lang="en-US" dirty="0">
                      <a:latin typeface="+mn-lt"/>
                    </a:rPr>
                    <a:t>N budget</a:t>
                  </a:r>
                </a:p>
              </p:txBody>
            </p:sp>
            <p:pic>
              <p:nvPicPr>
                <p:cNvPr id="20" name="Picture 19"/>
                <p:cNvPicPr>
                  <a:picLocks noChangeAspect="1"/>
                </p:cNvPicPr>
                <p:nvPr/>
              </p:nvPicPr>
              <p:blipFill rotWithShape="1">
                <a:blip r:embed="rId29"/>
                <a:srcRect l="8847"/>
                <a:stretch/>
              </p:blipFill>
              <p:spPr>
                <a:xfrm>
                  <a:off x="30606055" y="7267590"/>
                  <a:ext cx="6175311" cy="4833163"/>
                </a:xfrm>
                <a:prstGeom prst="rect">
                  <a:avLst/>
                </a:prstGeom>
              </p:spPr>
            </p:pic>
            <p:sp>
              <p:nvSpPr>
                <p:cNvPr id="21" name="Oval 20"/>
                <p:cNvSpPr>
                  <a:spLocks/>
                </p:cNvSpPr>
                <p:nvPr/>
              </p:nvSpPr>
              <p:spPr>
                <a:xfrm>
                  <a:off x="32514166" y="8642545"/>
                  <a:ext cx="237743" cy="237743"/>
                </a:xfrm>
                <a:prstGeom prst="ellipse">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97"/>
                <p:cNvSpPr>
                  <a:spLocks/>
                </p:cNvSpPr>
                <p:nvPr/>
              </p:nvSpPr>
              <p:spPr>
                <a:xfrm>
                  <a:off x="33717925" y="9081876"/>
                  <a:ext cx="237743" cy="237743"/>
                </a:xfrm>
                <a:prstGeom prst="ellipse">
                  <a:avLst/>
                </a:prstGeom>
                <a:solidFill>
                  <a:srgbClr val="5B9BD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98"/>
                <p:cNvSpPr>
                  <a:spLocks/>
                </p:cNvSpPr>
                <p:nvPr/>
              </p:nvSpPr>
              <p:spPr>
                <a:xfrm>
                  <a:off x="35971542" y="9448894"/>
                  <a:ext cx="237743" cy="237743"/>
                </a:xfrm>
                <a:prstGeom prst="ellipse">
                  <a:avLst/>
                </a:prstGeom>
                <a:solidFill>
                  <a:srgbClr val="009644"/>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31305391" y="8266889"/>
                  <a:ext cx="1837896" cy="1133198"/>
                </a:xfrm>
                <a:prstGeom prst="rect">
                  <a:avLst/>
                </a:prstGeom>
                <a:noFill/>
              </p:spPr>
              <p:txBody>
                <a:bodyPr wrap="square" rtlCol="0">
                  <a:spAutoFit/>
                </a:bodyPr>
                <a:lstStyle/>
                <a:p>
                  <a:r>
                    <a:rPr lang="en-US" b="1" dirty="0">
                      <a:latin typeface="+mn-lt"/>
                    </a:rPr>
                    <a:t>Red Maple</a:t>
                  </a:r>
                </a:p>
              </p:txBody>
            </p:sp>
            <p:sp>
              <p:nvSpPr>
                <p:cNvPr id="102" name="TextBox 101"/>
                <p:cNvSpPr txBox="1"/>
                <p:nvPr/>
              </p:nvSpPr>
              <p:spPr>
                <a:xfrm>
                  <a:off x="33286958" y="8354853"/>
                  <a:ext cx="1837895" cy="629555"/>
                </a:xfrm>
                <a:prstGeom prst="rect">
                  <a:avLst/>
                </a:prstGeom>
                <a:solidFill>
                  <a:schemeClr val="bg1"/>
                </a:solidFill>
              </p:spPr>
              <p:txBody>
                <a:bodyPr wrap="square" rtlCol="0">
                  <a:spAutoFit/>
                </a:bodyPr>
                <a:lstStyle/>
                <a:p>
                  <a:r>
                    <a:rPr lang="en-US" b="1" dirty="0">
                      <a:latin typeface="+mn-lt"/>
                    </a:rPr>
                    <a:t>Red Oak</a:t>
                  </a:r>
                </a:p>
              </p:txBody>
            </p:sp>
            <p:sp>
              <p:nvSpPr>
                <p:cNvPr id="103" name="TextBox 102"/>
                <p:cNvSpPr txBox="1"/>
                <p:nvPr/>
              </p:nvSpPr>
              <p:spPr>
                <a:xfrm>
                  <a:off x="34829983" y="9659633"/>
                  <a:ext cx="1837896" cy="1133198"/>
                </a:xfrm>
                <a:prstGeom prst="rect">
                  <a:avLst/>
                </a:prstGeom>
                <a:noFill/>
              </p:spPr>
              <p:txBody>
                <a:bodyPr wrap="square" rtlCol="0">
                  <a:spAutoFit/>
                </a:bodyPr>
                <a:lstStyle/>
                <a:p>
                  <a:r>
                    <a:rPr lang="en-US" b="1" dirty="0">
                      <a:latin typeface="+mn-lt"/>
                    </a:rPr>
                    <a:t>White Pine</a:t>
                  </a:r>
                </a:p>
              </p:txBody>
            </p:sp>
          </p:grpSp>
          <p:sp>
            <p:nvSpPr>
              <p:cNvPr id="27" name="TextBox 26"/>
              <p:cNvSpPr txBox="1"/>
              <p:nvPr/>
            </p:nvSpPr>
            <p:spPr>
              <a:xfrm>
                <a:off x="16273663" y="27719269"/>
                <a:ext cx="3279312" cy="412485"/>
              </a:xfrm>
              <a:prstGeom prst="rect">
                <a:avLst/>
              </a:prstGeom>
              <a:noFill/>
            </p:spPr>
            <p:txBody>
              <a:bodyPr wrap="square" rtlCol="0">
                <a:spAutoFit/>
              </a:bodyPr>
              <a:lstStyle/>
              <a:p>
                <a:r>
                  <a:rPr lang="en-US" sz="2000" b="1" dirty="0">
                    <a:latin typeface="+mn-lt"/>
                  </a:rPr>
                  <a:t>High relative leaf area</a:t>
                </a:r>
              </a:p>
            </p:txBody>
          </p:sp>
          <p:sp>
            <p:nvSpPr>
              <p:cNvPr id="169" name="TextBox 168"/>
              <p:cNvSpPr txBox="1"/>
              <p:nvPr/>
            </p:nvSpPr>
            <p:spPr>
              <a:xfrm>
                <a:off x="16693162" y="30088266"/>
                <a:ext cx="2272293" cy="475943"/>
              </a:xfrm>
              <a:prstGeom prst="rect">
                <a:avLst/>
              </a:prstGeom>
              <a:noFill/>
            </p:spPr>
            <p:txBody>
              <a:bodyPr wrap="square" rtlCol="0">
                <a:spAutoFit/>
              </a:bodyPr>
              <a:lstStyle/>
              <a:p>
                <a:r>
                  <a:rPr lang="en-US" b="1" dirty="0">
                    <a:latin typeface="+mn-lt"/>
                  </a:rPr>
                  <a:t>Other Species</a:t>
                </a:r>
              </a:p>
            </p:txBody>
          </p:sp>
        </p:grpSp>
        <p:sp>
          <p:nvSpPr>
            <p:cNvPr id="44" name="TextBox 43">
              <a:extLst>
                <a:ext uri="{FF2B5EF4-FFF2-40B4-BE49-F238E27FC236}">
                  <a16:creationId xmlns:a16="http://schemas.microsoft.com/office/drawing/2014/main" id="{914D2824-E745-4A1D-ABDF-08466F161101}"/>
                </a:ext>
              </a:extLst>
            </p:cNvPr>
            <p:cNvSpPr txBox="1"/>
            <p:nvPr/>
          </p:nvSpPr>
          <p:spPr>
            <a:xfrm rot="16200000">
              <a:off x="34094347" y="17869021"/>
              <a:ext cx="2555325" cy="461665"/>
            </a:xfrm>
            <a:prstGeom prst="rect">
              <a:avLst/>
            </a:prstGeom>
            <a:noFill/>
          </p:spPr>
          <p:txBody>
            <a:bodyPr wrap="square" rtlCol="0">
              <a:spAutoFit/>
            </a:bodyPr>
            <a:lstStyle/>
            <a:p>
              <a:r>
                <a:rPr lang="en-US" dirty="0">
                  <a:latin typeface="+mn-lt"/>
                </a:rPr>
                <a:t>Leaf Area Fraction</a:t>
              </a:r>
            </a:p>
          </p:txBody>
        </p:sp>
      </p:grpSp>
      <p:pic>
        <p:nvPicPr>
          <p:cNvPr id="48" name="Picture 47">
            <a:extLst>
              <a:ext uri="{FF2B5EF4-FFF2-40B4-BE49-F238E27FC236}">
                <a16:creationId xmlns:a16="http://schemas.microsoft.com/office/drawing/2014/main" id="{34A890B3-3CF6-42FE-A1AB-D3A9471898F4}"/>
              </a:ext>
            </a:extLst>
          </p:cNvPr>
          <p:cNvPicPr>
            <a:picLocks noChangeAspect="1"/>
          </p:cNvPicPr>
          <p:nvPr/>
        </p:nvPicPr>
        <p:blipFill rotWithShape="1">
          <a:blip r:embed="rId30"/>
          <a:srcRect l="10979" r="14480"/>
          <a:stretch/>
        </p:blipFill>
        <p:spPr>
          <a:xfrm>
            <a:off x="15907908" y="12694701"/>
            <a:ext cx="5266227" cy="4374099"/>
          </a:xfrm>
          <a:prstGeom prst="rect">
            <a:avLst/>
          </a:prstGeom>
        </p:spPr>
      </p:pic>
      <p:pic>
        <p:nvPicPr>
          <p:cNvPr id="158" name="Picture 1">
            <a:extLst>
              <a:ext uri="{FF2B5EF4-FFF2-40B4-BE49-F238E27FC236}">
                <a16:creationId xmlns:a16="http://schemas.microsoft.com/office/drawing/2014/main" id="{24696FD6-72E1-4CBD-8C2A-E70880DB3ABB}"/>
              </a:ext>
            </a:extLst>
          </p:cNvPr>
          <p:cNvPicPr>
            <a:picLocks noChangeAspect="1"/>
          </p:cNvPicPr>
          <p:nvPr/>
        </p:nvPicPr>
        <p:blipFill rotWithShape="1">
          <a:blip r:embed="rId31"/>
          <a:srcRect l="72707" r="3236" b="69850"/>
          <a:stretch/>
        </p:blipFill>
        <p:spPr>
          <a:xfrm>
            <a:off x="21412200" y="10183486"/>
            <a:ext cx="2088368" cy="1551314"/>
          </a:xfrm>
          <a:prstGeom prst="rect">
            <a:avLst/>
          </a:prstGeom>
          <a:ln>
            <a:solidFill>
              <a:schemeClr val="tx1"/>
            </a:solidFill>
          </a:ln>
        </p:spPr>
      </p:pic>
      <p:sp>
        <p:nvSpPr>
          <p:cNvPr id="49" name="TextBox 48">
            <a:extLst>
              <a:ext uri="{FF2B5EF4-FFF2-40B4-BE49-F238E27FC236}">
                <a16:creationId xmlns:a16="http://schemas.microsoft.com/office/drawing/2014/main" id="{E3C9559A-ADF9-49CF-AE99-296DE79045AE}"/>
              </a:ext>
            </a:extLst>
          </p:cNvPr>
          <p:cNvSpPr txBox="1"/>
          <p:nvPr/>
        </p:nvSpPr>
        <p:spPr>
          <a:xfrm>
            <a:off x="18440400" y="5767626"/>
            <a:ext cx="10667644" cy="861774"/>
          </a:xfrm>
          <a:prstGeom prst="rect">
            <a:avLst/>
          </a:prstGeom>
          <a:noFill/>
        </p:spPr>
        <p:txBody>
          <a:bodyPr wrap="square" rtlCol="0">
            <a:spAutoFit/>
          </a:bodyPr>
          <a:lstStyle/>
          <a:p>
            <a:r>
              <a:rPr lang="en-US" sz="5000" dirty="0">
                <a:latin typeface="+mn-lt"/>
              </a:rPr>
              <a:t>Leaf Traits by Canopy Height </a:t>
            </a:r>
          </a:p>
        </p:txBody>
      </p:sp>
      <p:sp>
        <p:nvSpPr>
          <p:cNvPr id="185" name="TextBox 184">
            <a:extLst>
              <a:ext uri="{FF2B5EF4-FFF2-40B4-BE49-F238E27FC236}">
                <a16:creationId xmlns:a16="http://schemas.microsoft.com/office/drawing/2014/main" id="{7D6A81A9-8139-4731-AC65-C39D41C7B0EF}"/>
              </a:ext>
            </a:extLst>
          </p:cNvPr>
          <p:cNvSpPr txBox="1"/>
          <p:nvPr/>
        </p:nvSpPr>
        <p:spPr>
          <a:xfrm>
            <a:off x="18758223" y="11863626"/>
            <a:ext cx="7247631" cy="861774"/>
          </a:xfrm>
          <a:prstGeom prst="rect">
            <a:avLst/>
          </a:prstGeom>
          <a:noFill/>
        </p:spPr>
        <p:txBody>
          <a:bodyPr wrap="square" rtlCol="0">
            <a:spAutoFit/>
          </a:bodyPr>
          <a:lstStyle/>
          <a:p>
            <a:r>
              <a:rPr lang="en-US" sz="5000" dirty="0">
                <a:latin typeface="+mn-lt"/>
              </a:rPr>
              <a:t>Phenology and Physiology</a:t>
            </a:r>
          </a:p>
        </p:txBody>
      </p:sp>
      <p:pic>
        <p:nvPicPr>
          <p:cNvPr id="51" name="Picture 50">
            <a:extLst>
              <a:ext uri="{FF2B5EF4-FFF2-40B4-BE49-F238E27FC236}">
                <a16:creationId xmlns:a16="http://schemas.microsoft.com/office/drawing/2014/main" id="{32367766-3445-43E3-BCD6-5E8734281220}"/>
              </a:ext>
            </a:extLst>
          </p:cNvPr>
          <p:cNvPicPr>
            <a:picLocks noChangeAspect="1"/>
          </p:cNvPicPr>
          <p:nvPr/>
        </p:nvPicPr>
        <p:blipFill>
          <a:blip r:embed="rId32"/>
          <a:stretch>
            <a:fillRect/>
          </a:stretch>
        </p:blipFill>
        <p:spPr>
          <a:xfrm>
            <a:off x="22062341" y="12789328"/>
            <a:ext cx="5836635" cy="4238113"/>
          </a:xfrm>
          <a:prstGeom prst="rect">
            <a:avLst/>
          </a:prstGeom>
        </p:spPr>
      </p:pic>
      <p:pic>
        <p:nvPicPr>
          <p:cNvPr id="186" name="Picture 185">
            <a:extLst>
              <a:ext uri="{FF2B5EF4-FFF2-40B4-BE49-F238E27FC236}">
                <a16:creationId xmlns:a16="http://schemas.microsoft.com/office/drawing/2014/main" id="{F529E08E-B2BB-4FB3-A978-749CA47D6A5D}"/>
              </a:ext>
            </a:extLst>
          </p:cNvPr>
          <p:cNvPicPr>
            <a:picLocks noChangeAspect="1"/>
          </p:cNvPicPr>
          <p:nvPr/>
        </p:nvPicPr>
        <p:blipFill rotWithShape="1">
          <a:blip r:embed="rId33"/>
          <a:srcRect r="17591"/>
          <a:stretch/>
        </p:blipFill>
        <p:spPr>
          <a:xfrm>
            <a:off x="15507037" y="17552359"/>
            <a:ext cx="5414797" cy="4240841"/>
          </a:xfrm>
          <a:prstGeom prst="rect">
            <a:avLst/>
          </a:prstGeom>
        </p:spPr>
      </p:pic>
      <p:sp>
        <p:nvSpPr>
          <p:cNvPr id="52" name="TextBox 51">
            <a:extLst>
              <a:ext uri="{FF2B5EF4-FFF2-40B4-BE49-F238E27FC236}">
                <a16:creationId xmlns:a16="http://schemas.microsoft.com/office/drawing/2014/main" id="{A79C4D16-6397-435E-BD58-29B2B4B435BE}"/>
              </a:ext>
            </a:extLst>
          </p:cNvPr>
          <p:cNvSpPr txBox="1"/>
          <p:nvPr/>
        </p:nvSpPr>
        <p:spPr>
          <a:xfrm>
            <a:off x="29763218" y="16290134"/>
            <a:ext cx="5060182" cy="461665"/>
          </a:xfrm>
          <a:prstGeom prst="rect">
            <a:avLst/>
          </a:prstGeom>
          <a:noFill/>
        </p:spPr>
        <p:txBody>
          <a:bodyPr wrap="square" rtlCol="0">
            <a:spAutoFit/>
          </a:bodyPr>
          <a:lstStyle/>
          <a:p>
            <a:pPr algn="ctr"/>
            <a:r>
              <a:rPr lang="en-US" b="1" dirty="0">
                <a:latin typeface="+mn-lt"/>
              </a:rPr>
              <a:t>Crown Shape and Canopy Structure</a:t>
            </a:r>
          </a:p>
        </p:txBody>
      </p:sp>
      <p:sp>
        <p:nvSpPr>
          <p:cNvPr id="187" name="TextBox 186">
            <a:extLst>
              <a:ext uri="{FF2B5EF4-FFF2-40B4-BE49-F238E27FC236}">
                <a16:creationId xmlns:a16="http://schemas.microsoft.com/office/drawing/2014/main" id="{0A0F4CA5-0880-451C-BA6E-B5AC8E04904A}"/>
              </a:ext>
            </a:extLst>
          </p:cNvPr>
          <p:cNvSpPr txBox="1"/>
          <p:nvPr/>
        </p:nvSpPr>
        <p:spPr>
          <a:xfrm>
            <a:off x="35128200" y="16299826"/>
            <a:ext cx="5060182" cy="492443"/>
          </a:xfrm>
          <a:prstGeom prst="rect">
            <a:avLst/>
          </a:prstGeom>
          <a:noFill/>
        </p:spPr>
        <p:txBody>
          <a:bodyPr wrap="square" rtlCol="0">
            <a:spAutoFit/>
          </a:bodyPr>
          <a:lstStyle/>
          <a:p>
            <a:pPr algn="ctr"/>
            <a:r>
              <a:rPr lang="en-US" sz="2600" b="1" dirty="0">
                <a:latin typeface="+mn-lt"/>
              </a:rPr>
              <a:t>Carbon Allocation</a:t>
            </a:r>
          </a:p>
        </p:txBody>
      </p:sp>
      <p:sp>
        <p:nvSpPr>
          <p:cNvPr id="188" name="TextBox 187">
            <a:extLst>
              <a:ext uri="{FF2B5EF4-FFF2-40B4-BE49-F238E27FC236}">
                <a16:creationId xmlns:a16="http://schemas.microsoft.com/office/drawing/2014/main" id="{41BEDDBD-BCC7-412E-BEB8-0A5D079289EB}"/>
              </a:ext>
            </a:extLst>
          </p:cNvPr>
          <p:cNvSpPr txBox="1"/>
          <p:nvPr/>
        </p:nvSpPr>
        <p:spPr>
          <a:xfrm>
            <a:off x="40188382" y="16309610"/>
            <a:ext cx="3184658" cy="492443"/>
          </a:xfrm>
          <a:prstGeom prst="rect">
            <a:avLst/>
          </a:prstGeom>
          <a:noFill/>
        </p:spPr>
        <p:txBody>
          <a:bodyPr wrap="square" rtlCol="0">
            <a:spAutoFit/>
          </a:bodyPr>
          <a:lstStyle/>
          <a:p>
            <a:pPr algn="ctr"/>
            <a:r>
              <a:rPr lang="en-US" sz="2600" b="1" dirty="0">
                <a:latin typeface="+mn-lt"/>
              </a:rPr>
              <a:t>Belowground Traits</a:t>
            </a:r>
          </a:p>
        </p:txBody>
      </p:sp>
      <p:pic>
        <p:nvPicPr>
          <p:cNvPr id="57" name="Picture 56">
            <a:extLst>
              <a:ext uri="{FF2B5EF4-FFF2-40B4-BE49-F238E27FC236}">
                <a16:creationId xmlns:a16="http://schemas.microsoft.com/office/drawing/2014/main" id="{61DA6C1B-8EDE-4577-AD96-4FAC6FC4EEF4}"/>
              </a:ext>
            </a:extLst>
          </p:cNvPr>
          <p:cNvPicPr>
            <a:picLocks noChangeAspect="1"/>
          </p:cNvPicPr>
          <p:nvPr/>
        </p:nvPicPr>
        <p:blipFill>
          <a:blip r:embed="rId34"/>
          <a:stretch>
            <a:fillRect/>
          </a:stretch>
        </p:blipFill>
        <p:spPr>
          <a:xfrm>
            <a:off x="30094177" y="9601200"/>
            <a:ext cx="5495688" cy="3905817"/>
          </a:xfrm>
          <a:prstGeom prst="rect">
            <a:avLst/>
          </a:prstGeom>
        </p:spPr>
      </p:pic>
      <p:sp>
        <p:nvSpPr>
          <p:cNvPr id="56" name="Rectangle 55">
            <a:extLst>
              <a:ext uri="{FF2B5EF4-FFF2-40B4-BE49-F238E27FC236}">
                <a16:creationId xmlns:a16="http://schemas.microsoft.com/office/drawing/2014/main" id="{36A20083-73B6-4C9C-92D6-0D7EEF12BF1E}"/>
              </a:ext>
            </a:extLst>
          </p:cNvPr>
          <p:cNvSpPr/>
          <p:nvPr/>
        </p:nvSpPr>
        <p:spPr>
          <a:xfrm>
            <a:off x="33857347" y="9624898"/>
            <a:ext cx="1356936" cy="12475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a:extLst>
              <a:ext uri="{FF2B5EF4-FFF2-40B4-BE49-F238E27FC236}">
                <a16:creationId xmlns:a16="http://schemas.microsoft.com/office/drawing/2014/main" id="{8C8A2006-A3E0-47CF-A8C0-F6E3330D55D3}"/>
              </a:ext>
            </a:extLst>
          </p:cNvPr>
          <p:cNvSpPr txBox="1"/>
          <p:nvPr/>
        </p:nvSpPr>
        <p:spPr>
          <a:xfrm>
            <a:off x="34522286" y="5843092"/>
            <a:ext cx="1819443" cy="584775"/>
          </a:xfrm>
          <a:prstGeom prst="rect">
            <a:avLst/>
          </a:prstGeom>
          <a:noFill/>
        </p:spPr>
        <p:txBody>
          <a:bodyPr wrap="square" rtlCol="0">
            <a:spAutoFit/>
          </a:bodyPr>
          <a:lstStyle/>
          <a:p>
            <a:r>
              <a:rPr lang="en-US" sz="3200" b="1" dirty="0">
                <a:latin typeface="+mn-lt"/>
              </a:rPr>
              <a:t>Nitrogen</a:t>
            </a:r>
          </a:p>
        </p:txBody>
      </p:sp>
      <p:sp>
        <p:nvSpPr>
          <p:cNvPr id="191" name="TextBox 190">
            <a:extLst>
              <a:ext uri="{FF2B5EF4-FFF2-40B4-BE49-F238E27FC236}">
                <a16:creationId xmlns:a16="http://schemas.microsoft.com/office/drawing/2014/main" id="{0492EF78-8249-477A-9778-62C11521EFCD}"/>
              </a:ext>
            </a:extLst>
          </p:cNvPr>
          <p:cNvSpPr txBox="1"/>
          <p:nvPr/>
        </p:nvSpPr>
        <p:spPr>
          <a:xfrm>
            <a:off x="34126934" y="10830855"/>
            <a:ext cx="1356937" cy="584775"/>
          </a:xfrm>
          <a:prstGeom prst="rect">
            <a:avLst/>
          </a:prstGeom>
          <a:noFill/>
        </p:spPr>
        <p:txBody>
          <a:bodyPr wrap="square" rtlCol="0">
            <a:spAutoFit/>
          </a:bodyPr>
          <a:lstStyle/>
          <a:p>
            <a:r>
              <a:rPr lang="en-US" sz="3200" b="1" dirty="0">
                <a:latin typeface="+mn-lt"/>
              </a:rPr>
              <a:t>Light</a:t>
            </a:r>
          </a:p>
        </p:txBody>
      </p:sp>
      <p:sp>
        <p:nvSpPr>
          <p:cNvPr id="59" name="TextBox 58">
            <a:extLst>
              <a:ext uri="{FF2B5EF4-FFF2-40B4-BE49-F238E27FC236}">
                <a16:creationId xmlns:a16="http://schemas.microsoft.com/office/drawing/2014/main" id="{E9A27670-4ECA-414D-A5C4-459604C8F0BB}"/>
              </a:ext>
            </a:extLst>
          </p:cNvPr>
          <p:cNvSpPr txBox="1"/>
          <p:nvPr/>
        </p:nvSpPr>
        <p:spPr>
          <a:xfrm>
            <a:off x="16634605" y="6666271"/>
            <a:ext cx="414529" cy="646331"/>
          </a:xfrm>
          <a:prstGeom prst="rect">
            <a:avLst/>
          </a:prstGeom>
          <a:noFill/>
        </p:spPr>
        <p:txBody>
          <a:bodyPr wrap="square" rtlCol="0">
            <a:spAutoFit/>
          </a:bodyPr>
          <a:lstStyle/>
          <a:p>
            <a:r>
              <a:rPr lang="en-US" sz="3600" b="1" dirty="0">
                <a:latin typeface="+mn-lt"/>
              </a:rPr>
              <a:t>A</a:t>
            </a:r>
          </a:p>
        </p:txBody>
      </p:sp>
      <p:sp>
        <p:nvSpPr>
          <p:cNvPr id="194" name="TextBox 193">
            <a:extLst>
              <a:ext uri="{FF2B5EF4-FFF2-40B4-BE49-F238E27FC236}">
                <a16:creationId xmlns:a16="http://schemas.microsoft.com/office/drawing/2014/main" id="{C3955312-7E4D-4643-A6C6-D30AA9BE3F0F}"/>
              </a:ext>
            </a:extLst>
          </p:cNvPr>
          <p:cNvSpPr txBox="1"/>
          <p:nvPr/>
        </p:nvSpPr>
        <p:spPr>
          <a:xfrm>
            <a:off x="24056733" y="6653087"/>
            <a:ext cx="409750" cy="646331"/>
          </a:xfrm>
          <a:prstGeom prst="rect">
            <a:avLst/>
          </a:prstGeom>
          <a:noFill/>
        </p:spPr>
        <p:txBody>
          <a:bodyPr wrap="square" rtlCol="0">
            <a:spAutoFit/>
          </a:bodyPr>
          <a:lstStyle/>
          <a:p>
            <a:r>
              <a:rPr lang="en-US" sz="3600" b="1" dirty="0">
                <a:latin typeface="+mn-lt"/>
              </a:rPr>
              <a:t>B</a:t>
            </a:r>
          </a:p>
        </p:txBody>
      </p:sp>
      <p:sp>
        <p:nvSpPr>
          <p:cNvPr id="195" name="TextBox 194">
            <a:extLst>
              <a:ext uri="{FF2B5EF4-FFF2-40B4-BE49-F238E27FC236}">
                <a16:creationId xmlns:a16="http://schemas.microsoft.com/office/drawing/2014/main" id="{8AFCEC3D-5B33-4734-AA13-3B3DD62CDF9D}"/>
              </a:ext>
            </a:extLst>
          </p:cNvPr>
          <p:cNvSpPr txBox="1"/>
          <p:nvPr/>
        </p:nvSpPr>
        <p:spPr>
          <a:xfrm>
            <a:off x="16754101" y="12691506"/>
            <a:ext cx="409750" cy="646331"/>
          </a:xfrm>
          <a:prstGeom prst="rect">
            <a:avLst/>
          </a:prstGeom>
          <a:noFill/>
        </p:spPr>
        <p:txBody>
          <a:bodyPr wrap="square" rtlCol="0">
            <a:spAutoFit/>
          </a:bodyPr>
          <a:lstStyle/>
          <a:p>
            <a:r>
              <a:rPr lang="en-US" sz="3600" b="1" dirty="0">
                <a:latin typeface="+mn-lt"/>
              </a:rPr>
              <a:t>C</a:t>
            </a:r>
          </a:p>
        </p:txBody>
      </p:sp>
      <p:sp>
        <p:nvSpPr>
          <p:cNvPr id="196" name="TextBox 195">
            <a:extLst>
              <a:ext uri="{FF2B5EF4-FFF2-40B4-BE49-F238E27FC236}">
                <a16:creationId xmlns:a16="http://schemas.microsoft.com/office/drawing/2014/main" id="{35815B04-4162-492E-A16C-170317ACD06E}"/>
              </a:ext>
            </a:extLst>
          </p:cNvPr>
          <p:cNvSpPr txBox="1"/>
          <p:nvPr/>
        </p:nvSpPr>
        <p:spPr>
          <a:xfrm>
            <a:off x="23529159" y="12691506"/>
            <a:ext cx="409750" cy="646331"/>
          </a:xfrm>
          <a:prstGeom prst="rect">
            <a:avLst/>
          </a:prstGeom>
          <a:noFill/>
        </p:spPr>
        <p:txBody>
          <a:bodyPr wrap="square" rtlCol="0">
            <a:spAutoFit/>
          </a:bodyPr>
          <a:lstStyle/>
          <a:p>
            <a:r>
              <a:rPr lang="en-US" sz="3600" b="1" dirty="0">
                <a:latin typeface="+mn-lt"/>
              </a:rPr>
              <a:t>D</a:t>
            </a:r>
          </a:p>
        </p:txBody>
      </p:sp>
      <p:sp>
        <p:nvSpPr>
          <p:cNvPr id="197" name="TextBox 196">
            <a:extLst>
              <a:ext uri="{FF2B5EF4-FFF2-40B4-BE49-F238E27FC236}">
                <a16:creationId xmlns:a16="http://schemas.microsoft.com/office/drawing/2014/main" id="{878DAFEE-E5D4-4121-AC50-3A7BB8EF7912}"/>
              </a:ext>
            </a:extLst>
          </p:cNvPr>
          <p:cNvSpPr txBox="1"/>
          <p:nvPr/>
        </p:nvSpPr>
        <p:spPr>
          <a:xfrm>
            <a:off x="16807608" y="17368737"/>
            <a:ext cx="409750" cy="646331"/>
          </a:xfrm>
          <a:prstGeom prst="rect">
            <a:avLst/>
          </a:prstGeom>
          <a:noFill/>
        </p:spPr>
        <p:txBody>
          <a:bodyPr wrap="square" rtlCol="0">
            <a:spAutoFit/>
          </a:bodyPr>
          <a:lstStyle/>
          <a:p>
            <a:r>
              <a:rPr lang="en-US" sz="3600" b="1" dirty="0">
                <a:latin typeface="+mn-lt"/>
              </a:rPr>
              <a:t>E</a:t>
            </a:r>
          </a:p>
        </p:txBody>
      </p:sp>
      <p:sp>
        <p:nvSpPr>
          <p:cNvPr id="198" name="TextBox 197">
            <a:extLst>
              <a:ext uri="{FF2B5EF4-FFF2-40B4-BE49-F238E27FC236}">
                <a16:creationId xmlns:a16="http://schemas.microsoft.com/office/drawing/2014/main" id="{87BD61B7-AA4F-47D2-AC27-F11900DDF34A}"/>
              </a:ext>
            </a:extLst>
          </p:cNvPr>
          <p:cNvSpPr txBox="1"/>
          <p:nvPr/>
        </p:nvSpPr>
        <p:spPr>
          <a:xfrm>
            <a:off x="23524719" y="17378568"/>
            <a:ext cx="409750" cy="646331"/>
          </a:xfrm>
          <a:prstGeom prst="rect">
            <a:avLst/>
          </a:prstGeom>
          <a:noFill/>
        </p:spPr>
        <p:txBody>
          <a:bodyPr wrap="square" rtlCol="0">
            <a:spAutoFit/>
          </a:bodyPr>
          <a:lstStyle/>
          <a:p>
            <a:r>
              <a:rPr lang="en-US" sz="3600" b="1" dirty="0">
                <a:latin typeface="+mn-lt"/>
              </a:rPr>
              <a:t>F</a:t>
            </a:r>
          </a:p>
        </p:txBody>
      </p:sp>
      <p:sp>
        <p:nvSpPr>
          <p:cNvPr id="199" name="TextBox 198">
            <a:extLst>
              <a:ext uri="{FF2B5EF4-FFF2-40B4-BE49-F238E27FC236}">
                <a16:creationId xmlns:a16="http://schemas.microsoft.com/office/drawing/2014/main" id="{EB8D90AF-1975-4EE4-82AB-93AAD57BF9F8}"/>
              </a:ext>
            </a:extLst>
          </p:cNvPr>
          <p:cNvSpPr txBox="1"/>
          <p:nvPr/>
        </p:nvSpPr>
        <p:spPr>
          <a:xfrm>
            <a:off x="31329096" y="5828686"/>
            <a:ext cx="414529" cy="646331"/>
          </a:xfrm>
          <a:prstGeom prst="rect">
            <a:avLst/>
          </a:prstGeom>
          <a:noFill/>
        </p:spPr>
        <p:txBody>
          <a:bodyPr wrap="square" rtlCol="0">
            <a:spAutoFit/>
          </a:bodyPr>
          <a:lstStyle/>
          <a:p>
            <a:r>
              <a:rPr lang="en-US" sz="3600" b="1" dirty="0">
                <a:latin typeface="+mn-lt"/>
              </a:rPr>
              <a:t>A</a:t>
            </a:r>
          </a:p>
        </p:txBody>
      </p:sp>
      <p:sp>
        <p:nvSpPr>
          <p:cNvPr id="201" name="TextBox 200">
            <a:extLst>
              <a:ext uri="{FF2B5EF4-FFF2-40B4-BE49-F238E27FC236}">
                <a16:creationId xmlns:a16="http://schemas.microsoft.com/office/drawing/2014/main" id="{1209C734-E4F7-4CBA-A712-4E36115E3863}"/>
              </a:ext>
            </a:extLst>
          </p:cNvPr>
          <p:cNvSpPr txBox="1"/>
          <p:nvPr/>
        </p:nvSpPr>
        <p:spPr>
          <a:xfrm>
            <a:off x="31331485" y="12000775"/>
            <a:ext cx="409750" cy="646331"/>
          </a:xfrm>
          <a:prstGeom prst="rect">
            <a:avLst/>
          </a:prstGeom>
          <a:noFill/>
        </p:spPr>
        <p:txBody>
          <a:bodyPr wrap="square" rtlCol="0">
            <a:spAutoFit/>
          </a:bodyPr>
          <a:lstStyle/>
          <a:p>
            <a:r>
              <a:rPr lang="en-US" sz="3600" b="1" dirty="0">
                <a:latin typeface="+mn-lt"/>
              </a:rPr>
              <a:t>C</a:t>
            </a:r>
          </a:p>
        </p:txBody>
      </p:sp>
      <p:pic>
        <p:nvPicPr>
          <p:cNvPr id="176" name="Picture 175">
            <a:extLst>
              <a:ext uri="{FF2B5EF4-FFF2-40B4-BE49-F238E27FC236}">
                <a16:creationId xmlns:a16="http://schemas.microsoft.com/office/drawing/2014/main" id="{8F7162F9-FD99-4B20-8B13-ACEF5341D494}"/>
              </a:ext>
            </a:extLst>
          </p:cNvPr>
          <p:cNvPicPr>
            <a:picLocks noChangeAspect="1"/>
          </p:cNvPicPr>
          <p:nvPr/>
        </p:nvPicPr>
        <p:blipFill>
          <a:blip r:embed="rId35"/>
          <a:stretch>
            <a:fillRect/>
          </a:stretch>
        </p:blipFill>
        <p:spPr>
          <a:xfrm>
            <a:off x="37550748" y="9751506"/>
            <a:ext cx="5502252" cy="3631179"/>
          </a:xfrm>
          <a:prstGeom prst="rect">
            <a:avLst/>
          </a:prstGeom>
        </p:spPr>
      </p:pic>
      <p:pic>
        <p:nvPicPr>
          <p:cNvPr id="190" name="Picture 189">
            <a:extLst>
              <a:ext uri="{FF2B5EF4-FFF2-40B4-BE49-F238E27FC236}">
                <a16:creationId xmlns:a16="http://schemas.microsoft.com/office/drawing/2014/main" id="{F18869CE-FA78-4B01-8150-3CE9B5603A5E}"/>
              </a:ext>
            </a:extLst>
          </p:cNvPr>
          <p:cNvPicPr>
            <a:picLocks noChangeAspect="1"/>
          </p:cNvPicPr>
          <p:nvPr/>
        </p:nvPicPr>
        <p:blipFill rotWithShape="1">
          <a:blip r:embed="rId36"/>
          <a:srcRect l="67681" b="62080"/>
          <a:stretch/>
        </p:blipFill>
        <p:spPr>
          <a:xfrm>
            <a:off x="35603721" y="10192582"/>
            <a:ext cx="1734279" cy="1618418"/>
          </a:xfrm>
          <a:prstGeom prst="rect">
            <a:avLst/>
          </a:prstGeom>
        </p:spPr>
      </p:pic>
      <p:sp>
        <p:nvSpPr>
          <p:cNvPr id="202" name="TextBox 201">
            <a:extLst>
              <a:ext uri="{FF2B5EF4-FFF2-40B4-BE49-F238E27FC236}">
                <a16:creationId xmlns:a16="http://schemas.microsoft.com/office/drawing/2014/main" id="{2AA02FF4-62DD-4A90-B858-65D2083968E4}"/>
              </a:ext>
            </a:extLst>
          </p:cNvPr>
          <p:cNvSpPr txBox="1"/>
          <p:nvPr/>
        </p:nvSpPr>
        <p:spPr>
          <a:xfrm>
            <a:off x="38504107" y="12000775"/>
            <a:ext cx="409750" cy="646331"/>
          </a:xfrm>
          <a:prstGeom prst="rect">
            <a:avLst/>
          </a:prstGeom>
          <a:noFill/>
        </p:spPr>
        <p:txBody>
          <a:bodyPr wrap="square" rtlCol="0">
            <a:spAutoFit/>
          </a:bodyPr>
          <a:lstStyle/>
          <a:p>
            <a:r>
              <a:rPr lang="en-US" sz="3600" b="1" dirty="0">
                <a:latin typeface="+mn-lt"/>
              </a:rPr>
              <a:t>D</a:t>
            </a:r>
          </a:p>
        </p:txBody>
      </p:sp>
      <p:sp>
        <p:nvSpPr>
          <p:cNvPr id="60" name="Rectangle 59">
            <a:extLst>
              <a:ext uri="{FF2B5EF4-FFF2-40B4-BE49-F238E27FC236}">
                <a16:creationId xmlns:a16="http://schemas.microsoft.com/office/drawing/2014/main" id="{72B296FE-99E2-4AC5-9344-415E587D716F}"/>
              </a:ext>
            </a:extLst>
          </p:cNvPr>
          <p:cNvSpPr/>
          <p:nvPr/>
        </p:nvSpPr>
        <p:spPr>
          <a:xfrm>
            <a:off x="42138600" y="9827706"/>
            <a:ext cx="887129" cy="8931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TextBox 191">
            <a:extLst>
              <a:ext uri="{FF2B5EF4-FFF2-40B4-BE49-F238E27FC236}">
                <a16:creationId xmlns:a16="http://schemas.microsoft.com/office/drawing/2014/main" id="{837C8C57-603F-4998-B8B5-45C23196E6F5}"/>
              </a:ext>
            </a:extLst>
          </p:cNvPr>
          <p:cNvSpPr txBox="1"/>
          <p:nvPr/>
        </p:nvSpPr>
        <p:spPr>
          <a:xfrm>
            <a:off x="38450053" y="10991856"/>
            <a:ext cx="1356937" cy="584775"/>
          </a:xfrm>
          <a:prstGeom prst="rect">
            <a:avLst/>
          </a:prstGeom>
          <a:noFill/>
        </p:spPr>
        <p:txBody>
          <a:bodyPr wrap="square" rtlCol="0">
            <a:spAutoFit/>
          </a:bodyPr>
          <a:lstStyle/>
          <a:p>
            <a:r>
              <a:rPr lang="en-US" sz="3200" b="1" dirty="0">
                <a:latin typeface="+mn-lt"/>
              </a:rPr>
              <a:t>Water</a:t>
            </a:r>
          </a:p>
        </p:txBody>
      </p:sp>
      <p:sp>
        <p:nvSpPr>
          <p:cNvPr id="61" name="TextBox 60">
            <a:extLst>
              <a:ext uri="{FF2B5EF4-FFF2-40B4-BE49-F238E27FC236}">
                <a16:creationId xmlns:a16="http://schemas.microsoft.com/office/drawing/2014/main" id="{6A952C08-012C-4DC8-8761-013909ACF18A}"/>
              </a:ext>
            </a:extLst>
          </p:cNvPr>
          <p:cNvSpPr txBox="1"/>
          <p:nvPr/>
        </p:nvSpPr>
        <p:spPr>
          <a:xfrm>
            <a:off x="16495173" y="24976127"/>
            <a:ext cx="4736993" cy="523220"/>
          </a:xfrm>
          <a:prstGeom prst="rect">
            <a:avLst/>
          </a:prstGeom>
          <a:noFill/>
        </p:spPr>
        <p:txBody>
          <a:bodyPr wrap="square" rtlCol="0">
            <a:spAutoFit/>
          </a:bodyPr>
          <a:lstStyle/>
          <a:p>
            <a:r>
              <a:rPr lang="en-US" sz="2800" b="1" dirty="0">
                <a:latin typeface="+mn-lt"/>
              </a:rPr>
              <a:t>Multispecies canopy model</a:t>
            </a:r>
          </a:p>
        </p:txBody>
      </p:sp>
      <p:pic>
        <p:nvPicPr>
          <p:cNvPr id="62" name="Picture 61">
            <a:extLst>
              <a:ext uri="{FF2B5EF4-FFF2-40B4-BE49-F238E27FC236}">
                <a16:creationId xmlns:a16="http://schemas.microsoft.com/office/drawing/2014/main" id="{ADED57DD-3B56-46AB-9C8C-99E276E958CE}"/>
              </a:ext>
            </a:extLst>
          </p:cNvPr>
          <p:cNvPicPr>
            <a:picLocks noChangeAspect="1"/>
          </p:cNvPicPr>
          <p:nvPr/>
        </p:nvPicPr>
        <p:blipFill>
          <a:blip r:embed="rId37"/>
          <a:stretch>
            <a:fillRect/>
          </a:stretch>
        </p:blipFill>
        <p:spPr>
          <a:xfrm>
            <a:off x="36724166" y="5715000"/>
            <a:ext cx="5945326" cy="3947004"/>
          </a:xfrm>
          <a:prstGeom prst="rect">
            <a:avLst/>
          </a:prstGeom>
        </p:spPr>
      </p:pic>
      <p:sp>
        <p:nvSpPr>
          <p:cNvPr id="200" name="TextBox 199">
            <a:extLst>
              <a:ext uri="{FF2B5EF4-FFF2-40B4-BE49-F238E27FC236}">
                <a16:creationId xmlns:a16="http://schemas.microsoft.com/office/drawing/2014/main" id="{42DA71EA-9322-4CDE-8183-7545FC44511F}"/>
              </a:ext>
            </a:extLst>
          </p:cNvPr>
          <p:cNvSpPr txBox="1"/>
          <p:nvPr/>
        </p:nvSpPr>
        <p:spPr>
          <a:xfrm>
            <a:off x="38466609" y="5831106"/>
            <a:ext cx="409750" cy="646331"/>
          </a:xfrm>
          <a:prstGeom prst="rect">
            <a:avLst/>
          </a:prstGeom>
          <a:noFill/>
        </p:spPr>
        <p:txBody>
          <a:bodyPr wrap="square" rtlCol="0">
            <a:spAutoFit/>
          </a:bodyPr>
          <a:lstStyle/>
          <a:p>
            <a:r>
              <a:rPr lang="en-US" sz="3600" b="1" dirty="0">
                <a:latin typeface="+mn-lt"/>
              </a:rPr>
              <a:t>B</a:t>
            </a:r>
          </a:p>
        </p:txBody>
      </p:sp>
      <p:sp>
        <p:nvSpPr>
          <p:cNvPr id="206" name="TextBox 205">
            <a:extLst>
              <a:ext uri="{FF2B5EF4-FFF2-40B4-BE49-F238E27FC236}">
                <a16:creationId xmlns:a16="http://schemas.microsoft.com/office/drawing/2014/main" id="{948E1710-7246-41F5-83D1-3F7FB678A1D5}"/>
              </a:ext>
            </a:extLst>
          </p:cNvPr>
          <p:cNvSpPr txBox="1"/>
          <p:nvPr/>
        </p:nvSpPr>
        <p:spPr>
          <a:xfrm>
            <a:off x="22568542" y="24964027"/>
            <a:ext cx="6162074" cy="523220"/>
          </a:xfrm>
          <a:prstGeom prst="rect">
            <a:avLst/>
          </a:prstGeom>
          <a:noFill/>
        </p:spPr>
        <p:txBody>
          <a:bodyPr wrap="square" rtlCol="0">
            <a:spAutoFit/>
          </a:bodyPr>
          <a:lstStyle/>
          <a:p>
            <a:r>
              <a:rPr lang="en-US" sz="2800" b="1" dirty="0">
                <a:latin typeface="+mn-lt"/>
              </a:rPr>
              <a:t>Model simulations across stand types</a:t>
            </a:r>
          </a:p>
        </p:txBody>
      </p:sp>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51212</TotalTime>
  <Words>1237</Words>
  <Application>Microsoft Office PowerPoint</Application>
  <PresentationFormat>Custom</PresentationFormat>
  <Paragraphs>76</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Default Design</vt:lpstr>
      <vt:lpstr>PowerPoint Presentation</vt:lpstr>
    </vt:vector>
  </TitlesOfParts>
  <Company>Complex Systems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apo</cp:lastModifiedBy>
  <cp:revision>702</cp:revision>
  <dcterms:created xsi:type="dcterms:W3CDTF">2006-08-18T20:05:05Z</dcterms:created>
  <dcterms:modified xsi:type="dcterms:W3CDTF">2019-12-05T19:56:33Z</dcterms:modified>
</cp:coreProperties>
</file>