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3"/>
  </p:notesMasterIdLst>
  <p:sldIdLst>
    <p:sldId id="256" r:id="rId2"/>
  </p:sldIdLst>
  <p:sldSz cx="43891200" cy="32918400"/>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588" autoAdjust="0"/>
    <p:restoredTop sz="94660"/>
  </p:normalViewPr>
  <p:slideViewPr>
    <p:cSldViewPr snapToGrid="0">
      <p:cViewPr>
        <p:scale>
          <a:sx n="28" d="100"/>
          <a:sy n="28" d="100"/>
        </p:scale>
        <p:origin x="-114" y="804"/>
      </p:cViewPr>
      <p:guideLst/>
    </p:cSldViewPr>
  </p:slideViewPr>
  <p:notesTextViewPr>
    <p:cViewPr>
      <p:scale>
        <a:sx n="3" d="2"/>
        <a:sy n="3" d="2"/>
      </p:scale>
      <p:origin x="0" y="0"/>
    </p:cViewPr>
  </p:notesTextViewPr>
  <p:sorterViewPr>
    <p:cViewPr>
      <p:scale>
        <a:sx n="110" d="100"/>
        <a:sy n="110"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kathe\Box%20Sync\GradSchool_UNH\THESIS\DATA\CRB%20vs.%20DCF%20_WorkinG%20Data_191111_Corrections%20.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kathe\Box%20Sync\GradSchool_UNH\THESIS\DATA\CRB%20vs.%20DCF%20_WorkinG%20Data_191111_Corrections%20.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kathe\Box%20Sync\GradSchool_UNH\THESIS\DATA\CRB%20vs.%20DCF%20_WorkinG%20Data_191111_Corrections%20.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kathe\Box%20Sync\GradSchool_UNH\THESIS\DATA\CRB%20vs.%20DCF%20_WorkinG%20Data_191111_Corrections%20.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kathe\Box%20Sync\GradSchool_UNH\THESIS\DATA\CRB%20vs.%20DCF%20_WorkinG%20Data_191111_Corrections%20.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C:\Users\kathe\Box%20Sync\GradSchool_UNH\THESIS\DATA\CRB%20vs.%20DCF%20_WorkinG%20Data_191111_Corrections%20.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file:///C:\Users\kathe\Box%20Sync\GradSchool_UNH\THESIS\DATA\CRB%20vs.%20DCF%20_WorkinG%20Data_191111_Corrections%20.xlsx"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file:///C:\Users\kathe\Box%20Sync\GradSchool_UNH\THESIS\DATA\CRB%20vs.%20DCF%20_WorkinG%20Data_191111_Corrections%20.xlsx"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oleObject" Target="file:///C:\Users\kathe\Box%20Sync\GradSchool_UNH\THESIS\DATA\CRB%20vs.%20DCF%20_WorkinG%20Data_191111_Corrections%20.xlsx" TargetMode="External"/><Relationship Id="rId2" Type="http://schemas.microsoft.com/office/2011/relationships/chartColorStyle" Target="colors9.xml"/><Relationship Id="rId1" Type="http://schemas.microsoft.com/office/2011/relationships/chartStyle" Target="style9.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spPr>
            <a:ln w="25400" cap="rnd">
              <a:noFill/>
              <a:round/>
            </a:ln>
            <a:effectLst/>
          </c:spPr>
          <c:marker>
            <c:symbol val="circle"/>
            <c:size val="16"/>
            <c:spPr>
              <a:solidFill>
                <a:srgbClr val="0000FF"/>
              </a:solidFill>
              <a:ln w="9525">
                <a:noFill/>
              </a:ln>
              <a:effectLst/>
            </c:spPr>
          </c:marker>
          <c:trendline>
            <c:spPr>
              <a:ln w="19050" cap="rnd">
                <a:solidFill>
                  <a:schemeClr val="tx1"/>
                </a:solidFill>
                <a:prstDash val="solid"/>
              </a:ln>
              <a:effectLst/>
            </c:spPr>
            <c:trendlineType val="linear"/>
            <c:dispRSqr val="1"/>
            <c:dispEq val="1"/>
            <c:trendlineLbl>
              <c:layout>
                <c:manualLayout>
                  <c:x val="0.225357451807288"/>
                  <c:y val="0.45075358368665502"/>
                </c:manualLayout>
              </c:layout>
              <c:tx>
                <c:rich>
                  <a:bodyPr rot="0" spcFirstLastPara="1" vertOverflow="ellipsis" vert="horz" wrap="square" anchor="ctr" anchorCtr="1"/>
                  <a:lstStyle/>
                  <a:p>
                    <a:pPr>
                      <a:defRPr sz="3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3000"/>
                      <a:t>y = 3.8521x + 4942.4</a:t>
                    </a:r>
                    <a:br>
                      <a:rPr lang="en-US" sz="3000"/>
                    </a:br>
                    <a:r>
                      <a:rPr lang="en-US" sz="3000"/>
                      <a:t>R² = 0.8725</a:t>
                    </a:r>
                  </a:p>
                  <a:p>
                    <a:pPr>
                      <a:defRPr sz="3000"/>
                    </a:pPr>
                    <a:r>
                      <a:rPr lang="en-US" sz="3000"/>
                      <a:t>p &lt; 0.001</a:t>
                    </a:r>
                  </a:p>
                </c:rich>
              </c:tx>
              <c:numFmt formatCode="General" sourceLinked="0"/>
              <c:spPr>
                <a:noFill/>
                <a:ln>
                  <a:noFill/>
                </a:ln>
                <a:effectLst/>
              </c:spPr>
              <c:txPr>
                <a:bodyPr rot="0" spcFirstLastPara="1" vertOverflow="ellipsis" vert="horz" wrap="square" anchor="ctr" anchorCtr="1"/>
                <a:lstStyle/>
                <a:p>
                  <a:pPr>
                    <a:defRPr sz="3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rendlineLbl>
          </c:trendline>
          <c:xVal>
            <c:numRef>
              <c:f>'Corrected Data_Acetate_AVG_BCKD'!$J$43:$J$72</c:f>
              <c:numCache>
                <c:formatCode>0.000</c:formatCode>
                <c:ptCount val="30"/>
                <c:pt idx="0" formatCode="0.0000">
                  <c:v>0</c:v>
                </c:pt>
                <c:pt idx="1">
                  <c:v>250.0925240562546</c:v>
                </c:pt>
                <c:pt idx="2">
                  <c:v>607.34641006661718</c:v>
                </c:pt>
                <c:pt idx="3">
                  <c:v>831.40266469281983</c:v>
                </c:pt>
                <c:pt idx="4">
                  <c:v>1030.921539600296</c:v>
                </c:pt>
                <c:pt idx="5">
                  <c:v>1147.871946706143</c:v>
                </c:pt>
                <c:pt idx="6">
                  <c:v>1162.8238341968911</c:v>
                </c:pt>
                <c:pt idx="7">
                  <c:v>897.92746113989642</c:v>
                </c:pt>
                <c:pt idx="8">
                  <c:v>1021.576609918579</c:v>
                </c:pt>
                <c:pt idx="9">
                  <c:v>1017.39452257587</c:v>
                </c:pt>
                <c:pt idx="10">
                  <c:v>883.38267949666908</c:v>
                </c:pt>
                <c:pt idx="11">
                  <c:v>765.72908956328672</c:v>
                </c:pt>
                <c:pt idx="12">
                  <c:v>255.6069578090304</c:v>
                </c:pt>
                <c:pt idx="13">
                  <c:v>583.14211695040717</c:v>
                </c:pt>
                <c:pt idx="14">
                  <c:v>446.50259067357518</c:v>
                </c:pt>
                <c:pt idx="15">
                  <c:v>389.76683937823827</c:v>
                </c:pt>
                <c:pt idx="16">
                  <c:v>249.4263508512214</c:v>
                </c:pt>
                <c:pt idx="17">
                  <c:v>222.20577350111029</c:v>
                </c:pt>
                <c:pt idx="18">
                  <c:v>136.5470022205773</c:v>
                </c:pt>
                <c:pt idx="19">
                  <c:v>36.435973353071802</c:v>
                </c:pt>
                <c:pt idx="20">
                  <c:v>34.548482605477417</c:v>
                </c:pt>
                <c:pt idx="21">
                  <c:v>76.887490747594356</c:v>
                </c:pt>
                <c:pt idx="23">
                  <c:v>4.2376017764618803</c:v>
                </c:pt>
                <c:pt idx="24">
                  <c:v>110.4737231680237</c:v>
                </c:pt>
                <c:pt idx="25">
                  <c:v>148.14951887490739</c:v>
                </c:pt>
                <c:pt idx="26">
                  <c:v>0.75869726128793502</c:v>
                </c:pt>
                <c:pt idx="28">
                  <c:v>1.9245003700962251</c:v>
                </c:pt>
                <c:pt idx="29">
                  <c:v>12.43523316062176</c:v>
                </c:pt>
              </c:numCache>
            </c:numRef>
          </c:xVal>
          <c:yVal>
            <c:numRef>
              <c:f>'Corrected Data_Acetate_AVG_BCKD'!$O$43:$O$72</c:f>
              <c:numCache>
                <c:formatCode>0.00</c:formatCode>
                <c:ptCount val="30"/>
                <c:pt idx="0">
                  <c:v>0.46414779096786102</c:v>
                </c:pt>
                <c:pt idx="1">
                  <c:v>0.47924622960167401</c:v>
                </c:pt>
                <c:pt idx="2">
                  <c:v>0.63952453817492705</c:v>
                </c:pt>
                <c:pt idx="3">
                  <c:v>0.74456119491040296</c:v>
                </c:pt>
                <c:pt idx="4">
                  <c:v>0.864138407367816</c:v>
                </c:pt>
                <c:pt idx="5">
                  <c:v>0.98363900932312098</c:v>
                </c:pt>
                <c:pt idx="6">
                  <c:v>0.97743760523223799</c:v>
                </c:pt>
                <c:pt idx="7">
                  <c:v>0.66971155926033699</c:v>
                </c:pt>
                <c:pt idx="8">
                  <c:v>0.99070225932182598</c:v>
                </c:pt>
                <c:pt idx="9">
                  <c:v>0.98404628140733397</c:v>
                </c:pt>
                <c:pt idx="10">
                  <c:v>0.83745321401577499</c:v>
                </c:pt>
                <c:pt idx="11">
                  <c:v>0.83208469266788498</c:v>
                </c:pt>
                <c:pt idx="12">
                  <c:v>0.52951976833479397</c:v>
                </c:pt>
                <c:pt idx="13">
                  <c:v>0.70644524425760902</c:v>
                </c:pt>
                <c:pt idx="14">
                  <c:v>0.67490432864626504</c:v>
                </c:pt>
                <c:pt idx="15">
                  <c:v>0.62417163144589205</c:v>
                </c:pt>
                <c:pt idx="16">
                  <c:v>0.62387566091551705</c:v>
                </c:pt>
                <c:pt idx="17">
                  <c:v>0.60363156364370196</c:v>
                </c:pt>
                <c:pt idx="18">
                  <c:v>0.56350001032946195</c:v>
                </c:pt>
                <c:pt idx="19">
                  <c:v>0.54445472589141797</c:v>
                </c:pt>
                <c:pt idx="20">
                  <c:v>0.54590256623851396</c:v>
                </c:pt>
                <c:pt idx="21">
                  <c:v>0.517633433954924</c:v>
                </c:pt>
                <c:pt idx="22">
                  <c:v>0.55441777605597398</c:v>
                </c:pt>
                <c:pt idx="23">
                  <c:v>0.53965580713218697</c:v>
                </c:pt>
                <c:pt idx="24">
                  <c:v>0.52108443834781504</c:v>
                </c:pt>
                <c:pt idx="25">
                  <c:v>0.52585821447856995</c:v>
                </c:pt>
                <c:pt idx="26">
                  <c:v>0.53339436375097404</c:v>
                </c:pt>
                <c:pt idx="27">
                  <c:v>0.58599287088448304</c:v>
                </c:pt>
                <c:pt idx="28">
                  <c:v>0.56473629795772096</c:v>
                </c:pt>
                <c:pt idx="29">
                  <c:v>0.50119650925872095</c:v>
                </c:pt>
              </c:numCache>
            </c:numRef>
          </c:yVal>
          <c:smooth val="0"/>
          <c:extLst>
            <c:ext xmlns:c16="http://schemas.microsoft.com/office/drawing/2014/chart" uri="{C3380CC4-5D6E-409C-BE32-E72D297353CC}">
              <c16:uniqueId val="{00000001-22D6-44F3-A713-00001C241F42}"/>
            </c:ext>
          </c:extLst>
        </c:ser>
        <c:dLbls>
          <c:showLegendKey val="0"/>
          <c:showVal val="0"/>
          <c:showCatName val="0"/>
          <c:showSerName val="0"/>
          <c:showPercent val="0"/>
          <c:showBubbleSize val="0"/>
        </c:dLbls>
        <c:axId val="-2109112784"/>
        <c:axId val="2122322592"/>
      </c:scatterChart>
      <c:valAx>
        <c:axId val="-2109112784"/>
        <c:scaling>
          <c:orientation val="minMax"/>
          <c:max val="1600"/>
          <c:min val="0"/>
        </c:scaling>
        <c:delete val="0"/>
        <c:axPos val="b"/>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5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122322592"/>
        <c:crosses val="autoZero"/>
        <c:crossBetween val="midCat"/>
      </c:valAx>
      <c:valAx>
        <c:axId val="2122322592"/>
        <c:scaling>
          <c:orientation val="minMax"/>
          <c:max val="1.3"/>
          <c:min val="0"/>
        </c:scaling>
        <c:delete val="0"/>
        <c:axPos val="l"/>
        <c:numFmt formatCode="#,##0.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5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109112784"/>
        <c:crosses val="autoZero"/>
        <c:crossBetween val="midCat"/>
        <c:majorUnit val="0.2"/>
      </c:valAx>
      <c:spPr>
        <a:noFill/>
        <a:ln w="25400">
          <a:noFill/>
        </a:ln>
        <a:effectLst/>
      </c:spPr>
    </c:plotArea>
    <c:plotVisOnly val="1"/>
    <c:dispBlanksAs val="gap"/>
    <c:showDLblsOverMax val="0"/>
  </c:chart>
  <c:spPr>
    <a:noFill/>
    <a:ln>
      <a:noFill/>
    </a:ln>
    <a:effectLst/>
  </c:spPr>
  <c:txPr>
    <a:bodyPr/>
    <a:lstStyle/>
    <a:p>
      <a:pPr>
        <a:defRPr sz="3500">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spPr>
            <a:ln w="25400" cap="rnd">
              <a:noFill/>
              <a:round/>
            </a:ln>
            <a:effectLst/>
          </c:spPr>
          <c:marker>
            <c:symbol val="circle"/>
            <c:size val="16"/>
            <c:spPr>
              <a:solidFill>
                <a:srgbClr val="FF3300"/>
              </a:solidFill>
              <a:ln w="9525">
                <a:noFill/>
              </a:ln>
              <a:effectLst/>
            </c:spPr>
          </c:marker>
          <c:trendline>
            <c:spPr>
              <a:ln w="19050" cap="rnd">
                <a:solidFill>
                  <a:schemeClr val="accent1"/>
                </a:solidFill>
                <a:prstDash val="sysDot"/>
              </a:ln>
              <a:effectLst/>
            </c:spPr>
            <c:trendlineType val="linear"/>
            <c:dispRSqr val="0"/>
            <c:dispEq val="0"/>
          </c:trendline>
          <c:trendline>
            <c:spPr>
              <a:ln w="19050" cap="rnd">
                <a:solidFill>
                  <a:schemeClr val="tx1"/>
                </a:solidFill>
                <a:prstDash val="solid"/>
              </a:ln>
              <a:effectLst/>
            </c:spPr>
            <c:trendlineType val="linear"/>
            <c:dispRSqr val="1"/>
            <c:dispEq val="1"/>
            <c:trendlineLbl>
              <c:layout>
                <c:manualLayout>
                  <c:x val="-0.12164592487736786"/>
                  <c:y val="-5.1843820531246219E-2"/>
                </c:manualLayout>
              </c:layout>
              <c:tx>
                <c:rich>
                  <a:bodyPr rot="0" spcFirstLastPara="1" vertOverflow="ellipsis" vert="horz" wrap="square" anchor="ctr" anchorCtr="1"/>
                  <a:lstStyle/>
                  <a:p>
                    <a:pPr>
                      <a:defRPr sz="3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sz="3000" dirty="0"/>
                      <a:t>y = 4.6433x + 1.4242</a:t>
                    </a:r>
                    <a:br>
                      <a:rPr lang="en-US" sz="3000" dirty="0"/>
                    </a:br>
                    <a:r>
                      <a:rPr lang="en-US" sz="3000" dirty="0"/>
                      <a:t>R² = 0.7916</a:t>
                    </a:r>
                  </a:p>
                  <a:p>
                    <a:pPr>
                      <a:defRPr sz="3000"/>
                    </a:pPr>
                    <a:r>
                      <a:rPr lang="en-US" sz="3000" dirty="0"/>
                      <a:t>p = 0.0432</a:t>
                    </a:r>
                  </a:p>
                </c:rich>
              </c:tx>
              <c:numFmt formatCode="General" sourceLinked="0"/>
              <c:spPr>
                <a:noFill/>
                <a:ln>
                  <a:noFill/>
                </a:ln>
                <a:effectLst/>
              </c:spPr>
              <c:txPr>
                <a:bodyPr rot="0" spcFirstLastPara="1" vertOverflow="ellipsis" vert="horz" wrap="square" anchor="ctr" anchorCtr="1"/>
                <a:lstStyle/>
                <a:p>
                  <a:pPr>
                    <a:defRPr sz="3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rendlineLbl>
          </c:trendline>
          <c:xVal>
            <c:numRef>
              <c:f>'Corrected Data_GLY_AVG BCKD'!$X$4:$X$8</c:f>
              <c:numCache>
                <c:formatCode>0.00E+00</c:formatCode>
                <c:ptCount val="5"/>
                <c:pt idx="0" formatCode="0.0000000">
                  <c:v>0</c:v>
                </c:pt>
                <c:pt idx="1">
                  <c:v>3.5926989042401511</c:v>
                </c:pt>
                <c:pt idx="2">
                  <c:v>10.86893077877291</c:v>
                </c:pt>
                <c:pt idx="3">
                  <c:v>14.54092661651309</c:v>
                </c:pt>
                <c:pt idx="4">
                  <c:v>8.0449786622814869</c:v>
                </c:pt>
              </c:numCache>
            </c:numRef>
          </c:xVal>
          <c:yVal>
            <c:numRef>
              <c:f>'Corrected Data_GLY_AVG BCKD'!$I$4:$I$8</c:f>
              <c:numCache>
                <c:formatCode>0.0000000</c:formatCode>
                <c:ptCount val="5"/>
                <c:pt idx="0" formatCode="0.000">
                  <c:v>1.426223702314529</c:v>
                </c:pt>
                <c:pt idx="1">
                  <c:v>1.441845545839386</c:v>
                </c:pt>
                <c:pt idx="2">
                  <c:v>1.451673236619071</c:v>
                </c:pt>
                <c:pt idx="3">
                  <c:v>1.50488640296659</c:v>
                </c:pt>
                <c:pt idx="4">
                  <c:v>1.4683315332198701</c:v>
                </c:pt>
              </c:numCache>
            </c:numRef>
          </c:yVal>
          <c:smooth val="0"/>
          <c:extLst>
            <c:ext xmlns:c16="http://schemas.microsoft.com/office/drawing/2014/chart" uri="{C3380CC4-5D6E-409C-BE32-E72D297353CC}">
              <c16:uniqueId val="{00000002-5D72-4B7E-9E47-0054BA62183A}"/>
            </c:ext>
          </c:extLst>
        </c:ser>
        <c:dLbls>
          <c:showLegendKey val="0"/>
          <c:showVal val="0"/>
          <c:showCatName val="0"/>
          <c:showSerName val="0"/>
          <c:showPercent val="0"/>
          <c:showBubbleSize val="0"/>
        </c:dLbls>
        <c:axId val="2127149552"/>
        <c:axId val="2127152768"/>
      </c:scatterChart>
      <c:valAx>
        <c:axId val="2127149552"/>
        <c:scaling>
          <c:orientation val="minMax"/>
        </c:scaling>
        <c:delete val="0"/>
        <c:axPos val="b"/>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5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2127152768"/>
        <c:crosses val="autoZero"/>
        <c:crossBetween val="midCat"/>
      </c:valAx>
      <c:valAx>
        <c:axId val="2127152768"/>
        <c:scaling>
          <c:orientation val="minMax"/>
        </c:scaling>
        <c:delete val="0"/>
        <c:axPos val="l"/>
        <c:numFmt formatCode="0.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5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2127149552"/>
        <c:crosses val="autoZero"/>
        <c:crossBetween val="midCat"/>
      </c:valAx>
      <c:spPr>
        <a:noFill/>
        <a:ln>
          <a:noFill/>
        </a:ln>
        <a:effectLst/>
      </c:spPr>
    </c:plotArea>
    <c:plotVisOnly val="1"/>
    <c:dispBlanksAs val="gap"/>
    <c:showDLblsOverMax val="0"/>
  </c:chart>
  <c:spPr>
    <a:noFill/>
    <a:ln>
      <a:noFill/>
    </a:ln>
    <a:effectLst/>
  </c:spPr>
  <c:txPr>
    <a:bodyPr/>
    <a:lstStyle/>
    <a:p>
      <a:pPr>
        <a:defRPr sz="3500">
          <a:solidFill>
            <a:schemeClr val="tx1"/>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94442257217848"/>
          <c:y val="0.18097222222222201"/>
          <c:w val="0.73025218722659702"/>
          <c:h val="0.62271617089530495"/>
        </c:manualLayout>
      </c:layout>
      <c:scatterChart>
        <c:scatterStyle val="lineMarker"/>
        <c:varyColors val="0"/>
        <c:ser>
          <c:idx val="0"/>
          <c:order val="0"/>
          <c:tx>
            <c:strRef>
              <c:f>'Corrected Data_Acetate_AVG_BCKD'!$M$1</c:f>
              <c:strCache>
                <c:ptCount val="1"/>
                <c:pt idx="0">
                  <c:v>DOC moles C/L (corrected)</c:v>
                </c:pt>
              </c:strCache>
            </c:strRef>
          </c:tx>
          <c:spPr>
            <a:ln w="25400" cap="rnd">
              <a:noFill/>
              <a:round/>
            </a:ln>
            <a:effectLst/>
          </c:spPr>
          <c:marker>
            <c:symbol val="circle"/>
            <c:size val="16"/>
            <c:spPr>
              <a:solidFill>
                <a:srgbClr val="0000FF"/>
              </a:solidFill>
              <a:ln w="9525">
                <a:noFill/>
              </a:ln>
              <a:effectLst/>
            </c:spPr>
          </c:marker>
          <c:trendline>
            <c:spPr>
              <a:ln w="19050" cap="rnd">
                <a:solidFill>
                  <a:schemeClr val="tx1"/>
                </a:solidFill>
                <a:prstDash val="solid"/>
              </a:ln>
              <a:effectLst/>
            </c:spPr>
            <c:trendlineType val="linear"/>
            <c:dispRSqr val="1"/>
            <c:dispEq val="1"/>
            <c:trendlineLbl>
              <c:layout>
                <c:manualLayout>
                  <c:x val="0.121907777679475"/>
                  <c:y val="0.36215476311422701"/>
                </c:manualLayout>
              </c:layout>
              <c:tx>
                <c:rich>
                  <a:bodyPr rot="0" spcFirstLastPara="1" vertOverflow="ellipsis" vert="horz" wrap="square" anchor="ctr" anchorCtr="1"/>
                  <a:lstStyle/>
                  <a:p>
                    <a:pPr>
                      <a:defRPr sz="3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3000"/>
                      <a:t>y = 4.0224x + 1.5294</a:t>
                    </a:r>
                    <a:br>
                      <a:rPr lang="en-US" sz="3000"/>
                    </a:br>
                    <a:r>
                      <a:rPr lang="en-US" sz="3000"/>
                      <a:t>R² = 0.6901</a:t>
                    </a:r>
                  </a:p>
                  <a:p>
                    <a:pPr>
                      <a:defRPr sz="3000"/>
                    </a:pPr>
                    <a:r>
                      <a:rPr lang="en-US" sz="3000"/>
                      <a:t>p &lt; 0.0001</a:t>
                    </a:r>
                  </a:p>
                </c:rich>
              </c:tx>
              <c:numFmt formatCode="General" sourceLinked="0"/>
              <c:spPr>
                <a:noFill/>
                <a:ln>
                  <a:noFill/>
                </a:ln>
                <a:effectLst/>
              </c:spPr>
              <c:txPr>
                <a:bodyPr rot="0" spcFirstLastPara="1" vertOverflow="ellipsis" vert="horz" wrap="square" anchor="ctr" anchorCtr="1"/>
                <a:lstStyle/>
                <a:p>
                  <a:pPr>
                    <a:defRPr sz="3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rendlineLbl>
          </c:trendline>
          <c:xVal>
            <c:numRef>
              <c:f>'Corrected Data_Acetate_AVG_BCKD'!$J$7:$J$37</c:f>
              <c:numCache>
                <c:formatCode>0.00</c:formatCode>
                <c:ptCount val="31"/>
                <c:pt idx="0">
                  <c:v>11.50536639526277</c:v>
                </c:pt>
                <c:pt idx="1">
                  <c:v>0.14803849000740199</c:v>
                </c:pt>
                <c:pt idx="2">
                  <c:v>139.7113249444856</c:v>
                </c:pt>
                <c:pt idx="5">
                  <c:v>1520.503330866025</c:v>
                </c:pt>
                <c:pt idx="6">
                  <c:v>2167.3205033308659</c:v>
                </c:pt>
                <c:pt idx="7">
                  <c:v>2244.4300518134719</c:v>
                </c:pt>
                <c:pt idx="8">
                  <c:v>2462.9903774981499</c:v>
                </c:pt>
                <c:pt idx="9">
                  <c:v>2693.3012583271652</c:v>
                </c:pt>
                <c:pt idx="10">
                  <c:v>3091.3212435233172</c:v>
                </c:pt>
                <c:pt idx="11">
                  <c:v>3314.6928201332348</c:v>
                </c:pt>
                <c:pt idx="12">
                  <c:v>3461.8615840118432</c:v>
                </c:pt>
                <c:pt idx="13">
                  <c:v>3592.57957068838</c:v>
                </c:pt>
                <c:pt idx="14">
                  <c:v>3599.7594374537371</c:v>
                </c:pt>
                <c:pt idx="15">
                  <c:v>3020.743893412287</c:v>
                </c:pt>
                <c:pt idx="16">
                  <c:v>3274.7409326424872</c:v>
                </c:pt>
                <c:pt idx="17">
                  <c:v>3028.2753515914142</c:v>
                </c:pt>
                <c:pt idx="18">
                  <c:v>0.70318282753515904</c:v>
                </c:pt>
                <c:pt idx="20">
                  <c:v>2235.8808290155439</c:v>
                </c:pt>
                <c:pt idx="21">
                  <c:v>1995.632864544782</c:v>
                </c:pt>
                <c:pt idx="22">
                  <c:v>1713.915618060696</c:v>
                </c:pt>
                <c:pt idx="23">
                  <c:v>1456.735751295337</c:v>
                </c:pt>
                <c:pt idx="24">
                  <c:v>984.88156920799418</c:v>
                </c:pt>
                <c:pt idx="25">
                  <c:v>384.40044411547012</c:v>
                </c:pt>
                <c:pt idx="26">
                  <c:v>186.88008882309401</c:v>
                </c:pt>
                <c:pt idx="27">
                  <c:v>154.82975573649139</c:v>
                </c:pt>
                <c:pt idx="28">
                  <c:v>0.79570688378978505</c:v>
                </c:pt>
                <c:pt idx="29">
                  <c:v>23.334566987416739</c:v>
                </c:pt>
                <c:pt idx="30">
                  <c:v>0</c:v>
                </c:pt>
              </c:numCache>
            </c:numRef>
          </c:xVal>
          <c:yVal>
            <c:numRef>
              <c:f>'Corrected Data_Acetate_AVG_BCKD'!$O$7:$O$37</c:f>
              <c:numCache>
                <c:formatCode>0.00</c:formatCode>
                <c:ptCount val="31"/>
                <c:pt idx="0">
                  <c:v>1.3298838676142211</c:v>
                </c:pt>
                <c:pt idx="1">
                  <c:v>1.3927950983925399</c:v>
                </c:pt>
                <c:pt idx="2">
                  <c:v>1.7025482460907031</c:v>
                </c:pt>
                <c:pt idx="3">
                  <c:v>1.9133313836500909</c:v>
                </c:pt>
                <c:pt idx="4">
                  <c:v>2.2237185100701589</c:v>
                </c:pt>
                <c:pt idx="5">
                  <c:v>2.175447613179053</c:v>
                </c:pt>
                <c:pt idx="6">
                  <c:v>2.245882067664327</c:v>
                </c:pt>
                <c:pt idx="7">
                  <c:v>2.5187294368995139</c:v>
                </c:pt>
                <c:pt idx="8">
                  <c:v>2.6482738437547781</c:v>
                </c:pt>
                <c:pt idx="9">
                  <c:v>2.823390142472634</c:v>
                </c:pt>
                <c:pt idx="10">
                  <c:v>2.928838802752737</c:v>
                </c:pt>
                <c:pt idx="11">
                  <c:v>3.0212951418586198</c:v>
                </c:pt>
                <c:pt idx="12">
                  <c:v>3.037571607225523</c:v>
                </c:pt>
                <c:pt idx="13">
                  <c:v>3.021012410468507</c:v>
                </c:pt>
                <c:pt idx="14">
                  <c:v>3.0151528676177608</c:v>
                </c:pt>
                <c:pt idx="15">
                  <c:v>2.7261993673889511</c:v>
                </c:pt>
                <c:pt idx="16">
                  <c:v>2.7800911043211771</c:v>
                </c:pt>
                <c:pt idx="17">
                  <c:v>2.7976819724647339</c:v>
                </c:pt>
                <c:pt idx="18">
                  <c:v>3.2056103019881101</c:v>
                </c:pt>
                <c:pt idx="19">
                  <c:v>2.9226424907025241</c:v>
                </c:pt>
                <c:pt idx="20">
                  <c:v>2.314006038234349</c:v>
                </c:pt>
                <c:pt idx="21">
                  <c:v>1.995636624404568</c:v>
                </c:pt>
                <c:pt idx="22">
                  <c:v>1.8654528932161609</c:v>
                </c:pt>
                <c:pt idx="23">
                  <c:v>1.7502677488235501</c:v>
                </c:pt>
                <c:pt idx="24">
                  <c:v>1.6588486663387429</c:v>
                </c:pt>
                <c:pt idx="25">
                  <c:v>1.6285435284363561</c:v>
                </c:pt>
                <c:pt idx="26">
                  <c:v>1.520595282905723</c:v>
                </c:pt>
                <c:pt idx="27">
                  <c:v>1.4038826651711349</c:v>
                </c:pt>
                <c:pt idx="28">
                  <c:v>1.410359842704475</c:v>
                </c:pt>
                <c:pt idx="29">
                  <c:v>1.3564555446264011</c:v>
                </c:pt>
                <c:pt idx="30">
                  <c:v>1.3581734116921</c:v>
                </c:pt>
              </c:numCache>
            </c:numRef>
          </c:yVal>
          <c:smooth val="0"/>
          <c:extLst>
            <c:ext xmlns:c16="http://schemas.microsoft.com/office/drawing/2014/chart" uri="{C3380CC4-5D6E-409C-BE32-E72D297353CC}">
              <c16:uniqueId val="{00000001-FAC4-43B1-9DBA-6D1DFA02C572}"/>
            </c:ext>
          </c:extLst>
        </c:ser>
        <c:dLbls>
          <c:showLegendKey val="0"/>
          <c:showVal val="0"/>
          <c:showCatName val="0"/>
          <c:showSerName val="0"/>
          <c:showPercent val="0"/>
          <c:showBubbleSize val="0"/>
        </c:dLbls>
        <c:axId val="-2110304672"/>
        <c:axId val="-2110292400"/>
      </c:scatterChart>
      <c:valAx>
        <c:axId val="-2110304672"/>
        <c:scaling>
          <c:orientation val="minMax"/>
          <c:max val="4000"/>
          <c:min val="0"/>
        </c:scaling>
        <c:delete val="0"/>
        <c:axPos val="b"/>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5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110292400"/>
        <c:crosses val="autoZero"/>
        <c:crossBetween val="midCat"/>
      </c:valAx>
      <c:valAx>
        <c:axId val="-2110292400"/>
        <c:scaling>
          <c:orientation val="minMax"/>
          <c:max val="4"/>
        </c:scaling>
        <c:delete val="0"/>
        <c:axPos val="l"/>
        <c:title>
          <c:tx>
            <c:rich>
              <a:bodyPr rot="-5400000" spcFirstLastPara="1" vertOverflow="ellipsis" vert="horz" wrap="square" anchor="ctr" anchorCtr="1"/>
              <a:lstStyle/>
              <a:p>
                <a:pPr>
                  <a:defRPr sz="4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4000" b="1" dirty="0" err="1"/>
                  <a:t>DOC</a:t>
                </a:r>
                <a:r>
                  <a:rPr lang="en-US" sz="4000" b="1" baseline="-25000" dirty="0" err="1"/>
                  <a:t>c</a:t>
                </a:r>
                <a:r>
                  <a:rPr lang="en-US" sz="4000" b="1" dirty="0"/>
                  <a:t> (mmol</a:t>
                </a:r>
                <a:r>
                  <a:rPr lang="en-US" sz="4000" b="1" baseline="0" dirty="0"/>
                  <a:t> </a:t>
                </a:r>
                <a:r>
                  <a:rPr lang="en-US" sz="4000" b="1" dirty="0"/>
                  <a:t>L</a:t>
                </a:r>
                <a:r>
                  <a:rPr lang="en-US" sz="4000" b="1" baseline="30000" dirty="0"/>
                  <a:t>-1</a:t>
                </a:r>
                <a:r>
                  <a:rPr lang="en-US" sz="4000" b="1" dirty="0"/>
                  <a:t>)</a:t>
                </a:r>
              </a:p>
            </c:rich>
          </c:tx>
          <c:layout>
            <c:manualLayout>
              <c:xMode val="edge"/>
              <c:yMode val="edge"/>
              <c:x val="0"/>
              <c:y val="0.22917796064885368"/>
            </c:manualLayout>
          </c:layout>
          <c:overlay val="0"/>
          <c:spPr>
            <a:noFill/>
            <a:ln>
              <a:noFill/>
            </a:ln>
            <a:effectLst/>
          </c:spPr>
          <c:txPr>
            <a:bodyPr rot="-5400000" spcFirstLastPara="1" vertOverflow="ellipsis" vert="horz" wrap="square" anchor="ctr" anchorCtr="1"/>
            <a:lstStyle/>
            <a:p>
              <a:pPr>
                <a:defRPr sz="4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5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110304672"/>
        <c:crosses val="autoZero"/>
        <c:crossBetween val="midCat"/>
      </c:valAx>
      <c:spPr>
        <a:noFill/>
        <a:ln>
          <a:noFill/>
        </a:ln>
        <a:effectLst/>
      </c:spPr>
    </c:plotArea>
    <c:plotVisOnly val="1"/>
    <c:dispBlanksAs val="gap"/>
    <c:showDLblsOverMax val="0"/>
  </c:chart>
  <c:spPr>
    <a:noFill/>
    <a:ln>
      <a:noFill/>
    </a:ln>
    <a:effectLst/>
  </c:spPr>
  <c:txPr>
    <a:bodyPr/>
    <a:lstStyle/>
    <a:p>
      <a:pPr>
        <a:defRPr sz="3500">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690957169679601"/>
          <c:y val="5.7954101891109798E-2"/>
          <c:w val="0.75144873042555105"/>
          <c:h val="0.67915421629988504"/>
        </c:manualLayout>
      </c:layout>
      <c:scatterChart>
        <c:scatterStyle val="lineMarker"/>
        <c:varyColors val="0"/>
        <c:ser>
          <c:idx val="0"/>
          <c:order val="0"/>
          <c:spPr>
            <a:ln w="25400" cap="rnd">
              <a:noFill/>
              <a:round/>
            </a:ln>
            <a:effectLst/>
          </c:spPr>
          <c:marker>
            <c:symbol val="circle"/>
            <c:size val="16"/>
            <c:spPr>
              <a:solidFill>
                <a:srgbClr val="FF3300"/>
              </a:solidFill>
              <a:ln w="9525">
                <a:noFill/>
              </a:ln>
              <a:effectLst/>
            </c:spPr>
          </c:marker>
          <c:trendline>
            <c:spPr>
              <a:ln w="19050" cap="rnd">
                <a:solidFill>
                  <a:schemeClr val="accent1"/>
                </a:solidFill>
                <a:prstDash val="sysDot"/>
              </a:ln>
              <a:effectLst/>
            </c:spPr>
            <c:trendlineType val="linear"/>
            <c:dispRSqr val="0"/>
            <c:dispEq val="0"/>
          </c:trendline>
          <c:trendline>
            <c:spPr>
              <a:ln w="19050" cap="rnd">
                <a:solidFill>
                  <a:schemeClr val="tx1"/>
                </a:solidFill>
                <a:prstDash val="solid"/>
              </a:ln>
              <a:effectLst/>
            </c:spPr>
            <c:trendlineType val="linear"/>
            <c:dispRSqr val="1"/>
            <c:dispEq val="1"/>
            <c:trendlineLbl>
              <c:layout>
                <c:manualLayout>
                  <c:x val="0.24807266015905299"/>
                  <c:y val="0.315015052684395"/>
                </c:manualLayout>
              </c:layout>
              <c:tx>
                <c:rich>
                  <a:bodyPr rot="0" spcFirstLastPara="1" vertOverflow="ellipsis" vert="horz" wrap="square" anchor="ctr" anchorCtr="1"/>
                  <a:lstStyle/>
                  <a:p>
                    <a:pPr>
                      <a:defRPr sz="3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sz="3000"/>
                      <a:t>y = -1.0106x + 67.465</a:t>
                    </a:r>
                    <a:br>
                      <a:rPr lang="en-US" sz="3000"/>
                    </a:br>
                    <a:r>
                      <a:rPr lang="en-US" sz="3000"/>
                      <a:t>R² = 0.94</a:t>
                    </a:r>
                  </a:p>
                  <a:p>
                    <a:pPr>
                      <a:defRPr sz="3000"/>
                    </a:pPr>
                    <a:r>
                      <a:rPr lang="en-US" sz="3000"/>
                      <a:t>p = 0.0057</a:t>
                    </a:r>
                  </a:p>
                </c:rich>
              </c:tx>
              <c:numFmt formatCode="General" sourceLinked="0"/>
              <c:spPr>
                <a:noFill/>
                <a:ln>
                  <a:noFill/>
                </a:ln>
                <a:effectLst/>
              </c:spPr>
              <c:txPr>
                <a:bodyPr rot="0" spcFirstLastPara="1" vertOverflow="ellipsis" vert="horz" wrap="square" anchor="ctr" anchorCtr="1"/>
                <a:lstStyle/>
                <a:p>
                  <a:pPr>
                    <a:defRPr sz="3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rendlineLbl>
          </c:trendline>
          <c:xVal>
            <c:numRef>
              <c:f>'Corrected Data_GLY_AVG BCKD'!$X$4:$X$8</c:f>
              <c:numCache>
                <c:formatCode>0.00E+00</c:formatCode>
                <c:ptCount val="5"/>
                <c:pt idx="0" formatCode="0.0000000">
                  <c:v>0</c:v>
                </c:pt>
                <c:pt idx="1">
                  <c:v>3.5926989042401498</c:v>
                </c:pt>
                <c:pt idx="2">
                  <c:v>10.86893077877291</c:v>
                </c:pt>
                <c:pt idx="3">
                  <c:v>14.540926616513101</c:v>
                </c:pt>
                <c:pt idx="4">
                  <c:v>8.0449786622814834</c:v>
                </c:pt>
              </c:numCache>
            </c:numRef>
          </c:xVal>
          <c:yVal>
            <c:numRef>
              <c:f>'Corrected Data_GLY_AVG BCKD'!$U$4:$U$8</c:f>
              <c:numCache>
                <c:formatCode>0.00E+00</c:formatCode>
                <c:ptCount val="5"/>
                <c:pt idx="0">
                  <c:v>66.044052005956004</c:v>
                </c:pt>
                <c:pt idx="1">
                  <c:v>65.924099316238085</c:v>
                </c:pt>
                <c:pt idx="2">
                  <c:v>55.262789201450637</c:v>
                </c:pt>
                <c:pt idx="3">
                  <c:v>52.97154727839154</c:v>
                </c:pt>
                <c:pt idx="4">
                  <c:v>59.684049297810418</c:v>
                </c:pt>
              </c:numCache>
            </c:numRef>
          </c:yVal>
          <c:smooth val="0"/>
          <c:extLst>
            <c:ext xmlns:c16="http://schemas.microsoft.com/office/drawing/2014/chart" uri="{C3380CC4-5D6E-409C-BE32-E72D297353CC}">
              <c16:uniqueId val="{00000002-9FDD-470F-A640-12E018C28795}"/>
            </c:ext>
          </c:extLst>
        </c:ser>
        <c:dLbls>
          <c:showLegendKey val="0"/>
          <c:showVal val="0"/>
          <c:showCatName val="0"/>
          <c:showSerName val="0"/>
          <c:showPercent val="0"/>
          <c:showBubbleSize val="0"/>
        </c:dLbls>
        <c:axId val="-2109616880"/>
        <c:axId val="-2109610416"/>
      </c:scatterChart>
      <c:valAx>
        <c:axId val="-2109616880"/>
        <c:scaling>
          <c:orientation val="minMax"/>
        </c:scaling>
        <c:delete val="0"/>
        <c:axPos val="b"/>
        <c:title>
          <c:tx>
            <c:rich>
              <a:bodyPr rot="0" spcFirstLastPara="1" vertOverflow="ellipsis" vert="horz" wrap="square" anchor="ctr" anchorCtr="1"/>
              <a:lstStyle/>
              <a:p>
                <a:pPr>
                  <a:defRPr sz="4000" b="1"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sz="4000" b="1" dirty="0"/>
                  <a:t>Glycine (</a:t>
                </a:r>
                <a:r>
                  <a:rPr lang="en-US" sz="4000" b="1" dirty="0">
                    <a:latin typeface="Times New Roman" panose="02020603050405020304" pitchFamily="18" charset="0"/>
                    <a:cs typeface="Times New Roman" panose="02020603050405020304" pitchFamily="18" charset="0"/>
                  </a:rPr>
                  <a:t>µmol L</a:t>
                </a:r>
                <a:r>
                  <a:rPr lang="en-US" sz="4000" b="1" baseline="30000" dirty="0">
                    <a:latin typeface="Times New Roman" panose="02020603050405020304" pitchFamily="18" charset="0"/>
                    <a:cs typeface="Times New Roman" panose="02020603050405020304" pitchFamily="18" charset="0"/>
                  </a:rPr>
                  <a:t>-1</a:t>
                </a:r>
                <a:r>
                  <a:rPr lang="en-US" sz="4000" b="1" baseline="0" dirty="0">
                    <a:latin typeface="Times New Roman" panose="02020603050405020304" pitchFamily="18" charset="0"/>
                    <a:cs typeface="Times New Roman" panose="02020603050405020304" pitchFamily="18" charset="0"/>
                  </a:rPr>
                  <a:t> )</a:t>
                </a:r>
                <a:endParaRPr lang="en-US" sz="4000" b="1" dirty="0"/>
              </a:p>
            </c:rich>
          </c:tx>
          <c:overlay val="0"/>
          <c:spPr>
            <a:noFill/>
            <a:ln>
              <a:noFill/>
            </a:ln>
            <a:effectLst/>
          </c:spPr>
          <c:txPr>
            <a:bodyPr rot="0" spcFirstLastPara="1" vertOverflow="ellipsis" vert="horz" wrap="square" anchor="ctr" anchorCtr="1"/>
            <a:lstStyle/>
            <a:p>
              <a:pPr>
                <a:defRPr sz="40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5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2109610416"/>
        <c:crosses val="autoZero"/>
        <c:crossBetween val="midCat"/>
      </c:valAx>
      <c:valAx>
        <c:axId val="-2109610416"/>
        <c:scaling>
          <c:orientation val="minMax"/>
        </c:scaling>
        <c:delete val="0"/>
        <c:axPos val="l"/>
        <c:title>
          <c:tx>
            <c:rich>
              <a:bodyPr rot="-5400000" spcFirstLastPara="1" vertOverflow="ellipsis" vert="horz" wrap="square" anchor="ctr" anchorCtr="1"/>
              <a:lstStyle/>
              <a:p>
                <a:pPr>
                  <a:defRPr sz="4000" b="1"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sz="4000" b="1" dirty="0" err="1"/>
                  <a:t>DOC</a:t>
                </a:r>
                <a:r>
                  <a:rPr lang="en-US" sz="4000" b="1" baseline="-25000" dirty="0" err="1"/>
                  <a:t>c</a:t>
                </a:r>
                <a:r>
                  <a:rPr lang="en-US" sz="4000" b="1" baseline="0" dirty="0"/>
                  <a:t> : </a:t>
                </a:r>
                <a:r>
                  <a:rPr lang="en-US" sz="4000" b="1" baseline="0" dirty="0" err="1"/>
                  <a:t>DON</a:t>
                </a:r>
                <a:r>
                  <a:rPr lang="en-US" sz="4000" b="1" baseline="-25000" dirty="0" err="1"/>
                  <a:t>c</a:t>
                </a:r>
                <a:endParaRPr lang="en-US" sz="4000" b="1" dirty="0"/>
              </a:p>
            </c:rich>
          </c:tx>
          <c:overlay val="0"/>
          <c:spPr>
            <a:noFill/>
            <a:ln>
              <a:noFill/>
            </a:ln>
            <a:effectLst/>
          </c:spPr>
          <c:txPr>
            <a:bodyPr rot="-5400000" spcFirstLastPara="1" vertOverflow="ellipsis" vert="horz" wrap="square" anchor="ctr" anchorCtr="1"/>
            <a:lstStyle/>
            <a:p>
              <a:pPr>
                <a:defRPr sz="4000" b="1"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5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2109616880"/>
        <c:crosses val="autoZero"/>
        <c:crossBetween val="midCat"/>
      </c:valAx>
      <c:spPr>
        <a:noFill/>
        <a:ln>
          <a:noFill/>
        </a:ln>
        <a:effectLst/>
      </c:spPr>
    </c:plotArea>
    <c:plotVisOnly val="1"/>
    <c:dispBlanksAs val="gap"/>
    <c:showDLblsOverMax val="0"/>
  </c:chart>
  <c:spPr>
    <a:noFill/>
    <a:ln>
      <a:noFill/>
    </a:ln>
    <a:effectLst/>
  </c:spPr>
  <c:txPr>
    <a:bodyPr/>
    <a:lstStyle/>
    <a:p>
      <a:pPr>
        <a:defRPr sz="3500">
          <a:solidFill>
            <a:schemeClr val="tx1"/>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5544573880986698"/>
          <c:y val="0.19575330095677801"/>
          <c:w val="0.66152640910402905"/>
          <c:h val="0.56198845172175105"/>
        </c:manualLayout>
      </c:layout>
      <c:scatterChart>
        <c:scatterStyle val="lineMarker"/>
        <c:varyColors val="0"/>
        <c:ser>
          <c:idx val="0"/>
          <c:order val="0"/>
          <c:spPr>
            <a:ln w="19050" cap="rnd">
              <a:noFill/>
              <a:round/>
            </a:ln>
            <a:effectLst/>
          </c:spPr>
          <c:marker>
            <c:symbol val="circle"/>
            <c:size val="16"/>
            <c:spPr>
              <a:solidFill>
                <a:srgbClr val="0000FF"/>
              </a:solidFill>
              <a:ln w="9525">
                <a:noFill/>
              </a:ln>
              <a:effectLst/>
            </c:spPr>
          </c:marker>
          <c:trendline>
            <c:spPr>
              <a:ln w="19050" cap="rnd">
                <a:solidFill>
                  <a:schemeClr val="tx1"/>
                </a:solidFill>
                <a:prstDash val="solid"/>
              </a:ln>
              <a:effectLst/>
            </c:spPr>
            <c:trendlineType val="linear"/>
            <c:dispRSqr val="0"/>
            <c:dispEq val="0"/>
          </c:trendline>
          <c:trendline>
            <c:spPr>
              <a:ln w="19050" cap="rnd">
                <a:solidFill>
                  <a:schemeClr val="tx1"/>
                </a:solidFill>
                <a:prstDash val="solid"/>
              </a:ln>
              <a:effectLst/>
            </c:spPr>
            <c:trendlineType val="linear"/>
            <c:dispRSqr val="1"/>
            <c:dispEq val="1"/>
            <c:trendlineLbl>
              <c:layout>
                <c:manualLayout>
                  <c:x val="0.12230546977454999"/>
                  <c:y val="0.34079670560576297"/>
                </c:manualLayout>
              </c:layout>
              <c:tx>
                <c:rich>
                  <a:bodyPr rot="0" spcFirstLastPara="1" vertOverflow="ellipsis" vert="horz" wrap="square" anchor="ctr" anchorCtr="1"/>
                  <a:lstStyle/>
                  <a:p>
                    <a:pPr>
                      <a:defRPr sz="3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3000"/>
                      <a:t>y = 0.0145x + 74.247</a:t>
                    </a:r>
                    <a:br>
                      <a:rPr lang="en-US" sz="3000"/>
                    </a:br>
                    <a:r>
                      <a:rPr lang="en-US" sz="3000"/>
                      <a:t>R² = 0.4731</a:t>
                    </a:r>
                  </a:p>
                  <a:p>
                    <a:pPr>
                      <a:defRPr sz="3000"/>
                    </a:pPr>
                    <a:r>
                      <a:rPr lang="en-US" sz="3000"/>
                      <a:t>p &lt;0.0001</a:t>
                    </a:r>
                  </a:p>
                </c:rich>
              </c:tx>
              <c:numFmt formatCode="General" sourceLinked="0"/>
              <c:spPr>
                <a:noFill/>
                <a:ln>
                  <a:noFill/>
                </a:ln>
                <a:effectLst/>
              </c:spPr>
              <c:txPr>
                <a:bodyPr rot="0" spcFirstLastPara="1" vertOverflow="ellipsis" vert="horz" wrap="square" anchor="ctr" anchorCtr="1"/>
                <a:lstStyle/>
                <a:p>
                  <a:pPr>
                    <a:defRPr sz="3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rendlineLbl>
          </c:trendline>
          <c:xVal>
            <c:numRef>
              <c:f>'Corrected Data_Acetate_AVG_BCKD'!$J$7:$J$42</c:f>
              <c:numCache>
                <c:formatCode>0.00</c:formatCode>
                <c:ptCount val="36"/>
                <c:pt idx="0">
                  <c:v>11.50536639526277</c:v>
                </c:pt>
                <c:pt idx="1">
                  <c:v>0.14803849000740199</c:v>
                </c:pt>
                <c:pt idx="2">
                  <c:v>139.7113249444856</c:v>
                </c:pt>
                <c:pt idx="5">
                  <c:v>1520.503330866025</c:v>
                </c:pt>
                <c:pt idx="6">
                  <c:v>2167.3205033308659</c:v>
                </c:pt>
                <c:pt idx="7">
                  <c:v>2244.4300518134719</c:v>
                </c:pt>
                <c:pt idx="8">
                  <c:v>2462.9903774981499</c:v>
                </c:pt>
                <c:pt idx="9">
                  <c:v>2693.3012583271652</c:v>
                </c:pt>
                <c:pt idx="10">
                  <c:v>3091.3212435233172</c:v>
                </c:pt>
                <c:pt idx="11">
                  <c:v>3314.6928201332348</c:v>
                </c:pt>
                <c:pt idx="12">
                  <c:v>3461.8615840118432</c:v>
                </c:pt>
                <c:pt idx="13">
                  <c:v>3592.57957068838</c:v>
                </c:pt>
                <c:pt idx="14">
                  <c:v>3599.7594374537371</c:v>
                </c:pt>
                <c:pt idx="15">
                  <c:v>3020.743893412287</c:v>
                </c:pt>
                <c:pt idx="16">
                  <c:v>3274.7409326424872</c:v>
                </c:pt>
                <c:pt idx="17">
                  <c:v>3028.2753515914142</c:v>
                </c:pt>
                <c:pt idx="18">
                  <c:v>0.70318282753515904</c:v>
                </c:pt>
                <c:pt idx="20">
                  <c:v>2235.8808290155439</c:v>
                </c:pt>
                <c:pt idx="21">
                  <c:v>1995.632864544782</c:v>
                </c:pt>
                <c:pt idx="22">
                  <c:v>1713.915618060696</c:v>
                </c:pt>
                <c:pt idx="23">
                  <c:v>1456.735751295337</c:v>
                </c:pt>
                <c:pt idx="24">
                  <c:v>984.88156920799418</c:v>
                </c:pt>
                <c:pt idx="25">
                  <c:v>384.40044411547012</c:v>
                </c:pt>
                <c:pt idx="26">
                  <c:v>186.88008882309401</c:v>
                </c:pt>
                <c:pt idx="27">
                  <c:v>154.82975573649139</c:v>
                </c:pt>
                <c:pt idx="28">
                  <c:v>0.79570688378978505</c:v>
                </c:pt>
                <c:pt idx="29">
                  <c:v>23.334566987416739</c:v>
                </c:pt>
                <c:pt idx="30">
                  <c:v>0</c:v>
                </c:pt>
                <c:pt idx="32">
                  <c:v>0</c:v>
                </c:pt>
                <c:pt idx="33">
                  <c:v>0</c:v>
                </c:pt>
                <c:pt idx="34">
                  <c:v>0</c:v>
                </c:pt>
                <c:pt idx="35">
                  <c:v>0</c:v>
                </c:pt>
              </c:numCache>
            </c:numRef>
          </c:xVal>
          <c:yVal>
            <c:numRef>
              <c:f>'Corrected Data_Acetate_AVG_BCKD'!$S$7:$S$37</c:f>
              <c:numCache>
                <c:formatCode>0.00</c:formatCode>
                <c:ptCount val="31"/>
                <c:pt idx="0" formatCode="0.0000000">
                  <c:v>62.853438982211912</c:v>
                </c:pt>
                <c:pt idx="1">
                  <c:v>57.595685826068703</c:v>
                </c:pt>
                <c:pt idx="2">
                  <c:v>71.263936056027603</c:v>
                </c:pt>
                <c:pt idx="3">
                  <c:v>85.937103803114923</c:v>
                </c:pt>
                <c:pt idx="4">
                  <c:v>103.03452525730211</c:v>
                </c:pt>
                <c:pt idx="5">
                  <c:v>95.957848396666463</c:v>
                </c:pt>
                <c:pt idx="6">
                  <c:v>101.5023043097279</c:v>
                </c:pt>
                <c:pt idx="7">
                  <c:v>118.303254786644</c:v>
                </c:pt>
                <c:pt idx="8">
                  <c:v>113.18180273371399</c:v>
                </c:pt>
                <c:pt idx="9">
                  <c:v>127.164588388091</c:v>
                </c:pt>
                <c:pt idx="10">
                  <c:v>134.52205152448411</c:v>
                </c:pt>
                <c:pt idx="11">
                  <c:v>131.7143028559351</c:v>
                </c:pt>
                <c:pt idx="12">
                  <c:v>132.2226912610343</c:v>
                </c:pt>
                <c:pt idx="13">
                  <c:v>140.02987808118471</c:v>
                </c:pt>
                <c:pt idx="14">
                  <c:v>127.9214584247635</c:v>
                </c:pt>
                <c:pt idx="15">
                  <c:v>112.0707233116843</c:v>
                </c:pt>
                <c:pt idx="16">
                  <c:v>105.5387116624596</c:v>
                </c:pt>
                <c:pt idx="17">
                  <c:v>123.441996035956</c:v>
                </c:pt>
                <c:pt idx="18">
                  <c:v>137.7058238783095</c:v>
                </c:pt>
                <c:pt idx="19">
                  <c:v>129.87640200049429</c:v>
                </c:pt>
                <c:pt idx="20">
                  <c:v>99.869800171025545</c:v>
                </c:pt>
                <c:pt idx="21">
                  <c:v>86.310125382177475</c:v>
                </c:pt>
                <c:pt idx="22">
                  <c:v>66.859537438219988</c:v>
                </c:pt>
                <c:pt idx="23">
                  <c:v>71.070180241115594</c:v>
                </c:pt>
                <c:pt idx="24">
                  <c:v>67.406268030293333</c:v>
                </c:pt>
                <c:pt idx="25">
                  <c:v>62.08537877064731</c:v>
                </c:pt>
                <c:pt idx="26">
                  <c:v>70.649084317464087</c:v>
                </c:pt>
                <c:pt idx="27">
                  <c:v>63.1187022313932</c:v>
                </c:pt>
                <c:pt idx="28">
                  <c:v>59.695375041266701</c:v>
                </c:pt>
                <c:pt idx="29">
                  <c:v>62.993414787695883</c:v>
                </c:pt>
                <c:pt idx="30">
                  <c:v>56.123323201090301</c:v>
                </c:pt>
              </c:numCache>
            </c:numRef>
          </c:yVal>
          <c:smooth val="0"/>
          <c:extLst>
            <c:ext xmlns:c16="http://schemas.microsoft.com/office/drawing/2014/chart" uri="{C3380CC4-5D6E-409C-BE32-E72D297353CC}">
              <c16:uniqueId val="{00000002-FF3E-4503-8930-A74D66260229}"/>
            </c:ext>
          </c:extLst>
        </c:ser>
        <c:dLbls>
          <c:showLegendKey val="0"/>
          <c:showVal val="0"/>
          <c:showCatName val="0"/>
          <c:showSerName val="0"/>
          <c:showPercent val="0"/>
          <c:showBubbleSize val="0"/>
        </c:dLbls>
        <c:axId val="-2109595472"/>
        <c:axId val="-2109589568"/>
      </c:scatterChart>
      <c:valAx>
        <c:axId val="-2109595472"/>
        <c:scaling>
          <c:orientation val="minMax"/>
        </c:scaling>
        <c:delete val="0"/>
        <c:axPos val="b"/>
        <c:title>
          <c:tx>
            <c:rich>
              <a:bodyPr rot="0" spcFirstLastPara="1" vertOverflow="ellipsis" vert="horz" wrap="square" anchor="ctr" anchorCtr="1"/>
              <a:lstStyle/>
              <a:p>
                <a:pPr>
                  <a:defRPr sz="4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4000" b="1" dirty="0"/>
                  <a:t>Acetate (µmol L</a:t>
                </a:r>
                <a:r>
                  <a:rPr lang="en-US" sz="4000" b="1" baseline="30000" dirty="0"/>
                  <a:t>-1</a:t>
                </a:r>
                <a:r>
                  <a:rPr lang="en-US" sz="4000" b="1" dirty="0"/>
                  <a:t>)</a:t>
                </a:r>
              </a:p>
            </c:rich>
          </c:tx>
          <c:overlay val="0"/>
          <c:spPr>
            <a:noFill/>
            <a:ln>
              <a:noFill/>
            </a:ln>
            <a:effectLst/>
          </c:spPr>
          <c:txPr>
            <a:bodyPr rot="0" spcFirstLastPara="1" vertOverflow="ellipsis" vert="horz" wrap="square" anchor="ctr" anchorCtr="1"/>
            <a:lstStyle/>
            <a:p>
              <a:pPr>
                <a:defRPr sz="4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5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109589568"/>
        <c:crosses val="autoZero"/>
        <c:crossBetween val="midCat"/>
      </c:valAx>
      <c:valAx>
        <c:axId val="-2109589568"/>
        <c:scaling>
          <c:orientation val="minMax"/>
        </c:scaling>
        <c:delete val="0"/>
        <c:axPos val="l"/>
        <c:title>
          <c:tx>
            <c:rich>
              <a:bodyPr rot="-5400000" spcFirstLastPara="1" vertOverflow="ellipsis" vert="horz" wrap="square" anchor="ctr" anchorCtr="1"/>
              <a:lstStyle/>
              <a:p>
                <a:pPr>
                  <a:defRPr sz="4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4000" b="1" dirty="0" err="1"/>
                  <a:t>DOC</a:t>
                </a:r>
                <a:r>
                  <a:rPr lang="en-US" sz="4000" b="1" baseline="-25000" dirty="0" err="1"/>
                  <a:t>c</a:t>
                </a:r>
                <a:r>
                  <a:rPr lang="en-US" sz="4000" b="1" baseline="-25000" dirty="0"/>
                  <a:t> </a:t>
                </a:r>
                <a:r>
                  <a:rPr lang="en-US" sz="4000" b="1" dirty="0"/>
                  <a:t>: DON</a:t>
                </a:r>
              </a:p>
            </c:rich>
          </c:tx>
          <c:layout>
            <c:manualLayout>
              <c:xMode val="edge"/>
              <c:yMode val="edge"/>
              <c:x val="7.2274172470972689E-2"/>
              <c:y val="0.2793905334959188"/>
            </c:manualLayout>
          </c:layout>
          <c:overlay val="0"/>
          <c:spPr>
            <a:noFill/>
            <a:ln>
              <a:noFill/>
            </a:ln>
            <a:effectLst/>
          </c:spPr>
          <c:txPr>
            <a:bodyPr rot="-5400000" spcFirstLastPara="1" vertOverflow="ellipsis" vert="horz" wrap="square" anchor="ctr" anchorCtr="1"/>
            <a:lstStyle/>
            <a:p>
              <a:pPr>
                <a:defRPr sz="4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5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109595472"/>
        <c:crosses val="autoZero"/>
        <c:crossBetween val="midCat"/>
      </c:valAx>
      <c:spPr>
        <a:noFill/>
        <a:ln>
          <a:noFill/>
        </a:ln>
        <a:effectLst/>
      </c:spPr>
    </c:plotArea>
    <c:plotVisOnly val="1"/>
    <c:dispBlanksAs val="gap"/>
    <c:showDLblsOverMax val="0"/>
  </c:chart>
  <c:spPr>
    <a:noFill/>
    <a:ln>
      <a:noFill/>
    </a:ln>
    <a:effectLst/>
  </c:spPr>
  <c:txPr>
    <a:bodyPr/>
    <a:lstStyle/>
    <a:p>
      <a:pPr>
        <a:defRPr sz="3500">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515651129051899"/>
          <c:y val="0.185420008388613"/>
          <c:w val="0.70693907779449106"/>
          <c:h val="0.68412443636853082"/>
        </c:manualLayout>
      </c:layout>
      <c:scatterChart>
        <c:scatterStyle val="lineMarker"/>
        <c:varyColors val="0"/>
        <c:ser>
          <c:idx val="0"/>
          <c:order val="0"/>
          <c:tx>
            <c:strRef>
              <c:f>'Corrected Data_Acetate_AVG_BCKD'!$Q$1</c:f>
              <c:strCache>
                <c:ptCount val="1"/>
                <c:pt idx="0">
                  <c:v>DON (moles/L)</c:v>
                </c:pt>
              </c:strCache>
            </c:strRef>
          </c:tx>
          <c:spPr>
            <a:ln w="25400" cap="rnd">
              <a:noFill/>
              <a:round/>
            </a:ln>
            <a:effectLst/>
          </c:spPr>
          <c:marker>
            <c:symbol val="circle"/>
            <c:size val="16"/>
            <c:spPr>
              <a:solidFill>
                <a:srgbClr val="0000FF"/>
              </a:solidFill>
              <a:ln w="9525">
                <a:noFill/>
              </a:ln>
              <a:effectLst/>
            </c:spPr>
          </c:marker>
          <c:xVal>
            <c:numRef>
              <c:f>'Corrected Data_Acetate_AVG_BCKD'!$J$7:$J$42</c:f>
              <c:numCache>
                <c:formatCode>0.00</c:formatCode>
                <c:ptCount val="36"/>
                <c:pt idx="0">
                  <c:v>11.50536639526277</c:v>
                </c:pt>
                <c:pt idx="1">
                  <c:v>0.14803849000740199</c:v>
                </c:pt>
                <c:pt idx="2">
                  <c:v>139.7113249444856</c:v>
                </c:pt>
                <c:pt idx="5">
                  <c:v>1520.503330866025</c:v>
                </c:pt>
                <c:pt idx="6">
                  <c:v>2167.3205033308659</c:v>
                </c:pt>
                <c:pt idx="7">
                  <c:v>2244.4300518134719</c:v>
                </c:pt>
                <c:pt idx="8">
                  <c:v>2462.9903774981499</c:v>
                </c:pt>
                <c:pt idx="9">
                  <c:v>2693.3012583271652</c:v>
                </c:pt>
                <c:pt idx="10">
                  <c:v>3091.3212435233172</c:v>
                </c:pt>
                <c:pt idx="11">
                  <c:v>3314.6928201332348</c:v>
                </c:pt>
                <c:pt idx="12">
                  <c:v>3461.8615840118432</c:v>
                </c:pt>
                <c:pt idx="13">
                  <c:v>3592.57957068838</c:v>
                </c:pt>
                <c:pt idx="14">
                  <c:v>3599.7594374537371</c:v>
                </c:pt>
                <c:pt idx="15">
                  <c:v>3020.743893412287</c:v>
                </c:pt>
                <c:pt idx="16">
                  <c:v>3274.7409326424872</c:v>
                </c:pt>
                <c:pt idx="17">
                  <c:v>3028.2753515914142</c:v>
                </c:pt>
                <c:pt idx="18">
                  <c:v>0.70318282753515904</c:v>
                </c:pt>
                <c:pt idx="20">
                  <c:v>2235.8808290155439</c:v>
                </c:pt>
                <c:pt idx="21">
                  <c:v>1995.632864544782</c:v>
                </c:pt>
                <c:pt idx="22">
                  <c:v>1713.915618060696</c:v>
                </c:pt>
                <c:pt idx="23">
                  <c:v>1456.735751295337</c:v>
                </c:pt>
                <c:pt idx="24">
                  <c:v>984.88156920799418</c:v>
                </c:pt>
                <c:pt idx="25">
                  <c:v>384.40044411547012</c:v>
                </c:pt>
                <c:pt idx="26">
                  <c:v>186.88008882309401</c:v>
                </c:pt>
                <c:pt idx="27">
                  <c:v>154.82975573649139</c:v>
                </c:pt>
                <c:pt idx="28">
                  <c:v>0.79570688378978505</c:v>
                </c:pt>
                <c:pt idx="29">
                  <c:v>23.334566987416739</c:v>
                </c:pt>
                <c:pt idx="30">
                  <c:v>0</c:v>
                </c:pt>
                <c:pt idx="32">
                  <c:v>0</c:v>
                </c:pt>
                <c:pt idx="33">
                  <c:v>0</c:v>
                </c:pt>
                <c:pt idx="34">
                  <c:v>0</c:v>
                </c:pt>
                <c:pt idx="35">
                  <c:v>0</c:v>
                </c:pt>
              </c:numCache>
            </c:numRef>
          </c:xVal>
          <c:yVal>
            <c:numRef>
              <c:f>'Corrected Data_Acetate_AVG_BCKD'!$R$7:$R$42</c:f>
              <c:numCache>
                <c:formatCode>0.00</c:formatCode>
                <c:ptCount val="36"/>
                <c:pt idx="0">
                  <c:v>212.07761946762301</c:v>
                </c:pt>
                <c:pt idx="1">
                  <c:v>241.82281683364209</c:v>
                </c:pt>
                <c:pt idx="2">
                  <c:v>238.9074110012898</c:v>
                </c:pt>
                <c:pt idx="3">
                  <c:v>222.64322382024929</c:v>
                </c:pt>
                <c:pt idx="4">
                  <c:v>215.82265794082099</c:v>
                </c:pt>
                <c:pt idx="5">
                  <c:v>226.70866943434149</c:v>
                </c:pt>
                <c:pt idx="6">
                  <c:v>221.26414596570709</c:v>
                </c:pt>
                <c:pt idx="7">
                  <c:v>212.90449205661861</c:v>
                </c:pt>
                <c:pt idx="8">
                  <c:v>233.9840663242878</c:v>
                </c:pt>
                <c:pt idx="9">
                  <c:v>222.02644448908899</c:v>
                </c:pt>
                <c:pt idx="10">
                  <c:v>217.72183590432871</c:v>
                </c:pt>
                <c:pt idx="11">
                  <c:v>229.38246464874939</c:v>
                </c:pt>
                <c:pt idx="12">
                  <c:v>229.7314914902725</c:v>
                </c:pt>
                <c:pt idx="13">
                  <c:v>215.7405585054515</c:v>
                </c:pt>
                <c:pt idx="14">
                  <c:v>235.70344684516789</c:v>
                </c:pt>
                <c:pt idx="15">
                  <c:v>243.25705115750969</c:v>
                </c:pt>
                <c:pt idx="16">
                  <c:v>263.41908675298538</c:v>
                </c:pt>
                <c:pt idx="17">
                  <c:v>226.63939844668681</c:v>
                </c:pt>
                <c:pt idx="18">
                  <c:v>232.7868358582208</c:v>
                </c:pt>
                <c:pt idx="19">
                  <c:v>225.03260374362719</c:v>
                </c:pt>
                <c:pt idx="20">
                  <c:v>231.70227979545851</c:v>
                </c:pt>
                <c:pt idx="21">
                  <c:v>231.2169766372111</c:v>
                </c:pt>
                <c:pt idx="22">
                  <c:v>279.01073873564991</c:v>
                </c:pt>
                <c:pt idx="23">
                  <c:v>246.273154631875</c:v>
                </c:pt>
                <c:pt idx="24">
                  <c:v>246.09709375888201</c:v>
                </c:pt>
                <c:pt idx="25">
                  <c:v>262.30709398624111</c:v>
                </c:pt>
                <c:pt idx="26">
                  <c:v>215.23212899304889</c:v>
                </c:pt>
                <c:pt idx="27">
                  <c:v>222.419443927174</c:v>
                </c:pt>
                <c:pt idx="28">
                  <c:v>236.2594827035613</c:v>
                </c:pt>
                <c:pt idx="29">
                  <c:v>215.33291205088759</c:v>
                </c:pt>
                <c:pt idx="30">
                  <c:v>241.99803828895779</c:v>
                </c:pt>
                <c:pt idx="32">
                  <c:v>164.54962789687201</c:v>
                </c:pt>
                <c:pt idx="33">
                  <c:v>134.70043093750559</c:v>
                </c:pt>
                <c:pt idx="34">
                  <c:v>194.42116137809859</c:v>
                </c:pt>
                <c:pt idx="35">
                  <c:v>160.168941556856</c:v>
                </c:pt>
              </c:numCache>
            </c:numRef>
          </c:yVal>
          <c:smooth val="0"/>
          <c:extLst>
            <c:ext xmlns:c16="http://schemas.microsoft.com/office/drawing/2014/chart" uri="{C3380CC4-5D6E-409C-BE32-E72D297353CC}">
              <c16:uniqueId val="{00000001-5AC1-4CD2-BBDB-0CC3A8819CCF}"/>
            </c:ext>
          </c:extLst>
        </c:ser>
        <c:dLbls>
          <c:showLegendKey val="0"/>
          <c:showVal val="0"/>
          <c:showCatName val="0"/>
          <c:showSerName val="0"/>
          <c:showPercent val="0"/>
          <c:showBubbleSize val="0"/>
        </c:dLbls>
        <c:axId val="-2110078304"/>
        <c:axId val="-2109693136"/>
      </c:scatterChart>
      <c:valAx>
        <c:axId val="-2110078304"/>
        <c:scaling>
          <c:orientation val="minMax"/>
        </c:scaling>
        <c:delete val="0"/>
        <c:axPos val="b"/>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5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109693136"/>
        <c:crosses val="autoZero"/>
        <c:crossBetween val="midCat"/>
      </c:valAx>
      <c:valAx>
        <c:axId val="-2109693136"/>
        <c:scaling>
          <c:orientation val="minMax"/>
        </c:scaling>
        <c:delete val="0"/>
        <c:axPos val="l"/>
        <c:title>
          <c:tx>
            <c:rich>
              <a:bodyPr rot="-5400000" spcFirstLastPara="1" vertOverflow="ellipsis" vert="horz" wrap="square" anchor="ctr" anchorCtr="1"/>
              <a:lstStyle/>
              <a:p>
                <a:pPr>
                  <a:defRPr sz="4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4000" b="1" dirty="0"/>
                  <a:t>DON (µmoles L</a:t>
                </a:r>
                <a:r>
                  <a:rPr lang="en-US" sz="4000" b="1" baseline="30000" dirty="0"/>
                  <a:t>-1</a:t>
                </a:r>
                <a:r>
                  <a:rPr lang="en-US" sz="4000" b="1" dirty="0"/>
                  <a:t>)</a:t>
                </a:r>
              </a:p>
            </c:rich>
          </c:tx>
          <c:layout>
            <c:manualLayout>
              <c:xMode val="edge"/>
              <c:yMode val="edge"/>
              <c:x val="9.1301965063355847E-3"/>
              <c:y val="0.15336864102943928"/>
            </c:manualLayout>
          </c:layout>
          <c:overlay val="0"/>
          <c:spPr>
            <a:noFill/>
            <a:ln>
              <a:noFill/>
            </a:ln>
            <a:effectLst/>
          </c:spPr>
          <c:txPr>
            <a:bodyPr rot="-5400000" spcFirstLastPara="1" vertOverflow="ellipsis" vert="horz" wrap="square" anchor="ctr" anchorCtr="1"/>
            <a:lstStyle/>
            <a:p>
              <a:pPr>
                <a:defRPr sz="4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5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110078304"/>
        <c:crosses val="autoZero"/>
        <c:crossBetween val="midCat"/>
      </c:valAx>
      <c:spPr>
        <a:noFill/>
        <a:ln>
          <a:noFill/>
        </a:ln>
        <a:effectLst/>
      </c:spPr>
    </c:plotArea>
    <c:plotVisOnly val="1"/>
    <c:dispBlanksAs val="gap"/>
    <c:showDLblsOverMax val="0"/>
  </c:chart>
  <c:spPr>
    <a:noFill/>
    <a:ln>
      <a:noFill/>
    </a:ln>
    <a:effectLst/>
  </c:spPr>
  <c:txPr>
    <a:bodyPr/>
    <a:lstStyle/>
    <a:p>
      <a:pPr>
        <a:defRPr sz="3500">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spPr>
            <a:ln w="19050" cap="rnd">
              <a:noFill/>
              <a:round/>
            </a:ln>
            <a:effectLst/>
          </c:spPr>
          <c:marker>
            <c:symbol val="circle"/>
            <c:size val="16"/>
            <c:spPr>
              <a:solidFill>
                <a:srgbClr val="0000FF"/>
              </a:solidFill>
              <a:ln w="9525">
                <a:noFill/>
              </a:ln>
              <a:effectLst/>
            </c:spPr>
          </c:marker>
          <c:trendline>
            <c:spPr>
              <a:ln w="19050" cap="rnd">
                <a:solidFill>
                  <a:schemeClr val="accent1"/>
                </a:solidFill>
                <a:prstDash val="sysDot"/>
              </a:ln>
              <a:effectLst/>
            </c:spPr>
            <c:trendlineType val="linear"/>
            <c:dispRSqr val="0"/>
            <c:dispEq val="0"/>
          </c:trendline>
          <c:trendline>
            <c:spPr>
              <a:ln w="19050" cap="rnd">
                <a:solidFill>
                  <a:schemeClr val="tx1"/>
                </a:solidFill>
                <a:prstDash val="solid"/>
              </a:ln>
              <a:effectLst/>
            </c:spPr>
            <c:trendlineType val="linear"/>
            <c:dispRSqr val="1"/>
            <c:dispEq val="1"/>
            <c:trendlineLbl>
              <c:layout>
                <c:manualLayout>
                  <c:x val="0.24118179047843699"/>
                  <c:y val="0.41017381093051902"/>
                </c:manualLayout>
              </c:layout>
              <c:tx>
                <c:rich>
                  <a:bodyPr rot="0" spcFirstLastPara="1" vertOverflow="ellipsis" vert="horz" wrap="square" anchor="ctr" anchorCtr="1"/>
                  <a:lstStyle/>
                  <a:p>
                    <a:pPr>
                      <a:defRPr sz="3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3000"/>
                      <a:t>y = 0.0191x + 32.689</a:t>
                    </a:r>
                    <a:br>
                      <a:rPr lang="en-US" sz="3000"/>
                    </a:br>
                    <a:r>
                      <a:rPr lang="en-US" sz="3000"/>
                      <a:t>R² = 0.6521</a:t>
                    </a:r>
                  </a:p>
                  <a:p>
                    <a:pPr>
                      <a:defRPr sz="3000"/>
                    </a:pPr>
                    <a:r>
                      <a:rPr lang="en-US" sz="3000"/>
                      <a:t>p &lt; 0.0001</a:t>
                    </a:r>
                  </a:p>
                  <a:p>
                    <a:pPr>
                      <a:defRPr sz="3000"/>
                    </a:pPr>
                    <a:endParaRPr lang="en-US" sz="3000"/>
                  </a:p>
                </c:rich>
              </c:tx>
              <c:numFmt formatCode="General" sourceLinked="0"/>
              <c:spPr>
                <a:noFill/>
                <a:ln>
                  <a:noFill/>
                </a:ln>
                <a:effectLst/>
              </c:spPr>
              <c:txPr>
                <a:bodyPr rot="0" spcFirstLastPara="1" vertOverflow="ellipsis" vert="horz" wrap="square" anchor="ctr" anchorCtr="1"/>
                <a:lstStyle/>
                <a:p>
                  <a:pPr>
                    <a:defRPr sz="3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rendlineLbl>
          </c:trendline>
          <c:xVal>
            <c:numRef>
              <c:f>'Corrected Data_Acetate_AVG_BCKD'!$J$43:$J$72</c:f>
              <c:numCache>
                <c:formatCode>0.000</c:formatCode>
                <c:ptCount val="30"/>
                <c:pt idx="0" formatCode="0.0000">
                  <c:v>0</c:v>
                </c:pt>
                <c:pt idx="1">
                  <c:v>250.0925240562546</c:v>
                </c:pt>
                <c:pt idx="2">
                  <c:v>607.34641006661718</c:v>
                </c:pt>
                <c:pt idx="3">
                  <c:v>831.4026646928196</c:v>
                </c:pt>
                <c:pt idx="4">
                  <c:v>1030.921539600296</c:v>
                </c:pt>
                <c:pt idx="5">
                  <c:v>1147.871946706143</c:v>
                </c:pt>
                <c:pt idx="6">
                  <c:v>1162.8238341968911</c:v>
                </c:pt>
                <c:pt idx="7">
                  <c:v>897.92746113989642</c:v>
                </c:pt>
                <c:pt idx="8">
                  <c:v>1021.5766099185799</c:v>
                </c:pt>
                <c:pt idx="9">
                  <c:v>1017.39452257587</c:v>
                </c:pt>
                <c:pt idx="10">
                  <c:v>883.38267949666908</c:v>
                </c:pt>
                <c:pt idx="11">
                  <c:v>765.72908956328683</c:v>
                </c:pt>
                <c:pt idx="12">
                  <c:v>255.6069578090304</c:v>
                </c:pt>
                <c:pt idx="13">
                  <c:v>583.14211695040717</c:v>
                </c:pt>
                <c:pt idx="14">
                  <c:v>446.50259067357518</c:v>
                </c:pt>
                <c:pt idx="15">
                  <c:v>389.76683937823822</c:v>
                </c:pt>
                <c:pt idx="16">
                  <c:v>249.4263508512214</c:v>
                </c:pt>
                <c:pt idx="17">
                  <c:v>222.2057735011102</c:v>
                </c:pt>
                <c:pt idx="18">
                  <c:v>136.5470022205773</c:v>
                </c:pt>
                <c:pt idx="19">
                  <c:v>36.435973353071802</c:v>
                </c:pt>
                <c:pt idx="20">
                  <c:v>34.54848260547741</c:v>
                </c:pt>
                <c:pt idx="21">
                  <c:v>76.887490747594342</c:v>
                </c:pt>
                <c:pt idx="23">
                  <c:v>4.2376017764618803</c:v>
                </c:pt>
                <c:pt idx="24">
                  <c:v>110.4737231680237</c:v>
                </c:pt>
                <c:pt idx="25">
                  <c:v>148.14951887490739</c:v>
                </c:pt>
                <c:pt idx="26">
                  <c:v>0.75869726128793502</c:v>
                </c:pt>
                <c:pt idx="28">
                  <c:v>1.9245003700962251</c:v>
                </c:pt>
                <c:pt idx="29">
                  <c:v>12.43523316062176</c:v>
                </c:pt>
              </c:numCache>
            </c:numRef>
          </c:xVal>
          <c:yVal>
            <c:numRef>
              <c:f>'Corrected Data_Acetate_AVG_BCKD'!$S$43:$S$72</c:f>
              <c:numCache>
                <c:formatCode>0.00</c:formatCode>
                <c:ptCount val="30"/>
                <c:pt idx="0">
                  <c:v>28.395183906222481</c:v>
                </c:pt>
                <c:pt idx="1">
                  <c:v>33.163661480064519</c:v>
                </c:pt>
                <c:pt idx="2">
                  <c:v>38.748653143265749</c:v>
                </c:pt>
                <c:pt idx="3">
                  <c:v>45.80981970007393</c:v>
                </c:pt>
                <c:pt idx="4">
                  <c:v>47.263557633711748</c:v>
                </c:pt>
                <c:pt idx="5">
                  <c:v>64.890733737596989</c:v>
                </c:pt>
                <c:pt idx="6">
                  <c:v>62.04404051508304</c:v>
                </c:pt>
                <c:pt idx="7">
                  <c:v>45.712385954087978</c:v>
                </c:pt>
                <c:pt idx="10">
                  <c:v>54.589496953562232</c:v>
                </c:pt>
                <c:pt idx="11">
                  <c:v>40.631372454915159</c:v>
                </c:pt>
                <c:pt idx="12">
                  <c:v>25.119750014525351</c:v>
                </c:pt>
                <c:pt idx="14">
                  <c:v>36.681585651605083</c:v>
                </c:pt>
                <c:pt idx="15">
                  <c:v>36.487607932296562</c:v>
                </c:pt>
                <c:pt idx="16">
                  <c:v>45.045777725687941</c:v>
                </c:pt>
                <c:pt idx="17">
                  <c:v>38.573796091307827</c:v>
                </c:pt>
                <c:pt idx="19">
                  <c:v>42.332153917050903</c:v>
                </c:pt>
                <c:pt idx="20">
                  <c:v>34.543749203971309</c:v>
                </c:pt>
                <c:pt idx="21">
                  <c:v>35.777424781936091</c:v>
                </c:pt>
                <c:pt idx="22">
                  <c:v>31.73923074239001</c:v>
                </c:pt>
                <c:pt idx="23">
                  <c:v>36.778909560741099</c:v>
                </c:pt>
                <c:pt idx="24">
                  <c:v>37.089323802421127</c:v>
                </c:pt>
                <c:pt idx="26">
                  <c:v>33.115269345247292</c:v>
                </c:pt>
                <c:pt idx="27">
                  <c:v>36.353762703175441</c:v>
                </c:pt>
                <c:pt idx="28">
                  <c:v>37.528569549595417</c:v>
                </c:pt>
                <c:pt idx="29">
                  <c:v>31.546734142215239</c:v>
                </c:pt>
              </c:numCache>
            </c:numRef>
          </c:yVal>
          <c:smooth val="0"/>
          <c:extLst>
            <c:ext xmlns:c16="http://schemas.microsoft.com/office/drawing/2014/chart" uri="{C3380CC4-5D6E-409C-BE32-E72D297353CC}">
              <c16:uniqueId val="{00000002-7DA9-4140-8876-321428D516DA}"/>
            </c:ext>
          </c:extLst>
        </c:ser>
        <c:dLbls>
          <c:showLegendKey val="0"/>
          <c:showVal val="0"/>
          <c:showCatName val="0"/>
          <c:showSerName val="0"/>
          <c:showPercent val="0"/>
          <c:showBubbleSize val="0"/>
        </c:dLbls>
        <c:axId val="-2110566816"/>
        <c:axId val="-2109135680"/>
      </c:scatterChart>
      <c:valAx>
        <c:axId val="-2110566816"/>
        <c:scaling>
          <c:orientation val="minMax"/>
        </c:scaling>
        <c:delete val="0"/>
        <c:axPos val="b"/>
        <c:title>
          <c:tx>
            <c:rich>
              <a:bodyPr rot="0" spcFirstLastPara="1" vertOverflow="ellipsis" vert="horz" wrap="square" anchor="ctr" anchorCtr="1"/>
              <a:lstStyle/>
              <a:p>
                <a:pPr>
                  <a:defRPr sz="4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4000" b="1" dirty="0"/>
                  <a:t>Acetate (µmol L</a:t>
                </a:r>
                <a:r>
                  <a:rPr lang="en-US" sz="4000" b="1" baseline="30000" dirty="0"/>
                  <a:t>-1</a:t>
                </a:r>
                <a:r>
                  <a:rPr lang="en-US" sz="4000" b="1" dirty="0"/>
                  <a:t>)</a:t>
                </a:r>
              </a:p>
            </c:rich>
          </c:tx>
          <c:overlay val="0"/>
          <c:spPr>
            <a:noFill/>
            <a:ln>
              <a:noFill/>
            </a:ln>
            <a:effectLst/>
          </c:spPr>
          <c:txPr>
            <a:bodyPr rot="0" spcFirstLastPara="1" vertOverflow="ellipsis" vert="horz" wrap="square" anchor="ctr" anchorCtr="1"/>
            <a:lstStyle/>
            <a:p>
              <a:pPr>
                <a:defRPr sz="4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5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109135680"/>
        <c:crosses val="autoZero"/>
        <c:crossBetween val="midCat"/>
      </c:valAx>
      <c:valAx>
        <c:axId val="-2109135680"/>
        <c:scaling>
          <c:orientation val="minMax"/>
        </c:scaling>
        <c:delete val="0"/>
        <c:axPos val="l"/>
        <c:title>
          <c:tx>
            <c:rich>
              <a:bodyPr rot="-5400000" spcFirstLastPara="1" vertOverflow="ellipsis" vert="horz" wrap="square" anchor="ctr" anchorCtr="1"/>
              <a:lstStyle/>
              <a:p>
                <a:pPr>
                  <a:defRPr sz="4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4000" b="1" dirty="0" err="1"/>
                  <a:t>DOC</a:t>
                </a:r>
                <a:r>
                  <a:rPr lang="en-US" sz="4000" b="1" baseline="-25000" dirty="0" err="1"/>
                  <a:t>c</a:t>
                </a:r>
                <a:r>
                  <a:rPr lang="en-US" sz="4000" b="1" baseline="-25000" dirty="0"/>
                  <a:t> </a:t>
                </a:r>
                <a:r>
                  <a:rPr lang="en-US" sz="4000" b="1" baseline="0" dirty="0"/>
                  <a:t>: DON</a:t>
                </a:r>
                <a:endParaRPr lang="en-US" sz="4000" b="1" dirty="0"/>
              </a:p>
            </c:rich>
          </c:tx>
          <c:overlay val="0"/>
          <c:spPr>
            <a:noFill/>
            <a:ln>
              <a:noFill/>
            </a:ln>
            <a:effectLst/>
          </c:spPr>
          <c:txPr>
            <a:bodyPr rot="-5400000" spcFirstLastPara="1" vertOverflow="ellipsis" vert="horz" wrap="square" anchor="ctr" anchorCtr="1"/>
            <a:lstStyle/>
            <a:p>
              <a:pPr>
                <a:defRPr sz="4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5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110566816"/>
        <c:crosses val="autoZero"/>
        <c:crossBetween val="midCat"/>
      </c:valAx>
      <c:spPr>
        <a:noFill/>
        <a:ln>
          <a:noFill/>
        </a:ln>
        <a:effectLst/>
      </c:spPr>
    </c:plotArea>
    <c:plotVisOnly val="1"/>
    <c:dispBlanksAs val="gap"/>
    <c:showDLblsOverMax val="0"/>
  </c:chart>
  <c:spPr>
    <a:noFill/>
    <a:ln>
      <a:noFill/>
    </a:ln>
    <a:effectLst/>
  </c:spPr>
  <c:txPr>
    <a:bodyPr/>
    <a:lstStyle/>
    <a:p>
      <a:pPr>
        <a:defRPr sz="3500">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spPr>
            <a:ln w="25400" cap="rnd">
              <a:noFill/>
              <a:round/>
            </a:ln>
            <a:effectLst/>
          </c:spPr>
          <c:marker>
            <c:symbol val="circle"/>
            <c:size val="16"/>
            <c:spPr>
              <a:solidFill>
                <a:srgbClr val="0000FF"/>
              </a:solidFill>
              <a:ln w="9525">
                <a:noFill/>
              </a:ln>
              <a:effectLst/>
            </c:spPr>
          </c:marker>
          <c:xVal>
            <c:numRef>
              <c:f>'Corrected Data_Acetate_AVG_BCKD'!$J$43:$J$72</c:f>
              <c:numCache>
                <c:formatCode>0.000</c:formatCode>
                <c:ptCount val="30"/>
                <c:pt idx="0" formatCode="0.0000">
                  <c:v>0</c:v>
                </c:pt>
                <c:pt idx="1">
                  <c:v>250.0925240562546</c:v>
                </c:pt>
                <c:pt idx="2">
                  <c:v>607.34641006661718</c:v>
                </c:pt>
                <c:pt idx="3">
                  <c:v>831.4026646928196</c:v>
                </c:pt>
                <c:pt idx="4">
                  <c:v>1030.921539600296</c:v>
                </c:pt>
                <c:pt idx="5">
                  <c:v>1147.871946706143</c:v>
                </c:pt>
                <c:pt idx="6">
                  <c:v>1162.8238341968911</c:v>
                </c:pt>
                <c:pt idx="7">
                  <c:v>897.92746113989642</c:v>
                </c:pt>
                <c:pt idx="8">
                  <c:v>1021.5766099185799</c:v>
                </c:pt>
                <c:pt idx="9">
                  <c:v>1017.39452257587</c:v>
                </c:pt>
                <c:pt idx="10">
                  <c:v>883.38267949666908</c:v>
                </c:pt>
                <c:pt idx="11">
                  <c:v>765.72908956328683</c:v>
                </c:pt>
                <c:pt idx="12">
                  <c:v>255.6069578090304</c:v>
                </c:pt>
                <c:pt idx="13">
                  <c:v>583.14211695040717</c:v>
                </c:pt>
                <c:pt idx="14">
                  <c:v>446.50259067357518</c:v>
                </c:pt>
                <c:pt idx="15">
                  <c:v>389.76683937823822</c:v>
                </c:pt>
                <c:pt idx="16">
                  <c:v>249.4263508512214</c:v>
                </c:pt>
                <c:pt idx="17">
                  <c:v>222.2057735011102</c:v>
                </c:pt>
                <c:pt idx="18">
                  <c:v>136.5470022205773</c:v>
                </c:pt>
                <c:pt idx="19">
                  <c:v>36.435973353071802</c:v>
                </c:pt>
                <c:pt idx="20">
                  <c:v>34.54848260547741</c:v>
                </c:pt>
                <c:pt idx="21">
                  <c:v>76.887490747594342</c:v>
                </c:pt>
                <c:pt idx="23">
                  <c:v>4.2376017764618803</c:v>
                </c:pt>
                <c:pt idx="24">
                  <c:v>110.4737231680237</c:v>
                </c:pt>
                <c:pt idx="25">
                  <c:v>148.14951887490739</c:v>
                </c:pt>
                <c:pt idx="26">
                  <c:v>0.75869726128793502</c:v>
                </c:pt>
                <c:pt idx="28">
                  <c:v>1.9245003700962251</c:v>
                </c:pt>
                <c:pt idx="29">
                  <c:v>12.43523316062176</c:v>
                </c:pt>
              </c:numCache>
            </c:numRef>
          </c:xVal>
          <c:yVal>
            <c:numRef>
              <c:f>'Corrected Data_Acetate_AVG_BCKD'!$R$43:$R$72</c:f>
              <c:numCache>
                <c:formatCode>0.00</c:formatCode>
                <c:ptCount val="30"/>
                <c:pt idx="0">
                  <c:v>163.460040442333</c:v>
                </c:pt>
                <c:pt idx="1">
                  <c:v>144.5094444380818</c:v>
                </c:pt>
                <c:pt idx="2">
                  <c:v>165.04432704032499</c:v>
                </c:pt>
                <c:pt idx="3">
                  <c:v>162.5330987515764</c:v>
                </c:pt>
                <c:pt idx="4">
                  <c:v>182.83397412966849</c:v>
                </c:pt>
                <c:pt idx="5">
                  <c:v>151.5838938269257</c:v>
                </c:pt>
                <c:pt idx="6">
                  <c:v>157.53932160408229</c:v>
                </c:pt>
                <c:pt idx="7">
                  <c:v>146.50549195418799</c:v>
                </c:pt>
                <c:pt idx="10">
                  <c:v>153.40921985930231</c:v>
                </c:pt>
                <c:pt idx="11">
                  <c:v>204.78872417887709</c:v>
                </c:pt>
                <c:pt idx="12">
                  <c:v>210.79818391050949</c:v>
                </c:pt>
                <c:pt idx="14">
                  <c:v>183.9899548117634</c:v>
                </c:pt>
                <c:pt idx="15">
                  <c:v>171.0640041419139</c:v>
                </c:pt>
                <c:pt idx="16">
                  <c:v>138.49814398026109</c:v>
                </c:pt>
                <c:pt idx="17">
                  <c:v>156.48746683236681</c:v>
                </c:pt>
                <c:pt idx="19">
                  <c:v>128.61493581410181</c:v>
                </c:pt>
                <c:pt idx="20">
                  <c:v>158.03222835341629</c:v>
                </c:pt>
                <c:pt idx="21">
                  <c:v>144.68157982579999</c:v>
                </c:pt>
                <c:pt idx="22">
                  <c:v>174.67902122640581</c:v>
                </c:pt>
                <c:pt idx="23">
                  <c:v>146.72969198310091</c:v>
                </c:pt>
                <c:pt idx="24">
                  <c:v>140.4944563356531</c:v>
                </c:pt>
                <c:pt idx="26">
                  <c:v>161.07202939828329</c:v>
                </c:pt>
                <c:pt idx="27">
                  <c:v>161.19180720550199</c:v>
                </c:pt>
                <c:pt idx="28">
                  <c:v>150.4817009375752</c:v>
                </c:pt>
                <c:pt idx="29">
                  <c:v>158.8742932942871</c:v>
                </c:pt>
              </c:numCache>
            </c:numRef>
          </c:yVal>
          <c:smooth val="0"/>
          <c:extLst>
            <c:ext xmlns:c16="http://schemas.microsoft.com/office/drawing/2014/chart" uri="{C3380CC4-5D6E-409C-BE32-E72D297353CC}">
              <c16:uniqueId val="{00000002-8899-4B28-B15F-1AF65596C025}"/>
            </c:ext>
          </c:extLst>
        </c:ser>
        <c:dLbls>
          <c:showLegendKey val="0"/>
          <c:showVal val="0"/>
          <c:showCatName val="0"/>
          <c:showSerName val="0"/>
          <c:showPercent val="0"/>
          <c:showBubbleSize val="0"/>
        </c:dLbls>
        <c:axId val="2127011760"/>
        <c:axId val="-2109173760"/>
      </c:scatterChart>
      <c:valAx>
        <c:axId val="2127011760"/>
        <c:scaling>
          <c:orientation val="minMax"/>
        </c:scaling>
        <c:delete val="0"/>
        <c:axPos val="b"/>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5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109173760"/>
        <c:crosses val="autoZero"/>
        <c:crossBetween val="midCat"/>
      </c:valAx>
      <c:valAx>
        <c:axId val="-2109173760"/>
        <c:scaling>
          <c:orientation val="minMax"/>
        </c:scaling>
        <c:delete val="0"/>
        <c:axPos val="l"/>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5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127011760"/>
        <c:crosses val="autoZero"/>
        <c:crossBetween val="midCat"/>
      </c:valAx>
      <c:spPr>
        <a:noFill/>
        <a:ln>
          <a:noFill/>
        </a:ln>
        <a:effectLst/>
      </c:spPr>
    </c:plotArea>
    <c:plotVisOnly val="1"/>
    <c:dispBlanksAs val="gap"/>
    <c:showDLblsOverMax val="0"/>
  </c:chart>
  <c:spPr>
    <a:noFill/>
    <a:ln>
      <a:noFill/>
    </a:ln>
    <a:effectLst/>
  </c:spPr>
  <c:txPr>
    <a:bodyPr/>
    <a:lstStyle/>
    <a:p>
      <a:pPr>
        <a:defRPr sz="3500">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tx>
            <c:strRef>
              <c:f>'Corrected Data_GLY_AVG BCKD'!$Y$1</c:f>
              <c:strCache>
                <c:ptCount val="1"/>
                <c:pt idx="0">
                  <c:v>Gly(mol/L)</c:v>
                </c:pt>
              </c:strCache>
            </c:strRef>
          </c:tx>
          <c:spPr>
            <a:ln w="25400" cap="rnd">
              <a:noFill/>
              <a:round/>
            </a:ln>
            <a:effectLst/>
          </c:spPr>
          <c:marker>
            <c:symbol val="circle"/>
            <c:size val="16"/>
            <c:spPr>
              <a:solidFill>
                <a:srgbClr val="FF3300"/>
              </a:solidFill>
              <a:ln w="9525">
                <a:noFill/>
              </a:ln>
              <a:effectLst/>
            </c:spPr>
          </c:marker>
          <c:trendline>
            <c:spPr>
              <a:ln w="19050" cap="rnd">
                <a:solidFill>
                  <a:schemeClr val="accent1"/>
                </a:solidFill>
                <a:prstDash val="sysDot"/>
              </a:ln>
              <a:effectLst/>
            </c:spPr>
            <c:trendlineType val="linear"/>
            <c:dispRSqr val="0"/>
            <c:dispEq val="0"/>
          </c:trendline>
          <c:trendline>
            <c:spPr>
              <a:ln w="19050" cap="rnd">
                <a:solidFill>
                  <a:schemeClr val="tx1"/>
                </a:solidFill>
                <a:prstDash val="solid"/>
              </a:ln>
              <a:effectLst/>
            </c:spPr>
            <c:trendlineType val="linear"/>
            <c:dispRSqr val="1"/>
            <c:dispEq val="1"/>
            <c:trendlineLbl>
              <c:layout>
                <c:manualLayout>
                  <c:x val="0.21353622420905599"/>
                  <c:y val="0.43349888956188198"/>
                </c:manualLayout>
              </c:layout>
              <c:tx>
                <c:rich>
                  <a:bodyPr rot="0" spcFirstLastPara="1" vertOverflow="ellipsis" vert="horz" wrap="square" anchor="ctr" anchorCtr="1"/>
                  <a:lstStyle/>
                  <a:p>
                    <a:pPr>
                      <a:defRPr sz="3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US" sz="3000" dirty="0"/>
                      <a:t>y = 4.9431x + 208.87</a:t>
                    </a:r>
                    <a:br>
                      <a:rPr lang="en-US" sz="3000" dirty="0"/>
                    </a:br>
                    <a:r>
                      <a:rPr lang="en-US" sz="3000" dirty="0"/>
                      <a:t>R² = 0.9611</a:t>
                    </a:r>
                  </a:p>
                  <a:p>
                    <a:pPr>
                      <a:defRPr sz="3000"/>
                    </a:pPr>
                    <a:r>
                      <a:rPr lang="en-US" sz="3000" dirty="0"/>
                      <a:t>p = 0.0033</a:t>
                    </a:r>
                  </a:p>
                </c:rich>
              </c:tx>
              <c:numFmt formatCode="General" sourceLinked="0"/>
              <c:spPr>
                <a:noFill/>
                <a:ln>
                  <a:noFill/>
                </a:ln>
                <a:effectLst/>
              </c:spPr>
              <c:txPr>
                <a:bodyPr rot="0" spcFirstLastPara="1" vertOverflow="ellipsis" vert="horz" wrap="square" anchor="ctr" anchorCtr="1"/>
                <a:lstStyle/>
                <a:p>
                  <a:pPr>
                    <a:defRPr sz="30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rendlineLbl>
          </c:trendline>
          <c:xVal>
            <c:numRef>
              <c:f>'Corrected Data_GLY_AVG BCKD'!$X$4:$X$8</c:f>
              <c:numCache>
                <c:formatCode>0.00E+00</c:formatCode>
                <c:ptCount val="5"/>
                <c:pt idx="0" formatCode="0.0000000">
                  <c:v>0</c:v>
                </c:pt>
                <c:pt idx="1">
                  <c:v>3.5926989042401498</c:v>
                </c:pt>
                <c:pt idx="2">
                  <c:v>10.86893077877291</c:v>
                </c:pt>
                <c:pt idx="3">
                  <c:v>14.540926616513101</c:v>
                </c:pt>
                <c:pt idx="4">
                  <c:v>8.0449786622814834</c:v>
                </c:pt>
              </c:numCache>
            </c:numRef>
          </c:xVal>
          <c:yVal>
            <c:numRef>
              <c:f>'Corrected Data_GLY_AVG BCKD'!$R$4:$R$8</c:f>
              <c:numCache>
                <c:formatCode>0.00E+00</c:formatCode>
                <c:ptCount val="5"/>
                <c:pt idx="0">
                  <c:v>215.98454392083229</c:v>
                </c:pt>
                <c:pt idx="1">
                  <c:v>218.71296851897051</c:v>
                </c:pt>
                <c:pt idx="2">
                  <c:v>262.6854810616336</c:v>
                </c:pt>
                <c:pt idx="3">
                  <c:v>284.09334450014671</c:v>
                </c:pt>
                <c:pt idx="4">
                  <c:v>246.0174117699714</c:v>
                </c:pt>
              </c:numCache>
            </c:numRef>
          </c:yVal>
          <c:smooth val="0"/>
          <c:extLst>
            <c:ext xmlns:c16="http://schemas.microsoft.com/office/drawing/2014/chart" uri="{C3380CC4-5D6E-409C-BE32-E72D297353CC}">
              <c16:uniqueId val="{00000002-7292-42E0-AEDB-5E2D3E7ACCE0}"/>
            </c:ext>
          </c:extLst>
        </c:ser>
        <c:dLbls>
          <c:showLegendKey val="0"/>
          <c:showVal val="0"/>
          <c:showCatName val="0"/>
          <c:showSerName val="0"/>
          <c:showPercent val="0"/>
          <c:showBubbleSize val="0"/>
        </c:dLbls>
        <c:axId val="-2109098368"/>
        <c:axId val="-2109908560"/>
      </c:scatterChart>
      <c:valAx>
        <c:axId val="-2109098368"/>
        <c:scaling>
          <c:orientation val="minMax"/>
        </c:scaling>
        <c:delete val="0"/>
        <c:axPos val="b"/>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5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109908560"/>
        <c:crosses val="autoZero"/>
        <c:crossBetween val="midCat"/>
      </c:valAx>
      <c:valAx>
        <c:axId val="-2109908560"/>
        <c:scaling>
          <c:orientation val="minMax"/>
        </c:scaling>
        <c:delete val="0"/>
        <c:axPos val="l"/>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35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2109098368"/>
        <c:crosses val="autoZero"/>
        <c:crossBetween val="midCat"/>
      </c:valAx>
      <c:spPr>
        <a:noFill/>
        <a:ln>
          <a:noFill/>
        </a:ln>
        <a:effectLst/>
      </c:spPr>
    </c:plotArea>
    <c:plotVisOnly val="1"/>
    <c:dispBlanksAs val="gap"/>
    <c:showDLblsOverMax val="0"/>
  </c:chart>
  <c:spPr>
    <a:noFill/>
    <a:ln>
      <a:noFill/>
    </a:ln>
    <a:effectLst/>
  </c:spPr>
  <c:txPr>
    <a:bodyPr/>
    <a:lstStyle/>
    <a:p>
      <a:pPr>
        <a:defRPr sz="3500">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74EFE2BF-390F-4010-9974-DF7B59A3DB7A}" type="datetimeFigureOut">
              <a:rPr lang="en-US" smtClean="0"/>
              <a:t>12/5/2019</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E60D94BE-F44F-4ED4-9100-2E7D4E73251A}" type="slidenum">
              <a:rPr lang="en-US" smtClean="0"/>
              <a:t>‹#›</a:t>
            </a:fld>
            <a:endParaRPr lang="en-US"/>
          </a:p>
        </p:txBody>
      </p:sp>
    </p:spTree>
    <p:extLst>
      <p:ext uri="{BB962C8B-B14F-4D97-AF65-F5344CB8AC3E}">
        <p14:creationId xmlns:p14="http://schemas.microsoft.com/office/powerpoint/2010/main" val="747346773"/>
      </p:ext>
    </p:extLst>
  </p:cSld>
  <p:clrMap bg1="lt1" tx1="dk1" bg2="lt2" tx2="dk2" accent1="accent1" accent2="accent2" accent3="accent3" accent4="accent4" accent5="accent5" accent6="accent6" hlink="hlink" folHlink="folHlink"/>
  <p:notesStyle>
    <a:lvl1pPr marL="0" algn="l" defTabSz="4623091" rtl="0" eaLnBrk="1" latinLnBrk="0" hangingPunct="1">
      <a:defRPr sz="6067" kern="1200">
        <a:solidFill>
          <a:schemeClr val="tx1"/>
        </a:solidFill>
        <a:latin typeface="+mn-lt"/>
        <a:ea typeface="+mn-ea"/>
        <a:cs typeface="+mn-cs"/>
      </a:defRPr>
    </a:lvl1pPr>
    <a:lvl2pPr marL="2311545" algn="l" defTabSz="4623091" rtl="0" eaLnBrk="1" latinLnBrk="0" hangingPunct="1">
      <a:defRPr sz="6067" kern="1200">
        <a:solidFill>
          <a:schemeClr val="tx1"/>
        </a:solidFill>
        <a:latin typeface="+mn-lt"/>
        <a:ea typeface="+mn-ea"/>
        <a:cs typeface="+mn-cs"/>
      </a:defRPr>
    </a:lvl2pPr>
    <a:lvl3pPr marL="4623091" algn="l" defTabSz="4623091" rtl="0" eaLnBrk="1" latinLnBrk="0" hangingPunct="1">
      <a:defRPr sz="6067" kern="1200">
        <a:solidFill>
          <a:schemeClr val="tx1"/>
        </a:solidFill>
        <a:latin typeface="+mn-lt"/>
        <a:ea typeface="+mn-ea"/>
        <a:cs typeface="+mn-cs"/>
      </a:defRPr>
    </a:lvl3pPr>
    <a:lvl4pPr marL="6934636" algn="l" defTabSz="4623091" rtl="0" eaLnBrk="1" latinLnBrk="0" hangingPunct="1">
      <a:defRPr sz="6067" kern="1200">
        <a:solidFill>
          <a:schemeClr val="tx1"/>
        </a:solidFill>
        <a:latin typeface="+mn-lt"/>
        <a:ea typeface="+mn-ea"/>
        <a:cs typeface="+mn-cs"/>
      </a:defRPr>
    </a:lvl4pPr>
    <a:lvl5pPr marL="9246182" algn="l" defTabSz="4623091" rtl="0" eaLnBrk="1" latinLnBrk="0" hangingPunct="1">
      <a:defRPr sz="6067" kern="1200">
        <a:solidFill>
          <a:schemeClr val="tx1"/>
        </a:solidFill>
        <a:latin typeface="+mn-lt"/>
        <a:ea typeface="+mn-ea"/>
        <a:cs typeface="+mn-cs"/>
      </a:defRPr>
    </a:lvl5pPr>
    <a:lvl6pPr marL="11557727" algn="l" defTabSz="4623091" rtl="0" eaLnBrk="1" latinLnBrk="0" hangingPunct="1">
      <a:defRPr sz="6067" kern="1200">
        <a:solidFill>
          <a:schemeClr val="tx1"/>
        </a:solidFill>
        <a:latin typeface="+mn-lt"/>
        <a:ea typeface="+mn-ea"/>
        <a:cs typeface="+mn-cs"/>
      </a:defRPr>
    </a:lvl6pPr>
    <a:lvl7pPr marL="13869272" algn="l" defTabSz="4623091" rtl="0" eaLnBrk="1" latinLnBrk="0" hangingPunct="1">
      <a:defRPr sz="6067" kern="1200">
        <a:solidFill>
          <a:schemeClr val="tx1"/>
        </a:solidFill>
        <a:latin typeface="+mn-lt"/>
        <a:ea typeface="+mn-ea"/>
        <a:cs typeface="+mn-cs"/>
      </a:defRPr>
    </a:lvl7pPr>
    <a:lvl8pPr marL="16180818" algn="l" defTabSz="4623091" rtl="0" eaLnBrk="1" latinLnBrk="0" hangingPunct="1">
      <a:defRPr sz="6067" kern="1200">
        <a:solidFill>
          <a:schemeClr val="tx1"/>
        </a:solidFill>
        <a:latin typeface="+mn-lt"/>
        <a:ea typeface="+mn-ea"/>
        <a:cs typeface="+mn-cs"/>
      </a:defRPr>
    </a:lvl8pPr>
    <a:lvl9pPr marL="18492363" algn="l" defTabSz="4623091" rtl="0" eaLnBrk="1" latinLnBrk="0" hangingPunct="1">
      <a:defRPr sz="6067"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1BB3C43-5B27-468E-ADD4-55C4D20413E4}" type="datetimeFigureOut">
              <a:rPr lang="en-US" smtClean="0"/>
              <a:t>12/5/2019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BD1533-9FB5-4AFB-9BAB-5E0AFE4E8D9F}" type="slidenum">
              <a:rPr lang="en-US" smtClean="0"/>
              <a:t>‹#›</a:t>
            </a:fld>
            <a:endParaRPr lang="en-US"/>
          </a:p>
        </p:txBody>
      </p:sp>
    </p:spTree>
    <p:extLst>
      <p:ext uri="{BB962C8B-B14F-4D97-AF65-F5344CB8AC3E}">
        <p14:creationId xmlns:p14="http://schemas.microsoft.com/office/powerpoint/2010/main" val="5032078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BB3C43-5B27-468E-ADD4-55C4D20413E4}" type="datetimeFigureOut">
              <a:rPr lang="en-US" smtClean="0"/>
              <a:t>12/5/2019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BD1533-9FB5-4AFB-9BAB-5E0AFE4E8D9F}" type="slidenum">
              <a:rPr lang="en-US" smtClean="0"/>
              <a:t>‹#›</a:t>
            </a:fld>
            <a:endParaRPr lang="en-US"/>
          </a:p>
        </p:txBody>
      </p:sp>
    </p:spTree>
    <p:extLst>
      <p:ext uri="{BB962C8B-B14F-4D97-AF65-F5344CB8AC3E}">
        <p14:creationId xmlns:p14="http://schemas.microsoft.com/office/powerpoint/2010/main" val="13623560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BB3C43-5B27-468E-ADD4-55C4D20413E4}" type="datetimeFigureOut">
              <a:rPr lang="en-US" smtClean="0"/>
              <a:t>12/5/2019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BD1533-9FB5-4AFB-9BAB-5E0AFE4E8D9F}" type="slidenum">
              <a:rPr lang="en-US" smtClean="0"/>
              <a:t>‹#›</a:t>
            </a:fld>
            <a:endParaRPr lang="en-US"/>
          </a:p>
        </p:txBody>
      </p:sp>
    </p:spTree>
    <p:extLst>
      <p:ext uri="{BB962C8B-B14F-4D97-AF65-F5344CB8AC3E}">
        <p14:creationId xmlns:p14="http://schemas.microsoft.com/office/powerpoint/2010/main" val="28324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1BB3C43-5B27-468E-ADD4-55C4D20413E4}" type="datetimeFigureOut">
              <a:rPr lang="en-US" smtClean="0"/>
              <a:t>12/5/2019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8BD1533-9FB5-4AFB-9BAB-5E0AFE4E8D9F}" type="slidenum">
              <a:rPr lang="en-US" smtClean="0"/>
              <a:t>‹#›</a:t>
            </a:fld>
            <a:endParaRPr lang="en-US"/>
          </a:p>
        </p:txBody>
      </p:sp>
    </p:spTree>
    <p:extLst>
      <p:ext uri="{BB962C8B-B14F-4D97-AF65-F5344CB8AC3E}">
        <p14:creationId xmlns:p14="http://schemas.microsoft.com/office/powerpoint/2010/main" val="311669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1BB3C43-5B27-468E-ADD4-55C4D20413E4}" type="datetimeFigureOut">
              <a:rPr lang="en-US" smtClean="0"/>
              <a:t>12/5/2019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8BD1533-9FB5-4AFB-9BAB-5E0AFE4E8D9F}" type="slidenum">
              <a:rPr lang="en-US" smtClean="0"/>
              <a:t>‹#›</a:t>
            </a:fld>
            <a:endParaRPr lang="en-US"/>
          </a:p>
        </p:txBody>
      </p:sp>
    </p:spTree>
    <p:extLst>
      <p:ext uri="{BB962C8B-B14F-4D97-AF65-F5344CB8AC3E}">
        <p14:creationId xmlns:p14="http://schemas.microsoft.com/office/powerpoint/2010/main" val="23997950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1BB3C43-5B27-468E-ADD4-55C4D20413E4}" type="datetimeFigureOut">
              <a:rPr lang="en-US" smtClean="0"/>
              <a:t>12/5/2019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8BD1533-9FB5-4AFB-9BAB-5E0AFE4E8D9F}" type="slidenum">
              <a:rPr lang="en-US" smtClean="0"/>
              <a:t>‹#›</a:t>
            </a:fld>
            <a:endParaRPr lang="en-US"/>
          </a:p>
        </p:txBody>
      </p:sp>
    </p:spTree>
    <p:extLst>
      <p:ext uri="{BB962C8B-B14F-4D97-AF65-F5344CB8AC3E}">
        <p14:creationId xmlns:p14="http://schemas.microsoft.com/office/powerpoint/2010/main" val="15358875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BB3C43-5B27-468E-ADD4-55C4D20413E4}" type="datetimeFigureOut">
              <a:rPr lang="en-US" smtClean="0"/>
              <a:t>12/5/2019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8BD1533-9FB5-4AFB-9BAB-5E0AFE4E8D9F}" type="slidenum">
              <a:rPr lang="en-US" smtClean="0"/>
              <a:t>‹#›</a:t>
            </a:fld>
            <a:endParaRPr lang="en-US"/>
          </a:p>
        </p:txBody>
      </p:sp>
    </p:spTree>
    <p:extLst>
      <p:ext uri="{BB962C8B-B14F-4D97-AF65-F5344CB8AC3E}">
        <p14:creationId xmlns:p14="http://schemas.microsoft.com/office/powerpoint/2010/main" val="42449401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71BB3C43-5B27-468E-ADD4-55C4D20413E4}" type="datetimeFigureOut">
              <a:rPr lang="en-US" smtClean="0"/>
              <a:t>12/5/2019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8BD1533-9FB5-4AFB-9BAB-5E0AFE4E8D9F}" type="slidenum">
              <a:rPr lang="en-US" smtClean="0"/>
              <a:t>‹#›</a:t>
            </a:fld>
            <a:endParaRPr lang="en-US"/>
          </a:p>
        </p:txBody>
      </p:sp>
    </p:spTree>
    <p:extLst>
      <p:ext uri="{BB962C8B-B14F-4D97-AF65-F5344CB8AC3E}">
        <p14:creationId xmlns:p14="http://schemas.microsoft.com/office/powerpoint/2010/main" val="1198671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71BB3C43-5B27-468E-ADD4-55C4D20413E4}" type="datetimeFigureOut">
              <a:rPr lang="en-US" smtClean="0"/>
              <a:t>12/5/2019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8BD1533-9FB5-4AFB-9BAB-5E0AFE4E8D9F}" type="slidenum">
              <a:rPr lang="en-US" smtClean="0"/>
              <a:t>‹#›</a:t>
            </a:fld>
            <a:endParaRPr lang="en-US"/>
          </a:p>
        </p:txBody>
      </p:sp>
    </p:spTree>
    <p:extLst>
      <p:ext uri="{BB962C8B-B14F-4D97-AF65-F5344CB8AC3E}">
        <p14:creationId xmlns:p14="http://schemas.microsoft.com/office/powerpoint/2010/main" val="34595772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BB3C43-5B27-468E-ADD4-55C4D20413E4}" type="datetimeFigureOut">
              <a:rPr lang="en-US" smtClean="0"/>
              <a:t>12/5/2019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BD1533-9FB5-4AFB-9BAB-5E0AFE4E8D9F}" type="slidenum">
              <a:rPr lang="en-US" smtClean="0"/>
              <a:t>‹#›</a:t>
            </a:fld>
            <a:endParaRPr lang="en-US"/>
          </a:p>
        </p:txBody>
      </p:sp>
    </p:spTree>
    <p:extLst>
      <p:ext uri="{BB962C8B-B14F-4D97-AF65-F5344CB8AC3E}">
        <p14:creationId xmlns:p14="http://schemas.microsoft.com/office/powerpoint/2010/main" val="2758004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BB3C43-5B27-468E-ADD4-55C4D20413E4}" type="datetimeFigureOut">
              <a:rPr lang="en-US" smtClean="0"/>
              <a:t>12/5/2019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BD1533-9FB5-4AFB-9BAB-5E0AFE4E8D9F}" type="slidenum">
              <a:rPr lang="en-US" smtClean="0"/>
              <a:t>‹#›</a:t>
            </a:fld>
            <a:endParaRPr lang="en-US"/>
          </a:p>
        </p:txBody>
      </p:sp>
    </p:spTree>
    <p:extLst>
      <p:ext uri="{BB962C8B-B14F-4D97-AF65-F5344CB8AC3E}">
        <p14:creationId xmlns:p14="http://schemas.microsoft.com/office/powerpoint/2010/main" val="1385653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71BB3C43-5B27-468E-ADD4-55C4D20413E4}" type="datetimeFigureOut">
              <a:rPr lang="en-US" smtClean="0"/>
              <a:t>12/5/2019</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A8BD1533-9FB5-4AFB-9BAB-5E0AFE4E8D9F}" type="slidenum">
              <a:rPr lang="en-US" smtClean="0"/>
              <a:t>‹#›</a:t>
            </a:fld>
            <a:endParaRPr lang="en-US"/>
          </a:p>
        </p:txBody>
      </p:sp>
    </p:spTree>
    <p:extLst>
      <p:ext uri="{BB962C8B-B14F-4D97-AF65-F5344CB8AC3E}">
        <p14:creationId xmlns:p14="http://schemas.microsoft.com/office/powerpoint/2010/main" val="3620922125"/>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jpeg"/><Relationship Id="rId13"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image" Target="../media/image2.jpeg"/><Relationship Id="rId12" Type="http://schemas.openxmlformats.org/officeDocument/2006/relationships/chart" Target="../charts/chart6.xml"/><Relationship Id="rId2" Type="http://schemas.openxmlformats.org/officeDocument/2006/relationships/chart" Target="../charts/chart1.xml"/><Relationship Id="rId16"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jpeg"/><Relationship Id="rId11" Type="http://schemas.openxmlformats.org/officeDocument/2006/relationships/chart" Target="../charts/chart5.xml"/><Relationship Id="rId5" Type="http://schemas.openxmlformats.org/officeDocument/2006/relationships/chart" Target="../charts/chart4.xml"/><Relationship Id="rId15" Type="http://schemas.openxmlformats.org/officeDocument/2006/relationships/chart" Target="../charts/chart9.xml"/><Relationship Id="rId10" Type="http://schemas.openxmlformats.org/officeDocument/2006/relationships/image" Target="../media/image4.png"/><Relationship Id="rId4" Type="http://schemas.openxmlformats.org/officeDocument/2006/relationships/chart" Target="../charts/chart3.xml"/><Relationship Id="rId9" Type="http://schemas.openxmlformats.org/officeDocument/2006/relationships/hyperlink" Target="mailto:kxp1000@wildcats.unh.edu" TargetMode="External"/><Relationship Id="rId14" Type="http://schemas.openxmlformats.org/officeDocument/2006/relationships/chart" Target="../charts/char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50" name="Chart 49">
            <a:extLst>
              <a:ext uri="{FF2B5EF4-FFF2-40B4-BE49-F238E27FC236}">
                <a16:creationId xmlns:a16="http://schemas.microsoft.com/office/drawing/2014/main" id="{DF431670-0772-4ACA-839A-D91F2B3D5EB0}"/>
              </a:ext>
            </a:extLst>
          </p:cNvPr>
          <p:cNvGraphicFramePr>
            <a:graphicFrameLocks/>
          </p:cNvGraphicFramePr>
          <p:nvPr>
            <p:extLst>
              <p:ext uri="{D42A27DB-BD31-4B8C-83A1-F6EECF244321}">
                <p14:modId xmlns:p14="http://schemas.microsoft.com/office/powerpoint/2010/main" val="1968303934"/>
              </p:ext>
            </p:extLst>
          </p:nvPr>
        </p:nvGraphicFramePr>
        <p:xfrm>
          <a:off x="34508077" y="6964049"/>
          <a:ext cx="8138160" cy="59436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1" name="Chart 50">
            <a:extLst>
              <a:ext uri="{FF2B5EF4-FFF2-40B4-BE49-F238E27FC236}">
                <a16:creationId xmlns:a16="http://schemas.microsoft.com/office/drawing/2014/main" id="{04EA5DAD-3365-40F4-9648-A0C994718686}"/>
              </a:ext>
            </a:extLst>
          </p:cNvPr>
          <p:cNvGraphicFramePr>
            <a:graphicFrameLocks/>
          </p:cNvGraphicFramePr>
          <p:nvPr>
            <p:extLst>
              <p:ext uri="{D42A27DB-BD31-4B8C-83A1-F6EECF244321}">
                <p14:modId xmlns:p14="http://schemas.microsoft.com/office/powerpoint/2010/main" val="1785449211"/>
              </p:ext>
            </p:extLst>
          </p:nvPr>
        </p:nvGraphicFramePr>
        <p:xfrm>
          <a:off x="25978681" y="6972794"/>
          <a:ext cx="8138160" cy="585024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9" name="Chart 48">
            <a:extLst>
              <a:ext uri="{FF2B5EF4-FFF2-40B4-BE49-F238E27FC236}">
                <a16:creationId xmlns:a16="http://schemas.microsoft.com/office/drawing/2014/main" id="{BDD10BD4-DB19-4175-92ED-4F4A8CE342CF}"/>
              </a:ext>
            </a:extLst>
          </p:cNvPr>
          <p:cNvGraphicFramePr>
            <a:graphicFrameLocks/>
          </p:cNvGraphicFramePr>
          <p:nvPr>
            <p:extLst>
              <p:ext uri="{D42A27DB-BD31-4B8C-83A1-F6EECF244321}">
                <p14:modId xmlns:p14="http://schemas.microsoft.com/office/powerpoint/2010/main" val="1509143897"/>
              </p:ext>
            </p:extLst>
          </p:nvPr>
        </p:nvGraphicFramePr>
        <p:xfrm>
          <a:off x="17376793" y="6125067"/>
          <a:ext cx="8138160" cy="738225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7" name="Chart 106">
            <a:extLst>
              <a:ext uri="{FF2B5EF4-FFF2-40B4-BE49-F238E27FC236}">
                <a16:creationId xmlns:a16="http://schemas.microsoft.com/office/drawing/2014/main" id="{88E0258F-8D8B-4F2F-982D-80620530963A}"/>
              </a:ext>
            </a:extLst>
          </p:cNvPr>
          <p:cNvGraphicFramePr>
            <a:graphicFrameLocks/>
          </p:cNvGraphicFramePr>
          <p:nvPr>
            <p:extLst>
              <p:ext uri="{D42A27DB-BD31-4B8C-83A1-F6EECF244321}">
                <p14:modId xmlns:p14="http://schemas.microsoft.com/office/powerpoint/2010/main" val="3923439723"/>
              </p:ext>
            </p:extLst>
          </p:nvPr>
        </p:nvGraphicFramePr>
        <p:xfrm>
          <a:off x="25656614" y="18750541"/>
          <a:ext cx="8403620" cy="5660120"/>
        </p:xfrm>
        <a:graphic>
          <a:graphicData uri="http://schemas.openxmlformats.org/drawingml/2006/chart">
            <c:chart xmlns:c="http://schemas.openxmlformats.org/drawingml/2006/chart" xmlns:r="http://schemas.openxmlformats.org/officeDocument/2006/relationships" r:id="rId5"/>
          </a:graphicData>
        </a:graphic>
      </p:graphicFrame>
      <p:grpSp>
        <p:nvGrpSpPr>
          <p:cNvPr id="114" name="Group 113">
            <a:extLst>
              <a:ext uri="{FF2B5EF4-FFF2-40B4-BE49-F238E27FC236}">
                <a16:creationId xmlns:a16="http://schemas.microsoft.com/office/drawing/2014/main" id="{C62F00EE-FE7B-44BD-B53C-A34C43F23FEA}"/>
              </a:ext>
            </a:extLst>
          </p:cNvPr>
          <p:cNvGrpSpPr/>
          <p:nvPr/>
        </p:nvGrpSpPr>
        <p:grpSpPr>
          <a:xfrm>
            <a:off x="948357" y="22826590"/>
            <a:ext cx="15330653" cy="9182448"/>
            <a:chOff x="901378" y="22561067"/>
            <a:chExt cx="15401020" cy="9182448"/>
          </a:xfrm>
        </p:grpSpPr>
        <p:sp>
          <p:nvSpPr>
            <p:cNvPr id="34" name="TextBox 33">
              <a:extLst>
                <a:ext uri="{FF2B5EF4-FFF2-40B4-BE49-F238E27FC236}">
                  <a16:creationId xmlns:a16="http://schemas.microsoft.com/office/drawing/2014/main" id="{571CCD3B-5FEF-4AE2-A3C6-9189CD556368}"/>
                </a:ext>
              </a:extLst>
            </p:cNvPr>
            <p:cNvSpPr txBox="1"/>
            <p:nvPr/>
          </p:nvSpPr>
          <p:spPr>
            <a:xfrm>
              <a:off x="901378" y="22849414"/>
              <a:ext cx="15401020" cy="8894101"/>
            </a:xfrm>
            <a:prstGeom prst="rect">
              <a:avLst/>
            </a:prstGeom>
            <a:solidFill>
              <a:schemeClr val="bg1"/>
            </a:solidFill>
            <a:ln w="38100">
              <a:noFill/>
            </a:ln>
          </p:spPr>
          <p:txBody>
            <a:bodyPr wrap="square" rtlCol="0">
              <a:spAutoFit/>
            </a:bodyPr>
            <a:lstStyle/>
            <a:p>
              <a:endParaRPr lang="en-US" sz="6639" dirty="0">
                <a:latin typeface="Times New Roman" panose="02020603050405020304" pitchFamily="18" charset="0"/>
                <a:cs typeface="Times New Roman" panose="02020603050405020304" pitchFamily="18" charset="0"/>
              </a:endParaRPr>
            </a:p>
            <a:p>
              <a:endParaRPr lang="en-US" sz="6639" dirty="0">
                <a:latin typeface="Times New Roman" panose="02020603050405020304" pitchFamily="18" charset="0"/>
                <a:cs typeface="Times New Roman" panose="02020603050405020304" pitchFamily="18" charset="0"/>
              </a:endParaRPr>
            </a:p>
            <a:p>
              <a:endParaRPr lang="en-US" sz="6639" dirty="0">
                <a:latin typeface="Times New Roman" panose="02020603050405020304" pitchFamily="18" charset="0"/>
                <a:cs typeface="Times New Roman" panose="02020603050405020304" pitchFamily="18" charset="0"/>
              </a:endParaRPr>
            </a:p>
            <a:p>
              <a:endParaRPr lang="en-US" sz="6639" dirty="0">
                <a:latin typeface="Times New Roman" panose="02020603050405020304" pitchFamily="18" charset="0"/>
                <a:cs typeface="Times New Roman" panose="02020603050405020304" pitchFamily="18" charset="0"/>
              </a:endParaRPr>
            </a:p>
            <a:p>
              <a:endParaRPr lang="en-US" sz="6639" dirty="0">
                <a:latin typeface="Times New Roman" panose="02020603050405020304" pitchFamily="18" charset="0"/>
                <a:cs typeface="Times New Roman" panose="02020603050405020304" pitchFamily="18" charset="0"/>
              </a:endParaRPr>
            </a:p>
            <a:p>
              <a:pPr marL="460375" indent="-460375" algn="just">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Field-based manipulations of labile DOC (acetate) and labile DON (glycine)</a:t>
              </a:r>
            </a:p>
            <a:p>
              <a:pPr marL="460375" indent="-460375" algn="just">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Quantify changes in concentration of DON and DOC to added solutes</a:t>
              </a:r>
            </a:p>
            <a:p>
              <a:pPr marL="460375" indent="-460375" algn="just">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Concentrations of DOC and DON were corrected for the number of  C and N moles present in the added solutes to be able to assess their ambient concentration (</a:t>
              </a:r>
              <a:r>
                <a:rPr lang="en-US" sz="4000" dirty="0" err="1">
                  <a:latin typeface="Times New Roman" panose="02020603050405020304" pitchFamily="18" charset="0"/>
                  <a:cs typeface="Times New Roman" panose="02020603050405020304" pitchFamily="18" charset="0"/>
                </a:rPr>
                <a:t>DOC</a:t>
              </a:r>
              <a:r>
                <a:rPr lang="en-US" sz="4000" baseline="-25000" dirty="0" err="1">
                  <a:latin typeface="Times New Roman" panose="02020603050405020304" pitchFamily="18" charset="0"/>
                  <a:cs typeface="Times New Roman" panose="02020603050405020304" pitchFamily="18" charset="0"/>
                </a:rPr>
                <a:t>c</a:t>
              </a:r>
              <a:r>
                <a:rPr lang="en-US" sz="4000" dirty="0">
                  <a:latin typeface="Times New Roman" panose="02020603050405020304" pitchFamily="18" charset="0"/>
                  <a:cs typeface="Times New Roman" panose="02020603050405020304" pitchFamily="18" charset="0"/>
                </a:rPr>
                <a:t> and </a:t>
              </a:r>
              <a:r>
                <a:rPr lang="en-US" sz="4000" dirty="0" err="1">
                  <a:latin typeface="Times New Roman" panose="02020603050405020304" pitchFamily="18" charset="0"/>
                  <a:cs typeface="Times New Roman" panose="02020603050405020304" pitchFamily="18" charset="0"/>
                </a:rPr>
                <a:t>DON</a:t>
              </a:r>
              <a:r>
                <a:rPr lang="en-US" sz="4000" baseline="-25000" dirty="0" err="1">
                  <a:latin typeface="Times New Roman" panose="02020603050405020304" pitchFamily="18" charset="0"/>
                  <a:cs typeface="Times New Roman" panose="02020603050405020304" pitchFamily="18" charset="0"/>
                </a:rPr>
                <a:t>c</a:t>
              </a:r>
              <a:r>
                <a:rPr lang="en-US" sz="4000" baseline="-25000" dirty="0">
                  <a:latin typeface="Times New Roman" panose="02020603050405020304" pitchFamily="18" charset="0"/>
                  <a:cs typeface="Times New Roman" panose="02020603050405020304" pitchFamily="18" charset="0"/>
                </a:rPr>
                <a:t> </a:t>
              </a:r>
              <a:r>
                <a:rPr lang="en-US" sz="4000" dirty="0">
                  <a:latin typeface="Times New Roman" panose="02020603050405020304" pitchFamily="18" charset="0"/>
                  <a:cs typeface="Times New Roman" panose="02020603050405020304" pitchFamily="18" charset="0"/>
                </a:rPr>
                <a:t>)</a:t>
              </a:r>
              <a:endParaRPr lang="en-US" sz="4000" dirty="0"/>
            </a:p>
          </p:txBody>
        </p:sp>
        <p:grpSp>
          <p:nvGrpSpPr>
            <p:cNvPr id="81" name="Group 80">
              <a:extLst>
                <a:ext uri="{FF2B5EF4-FFF2-40B4-BE49-F238E27FC236}">
                  <a16:creationId xmlns:a16="http://schemas.microsoft.com/office/drawing/2014/main" id="{2007DC5F-E917-4794-87CF-C4D688D8009B}"/>
                </a:ext>
              </a:extLst>
            </p:cNvPr>
            <p:cNvGrpSpPr/>
            <p:nvPr/>
          </p:nvGrpSpPr>
          <p:grpSpPr>
            <a:xfrm>
              <a:off x="936644" y="22561067"/>
              <a:ext cx="15301431" cy="5153963"/>
              <a:chOff x="-1019687" y="26906298"/>
              <a:chExt cx="18343442" cy="6244912"/>
            </a:xfrm>
          </p:grpSpPr>
          <p:pic>
            <p:nvPicPr>
              <p:cNvPr id="78" name="Picture 77" descr="A tree in a forest&#10;&#10;Description automatically generated">
                <a:extLst>
                  <a:ext uri="{FF2B5EF4-FFF2-40B4-BE49-F238E27FC236}">
                    <a16:creationId xmlns:a16="http://schemas.microsoft.com/office/drawing/2014/main" id="{A0EDECC8-F449-4390-98CA-BFA67584D7A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11325270" y="27135423"/>
                <a:ext cx="6227610" cy="5769361"/>
              </a:xfrm>
              <a:prstGeom prst="rect">
                <a:avLst/>
              </a:prstGeom>
              <a:ln>
                <a:solidFill>
                  <a:schemeClr val="tx1"/>
                </a:solidFill>
              </a:ln>
            </p:spPr>
          </p:pic>
          <p:pic>
            <p:nvPicPr>
              <p:cNvPr id="79" name="Picture 78" descr="A tree in a forest&#10;&#10;Description automatically generated">
                <a:extLst>
                  <a:ext uri="{FF2B5EF4-FFF2-40B4-BE49-F238E27FC236}">
                    <a16:creationId xmlns:a16="http://schemas.microsoft.com/office/drawing/2014/main" id="{3F217549-E790-4FA5-9E71-563D64B7F28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12240" y="26906298"/>
                <a:ext cx="5863337" cy="6237672"/>
              </a:xfrm>
              <a:prstGeom prst="rect">
                <a:avLst/>
              </a:prstGeom>
              <a:ln>
                <a:solidFill>
                  <a:schemeClr val="tx1"/>
                </a:solidFill>
              </a:ln>
            </p:spPr>
          </p:pic>
          <p:pic>
            <p:nvPicPr>
              <p:cNvPr id="80" name="Content Placeholder 6" descr="A tree in a forest&#10;&#10;Description automatically generated">
                <a:extLst>
                  <a:ext uri="{FF2B5EF4-FFF2-40B4-BE49-F238E27FC236}">
                    <a16:creationId xmlns:a16="http://schemas.microsoft.com/office/drawing/2014/main" id="{6A8EC30D-548F-453C-91D9-85F16DA39E1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bwMode="auto">
              <a:xfrm>
                <a:off x="-1019687" y="26923599"/>
                <a:ext cx="6140370" cy="622761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grpSp>
      </p:grpSp>
      <p:sp>
        <p:nvSpPr>
          <p:cNvPr id="2" name="TextBox 1">
            <a:extLst>
              <a:ext uri="{FF2B5EF4-FFF2-40B4-BE49-F238E27FC236}">
                <a16:creationId xmlns:a16="http://schemas.microsoft.com/office/drawing/2014/main" id="{D9583A74-13BB-4365-BF0D-8F899C0B8183}"/>
              </a:ext>
            </a:extLst>
          </p:cNvPr>
          <p:cNvSpPr txBox="1"/>
          <p:nvPr/>
        </p:nvSpPr>
        <p:spPr>
          <a:xfrm rot="10800000" flipV="1">
            <a:off x="918256" y="21712897"/>
            <a:ext cx="15282527" cy="861774"/>
          </a:xfrm>
          <a:prstGeom prst="rect">
            <a:avLst/>
          </a:prstGeom>
          <a:solidFill>
            <a:schemeClr val="accent6">
              <a:lumMod val="60000"/>
              <a:lumOff val="40000"/>
            </a:schemeClr>
          </a:solidFill>
          <a:ln w="38100">
            <a:solidFill>
              <a:schemeClr val="accent6">
                <a:lumMod val="50000"/>
              </a:schemeClr>
            </a:solidFill>
          </a:ln>
        </p:spPr>
        <p:txBody>
          <a:bodyPr wrap="square" rtlCol="0">
            <a:spAutoFit/>
          </a:bodyPr>
          <a:lstStyle/>
          <a:p>
            <a:pPr algn="ctr"/>
            <a:r>
              <a:rPr lang="en-US" sz="5000" b="1" dirty="0">
                <a:latin typeface="Times New Roman" panose="02020603050405020304" pitchFamily="18" charset="0"/>
                <a:cs typeface="Times New Roman" panose="02020603050405020304" pitchFamily="18" charset="0"/>
              </a:rPr>
              <a:t>Methods</a:t>
            </a:r>
          </a:p>
        </p:txBody>
      </p:sp>
      <p:sp>
        <p:nvSpPr>
          <p:cNvPr id="10" name="TextBox 9">
            <a:extLst>
              <a:ext uri="{FF2B5EF4-FFF2-40B4-BE49-F238E27FC236}">
                <a16:creationId xmlns:a16="http://schemas.microsoft.com/office/drawing/2014/main" id="{2957AB58-6F7D-4876-86A8-A2200BCE4392}"/>
              </a:ext>
            </a:extLst>
          </p:cNvPr>
          <p:cNvSpPr txBox="1"/>
          <p:nvPr/>
        </p:nvSpPr>
        <p:spPr>
          <a:xfrm>
            <a:off x="936483" y="6019458"/>
            <a:ext cx="15334790" cy="9325630"/>
          </a:xfrm>
          <a:prstGeom prst="rect">
            <a:avLst/>
          </a:prstGeom>
          <a:solidFill>
            <a:schemeClr val="bg1"/>
          </a:solidFill>
          <a:ln w="38100">
            <a:noFill/>
          </a:ln>
        </p:spPr>
        <p:txBody>
          <a:bodyPr wrap="square" rtlCol="0">
            <a:spAutoFit/>
          </a:bodyPr>
          <a:lstStyle/>
          <a:p>
            <a:pPr algn="just"/>
            <a:r>
              <a:rPr lang="en-US" sz="4000" dirty="0">
                <a:latin typeface="Times New Roman" panose="02020603050405020304" pitchFamily="18" charset="0"/>
                <a:cs typeface="Times New Roman" panose="02020603050405020304" pitchFamily="18" charset="0"/>
              </a:rPr>
              <a:t>	Dissolved organic matter (DOM) serves as the major link between aquatic and terrestrial ecosystems. Inputs from the surrounding landscape (e.g. runoff, leaching from the soil, leaf matter) influence the concentration of solutes as well as ecological processes that take place within freshwater ecosystems. An important but understudied aspect of DOM  are the ecological and biogeochemical controls on dissolved organic nitrogen (DON). DON is quantitively a significant source of nitrogen in aquatic ecosystems. Previous work shows that DON in streams can be consumed or produced by microbial processes, but the factors that control spatial variability in DON concentrations are poorly understood. Because DON comprises a wide range of individual organic compounds (e.g. amino acids, proteins, nucleic acids), it is virtually impossible to predict its behavior and ecological significance by tracing the fate of a specific individual compound. Instead, the whole DON pool must be considered in any assessment of its reactivity. </a:t>
            </a:r>
            <a:endParaRPr lang="en-US" sz="4000" strike="sngStrike"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5C4CDC2-06DD-4776-A63C-7DA775882426}"/>
              </a:ext>
            </a:extLst>
          </p:cNvPr>
          <p:cNvSpPr txBox="1"/>
          <p:nvPr/>
        </p:nvSpPr>
        <p:spPr>
          <a:xfrm>
            <a:off x="936482" y="4971492"/>
            <a:ext cx="15295549" cy="861774"/>
          </a:xfrm>
          <a:prstGeom prst="rect">
            <a:avLst/>
          </a:prstGeom>
          <a:solidFill>
            <a:schemeClr val="accent6">
              <a:lumMod val="60000"/>
              <a:lumOff val="40000"/>
            </a:schemeClr>
          </a:solidFill>
          <a:ln w="38100">
            <a:solidFill>
              <a:schemeClr val="accent6">
                <a:lumMod val="50000"/>
              </a:schemeClr>
            </a:solidFill>
          </a:ln>
        </p:spPr>
        <p:txBody>
          <a:bodyPr wrap="square" rtlCol="0">
            <a:spAutoFit/>
          </a:bodyPr>
          <a:lstStyle/>
          <a:p>
            <a:pPr algn="ctr"/>
            <a:r>
              <a:rPr lang="en-US" sz="5000" b="1" dirty="0">
                <a:latin typeface="Times New Roman" panose="02020603050405020304" pitchFamily="18" charset="0"/>
                <a:cs typeface="Times New Roman" panose="02020603050405020304" pitchFamily="18" charset="0"/>
              </a:rPr>
              <a:t>Background</a:t>
            </a:r>
          </a:p>
        </p:txBody>
      </p:sp>
      <p:sp>
        <p:nvSpPr>
          <p:cNvPr id="7" name="TextBox 6">
            <a:extLst>
              <a:ext uri="{FF2B5EF4-FFF2-40B4-BE49-F238E27FC236}">
                <a16:creationId xmlns:a16="http://schemas.microsoft.com/office/drawing/2014/main" id="{F6C4AFC6-77F7-4BC1-A36F-34FE823CC3EA}"/>
              </a:ext>
            </a:extLst>
          </p:cNvPr>
          <p:cNvSpPr txBox="1"/>
          <p:nvPr/>
        </p:nvSpPr>
        <p:spPr>
          <a:xfrm>
            <a:off x="41091328" y="-10442704"/>
            <a:ext cx="40986538" cy="1007520"/>
          </a:xfrm>
          <a:prstGeom prst="rect">
            <a:avLst/>
          </a:prstGeom>
          <a:noFill/>
        </p:spPr>
        <p:txBody>
          <a:bodyPr wrap="square" rtlCol="0">
            <a:spAutoFit/>
          </a:bodyPr>
          <a:lstStyle/>
          <a:p>
            <a:endParaRPr lang="en-US" sz="5947" dirty="0"/>
          </a:p>
        </p:txBody>
      </p:sp>
      <p:sp>
        <p:nvSpPr>
          <p:cNvPr id="11" name="TextBox 10">
            <a:extLst>
              <a:ext uri="{FF2B5EF4-FFF2-40B4-BE49-F238E27FC236}">
                <a16:creationId xmlns:a16="http://schemas.microsoft.com/office/drawing/2014/main" id="{BB9C9CD0-5E82-4196-805E-AAB58869742C}"/>
              </a:ext>
            </a:extLst>
          </p:cNvPr>
          <p:cNvSpPr txBox="1"/>
          <p:nvPr/>
        </p:nvSpPr>
        <p:spPr>
          <a:xfrm>
            <a:off x="936483" y="1025991"/>
            <a:ext cx="41853908" cy="3600986"/>
          </a:xfrm>
          <a:prstGeom prst="rect">
            <a:avLst/>
          </a:prstGeom>
          <a:ln w="12700">
            <a:solidFill>
              <a:schemeClr val="accent6">
                <a:lumMod val="75000"/>
              </a:schemeClr>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endParaRPr lang="en-US" b="1" dirty="0">
              <a:latin typeface="Times New Roman" panose="02020603050405020304" pitchFamily="18" charset="0"/>
              <a:cs typeface="Times New Roman" panose="02020603050405020304" pitchFamily="18" charset="0"/>
            </a:endParaRPr>
          </a:p>
          <a:p>
            <a:pPr algn="ctr"/>
            <a:r>
              <a:rPr lang="en-US" sz="7000" b="1" dirty="0">
                <a:latin typeface="Times New Roman" panose="02020603050405020304" pitchFamily="18" charset="0"/>
                <a:cs typeface="Times New Roman" panose="02020603050405020304" pitchFamily="18" charset="0"/>
              </a:rPr>
              <a:t>Ambient dissolved organic nitrogen pool response to in situ manipulation of organic solutes </a:t>
            </a:r>
          </a:p>
          <a:p>
            <a:pPr algn="ctr"/>
            <a:r>
              <a:rPr lang="en-US" sz="5000" b="1" dirty="0">
                <a:latin typeface="Times New Roman" panose="02020603050405020304" pitchFamily="18" charset="0"/>
                <a:cs typeface="Times New Roman" panose="02020603050405020304" pitchFamily="18" charset="0"/>
              </a:rPr>
              <a:t>Katherine X. Pérez-Rivera</a:t>
            </a:r>
            <a:r>
              <a:rPr lang="en-US" sz="5000" b="1" baseline="30000" dirty="0">
                <a:latin typeface="Times New Roman" panose="02020603050405020304" pitchFamily="18" charset="0"/>
                <a:cs typeface="Times New Roman" panose="02020603050405020304" pitchFamily="18" charset="0"/>
              </a:rPr>
              <a:t>1</a:t>
            </a:r>
            <a:r>
              <a:rPr lang="en-US" sz="5000" b="1" dirty="0">
                <a:latin typeface="Times New Roman" panose="02020603050405020304" pitchFamily="18" charset="0"/>
                <a:cs typeface="Times New Roman" panose="02020603050405020304" pitchFamily="18" charset="0"/>
              </a:rPr>
              <a:t>; </a:t>
            </a:r>
            <a:r>
              <a:rPr lang="en-US" sz="5000" dirty="0">
                <a:latin typeface="Times New Roman" panose="02020603050405020304" pitchFamily="18" charset="0"/>
                <a:cs typeface="Times New Roman" panose="02020603050405020304" pitchFamily="18" charset="0"/>
              </a:rPr>
              <a:t>Adam S. Wymore</a:t>
            </a:r>
            <a:r>
              <a:rPr lang="en-US" sz="5000" baseline="30000" dirty="0">
                <a:latin typeface="Times New Roman" panose="02020603050405020304" pitchFamily="18" charset="0"/>
                <a:cs typeface="Times New Roman" panose="02020603050405020304" pitchFamily="18" charset="0"/>
              </a:rPr>
              <a:t>1</a:t>
            </a:r>
            <a:r>
              <a:rPr lang="en-US" sz="5000" dirty="0">
                <a:latin typeface="Times New Roman" panose="02020603050405020304" pitchFamily="18" charset="0"/>
                <a:cs typeface="Times New Roman" panose="02020603050405020304" pitchFamily="18" charset="0"/>
              </a:rPr>
              <a:t>;</a:t>
            </a:r>
            <a:r>
              <a:rPr lang="en-US" sz="5000" b="1" dirty="0">
                <a:latin typeface="Times New Roman" panose="02020603050405020304" pitchFamily="18" charset="0"/>
                <a:cs typeface="Times New Roman" panose="02020603050405020304" pitchFamily="18" charset="0"/>
              </a:rPr>
              <a:t> </a:t>
            </a:r>
            <a:r>
              <a:rPr lang="en-US" sz="5000" dirty="0">
                <a:latin typeface="Times New Roman" panose="02020603050405020304" pitchFamily="18" charset="0"/>
                <a:cs typeface="Times New Roman" panose="02020603050405020304" pitchFamily="18" charset="0"/>
              </a:rPr>
              <a:t>William H. McDowell</a:t>
            </a:r>
            <a:r>
              <a:rPr lang="en-US" sz="5000" baseline="30000" dirty="0">
                <a:latin typeface="Times New Roman" panose="02020603050405020304" pitchFamily="18" charset="0"/>
                <a:cs typeface="Times New Roman" panose="02020603050405020304" pitchFamily="18" charset="0"/>
              </a:rPr>
              <a:t>1</a:t>
            </a:r>
          </a:p>
          <a:p>
            <a:pPr algn="ctr"/>
            <a:r>
              <a:rPr lang="en-US" sz="3500" baseline="30000" dirty="0">
                <a:latin typeface="Times New Roman" panose="02020603050405020304" pitchFamily="18" charset="0"/>
                <a:cs typeface="Times New Roman" panose="02020603050405020304" pitchFamily="18" charset="0"/>
              </a:rPr>
              <a:t>1</a:t>
            </a:r>
            <a:r>
              <a:rPr lang="en-US" sz="3500" dirty="0">
                <a:latin typeface="Times New Roman" panose="02020603050405020304" pitchFamily="18" charset="0"/>
                <a:cs typeface="Times New Roman" panose="02020603050405020304" pitchFamily="18" charset="0"/>
              </a:rPr>
              <a:t> University of New Hampshire, Department of Natural Resources and the Environment</a:t>
            </a:r>
          </a:p>
          <a:p>
            <a:pPr algn="ctr"/>
            <a:r>
              <a:rPr lang="en-US" sz="3500" dirty="0">
                <a:latin typeface="Times New Roman" panose="02020603050405020304" pitchFamily="18" charset="0"/>
                <a:cs typeface="Times New Roman" panose="02020603050405020304" pitchFamily="18" charset="0"/>
              </a:rPr>
              <a:t> </a:t>
            </a:r>
            <a:r>
              <a:rPr lang="en-US" sz="3500" dirty="0">
                <a:latin typeface="Times New Roman" panose="02020603050405020304" pitchFamily="18" charset="0"/>
                <a:cs typeface="Times New Roman" panose="02020603050405020304" pitchFamily="18" charset="0"/>
                <a:hlinkClick r:id="rId9"/>
              </a:rPr>
              <a:t>kxp1000@wildcats.unh.edu</a:t>
            </a:r>
            <a:endParaRPr lang="en-US" sz="3500" dirty="0">
              <a:latin typeface="Times New Roman" panose="02020603050405020304" pitchFamily="18" charset="0"/>
              <a:cs typeface="Times New Roman" panose="02020603050405020304" pitchFamily="18" charset="0"/>
            </a:endParaRPr>
          </a:p>
          <a:p>
            <a:pPr algn="ctr"/>
            <a:endParaRPr lang="en-US" sz="20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48C991E-551A-4B38-806B-8089F7D3CDB9}"/>
              </a:ext>
            </a:extLst>
          </p:cNvPr>
          <p:cNvSpPr txBox="1"/>
          <p:nvPr/>
        </p:nvSpPr>
        <p:spPr>
          <a:xfrm>
            <a:off x="17105684" y="4972518"/>
            <a:ext cx="25684413" cy="861774"/>
          </a:xfrm>
          <a:prstGeom prst="rect">
            <a:avLst/>
          </a:prstGeom>
          <a:solidFill>
            <a:schemeClr val="accent6">
              <a:lumMod val="60000"/>
              <a:lumOff val="40000"/>
            </a:schemeClr>
          </a:solidFill>
          <a:ln w="38100">
            <a:solidFill>
              <a:schemeClr val="accent6">
                <a:lumMod val="50000"/>
              </a:schemeClr>
            </a:solidFill>
          </a:ln>
        </p:spPr>
        <p:txBody>
          <a:bodyPr wrap="square" rtlCol="0">
            <a:spAutoFit/>
          </a:bodyPr>
          <a:lstStyle/>
          <a:p>
            <a:pPr algn="ctr"/>
            <a:r>
              <a:rPr lang="en-US" sz="5000" b="1" dirty="0">
                <a:latin typeface="Times New Roman" panose="02020603050405020304" pitchFamily="18" charset="0"/>
                <a:cs typeface="Times New Roman" panose="02020603050405020304" pitchFamily="18" charset="0"/>
              </a:rPr>
              <a:t>Results</a:t>
            </a:r>
          </a:p>
        </p:txBody>
      </p:sp>
      <p:sp>
        <p:nvSpPr>
          <p:cNvPr id="33" name="TextBox 32">
            <a:extLst>
              <a:ext uri="{FF2B5EF4-FFF2-40B4-BE49-F238E27FC236}">
                <a16:creationId xmlns:a16="http://schemas.microsoft.com/office/drawing/2014/main" id="{78D447C3-49FD-4749-AB99-1FBE07F24F7A}"/>
              </a:ext>
            </a:extLst>
          </p:cNvPr>
          <p:cNvSpPr txBox="1"/>
          <p:nvPr/>
        </p:nvSpPr>
        <p:spPr>
          <a:xfrm>
            <a:off x="17105682" y="26862363"/>
            <a:ext cx="16527558" cy="861774"/>
          </a:xfrm>
          <a:prstGeom prst="rect">
            <a:avLst/>
          </a:prstGeom>
          <a:solidFill>
            <a:schemeClr val="accent6">
              <a:lumMod val="60000"/>
              <a:lumOff val="40000"/>
            </a:schemeClr>
          </a:solidFill>
          <a:ln w="38100">
            <a:solidFill>
              <a:schemeClr val="accent6">
                <a:lumMod val="50000"/>
              </a:schemeClr>
            </a:solidFill>
          </a:ln>
        </p:spPr>
        <p:txBody>
          <a:bodyPr wrap="square" rtlCol="0">
            <a:spAutoFit/>
          </a:bodyPr>
          <a:lstStyle/>
          <a:p>
            <a:pPr algn="ctr"/>
            <a:r>
              <a:rPr lang="en-US" sz="5000" b="1" dirty="0">
                <a:latin typeface="Times New Roman" panose="02020603050405020304" pitchFamily="18" charset="0"/>
                <a:cs typeface="Times New Roman" panose="02020603050405020304" pitchFamily="18" charset="0"/>
              </a:rPr>
              <a:t>Synthesis </a:t>
            </a:r>
            <a:r>
              <a:rPr lang="en-US" sz="4000" b="1" dirty="0">
                <a:latin typeface="Times New Roman" panose="02020603050405020304" pitchFamily="18" charset="0"/>
                <a:cs typeface="Times New Roman" panose="02020603050405020304" pitchFamily="18" charset="0"/>
              </a:rPr>
              <a:t> </a:t>
            </a:r>
            <a:endParaRPr lang="en-US" sz="4000" b="1" dirty="0"/>
          </a:p>
        </p:txBody>
      </p:sp>
      <p:sp>
        <p:nvSpPr>
          <p:cNvPr id="45" name="TextBox 44">
            <a:extLst>
              <a:ext uri="{FF2B5EF4-FFF2-40B4-BE49-F238E27FC236}">
                <a16:creationId xmlns:a16="http://schemas.microsoft.com/office/drawing/2014/main" id="{26E5C3B4-6B41-4CF4-AF8A-F3956107C972}"/>
              </a:ext>
            </a:extLst>
          </p:cNvPr>
          <p:cNvSpPr txBox="1"/>
          <p:nvPr/>
        </p:nvSpPr>
        <p:spPr>
          <a:xfrm>
            <a:off x="34060234" y="26903186"/>
            <a:ext cx="8673257" cy="630942"/>
          </a:xfrm>
          <a:prstGeom prst="rect">
            <a:avLst/>
          </a:prstGeom>
          <a:solidFill>
            <a:schemeClr val="accent6">
              <a:lumMod val="60000"/>
              <a:lumOff val="40000"/>
            </a:schemeClr>
          </a:solidFill>
          <a:ln w="38100">
            <a:solidFill>
              <a:schemeClr val="accent6">
                <a:lumMod val="50000"/>
              </a:schemeClr>
            </a:solidFill>
          </a:ln>
        </p:spPr>
        <p:txBody>
          <a:bodyPr wrap="square" rtlCol="0">
            <a:spAutoFit/>
          </a:bodyPr>
          <a:lstStyle/>
          <a:p>
            <a:pPr algn="ctr"/>
            <a:r>
              <a:rPr lang="en-US" sz="3500" b="1" dirty="0">
                <a:latin typeface="Times New Roman" panose="02020603050405020304" pitchFamily="18" charset="0"/>
                <a:cs typeface="Times New Roman" panose="02020603050405020304" pitchFamily="18" charset="0"/>
              </a:rPr>
              <a:t>Acknowledgements</a:t>
            </a:r>
          </a:p>
        </p:txBody>
      </p:sp>
      <p:pic>
        <p:nvPicPr>
          <p:cNvPr id="41" name="Picture 40">
            <a:extLst>
              <a:ext uri="{FF2B5EF4-FFF2-40B4-BE49-F238E27FC236}">
                <a16:creationId xmlns:a16="http://schemas.microsoft.com/office/drawing/2014/main" id="{F360FE7C-E8E8-4133-AC66-8D955295DABA}"/>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8389" t="17036" r="10083" b="16837"/>
          <a:stretch/>
        </p:blipFill>
        <p:spPr>
          <a:xfrm>
            <a:off x="37873357" y="2237159"/>
            <a:ext cx="4772880" cy="2210598"/>
          </a:xfrm>
          <a:prstGeom prst="rect">
            <a:avLst/>
          </a:prstGeom>
          <a:noFill/>
        </p:spPr>
      </p:pic>
      <p:sp>
        <p:nvSpPr>
          <p:cNvPr id="42" name="TextBox 41">
            <a:extLst>
              <a:ext uri="{FF2B5EF4-FFF2-40B4-BE49-F238E27FC236}">
                <a16:creationId xmlns:a16="http://schemas.microsoft.com/office/drawing/2014/main" id="{20FD34E1-B8F4-47E8-8D94-7F5B81BC807C}"/>
              </a:ext>
            </a:extLst>
          </p:cNvPr>
          <p:cNvSpPr txBox="1"/>
          <p:nvPr/>
        </p:nvSpPr>
        <p:spPr>
          <a:xfrm>
            <a:off x="901378" y="15503418"/>
            <a:ext cx="15330653" cy="861774"/>
          </a:xfrm>
          <a:prstGeom prst="rect">
            <a:avLst/>
          </a:prstGeom>
          <a:solidFill>
            <a:schemeClr val="accent6">
              <a:lumMod val="60000"/>
              <a:lumOff val="40000"/>
            </a:schemeClr>
          </a:solidFill>
          <a:ln w="38100">
            <a:solidFill>
              <a:schemeClr val="accent6">
                <a:lumMod val="50000"/>
              </a:schemeClr>
            </a:solidFill>
          </a:ln>
        </p:spPr>
        <p:txBody>
          <a:bodyPr wrap="square" rtlCol="0">
            <a:spAutoFit/>
          </a:bodyPr>
          <a:lstStyle/>
          <a:p>
            <a:pPr algn="ctr"/>
            <a:r>
              <a:rPr lang="en-US" sz="5000" b="1" dirty="0">
                <a:latin typeface="Times New Roman" panose="02020603050405020304" pitchFamily="18" charset="0"/>
                <a:cs typeface="Times New Roman" panose="02020603050405020304" pitchFamily="18" charset="0"/>
              </a:rPr>
              <a:t>Question and Hypotheses</a:t>
            </a:r>
          </a:p>
        </p:txBody>
      </p:sp>
      <p:sp>
        <p:nvSpPr>
          <p:cNvPr id="46" name="TextBox 45">
            <a:extLst>
              <a:ext uri="{FF2B5EF4-FFF2-40B4-BE49-F238E27FC236}">
                <a16:creationId xmlns:a16="http://schemas.microsoft.com/office/drawing/2014/main" id="{83AD7907-F5DF-486B-859C-BE05145FB7EB}"/>
              </a:ext>
            </a:extLst>
          </p:cNvPr>
          <p:cNvSpPr txBox="1"/>
          <p:nvPr/>
        </p:nvSpPr>
        <p:spPr>
          <a:xfrm>
            <a:off x="918256" y="16444221"/>
            <a:ext cx="15313775" cy="4770537"/>
          </a:xfrm>
          <a:prstGeom prst="rect">
            <a:avLst/>
          </a:prstGeom>
          <a:solidFill>
            <a:schemeClr val="bg1"/>
          </a:solidFill>
          <a:ln w="38100">
            <a:noFill/>
          </a:ln>
        </p:spPr>
        <p:txBody>
          <a:bodyPr wrap="square" rtlCol="0">
            <a:spAutoFit/>
          </a:bodyPr>
          <a:lstStyle/>
          <a:p>
            <a:pPr algn="ctr"/>
            <a:endParaRPr lang="en-US" sz="2000" b="1" i="1" dirty="0">
              <a:latin typeface="Times New Roman" panose="02020603050405020304" pitchFamily="18" charset="0"/>
              <a:cs typeface="Times New Roman" panose="02020603050405020304" pitchFamily="18" charset="0"/>
            </a:endParaRPr>
          </a:p>
          <a:p>
            <a:pPr algn="ctr"/>
            <a:r>
              <a:rPr lang="en-US" sz="4000" b="1" i="1" dirty="0">
                <a:latin typeface="Times New Roman" panose="02020603050405020304" pitchFamily="18" charset="0"/>
                <a:cs typeface="Times New Roman" panose="02020603050405020304" pitchFamily="18" charset="0"/>
              </a:rPr>
              <a:t>How does the ambient pool of DON respond  to changing availability of energy and alternative nitrogen sources?</a:t>
            </a:r>
          </a:p>
          <a:p>
            <a:r>
              <a:rPr lang="en-US" sz="4000" b="1" dirty="0">
                <a:latin typeface="Times New Roman" panose="02020603050405020304" pitchFamily="18" charset="0"/>
                <a:cs typeface="Times New Roman" panose="02020603050405020304" pitchFamily="18" charset="0"/>
              </a:rPr>
              <a:t>Hypotheses:</a:t>
            </a:r>
          </a:p>
          <a:p>
            <a:pPr marL="422275" indent="-376238" algn="just">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Whole stream manipulations of acetate will stimulate nitrogen uptake from the ambient DON pool (DON concentrations decrease).</a:t>
            </a:r>
          </a:p>
          <a:p>
            <a:pPr marL="469900" indent="-469900" algn="just">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Glycine additions will reduce the uptake of ambient DON since glycine is a more easily assimilated form of DON as well as an energy source. </a:t>
            </a:r>
          </a:p>
        </p:txBody>
      </p:sp>
      <p:sp>
        <p:nvSpPr>
          <p:cNvPr id="8" name="TextBox 7">
            <a:extLst>
              <a:ext uri="{FF2B5EF4-FFF2-40B4-BE49-F238E27FC236}">
                <a16:creationId xmlns:a16="http://schemas.microsoft.com/office/drawing/2014/main" id="{7E25C05B-F8B5-4764-9FBB-7F480FF792F2}"/>
              </a:ext>
            </a:extLst>
          </p:cNvPr>
          <p:cNvSpPr txBox="1"/>
          <p:nvPr/>
        </p:nvSpPr>
        <p:spPr>
          <a:xfrm>
            <a:off x="17699347" y="24339743"/>
            <a:ext cx="7957267" cy="2400657"/>
          </a:xfrm>
          <a:prstGeom prst="rect">
            <a:avLst/>
          </a:prstGeom>
          <a:noFill/>
        </p:spPr>
        <p:txBody>
          <a:bodyPr wrap="square" rtlCol="0">
            <a:spAutoFit/>
          </a:bodyPr>
          <a:lstStyle/>
          <a:p>
            <a:pPr algn="just"/>
            <a:r>
              <a:rPr lang="en-US" sz="3000" b="1" dirty="0">
                <a:latin typeface="Times New Roman" panose="02020603050405020304" pitchFamily="18" charset="0"/>
                <a:cs typeface="Times New Roman" panose="02020603050405020304" pitchFamily="18" charset="0"/>
              </a:rPr>
              <a:t>Fig 1. </a:t>
            </a:r>
            <a:r>
              <a:rPr lang="en-US" sz="3000" dirty="0">
                <a:latin typeface="Times New Roman" panose="02020603050405020304" pitchFamily="18" charset="0"/>
                <a:cs typeface="Times New Roman" panose="02020603050405020304" pitchFamily="18" charset="0"/>
              </a:rPr>
              <a:t>Ambient DOC response to manipulated acetate (A). Ambient DON response to added acetate (B). Changes in the carbon and nitrogen fractions of DOM in response to elevated acetate concentrations (C).   </a:t>
            </a:r>
          </a:p>
        </p:txBody>
      </p:sp>
      <p:graphicFrame>
        <p:nvGraphicFramePr>
          <p:cNvPr id="53" name="Chart 52">
            <a:extLst>
              <a:ext uri="{FF2B5EF4-FFF2-40B4-BE49-F238E27FC236}">
                <a16:creationId xmlns:a16="http://schemas.microsoft.com/office/drawing/2014/main" id="{36BD4418-7AF3-4825-BDC0-2A8B2E4D7A1D}"/>
              </a:ext>
            </a:extLst>
          </p:cNvPr>
          <p:cNvGraphicFramePr>
            <a:graphicFrameLocks/>
          </p:cNvGraphicFramePr>
          <p:nvPr>
            <p:extLst>
              <p:ext uri="{D42A27DB-BD31-4B8C-83A1-F6EECF244321}">
                <p14:modId xmlns:p14="http://schemas.microsoft.com/office/powerpoint/2010/main" val="2338952813"/>
              </p:ext>
            </p:extLst>
          </p:nvPr>
        </p:nvGraphicFramePr>
        <p:xfrm>
          <a:off x="16686664" y="17752600"/>
          <a:ext cx="8650905" cy="6722207"/>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54" name="Chart 53">
            <a:extLst>
              <a:ext uri="{FF2B5EF4-FFF2-40B4-BE49-F238E27FC236}">
                <a16:creationId xmlns:a16="http://schemas.microsoft.com/office/drawing/2014/main" id="{452DA7F5-476A-42A5-A52D-2C495911634D}"/>
              </a:ext>
            </a:extLst>
          </p:cNvPr>
          <p:cNvGraphicFramePr>
            <a:graphicFrameLocks/>
          </p:cNvGraphicFramePr>
          <p:nvPr>
            <p:extLst>
              <p:ext uri="{D42A27DB-BD31-4B8C-83A1-F6EECF244321}">
                <p14:modId xmlns:p14="http://schemas.microsoft.com/office/powerpoint/2010/main" val="2352843642"/>
              </p:ext>
            </p:extLst>
          </p:nvPr>
        </p:nvGraphicFramePr>
        <p:xfrm>
          <a:off x="17190157" y="12182167"/>
          <a:ext cx="8138160" cy="6777748"/>
        </p:xfrm>
        <a:graphic>
          <a:graphicData uri="http://schemas.openxmlformats.org/drawingml/2006/chart">
            <c:chart xmlns:c="http://schemas.openxmlformats.org/drawingml/2006/chart" xmlns:r="http://schemas.openxmlformats.org/officeDocument/2006/relationships" r:id="rId12"/>
          </a:graphicData>
        </a:graphic>
      </p:graphicFrame>
      <p:sp>
        <p:nvSpPr>
          <p:cNvPr id="4" name="TextBox 3">
            <a:extLst>
              <a:ext uri="{FF2B5EF4-FFF2-40B4-BE49-F238E27FC236}">
                <a16:creationId xmlns:a16="http://schemas.microsoft.com/office/drawing/2014/main" id="{55729DBB-4B31-45CE-8200-63DCCE81F70A}"/>
              </a:ext>
            </a:extLst>
          </p:cNvPr>
          <p:cNvSpPr txBox="1"/>
          <p:nvPr/>
        </p:nvSpPr>
        <p:spPr>
          <a:xfrm>
            <a:off x="16968968" y="6073722"/>
            <a:ext cx="9788938" cy="707886"/>
          </a:xfrm>
          <a:prstGeom prst="rect">
            <a:avLst/>
          </a:prstGeom>
          <a:no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CRB-</a:t>
            </a:r>
            <a:r>
              <a:rPr lang="en-US" sz="4000" b="1" dirty="0">
                <a:solidFill>
                  <a:srgbClr val="0000FF"/>
                </a:solidFill>
                <a:latin typeface="Times New Roman" panose="02020603050405020304" pitchFamily="18" charset="0"/>
                <a:cs typeface="Times New Roman" panose="02020603050405020304" pitchFamily="18" charset="0"/>
              </a:rPr>
              <a:t>Acetate</a:t>
            </a:r>
          </a:p>
        </p:txBody>
      </p:sp>
      <p:sp>
        <p:nvSpPr>
          <p:cNvPr id="14" name="TextBox 13">
            <a:extLst>
              <a:ext uri="{FF2B5EF4-FFF2-40B4-BE49-F238E27FC236}">
                <a16:creationId xmlns:a16="http://schemas.microsoft.com/office/drawing/2014/main" id="{3ECA5707-E690-4B74-98F3-301C301ECC72}"/>
              </a:ext>
            </a:extLst>
          </p:cNvPr>
          <p:cNvSpPr txBox="1"/>
          <p:nvPr/>
        </p:nvSpPr>
        <p:spPr>
          <a:xfrm>
            <a:off x="36300772" y="6129024"/>
            <a:ext cx="5251792" cy="707886"/>
          </a:xfrm>
          <a:prstGeom prst="rect">
            <a:avLst/>
          </a:prstGeom>
          <a:no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DCF- </a:t>
            </a:r>
            <a:r>
              <a:rPr lang="en-US" sz="4000" b="1" dirty="0">
                <a:solidFill>
                  <a:srgbClr val="0000FF"/>
                </a:solidFill>
                <a:latin typeface="Times New Roman" panose="02020603050405020304" pitchFamily="18" charset="0"/>
                <a:cs typeface="Times New Roman" panose="02020603050405020304" pitchFamily="18" charset="0"/>
              </a:rPr>
              <a:t>Acetate</a:t>
            </a:r>
          </a:p>
        </p:txBody>
      </p:sp>
      <p:sp>
        <p:nvSpPr>
          <p:cNvPr id="61" name="TextBox 60">
            <a:extLst>
              <a:ext uri="{FF2B5EF4-FFF2-40B4-BE49-F238E27FC236}">
                <a16:creationId xmlns:a16="http://schemas.microsoft.com/office/drawing/2014/main" id="{71183784-692C-42D6-9460-AEEC6522EC69}"/>
              </a:ext>
            </a:extLst>
          </p:cNvPr>
          <p:cNvSpPr txBox="1"/>
          <p:nvPr/>
        </p:nvSpPr>
        <p:spPr>
          <a:xfrm>
            <a:off x="35361115" y="24273501"/>
            <a:ext cx="7587204" cy="2400657"/>
          </a:xfrm>
          <a:prstGeom prst="rect">
            <a:avLst/>
          </a:prstGeom>
          <a:noFill/>
        </p:spPr>
        <p:txBody>
          <a:bodyPr wrap="square" rtlCol="0">
            <a:spAutoFit/>
          </a:bodyPr>
          <a:lstStyle/>
          <a:p>
            <a:pPr algn="just"/>
            <a:r>
              <a:rPr lang="en-US" sz="3000" b="1" dirty="0">
                <a:latin typeface="Times New Roman" panose="02020603050405020304" pitchFamily="18" charset="0"/>
                <a:cs typeface="Times New Roman" panose="02020603050405020304" pitchFamily="18" charset="0"/>
              </a:rPr>
              <a:t>Fig 3. </a:t>
            </a:r>
            <a:r>
              <a:rPr lang="en-US" sz="3000" dirty="0">
                <a:latin typeface="Times New Roman" panose="02020603050405020304" pitchFamily="18" charset="0"/>
                <a:cs typeface="Times New Roman" panose="02020603050405020304" pitchFamily="18" charset="0"/>
              </a:rPr>
              <a:t>Ambient DOC response to manipulated acetate (A). Ambient DON response to added acetate (B). Changes in the carbon and nitrogen fractions of DOM in response to elevated acetate concentrations (C).   </a:t>
            </a:r>
          </a:p>
        </p:txBody>
      </p:sp>
      <p:graphicFrame>
        <p:nvGraphicFramePr>
          <p:cNvPr id="56" name="Chart 55">
            <a:extLst>
              <a:ext uri="{FF2B5EF4-FFF2-40B4-BE49-F238E27FC236}">
                <a16:creationId xmlns:a16="http://schemas.microsoft.com/office/drawing/2014/main" id="{A2F44F85-4CE6-420D-8E46-BD6D2F70A450}"/>
              </a:ext>
            </a:extLst>
          </p:cNvPr>
          <p:cNvGraphicFramePr>
            <a:graphicFrameLocks/>
          </p:cNvGraphicFramePr>
          <p:nvPr>
            <p:extLst>
              <p:ext uri="{D42A27DB-BD31-4B8C-83A1-F6EECF244321}">
                <p14:modId xmlns:p14="http://schemas.microsoft.com/office/powerpoint/2010/main" val="2532358233"/>
              </p:ext>
            </p:extLst>
          </p:nvPr>
        </p:nvGraphicFramePr>
        <p:xfrm>
          <a:off x="34651937" y="18750541"/>
          <a:ext cx="8138160" cy="5724266"/>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57" name="Chart 56">
            <a:extLst>
              <a:ext uri="{FF2B5EF4-FFF2-40B4-BE49-F238E27FC236}">
                <a16:creationId xmlns:a16="http://schemas.microsoft.com/office/drawing/2014/main" id="{5B0658E8-D675-4BA4-B980-21D3AE5285A6}"/>
              </a:ext>
            </a:extLst>
          </p:cNvPr>
          <p:cNvGraphicFramePr>
            <a:graphicFrameLocks/>
          </p:cNvGraphicFramePr>
          <p:nvPr>
            <p:extLst>
              <p:ext uri="{D42A27DB-BD31-4B8C-83A1-F6EECF244321}">
                <p14:modId xmlns:p14="http://schemas.microsoft.com/office/powerpoint/2010/main" val="2128175318"/>
              </p:ext>
            </p:extLst>
          </p:nvPr>
        </p:nvGraphicFramePr>
        <p:xfrm>
          <a:off x="34508077" y="12806941"/>
          <a:ext cx="8138160" cy="5943600"/>
        </p:xfrm>
        <a:graphic>
          <a:graphicData uri="http://schemas.openxmlformats.org/drawingml/2006/chart">
            <c:chart xmlns:c="http://schemas.openxmlformats.org/drawingml/2006/chart" xmlns:r="http://schemas.openxmlformats.org/officeDocument/2006/relationships" r:id="rId14"/>
          </a:graphicData>
        </a:graphic>
      </p:graphicFrame>
      <p:sp>
        <p:nvSpPr>
          <p:cNvPr id="69" name="Rectangle 68">
            <a:extLst>
              <a:ext uri="{FF2B5EF4-FFF2-40B4-BE49-F238E27FC236}">
                <a16:creationId xmlns:a16="http://schemas.microsoft.com/office/drawing/2014/main" id="{C679F799-297D-4A6E-905E-92B625791CF3}"/>
              </a:ext>
            </a:extLst>
          </p:cNvPr>
          <p:cNvSpPr/>
          <p:nvPr/>
        </p:nvSpPr>
        <p:spPr>
          <a:xfrm>
            <a:off x="17105682" y="27802949"/>
            <a:ext cx="16527557" cy="4939814"/>
          </a:xfrm>
          <a:prstGeom prst="rect">
            <a:avLst/>
          </a:prstGeom>
          <a:solidFill>
            <a:schemeClr val="bg1"/>
          </a:solidFill>
          <a:ln w="38100">
            <a:noFill/>
          </a:ln>
        </p:spPr>
        <p:txBody>
          <a:bodyPr wrap="square">
            <a:spAutoFit/>
          </a:bodyPr>
          <a:lstStyle/>
          <a:p>
            <a:pPr marL="460375" indent="-460375" algn="just">
              <a:buFont typeface="Arial" panose="020B0604020202020204" pitchFamily="34" charset="0"/>
              <a:buChar char="•"/>
            </a:pPr>
            <a:r>
              <a:rPr lang="en-US" sz="4500" dirty="0">
                <a:latin typeface="Times New Roman" panose="02020603050405020304" pitchFamily="18" charset="0"/>
                <a:cs typeface="Times New Roman" panose="02020603050405020304" pitchFamily="18" charset="0"/>
              </a:rPr>
              <a:t>DON shows no response to the added acetate (Fig 1B, 3B)</a:t>
            </a:r>
          </a:p>
          <a:p>
            <a:pPr marL="460375" indent="-460375" algn="just">
              <a:buFont typeface="Arial" panose="020B0604020202020204" pitchFamily="34" charset="0"/>
              <a:buChar char="•"/>
            </a:pPr>
            <a:r>
              <a:rPr lang="en-US" sz="4500" dirty="0">
                <a:latin typeface="Times New Roman" panose="02020603050405020304" pitchFamily="18" charset="0"/>
                <a:cs typeface="Times New Roman" panose="02020603050405020304" pitchFamily="18" charset="0"/>
              </a:rPr>
              <a:t>The C-rich fraction of DOM is driving C:N ratios for acetate additions (Fig 1C, Fig 3C)</a:t>
            </a:r>
          </a:p>
          <a:p>
            <a:pPr marL="530225" indent="-530225" algn="just">
              <a:buFont typeface="Arial" panose="020B0604020202020204" pitchFamily="34" charset="0"/>
              <a:buChar char="•"/>
            </a:pPr>
            <a:r>
              <a:rPr lang="en-US" sz="4500" dirty="0">
                <a:latin typeface="Times New Roman" panose="02020603050405020304" pitchFamily="18" charset="0"/>
                <a:cs typeface="Times New Roman" panose="02020603050405020304" pitchFamily="18" charset="0"/>
              </a:rPr>
              <a:t>The N-rich fraction of DOM is driving C:N ratios for glycine </a:t>
            </a:r>
          </a:p>
          <a:p>
            <a:pPr algn="just"/>
            <a:r>
              <a:rPr lang="en-US" sz="4500" dirty="0">
                <a:latin typeface="Times New Roman" panose="02020603050405020304" pitchFamily="18" charset="0"/>
                <a:cs typeface="Times New Roman" panose="02020603050405020304" pitchFamily="18" charset="0"/>
              </a:rPr>
              <a:t>    (Fig 2C)</a:t>
            </a:r>
          </a:p>
          <a:p>
            <a:pPr marL="460375" indent="-460375" algn="just">
              <a:buFont typeface="Arial" panose="020B0604020202020204" pitchFamily="34" charset="0"/>
              <a:buChar char="•"/>
            </a:pPr>
            <a:r>
              <a:rPr lang="en-US" sz="4500" dirty="0">
                <a:latin typeface="Times New Roman" panose="02020603050405020304" pitchFamily="18" charset="0"/>
                <a:cs typeface="Times New Roman" panose="02020603050405020304" pitchFamily="18" charset="0"/>
              </a:rPr>
              <a:t>`Glycine seems to be preferred over the bioavailable DOC</a:t>
            </a:r>
          </a:p>
          <a:p>
            <a:pPr algn="just"/>
            <a:r>
              <a:rPr lang="en-US" sz="4500" dirty="0">
                <a:latin typeface="Times New Roman" panose="02020603050405020304" pitchFamily="18" charset="0"/>
                <a:cs typeface="Times New Roman" panose="02020603050405020304" pitchFamily="18" charset="0"/>
              </a:rPr>
              <a:t>    and DON (Fig 2A, 2B)</a:t>
            </a:r>
          </a:p>
        </p:txBody>
      </p:sp>
      <p:sp>
        <p:nvSpPr>
          <p:cNvPr id="91" name="TextBox 90">
            <a:extLst>
              <a:ext uri="{FF2B5EF4-FFF2-40B4-BE49-F238E27FC236}">
                <a16:creationId xmlns:a16="http://schemas.microsoft.com/office/drawing/2014/main" id="{85AFE040-4CAB-423D-9C7B-5464BC4FEE3B}"/>
              </a:ext>
            </a:extLst>
          </p:cNvPr>
          <p:cNvSpPr txBox="1"/>
          <p:nvPr/>
        </p:nvSpPr>
        <p:spPr>
          <a:xfrm>
            <a:off x="26293194" y="6121955"/>
            <a:ext cx="9229336" cy="707886"/>
          </a:xfrm>
          <a:prstGeom prst="rect">
            <a:avLst/>
          </a:prstGeom>
          <a:no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CRB-</a:t>
            </a:r>
            <a:r>
              <a:rPr lang="en-US" sz="4000" b="1" dirty="0">
                <a:solidFill>
                  <a:srgbClr val="FF3300"/>
                </a:solidFill>
                <a:latin typeface="Times New Roman" panose="02020603050405020304" pitchFamily="18" charset="0"/>
                <a:cs typeface="Times New Roman" panose="02020603050405020304" pitchFamily="18" charset="0"/>
              </a:rPr>
              <a:t>Glycine</a:t>
            </a:r>
          </a:p>
        </p:txBody>
      </p:sp>
      <p:sp>
        <p:nvSpPr>
          <p:cNvPr id="92" name="TextBox 91">
            <a:extLst>
              <a:ext uri="{FF2B5EF4-FFF2-40B4-BE49-F238E27FC236}">
                <a16:creationId xmlns:a16="http://schemas.microsoft.com/office/drawing/2014/main" id="{4BD1FB9D-6F9A-475B-9FE8-D064AAE9BF7A}"/>
              </a:ext>
            </a:extLst>
          </p:cNvPr>
          <p:cNvSpPr txBox="1"/>
          <p:nvPr/>
        </p:nvSpPr>
        <p:spPr>
          <a:xfrm>
            <a:off x="31993521" y="7405855"/>
            <a:ext cx="1698172" cy="630942"/>
          </a:xfrm>
          <a:prstGeom prst="rect">
            <a:avLst/>
          </a:prstGeom>
          <a:noFill/>
        </p:spPr>
        <p:txBody>
          <a:bodyPr wrap="square" rtlCol="0">
            <a:spAutoFit/>
          </a:bodyPr>
          <a:lstStyle/>
          <a:p>
            <a:pPr algn="ctr"/>
            <a:r>
              <a:rPr lang="en-US" sz="3500" b="1" dirty="0">
                <a:latin typeface="Times New Roman" panose="02020603050405020304" pitchFamily="18" charset="0"/>
                <a:cs typeface="Times New Roman" panose="02020603050405020304" pitchFamily="18" charset="0"/>
              </a:rPr>
              <a:t>A</a:t>
            </a:r>
          </a:p>
        </p:txBody>
      </p:sp>
      <p:sp>
        <p:nvSpPr>
          <p:cNvPr id="94" name="TextBox 93">
            <a:extLst>
              <a:ext uri="{FF2B5EF4-FFF2-40B4-BE49-F238E27FC236}">
                <a16:creationId xmlns:a16="http://schemas.microsoft.com/office/drawing/2014/main" id="{6EE1CC13-6608-49BC-9836-B1D46B57D392}"/>
              </a:ext>
            </a:extLst>
          </p:cNvPr>
          <p:cNvSpPr txBox="1"/>
          <p:nvPr/>
        </p:nvSpPr>
        <p:spPr>
          <a:xfrm>
            <a:off x="23889272" y="7405855"/>
            <a:ext cx="1698172" cy="630942"/>
          </a:xfrm>
          <a:prstGeom prst="rect">
            <a:avLst/>
          </a:prstGeom>
          <a:noFill/>
        </p:spPr>
        <p:txBody>
          <a:bodyPr wrap="square" rtlCol="0">
            <a:spAutoFit/>
          </a:bodyPr>
          <a:lstStyle/>
          <a:p>
            <a:pPr algn="ctr"/>
            <a:r>
              <a:rPr lang="en-US" sz="3500" b="1" dirty="0">
                <a:latin typeface="Times New Roman" panose="02020603050405020304" pitchFamily="18" charset="0"/>
                <a:cs typeface="Times New Roman" panose="02020603050405020304" pitchFamily="18" charset="0"/>
              </a:rPr>
              <a:t>A</a:t>
            </a:r>
          </a:p>
        </p:txBody>
      </p:sp>
      <p:sp>
        <p:nvSpPr>
          <p:cNvPr id="96" name="TextBox 95">
            <a:extLst>
              <a:ext uri="{FF2B5EF4-FFF2-40B4-BE49-F238E27FC236}">
                <a16:creationId xmlns:a16="http://schemas.microsoft.com/office/drawing/2014/main" id="{48CEAE09-BE7A-4C49-9902-82747C34220C}"/>
              </a:ext>
            </a:extLst>
          </p:cNvPr>
          <p:cNvSpPr txBox="1"/>
          <p:nvPr/>
        </p:nvSpPr>
        <p:spPr>
          <a:xfrm>
            <a:off x="23889272" y="19045273"/>
            <a:ext cx="1698172" cy="630942"/>
          </a:xfrm>
          <a:prstGeom prst="rect">
            <a:avLst/>
          </a:prstGeom>
          <a:noFill/>
        </p:spPr>
        <p:txBody>
          <a:bodyPr wrap="square" rtlCol="0">
            <a:spAutoFit/>
          </a:bodyPr>
          <a:lstStyle/>
          <a:p>
            <a:pPr algn="ctr"/>
            <a:r>
              <a:rPr lang="en-US" sz="3500" b="1" dirty="0">
                <a:latin typeface="Times New Roman" panose="02020603050405020304" pitchFamily="18" charset="0"/>
                <a:cs typeface="Times New Roman" panose="02020603050405020304" pitchFamily="18" charset="0"/>
              </a:rPr>
              <a:t>C</a:t>
            </a:r>
          </a:p>
        </p:txBody>
      </p:sp>
      <p:sp>
        <p:nvSpPr>
          <p:cNvPr id="98" name="TextBox 97">
            <a:extLst>
              <a:ext uri="{FF2B5EF4-FFF2-40B4-BE49-F238E27FC236}">
                <a16:creationId xmlns:a16="http://schemas.microsoft.com/office/drawing/2014/main" id="{A70FC1F0-E078-46A0-AFF2-C3A0A8A3DF43}"/>
              </a:ext>
            </a:extLst>
          </p:cNvPr>
          <p:cNvSpPr txBox="1"/>
          <p:nvPr/>
        </p:nvSpPr>
        <p:spPr>
          <a:xfrm>
            <a:off x="23889272" y="13215754"/>
            <a:ext cx="1698172" cy="630942"/>
          </a:xfrm>
          <a:prstGeom prst="rect">
            <a:avLst/>
          </a:prstGeom>
          <a:noFill/>
        </p:spPr>
        <p:txBody>
          <a:bodyPr wrap="square" rtlCol="0">
            <a:spAutoFit/>
          </a:bodyPr>
          <a:lstStyle/>
          <a:p>
            <a:pPr algn="ctr"/>
            <a:r>
              <a:rPr lang="en-US" sz="3500" b="1" dirty="0">
                <a:latin typeface="Times New Roman" panose="02020603050405020304" pitchFamily="18" charset="0"/>
                <a:cs typeface="Times New Roman" panose="02020603050405020304" pitchFamily="18" charset="0"/>
              </a:rPr>
              <a:t>B</a:t>
            </a:r>
          </a:p>
        </p:txBody>
      </p:sp>
      <p:sp>
        <p:nvSpPr>
          <p:cNvPr id="102" name="TextBox 101">
            <a:extLst>
              <a:ext uri="{FF2B5EF4-FFF2-40B4-BE49-F238E27FC236}">
                <a16:creationId xmlns:a16="http://schemas.microsoft.com/office/drawing/2014/main" id="{16F9E131-C6E8-47B7-9827-0667D2859C62}"/>
              </a:ext>
            </a:extLst>
          </p:cNvPr>
          <p:cNvSpPr txBox="1"/>
          <p:nvPr/>
        </p:nvSpPr>
        <p:spPr>
          <a:xfrm>
            <a:off x="40703478" y="19045273"/>
            <a:ext cx="1698172" cy="630942"/>
          </a:xfrm>
          <a:prstGeom prst="rect">
            <a:avLst/>
          </a:prstGeom>
          <a:noFill/>
        </p:spPr>
        <p:txBody>
          <a:bodyPr wrap="square" rtlCol="0">
            <a:spAutoFit/>
          </a:bodyPr>
          <a:lstStyle/>
          <a:p>
            <a:pPr algn="ctr"/>
            <a:r>
              <a:rPr lang="en-US" sz="3500" b="1" dirty="0">
                <a:latin typeface="Times New Roman" panose="02020603050405020304" pitchFamily="18" charset="0"/>
                <a:cs typeface="Times New Roman" panose="02020603050405020304" pitchFamily="18" charset="0"/>
              </a:rPr>
              <a:t>C</a:t>
            </a:r>
          </a:p>
        </p:txBody>
      </p:sp>
      <p:sp>
        <p:nvSpPr>
          <p:cNvPr id="103" name="TextBox 102">
            <a:extLst>
              <a:ext uri="{FF2B5EF4-FFF2-40B4-BE49-F238E27FC236}">
                <a16:creationId xmlns:a16="http://schemas.microsoft.com/office/drawing/2014/main" id="{9ABA215C-695C-4E56-9B1C-9D86D31CA41F}"/>
              </a:ext>
            </a:extLst>
          </p:cNvPr>
          <p:cNvSpPr txBox="1"/>
          <p:nvPr/>
        </p:nvSpPr>
        <p:spPr>
          <a:xfrm>
            <a:off x="31993521" y="19045273"/>
            <a:ext cx="1698172" cy="630942"/>
          </a:xfrm>
          <a:prstGeom prst="rect">
            <a:avLst/>
          </a:prstGeom>
          <a:noFill/>
        </p:spPr>
        <p:txBody>
          <a:bodyPr wrap="square" rtlCol="0">
            <a:spAutoFit/>
          </a:bodyPr>
          <a:lstStyle/>
          <a:p>
            <a:pPr algn="ctr"/>
            <a:r>
              <a:rPr lang="en-US" sz="3500" b="1" dirty="0">
                <a:latin typeface="Times New Roman" panose="02020603050405020304" pitchFamily="18" charset="0"/>
                <a:cs typeface="Times New Roman" panose="02020603050405020304" pitchFamily="18" charset="0"/>
              </a:rPr>
              <a:t>C</a:t>
            </a:r>
          </a:p>
        </p:txBody>
      </p:sp>
      <p:sp>
        <p:nvSpPr>
          <p:cNvPr id="104" name="TextBox 103">
            <a:extLst>
              <a:ext uri="{FF2B5EF4-FFF2-40B4-BE49-F238E27FC236}">
                <a16:creationId xmlns:a16="http://schemas.microsoft.com/office/drawing/2014/main" id="{3FD47F87-8ED2-495F-986F-CFF56784AE8B}"/>
              </a:ext>
            </a:extLst>
          </p:cNvPr>
          <p:cNvSpPr txBox="1"/>
          <p:nvPr/>
        </p:nvSpPr>
        <p:spPr>
          <a:xfrm>
            <a:off x="26757906" y="24337647"/>
            <a:ext cx="7630882" cy="2400657"/>
          </a:xfrm>
          <a:prstGeom prst="rect">
            <a:avLst/>
          </a:prstGeom>
          <a:noFill/>
        </p:spPr>
        <p:txBody>
          <a:bodyPr wrap="square" rtlCol="0">
            <a:spAutoFit/>
          </a:bodyPr>
          <a:lstStyle/>
          <a:p>
            <a:pPr algn="just"/>
            <a:r>
              <a:rPr lang="en-US" sz="3000" b="1" dirty="0">
                <a:latin typeface="Times New Roman" panose="02020603050405020304" pitchFamily="18" charset="0"/>
                <a:cs typeface="Times New Roman" panose="02020603050405020304" pitchFamily="18" charset="0"/>
              </a:rPr>
              <a:t>Fig 2. </a:t>
            </a:r>
            <a:r>
              <a:rPr lang="en-US" sz="3000" dirty="0">
                <a:latin typeface="Times New Roman" panose="02020603050405020304" pitchFamily="18" charset="0"/>
                <a:cs typeface="Times New Roman" panose="02020603050405020304" pitchFamily="18" charset="0"/>
              </a:rPr>
              <a:t>Ambient DOC response to manipulated glycine (A). Ambient DON response to added glycine (B). Changes in the carbon and nitrogen fractions of DOM in response to elevated glycine concentrations (C).   </a:t>
            </a:r>
          </a:p>
        </p:txBody>
      </p:sp>
      <p:graphicFrame>
        <p:nvGraphicFramePr>
          <p:cNvPr id="106" name="Chart 105">
            <a:extLst>
              <a:ext uri="{FF2B5EF4-FFF2-40B4-BE49-F238E27FC236}">
                <a16:creationId xmlns:a16="http://schemas.microsoft.com/office/drawing/2014/main" id="{96BF2808-4479-4D7A-A156-8BEB41536F65}"/>
              </a:ext>
            </a:extLst>
          </p:cNvPr>
          <p:cNvGraphicFramePr>
            <a:graphicFrameLocks/>
          </p:cNvGraphicFramePr>
          <p:nvPr>
            <p:extLst>
              <p:ext uri="{D42A27DB-BD31-4B8C-83A1-F6EECF244321}">
                <p14:modId xmlns:p14="http://schemas.microsoft.com/office/powerpoint/2010/main" val="1654938255"/>
              </p:ext>
            </p:extLst>
          </p:nvPr>
        </p:nvGraphicFramePr>
        <p:xfrm>
          <a:off x="26031156" y="12872503"/>
          <a:ext cx="8029078" cy="5943600"/>
        </p:xfrm>
        <a:graphic>
          <a:graphicData uri="http://schemas.openxmlformats.org/drawingml/2006/chart">
            <c:chart xmlns:c="http://schemas.openxmlformats.org/drawingml/2006/chart" xmlns:r="http://schemas.openxmlformats.org/officeDocument/2006/relationships" r:id="rId15"/>
          </a:graphicData>
        </a:graphic>
      </p:graphicFrame>
      <p:sp>
        <p:nvSpPr>
          <p:cNvPr id="115" name="TextBox 114">
            <a:extLst>
              <a:ext uri="{FF2B5EF4-FFF2-40B4-BE49-F238E27FC236}">
                <a16:creationId xmlns:a16="http://schemas.microsoft.com/office/drawing/2014/main" id="{DC9FE2B6-73C4-466F-A242-C82F74461A83}"/>
              </a:ext>
            </a:extLst>
          </p:cNvPr>
          <p:cNvSpPr txBox="1"/>
          <p:nvPr/>
        </p:nvSpPr>
        <p:spPr>
          <a:xfrm>
            <a:off x="34116840" y="27718734"/>
            <a:ext cx="8673257" cy="4401205"/>
          </a:xfrm>
          <a:prstGeom prst="rect">
            <a:avLst/>
          </a:prstGeom>
          <a:solidFill>
            <a:schemeClr val="bg1"/>
          </a:solidFill>
          <a:ln w="38100">
            <a:noFill/>
          </a:ln>
        </p:spPr>
        <p:txBody>
          <a:bodyPr wrap="square" rtlCol="0">
            <a:spAutoFit/>
          </a:bodyPr>
          <a:lstStyle/>
          <a:p>
            <a:pPr algn="just"/>
            <a:r>
              <a:rPr lang="en-US" sz="3500" dirty="0">
                <a:latin typeface="Times New Roman" panose="02020603050405020304" pitchFamily="18" charset="0"/>
                <a:cs typeface="Times New Roman" panose="02020603050405020304" pitchFamily="18" charset="0"/>
              </a:rPr>
              <a:t>This work was funded and supported by the New Hampshire Agricultural Experimental Station and the Water Quality Analysis Laboratory. We would like to thank Jody D. Potter for his assistance in the lab and with the data as well as Bianca Rodríguez-Cardona, Allison Herreid, Anna </a:t>
            </a:r>
            <a:r>
              <a:rPr lang="en-US" sz="3500" dirty="0" err="1">
                <a:latin typeface="Times New Roman" panose="02020603050405020304" pitchFamily="18" charset="0"/>
                <a:cs typeface="Times New Roman" panose="02020603050405020304" pitchFamily="18" charset="0"/>
              </a:rPr>
              <a:t>Lowein</a:t>
            </a:r>
            <a:r>
              <a:rPr lang="en-US" sz="3500" dirty="0">
                <a:latin typeface="Times New Roman" panose="02020603050405020304" pitchFamily="18" charset="0"/>
                <a:cs typeface="Times New Roman" panose="02020603050405020304" pitchFamily="18" charset="0"/>
              </a:rPr>
              <a:t>, Eliza Balch and Sarah Bower for their assistance in the field.</a:t>
            </a:r>
          </a:p>
        </p:txBody>
      </p:sp>
      <p:sp>
        <p:nvSpPr>
          <p:cNvPr id="116" name="TextBox 115">
            <a:extLst>
              <a:ext uri="{FF2B5EF4-FFF2-40B4-BE49-F238E27FC236}">
                <a16:creationId xmlns:a16="http://schemas.microsoft.com/office/drawing/2014/main" id="{0E1DFF8C-6A17-479E-AB3A-E55CC00F4DBF}"/>
              </a:ext>
            </a:extLst>
          </p:cNvPr>
          <p:cNvSpPr txBox="1"/>
          <p:nvPr/>
        </p:nvSpPr>
        <p:spPr>
          <a:xfrm>
            <a:off x="983462" y="27093677"/>
            <a:ext cx="4065775" cy="861774"/>
          </a:xfrm>
          <a:prstGeom prst="rect">
            <a:avLst/>
          </a:prstGeom>
          <a:noFill/>
        </p:spPr>
        <p:txBody>
          <a:bodyPr wrap="square" rtlCol="0">
            <a:spAutoFit/>
          </a:bodyPr>
          <a:lstStyle/>
          <a:p>
            <a:r>
              <a:rPr lang="en-US" sz="2500" b="1" dirty="0">
                <a:solidFill>
                  <a:schemeClr val="bg1"/>
                </a:solidFill>
                <a:latin typeface="Times New Roman" panose="02020603050405020304" pitchFamily="18" charset="0"/>
                <a:cs typeface="Times New Roman" panose="02020603050405020304" pitchFamily="18" charset="0"/>
              </a:rPr>
              <a:t>Crawford Brook (CRB) </a:t>
            </a:r>
          </a:p>
          <a:p>
            <a:r>
              <a:rPr lang="en-US" sz="2500" b="1" dirty="0">
                <a:solidFill>
                  <a:schemeClr val="bg1"/>
                </a:solidFill>
                <a:latin typeface="Times New Roman" panose="02020603050405020304" pitchFamily="18" charset="0"/>
                <a:cs typeface="Times New Roman" panose="02020603050405020304" pitchFamily="18" charset="0"/>
              </a:rPr>
              <a:t>Ellsworth ,ME</a:t>
            </a:r>
          </a:p>
        </p:txBody>
      </p:sp>
      <p:sp>
        <p:nvSpPr>
          <p:cNvPr id="117" name="TextBox 116">
            <a:extLst>
              <a:ext uri="{FF2B5EF4-FFF2-40B4-BE49-F238E27FC236}">
                <a16:creationId xmlns:a16="http://schemas.microsoft.com/office/drawing/2014/main" id="{A069A4FD-5A8F-4AFA-8CF0-6DC66851AEE5}"/>
              </a:ext>
            </a:extLst>
          </p:cNvPr>
          <p:cNvSpPr txBox="1"/>
          <p:nvPr/>
        </p:nvSpPr>
        <p:spPr>
          <a:xfrm>
            <a:off x="10257958" y="27534128"/>
            <a:ext cx="1130866" cy="477054"/>
          </a:xfrm>
          <a:prstGeom prst="rect">
            <a:avLst/>
          </a:prstGeom>
          <a:noFill/>
        </p:spPr>
        <p:txBody>
          <a:bodyPr wrap="square" rtlCol="0">
            <a:spAutoFit/>
          </a:bodyPr>
          <a:lstStyle/>
          <a:p>
            <a:r>
              <a:rPr lang="en-US" sz="2500" b="1" dirty="0">
                <a:solidFill>
                  <a:schemeClr val="bg1"/>
                </a:solidFill>
                <a:latin typeface="Times New Roman" panose="02020603050405020304" pitchFamily="18" charset="0"/>
                <a:cs typeface="Times New Roman" panose="02020603050405020304" pitchFamily="18" charset="0"/>
              </a:rPr>
              <a:t>CRB</a:t>
            </a:r>
          </a:p>
        </p:txBody>
      </p:sp>
      <p:sp>
        <p:nvSpPr>
          <p:cNvPr id="118" name="TextBox 117">
            <a:extLst>
              <a:ext uri="{FF2B5EF4-FFF2-40B4-BE49-F238E27FC236}">
                <a16:creationId xmlns:a16="http://schemas.microsoft.com/office/drawing/2014/main" id="{A601B543-46A0-468D-BA95-7358E29960FD}"/>
              </a:ext>
            </a:extLst>
          </p:cNvPr>
          <p:cNvSpPr txBox="1"/>
          <p:nvPr/>
        </p:nvSpPr>
        <p:spPr>
          <a:xfrm>
            <a:off x="12127174" y="27093677"/>
            <a:ext cx="4065775" cy="861774"/>
          </a:xfrm>
          <a:prstGeom prst="rect">
            <a:avLst/>
          </a:prstGeom>
          <a:noFill/>
        </p:spPr>
        <p:txBody>
          <a:bodyPr wrap="square" rtlCol="0">
            <a:spAutoFit/>
          </a:bodyPr>
          <a:lstStyle/>
          <a:p>
            <a:pPr algn="r"/>
            <a:r>
              <a:rPr lang="en-US" sz="2500" b="1" dirty="0" err="1">
                <a:solidFill>
                  <a:schemeClr val="bg1"/>
                </a:solidFill>
                <a:latin typeface="Times New Roman" panose="02020603050405020304" pitchFamily="18" charset="0"/>
                <a:cs typeface="Times New Roman" panose="02020603050405020304" pitchFamily="18" charset="0"/>
              </a:rPr>
              <a:t>Dowst</a:t>
            </a:r>
            <a:r>
              <a:rPr lang="en-US" sz="2500" b="1" dirty="0">
                <a:solidFill>
                  <a:schemeClr val="bg1"/>
                </a:solidFill>
                <a:latin typeface="Times New Roman" panose="02020603050405020304" pitchFamily="18" charset="0"/>
                <a:cs typeface="Times New Roman" panose="02020603050405020304" pitchFamily="18" charset="0"/>
              </a:rPr>
              <a:t> Cate Forest (DCF)</a:t>
            </a:r>
          </a:p>
          <a:p>
            <a:pPr algn="r"/>
            <a:r>
              <a:rPr lang="en-US" sz="2500" b="1" dirty="0">
                <a:solidFill>
                  <a:schemeClr val="bg1"/>
                </a:solidFill>
                <a:latin typeface="Times New Roman" panose="02020603050405020304" pitchFamily="18" charset="0"/>
                <a:cs typeface="Times New Roman" panose="02020603050405020304" pitchFamily="18" charset="0"/>
              </a:rPr>
              <a:t>Deerfield, NH</a:t>
            </a:r>
          </a:p>
        </p:txBody>
      </p:sp>
      <p:pic>
        <p:nvPicPr>
          <p:cNvPr id="1026" name="Picture 2" descr="Partners | Code.org">
            <a:extLst>
              <a:ext uri="{FF2B5EF4-FFF2-40B4-BE49-F238E27FC236}">
                <a16:creationId xmlns:a16="http://schemas.microsoft.com/office/drawing/2014/main" id="{C7C43C4C-E02F-4187-A115-49A7A81614DD}"/>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882280" y="1699406"/>
            <a:ext cx="2775791" cy="2431830"/>
          </a:xfrm>
          <a:prstGeom prst="rect">
            <a:avLst/>
          </a:prstGeom>
          <a:noFill/>
          <a:extLst>
            <a:ext uri="{909E8E84-426E-40DD-AFC4-6F175D3DCCD1}">
              <a14:hiddenFill xmlns:a14="http://schemas.microsoft.com/office/drawing/2010/main">
                <a:solidFill>
                  <a:srgbClr val="FFFFFF"/>
                </a:solidFill>
              </a14:hiddenFill>
            </a:ext>
          </a:extLst>
        </p:spPr>
      </p:pic>
      <p:sp>
        <p:nvSpPr>
          <p:cNvPr id="120" name="TextBox 119">
            <a:extLst>
              <a:ext uri="{FF2B5EF4-FFF2-40B4-BE49-F238E27FC236}">
                <a16:creationId xmlns:a16="http://schemas.microsoft.com/office/drawing/2014/main" id="{35AF9C1F-D3A4-4B56-BAB9-1CA3F9D4DAF0}"/>
              </a:ext>
            </a:extLst>
          </p:cNvPr>
          <p:cNvSpPr txBox="1"/>
          <p:nvPr/>
        </p:nvSpPr>
        <p:spPr>
          <a:xfrm>
            <a:off x="31993521" y="13220250"/>
            <a:ext cx="1698172" cy="630942"/>
          </a:xfrm>
          <a:prstGeom prst="rect">
            <a:avLst/>
          </a:prstGeom>
          <a:noFill/>
        </p:spPr>
        <p:txBody>
          <a:bodyPr wrap="square" rtlCol="0">
            <a:spAutoFit/>
          </a:bodyPr>
          <a:lstStyle/>
          <a:p>
            <a:pPr algn="ctr"/>
            <a:r>
              <a:rPr lang="en-US" sz="3500" b="1" dirty="0">
                <a:latin typeface="Times New Roman" panose="02020603050405020304" pitchFamily="18" charset="0"/>
                <a:cs typeface="Times New Roman" panose="02020603050405020304" pitchFamily="18" charset="0"/>
              </a:rPr>
              <a:t>B</a:t>
            </a:r>
          </a:p>
        </p:txBody>
      </p:sp>
      <p:sp>
        <p:nvSpPr>
          <p:cNvPr id="121" name="TextBox 120">
            <a:extLst>
              <a:ext uri="{FF2B5EF4-FFF2-40B4-BE49-F238E27FC236}">
                <a16:creationId xmlns:a16="http://schemas.microsoft.com/office/drawing/2014/main" id="{FC447FF7-B020-4C0B-9F39-1A8C6B25B18B}"/>
              </a:ext>
            </a:extLst>
          </p:cNvPr>
          <p:cNvSpPr txBox="1"/>
          <p:nvPr/>
        </p:nvSpPr>
        <p:spPr>
          <a:xfrm>
            <a:off x="40703478" y="13215754"/>
            <a:ext cx="1698172" cy="630942"/>
          </a:xfrm>
          <a:prstGeom prst="rect">
            <a:avLst/>
          </a:prstGeom>
          <a:noFill/>
        </p:spPr>
        <p:txBody>
          <a:bodyPr wrap="square" rtlCol="0">
            <a:spAutoFit/>
          </a:bodyPr>
          <a:lstStyle/>
          <a:p>
            <a:pPr algn="ctr"/>
            <a:r>
              <a:rPr lang="en-US" sz="3500" b="1" dirty="0">
                <a:latin typeface="Times New Roman" panose="02020603050405020304" pitchFamily="18" charset="0"/>
                <a:cs typeface="Times New Roman" panose="02020603050405020304" pitchFamily="18" charset="0"/>
              </a:rPr>
              <a:t>B</a:t>
            </a:r>
          </a:p>
        </p:txBody>
      </p:sp>
      <p:sp>
        <p:nvSpPr>
          <p:cNvPr id="122" name="TextBox 121">
            <a:extLst>
              <a:ext uri="{FF2B5EF4-FFF2-40B4-BE49-F238E27FC236}">
                <a16:creationId xmlns:a16="http://schemas.microsoft.com/office/drawing/2014/main" id="{64EA304F-A6AD-4276-9E69-6E0EDCBC02A4}"/>
              </a:ext>
            </a:extLst>
          </p:cNvPr>
          <p:cNvSpPr txBox="1"/>
          <p:nvPr/>
        </p:nvSpPr>
        <p:spPr>
          <a:xfrm>
            <a:off x="40703478" y="7405855"/>
            <a:ext cx="1698172" cy="630942"/>
          </a:xfrm>
          <a:prstGeom prst="rect">
            <a:avLst/>
          </a:prstGeom>
          <a:noFill/>
        </p:spPr>
        <p:txBody>
          <a:bodyPr wrap="square" rtlCol="0">
            <a:spAutoFit/>
          </a:bodyPr>
          <a:lstStyle/>
          <a:p>
            <a:pPr algn="ctr"/>
            <a:r>
              <a:rPr lang="en-US" sz="3500" b="1" dirty="0">
                <a:latin typeface="Times New Roman" panose="02020603050405020304" pitchFamily="18" charset="0"/>
                <a:cs typeface="Times New Roman" panose="02020603050405020304" pitchFamily="18" charset="0"/>
              </a:rPr>
              <a:t>A</a:t>
            </a:r>
          </a:p>
        </p:txBody>
      </p:sp>
    </p:spTree>
    <p:extLst>
      <p:ext uri="{BB962C8B-B14F-4D97-AF65-F5344CB8AC3E}">
        <p14:creationId xmlns:p14="http://schemas.microsoft.com/office/powerpoint/2010/main" val="74056718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6603</TotalTime>
  <Words>673</Words>
  <Application>Microsoft Office PowerPoint</Application>
  <PresentationFormat>Custom</PresentationFormat>
  <Paragraphs>60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Katherine X</dc:creator>
  <cp:lastModifiedBy>Katherine X</cp:lastModifiedBy>
  <cp:revision>142</cp:revision>
  <dcterms:created xsi:type="dcterms:W3CDTF">2018-09-15T20:17:55Z</dcterms:created>
  <dcterms:modified xsi:type="dcterms:W3CDTF">2019-12-06T14:09:46Z</dcterms:modified>
</cp:coreProperties>
</file>