
<file path=[Content_Types].xml><?xml version="1.0" encoding="utf-8"?>
<Types xmlns="http://schemas.openxmlformats.org/package/2006/content-types">
  <Default Extension="emf" ContentType="image/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6" r:id="rId2"/>
  </p:sldIdLst>
  <p:sldSz cx="402336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26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FF3399"/>
    <a:srgbClr val="9900CC"/>
    <a:srgbClr val="FF6600"/>
    <a:srgbClr val="0066FF"/>
    <a:srgbClr val="388B0F"/>
    <a:srgbClr val="E1F4FF"/>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8088" autoAdjust="0"/>
    <p:restoredTop sz="94249" autoAdjust="0"/>
  </p:normalViewPr>
  <p:slideViewPr>
    <p:cSldViewPr snapToGrid="0">
      <p:cViewPr>
        <p:scale>
          <a:sx n="30" d="100"/>
          <a:sy n="30" d="100"/>
        </p:scale>
        <p:origin x="138" y="24"/>
      </p:cViewPr>
      <p:guideLst>
        <p:guide orient="horz" pos="10368"/>
        <p:guide pos="1267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E9B36E-003E-4457-B9D4-C35388234F53}" type="datetimeFigureOut">
              <a:rPr lang="en-US" smtClean="0"/>
              <a:t>12/5/2019</a:t>
            </a:fld>
            <a:endParaRPr lang="en-US"/>
          </a:p>
        </p:txBody>
      </p:sp>
      <p:sp>
        <p:nvSpPr>
          <p:cNvPr id="4" name="Slide Image Placeholder 3"/>
          <p:cNvSpPr>
            <a:spLocks noGrp="1" noRot="1" noChangeAspect="1"/>
          </p:cNvSpPr>
          <p:nvPr>
            <p:ph type="sldImg" idx="2"/>
          </p:nvPr>
        </p:nvSpPr>
        <p:spPr>
          <a:xfrm>
            <a:off x="1543050" y="1143000"/>
            <a:ext cx="37719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90BF26-9DE2-4CD7-BBD1-2457CE916D2A}" type="slidenum">
              <a:rPr lang="en-US" smtClean="0"/>
              <a:t>‹#›</a:t>
            </a:fld>
            <a:endParaRPr lang="en-US"/>
          </a:p>
        </p:txBody>
      </p:sp>
    </p:spTree>
    <p:extLst>
      <p:ext uri="{BB962C8B-B14F-4D97-AF65-F5344CB8AC3E}">
        <p14:creationId xmlns:p14="http://schemas.microsoft.com/office/powerpoint/2010/main" val="21513082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5387342"/>
            <a:ext cx="34198560" cy="11460480"/>
          </a:xfrm>
        </p:spPr>
        <p:txBody>
          <a:bodyPr anchor="b"/>
          <a:lstStyle>
            <a:lvl1pPr algn="ctr">
              <a:defRPr sz="26400"/>
            </a:lvl1pPr>
          </a:lstStyle>
          <a:p>
            <a:r>
              <a:rPr lang="en-US"/>
              <a:t>Click to edit Master title style</a:t>
            </a:r>
            <a:endParaRPr lang="en-US" dirty="0"/>
          </a:p>
        </p:txBody>
      </p:sp>
      <p:sp>
        <p:nvSpPr>
          <p:cNvPr id="3" name="Subtitle 2"/>
          <p:cNvSpPr>
            <a:spLocks noGrp="1"/>
          </p:cNvSpPr>
          <p:nvPr>
            <p:ph type="subTitle" idx="1"/>
          </p:nvPr>
        </p:nvSpPr>
        <p:spPr>
          <a:xfrm>
            <a:off x="5029200" y="17289782"/>
            <a:ext cx="30175200" cy="7947658"/>
          </a:xfrm>
        </p:spPr>
        <p:txBody>
          <a:bodyPr/>
          <a:lstStyle>
            <a:lvl1pPr marL="0" indent="0" algn="ctr">
              <a:buNone/>
              <a:defRPr sz="10560"/>
            </a:lvl1pPr>
            <a:lvl2pPr marL="2011680" indent="0" algn="ctr">
              <a:buNone/>
              <a:defRPr sz="8800"/>
            </a:lvl2pPr>
            <a:lvl3pPr marL="4023360" indent="0" algn="ctr">
              <a:buNone/>
              <a:defRPr sz="7920"/>
            </a:lvl3pPr>
            <a:lvl4pPr marL="6035040" indent="0" algn="ctr">
              <a:buNone/>
              <a:defRPr sz="7040"/>
            </a:lvl4pPr>
            <a:lvl5pPr marL="8046720" indent="0" algn="ctr">
              <a:buNone/>
              <a:defRPr sz="7040"/>
            </a:lvl5pPr>
            <a:lvl6pPr marL="10058400" indent="0" algn="ctr">
              <a:buNone/>
              <a:defRPr sz="7040"/>
            </a:lvl6pPr>
            <a:lvl7pPr marL="12070080" indent="0" algn="ctr">
              <a:buNone/>
              <a:defRPr sz="7040"/>
            </a:lvl7pPr>
            <a:lvl8pPr marL="14081760" indent="0" algn="ctr">
              <a:buNone/>
              <a:defRPr sz="7040"/>
            </a:lvl8pPr>
            <a:lvl9pPr marL="16093440" indent="0" algn="ctr">
              <a:buNone/>
              <a:defRPr sz="70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5968FD4-16AE-4BD4-B302-A193CB2E75C1}" type="datetimeFigureOut">
              <a:rPr lang="en-US" smtClean="0"/>
              <a:t>11/21/2019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7E75C0-6EFA-43BA-AC41-55C2084042C0}" type="slidenum">
              <a:rPr lang="en-US" smtClean="0"/>
              <a:t>‹#›</a:t>
            </a:fld>
            <a:endParaRPr lang="en-US"/>
          </a:p>
        </p:txBody>
      </p:sp>
    </p:spTree>
    <p:extLst>
      <p:ext uri="{BB962C8B-B14F-4D97-AF65-F5344CB8AC3E}">
        <p14:creationId xmlns:p14="http://schemas.microsoft.com/office/powerpoint/2010/main" val="255970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968FD4-16AE-4BD4-B302-A193CB2E75C1}" type="datetimeFigureOut">
              <a:rPr lang="en-US" smtClean="0"/>
              <a:t>11/21/2019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7E75C0-6EFA-43BA-AC41-55C2084042C0}" type="slidenum">
              <a:rPr lang="en-US" smtClean="0"/>
              <a:t>‹#›</a:t>
            </a:fld>
            <a:endParaRPr lang="en-US"/>
          </a:p>
        </p:txBody>
      </p:sp>
    </p:spTree>
    <p:extLst>
      <p:ext uri="{BB962C8B-B14F-4D97-AF65-F5344CB8AC3E}">
        <p14:creationId xmlns:p14="http://schemas.microsoft.com/office/powerpoint/2010/main" val="18028765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45107" y="8206749"/>
            <a:ext cx="34701480" cy="13693138"/>
          </a:xfrm>
        </p:spPr>
        <p:txBody>
          <a:bodyPr anchor="b"/>
          <a:lstStyle>
            <a:lvl1pPr>
              <a:defRPr sz="26400"/>
            </a:lvl1pPr>
          </a:lstStyle>
          <a:p>
            <a:r>
              <a:rPr lang="en-US"/>
              <a:t>Click to edit Master title style</a:t>
            </a:r>
            <a:endParaRPr lang="en-US" dirty="0"/>
          </a:p>
        </p:txBody>
      </p:sp>
      <p:sp>
        <p:nvSpPr>
          <p:cNvPr id="3" name="Text Placeholder 2"/>
          <p:cNvSpPr>
            <a:spLocks noGrp="1"/>
          </p:cNvSpPr>
          <p:nvPr>
            <p:ph type="body" idx="1"/>
          </p:nvPr>
        </p:nvSpPr>
        <p:spPr>
          <a:xfrm>
            <a:off x="2745107" y="22029429"/>
            <a:ext cx="34701480" cy="7200898"/>
          </a:xfrm>
        </p:spPr>
        <p:txBody>
          <a:bodyPr/>
          <a:lstStyle>
            <a:lvl1pPr marL="0" indent="0">
              <a:buNone/>
              <a:defRPr sz="10560">
                <a:solidFill>
                  <a:schemeClr val="tx1"/>
                </a:solidFill>
              </a:defRPr>
            </a:lvl1pPr>
            <a:lvl2pPr marL="2011680" indent="0">
              <a:buNone/>
              <a:defRPr sz="8800">
                <a:solidFill>
                  <a:schemeClr val="tx1">
                    <a:tint val="75000"/>
                  </a:schemeClr>
                </a:solidFill>
              </a:defRPr>
            </a:lvl2pPr>
            <a:lvl3pPr marL="4023360" indent="0">
              <a:buNone/>
              <a:defRPr sz="7920">
                <a:solidFill>
                  <a:schemeClr val="tx1">
                    <a:tint val="75000"/>
                  </a:schemeClr>
                </a:solidFill>
              </a:defRPr>
            </a:lvl3pPr>
            <a:lvl4pPr marL="6035040" indent="0">
              <a:buNone/>
              <a:defRPr sz="7040">
                <a:solidFill>
                  <a:schemeClr val="tx1">
                    <a:tint val="75000"/>
                  </a:schemeClr>
                </a:solidFill>
              </a:defRPr>
            </a:lvl4pPr>
            <a:lvl5pPr marL="8046720" indent="0">
              <a:buNone/>
              <a:defRPr sz="7040">
                <a:solidFill>
                  <a:schemeClr val="tx1">
                    <a:tint val="75000"/>
                  </a:schemeClr>
                </a:solidFill>
              </a:defRPr>
            </a:lvl5pPr>
            <a:lvl6pPr marL="10058400" indent="0">
              <a:buNone/>
              <a:defRPr sz="7040">
                <a:solidFill>
                  <a:schemeClr val="tx1">
                    <a:tint val="75000"/>
                  </a:schemeClr>
                </a:solidFill>
              </a:defRPr>
            </a:lvl6pPr>
            <a:lvl7pPr marL="12070080" indent="0">
              <a:buNone/>
              <a:defRPr sz="7040">
                <a:solidFill>
                  <a:schemeClr val="tx1">
                    <a:tint val="75000"/>
                  </a:schemeClr>
                </a:solidFill>
              </a:defRPr>
            </a:lvl7pPr>
            <a:lvl8pPr marL="14081760" indent="0">
              <a:buNone/>
              <a:defRPr sz="7040">
                <a:solidFill>
                  <a:schemeClr val="tx1">
                    <a:tint val="75000"/>
                  </a:schemeClr>
                </a:solidFill>
              </a:defRPr>
            </a:lvl8pPr>
            <a:lvl9pPr marL="16093440" indent="0">
              <a:buNone/>
              <a:defRPr sz="70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968FD4-16AE-4BD4-B302-A193CB2E75C1}" type="datetimeFigureOut">
              <a:rPr lang="en-US" smtClean="0"/>
              <a:t>11/21/2019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7E75C0-6EFA-43BA-AC41-55C2084042C0}" type="slidenum">
              <a:rPr lang="en-US" smtClean="0"/>
              <a:t>‹#›</a:t>
            </a:fld>
            <a:endParaRPr lang="en-US"/>
          </a:p>
        </p:txBody>
      </p:sp>
    </p:spTree>
    <p:extLst>
      <p:ext uri="{BB962C8B-B14F-4D97-AF65-F5344CB8AC3E}">
        <p14:creationId xmlns:p14="http://schemas.microsoft.com/office/powerpoint/2010/main" val="35834530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766060" y="8763000"/>
            <a:ext cx="1709928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0368260" y="8763000"/>
            <a:ext cx="1709928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968FD4-16AE-4BD4-B302-A193CB2E75C1}" type="datetimeFigureOut">
              <a:rPr lang="en-US" smtClean="0"/>
              <a:t>11/21/2019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7E75C0-6EFA-43BA-AC41-55C2084042C0}" type="slidenum">
              <a:rPr lang="en-US" smtClean="0"/>
              <a:t>‹#›</a:t>
            </a:fld>
            <a:endParaRPr lang="en-US"/>
          </a:p>
        </p:txBody>
      </p:sp>
    </p:spTree>
    <p:extLst>
      <p:ext uri="{BB962C8B-B14F-4D97-AF65-F5344CB8AC3E}">
        <p14:creationId xmlns:p14="http://schemas.microsoft.com/office/powerpoint/2010/main" val="138892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71300" y="1752607"/>
            <a:ext cx="3470148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771305" y="8069582"/>
            <a:ext cx="17020696"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Click to edit Master text styles</a:t>
            </a:r>
          </a:p>
        </p:txBody>
      </p:sp>
      <p:sp>
        <p:nvSpPr>
          <p:cNvPr id="4" name="Content Placeholder 3"/>
          <p:cNvSpPr>
            <a:spLocks noGrp="1"/>
          </p:cNvSpPr>
          <p:nvPr>
            <p:ph sz="half" idx="2"/>
          </p:nvPr>
        </p:nvSpPr>
        <p:spPr>
          <a:xfrm>
            <a:off x="2771305" y="12024360"/>
            <a:ext cx="17020696"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0368262" y="8069582"/>
            <a:ext cx="17104520"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Click to edit Master text styles</a:t>
            </a:r>
          </a:p>
        </p:txBody>
      </p:sp>
      <p:sp>
        <p:nvSpPr>
          <p:cNvPr id="6" name="Content Placeholder 5"/>
          <p:cNvSpPr>
            <a:spLocks noGrp="1"/>
          </p:cNvSpPr>
          <p:nvPr>
            <p:ph sz="quarter" idx="4"/>
          </p:nvPr>
        </p:nvSpPr>
        <p:spPr>
          <a:xfrm>
            <a:off x="20368262" y="12024360"/>
            <a:ext cx="17104520"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5968FD4-16AE-4BD4-B302-A193CB2E75C1}" type="datetimeFigureOut">
              <a:rPr lang="en-US" smtClean="0"/>
              <a:t>11/21/2019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77E75C0-6EFA-43BA-AC41-55C2084042C0}" type="slidenum">
              <a:rPr lang="en-US" smtClean="0"/>
              <a:t>‹#›</a:t>
            </a:fld>
            <a:endParaRPr lang="en-US"/>
          </a:p>
        </p:txBody>
      </p:sp>
    </p:spTree>
    <p:extLst>
      <p:ext uri="{BB962C8B-B14F-4D97-AF65-F5344CB8AC3E}">
        <p14:creationId xmlns:p14="http://schemas.microsoft.com/office/powerpoint/2010/main" val="2890738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5968FD4-16AE-4BD4-B302-A193CB2E75C1}" type="datetimeFigureOut">
              <a:rPr lang="en-US" smtClean="0"/>
              <a:t>11/21/2019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77E75C0-6EFA-43BA-AC41-55C2084042C0}" type="slidenum">
              <a:rPr lang="en-US" smtClean="0"/>
              <a:t>‹#›</a:t>
            </a:fld>
            <a:endParaRPr lang="en-US"/>
          </a:p>
        </p:txBody>
      </p:sp>
    </p:spTree>
    <p:extLst>
      <p:ext uri="{BB962C8B-B14F-4D97-AF65-F5344CB8AC3E}">
        <p14:creationId xmlns:p14="http://schemas.microsoft.com/office/powerpoint/2010/main" val="30427260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968FD4-16AE-4BD4-B302-A193CB2E75C1}" type="datetimeFigureOut">
              <a:rPr lang="en-US" smtClean="0"/>
              <a:t>11/21/2019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77E75C0-6EFA-43BA-AC41-55C2084042C0}" type="slidenum">
              <a:rPr lang="en-US" smtClean="0"/>
              <a:t>‹#›</a:t>
            </a:fld>
            <a:endParaRPr lang="en-US"/>
          </a:p>
        </p:txBody>
      </p:sp>
    </p:spTree>
    <p:extLst>
      <p:ext uri="{BB962C8B-B14F-4D97-AF65-F5344CB8AC3E}">
        <p14:creationId xmlns:p14="http://schemas.microsoft.com/office/powerpoint/2010/main" val="4126035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Content Placeholder 2"/>
          <p:cNvSpPr>
            <a:spLocks noGrp="1"/>
          </p:cNvSpPr>
          <p:nvPr>
            <p:ph idx="1"/>
          </p:nvPr>
        </p:nvSpPr>
        <p:spPr>
          <a:xfrm>
            <a:off x="17104520" y="4739647"/>
            <a:ext cx="20368260" cy="23393400"/>
          </a:xfrm>
        </p:spPr>
        <p:txBody>
          <a:bodyPr/>
          <a:lstStyle>
            <a:lvl1pPr>
              <a:defRPr sz="14080"/>
            </a:lvl1pPr>
            <a:lvl2pPr>
              <a:defRPr sz="12320"/>
            </a:lvl2pPr>
            <a:lvl3pPr>
              <a:defRPr sz="10560"/>
            </a:lvl3pPr>
            <a:lvl4pPr>
              <a:defRPr sz="8800"/>
            </a:lvl4pPr>
            <a:lvl5pPr>
              <a:defRPr sz="8800"/>
            </a:lvl5pPr>
            <a:lvl6pPr>
              <a:defRPr sz="8800"/>
            </a:lvl6pPr>
            <a:lvl7pPr>
              <a:defRPr sz="8800"/>
            </a:lvl7pPr>
            <a:lvl8pPr>
              <a:defRPr sz="8800"/>
            </a:lvl8pPr>
            <a:lvl9pPr>
              <a:defRPr sz="8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Click to edit Master text styles</a:t>
            </a:r>
          </a:p>
        </p:txBody>
      </p:sp>
      <p:sp>
        <p:nvSpPr>
          <p:cNvPr id="5" name="Date Placeholder 4"/>
          <p:cNvSpPr>
            <a:spLocks noGrp="1"/>
          </p:cNvSpPr>
          <p:nvPr>
            <p:ph type="dt" sz="half" idx="10"/>
          </p:nvPr>
        </p:nvSpPr>
        <p:spPr/>
        <p:txBody>
          <a:bodyPr/>
          <a:lstStyle/>
          <a:p>
            <a:fld id="{05968FD4-16AE-4BD4-B302-A193CB2E75C1}" type="datetimeFigureOut">
              <a:rPr lang="en-US" smtClean="0"/>
              <a:t>11/21/2019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7E75C0-6EFA-43BA-AC41-55C2084042C0}" type="slidenum">
              <a:rPr lang="en-US" smtClean="0"/>
              <a:t>‹#›</a:t>
            </a:fld>
            <a:endParaRPr lang="en-US"/>
          </a:p>
        </p:txBody>
      </p:sp>
    </p:spTree>
    <p:extLst>
      <p:ext uri="{BB962C8B-B14F-4D97-AF65-F5344CB8AC3E}">
        <p14:creationId xmlns:p14="http://schemas.microsoft.com/office/powerpoint/2010/main" val="1170414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04520" y="4739647"/>
            <a:ext cx="20368260" cy="23393400"/>
          </a:xfrm>
        </p:spPr>
        <p:txBody>
          <a:bodyPr anchor="t"/>
          <a:lstStyle>
            <a:lvl1pPr marL="0" indent="0">
              <a:buNone/>
              <a:defRPr sz="14080"/>
            </a:lvl1pPr>
            <a:lvl2pPr marL="2011680" indent="0">
              <a:buNone/>
              <a:defRPr sz="12320"/>
            </a:lvl2pPr>
            <a:lvl3pPr marL="4023360" indent="0">
              <a:buNone/>
              <a:defRPr sz="10560"/>
            </a:lvl3pPr>
            <a:lvl4pPr marL="6035040" indent="0">
              <a:buNone/>
              <a:defRPr sz="8800"/>
            </a:lvl4pPr>
            <a:lvl5pPr marL="8046720" indent="0">
              <a:buNone/>
              <a:defRPr sz="8800"/>
            </a:lvl5pPr>
            <a:lvl6pPr marL="10058400" indent="0">
              <a:buNone/>
              <a:defRPr sz="8800"/>
            </a:lvl6pPr>
            <a:lvl7pPr marL="12070080" indent="0">
              <a:buNone/>
              <a:defRPr sz="8800"/>
            </a:lvl7pPr>
            <a:lvl8pPr marL="14081760" indent="0">
              <a:buNone/>
              <a:defRPr sz="8800"/>
            </a:lvl8pPr>
            <a:lvl9pPr marL="16093440" indent="0">
              <a:buNone/>
              <a:defRPr sz="8800"/>
            </a:lvl9pPr>
          </a:lstStyle>
          <a:p>
            <a:r>
              <a:rPr lang="en-US"/>
              <a:t>Click icon to add picture</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Click to edit Master text styles</a:t>
            </a:r>
          </a:p>
        </p:txBody>
      </p:sp>
      <p:sp>
        <p:nvSpPr>
          <p:cNvPr id="5" name="Date Placeholder 4"/>
          <p:cNvSpPr>
            <a:spLocks noGrp="1"/>
          </p:cNvSpPr>
          <p:nvPr>
            <p:ph type="dt" sz="half" idx="10"/>
          </p:nvPr>
        </p:nvSpPr>
        <p:spPr/>
        <p:txBody>
          <a:bodyPr/>
          <a:lstStyle/>
          <a:p>
            <a:fld id="{05968FD4-16AE-4BD4-B302-A193CB2E75C1}" type="datetimeFigureOut">
              <a:rPr lang="en-US" smtClean="0"/>
              <a:t>11/21/2019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7E75C0-6EFA-43BA-AC41-55C2084042C0}" type="slidenum">
              <a:rPr lang="en-US" smtClean="0"/>
              <a:t>‹#›</a:t>
            </a:fld>
            <a:endParaRPr lang="en-US"/>
          </a:p>
        </p:txBody>
      </p:sp>
    </p:spTree>
    <p:extLst>
      <p:ext uri="{BB962C8B-B14F-4D97-AF65-F5344CB8AC3E}">
        <p14:creationId xmlns:p14="http://schemas.microsoft.com/office/powerpoint/2010/main" val="36582948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968FD4-16AE-4BD4-B302-A193CB2E75C1}" type="datetimeFigureOut">
              <a:rPr lang="en-US" smtClean="0"/>
              <a:t>11/21/2019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7E75C0-6EFA-43BA-AC41-55C2084042C0}" type="slidenum">
              <a:rPr lang="en-US" smtClean="0"/>
              <a:t>‹#›</a:t>
            </a:fld>
            <a:endParaRPr lang="en-US"/>
          </a:p>
        </p:txBody>
      </p:sp>
    </p:spTree>
    <p:extLst>
      <p:ext uri="{BB962C8B-B14F-4D97-AF65-F5344CB8AC3E}">
        <p14:creationId xmlns:p14="http://schemas.microsoft.com/office/powerpoint/2010/main" val="15679504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792172" y="1752600"/>
            <a:ext cx="867537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766062" y="1752600"/>
            <a:ext cx="2552319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968FD4-16AE-4BD4-B302-A193CB2E75C1}" type="datetimeFigureOut">
              <a:rPr lang="en-US" smtClean="0"/>
              <a:t>11/21/2019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7E75C0-6EFA-43BA-AC41-55C2084042C0}" type="slidenum">
              <a:rPr lang="en-US" smtClean="0"/>
              <a:t>‹#›</a:t>
            </a:fld>
            <a:endParaRPr lang="en-US"/>
          </a:p>
        </p:txBody>
      </p:sp>
    </p:spTree>
    <p:extLst>
      <p:ext uri="{BB962C8B-B14F-4D97-AF65-F5344CB8AC3E}">
        <p14:creationId xmlns:p14="http://schemas.microsoft.com/office/powerpoint/2010/main" val="2174812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6060" y="1752607"/>
            <a:ext cx="3470148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66060" y="30510487"/>
            <a:ext cx="9052560" cy="1752600"/>
          </a:xfrm>
          <a:prstGeom prst="rect">
            <a:avLst/>
          </a:prstGeom>
        </p:spPr>
        <p:txBody>
          <a:bodyPr vert="horz" lIns="91440" tIns="45720" rIns="91440" bIns="45720" rtlCol="0" anchor="ctr"/>
          <a:lstStyle>
            <a:lvl1pPr algn="l">
              <a:defRPr sz="5280">
                <a:solidFill>
                  <a:schemeClr val="tx1">
                    <a:tint val="75000"/>
                  </a:schemeClr>
                </a:solidFill>
              </a:defRPr>
            </a:lvl1pPr>
          </a:lstStyle>
          <a:p>
            <a:fld id="{05968FD4-16AE-4BD4-B302-A193CB2E75C1}" type="datetimeFigureOut">
              <a:rPr lang="en-US" smtClean="0"/>
              <a:t>11/21/2019</a:t>
            </a:fld>
            <a:endParaRPr lang="en-US"/>
          </a:p>
        </p:txBody>
      </p:sp>
      <p:sp>
        <p:nvSpPr>
          <p:cNvPr id="5" name="Footer Placeholder 4"/>
          <p:cNvSpPr>
            <a:spLocks noGrp="1"/>
          </p:cNvSpPr>
          <p:nvPr>
            <p:ph type="ftr" sz="quarter" idx="3"/>
          </p:nvPr>
        </p:nvSpPr>
        <p:spPr>
          <a:xfrm>
            <a:off x="13327380" y="30510487"/>
            <a:ext cx="13578840" cy="1752600"/>
          </a:xfrm>
          <a:prstGeom prst="rect">
            <a:avLst/>
          </a:prstGeom>
        </p:spPr>
        <p:txBody>
          <a:bodyPr vert="horz" lIns="91440" tIns="45720" rIns="91440" bIns="45720" rtlCol="0" anchor="ctr"/>
          <a:lstStyle>
            <a:lvl1pPr algn="ctr">
              <a:defRPr sz="52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414980" y="30510487"/>
            <a:ext cx="9052560" cy="1752600"/>
          </a:xfrm>
          <a:prstGeom prst="rect">
            <a:avLst/>
          </a:prstGeom>
        </p:spPr>
        <p:txBody>
          <a:bodyPr vert="horz" lIns="91440" tIns="45720" rIns="91440" bIns="45720" rtlCol="0" anchor="ctr"/>
          <a:lstStyle>
            <a:lvl1pPr algn="r">
              <a:defRPr sz="5280">
                <a:solidFill>
                  <a:schemeClr val="tx1">
                    <a:tint val="75000"/>
                  </a:schemeClr>
                </a:solidFill>
              </a:defRPr>
            </a:lvl1pPr>
          </a:lstStyle>
          <a:p>
            <a:fld id="{E77E75C0-6EFA-43BA-AC41-55C2084042C0}" type="slidenum">
              <a:rPr lang="en-US" smtClean="0"/>
              <a:t>‹#›</a:t>
            </a:fld>
            <a:endParaRPr lang="en-US"/>
          </a:p>
        </p:txBody>
      </p:sp>
    </p:spTree>
    <p:extLst>
      <p:ext uri="{BB962C8B-B14F-4D97-AF65-F5344CB8AC3E}">
        <p14:creationId xmlns:p14="http://schemas.microsoft.com/office/powerpoint/2010/main" val="2501965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p:titleStyle>
    <p:bodyStyle>
      <a:lvl1pPr marL="1005840" indent="-1005840" algn="l" defTabSz="4023360" rtl="0" eaLnBrk="1" latinLnBrk="0" hangingPunct="1">
        <a:lnSpc>
          <a:spcPct val="90000"/>
        </a:lnSpc>
        <a:spcBef>
          <a:spcPts val="4400"/>
        </a:spcBef>
        <a:buFont typeface="Arial" panose="020B0604020202020204" pitchFamily="34" charset="0"/>
        <a:buChar char="•"/>
        <a:defRPr sz="12320" kern="1200">
          <a:solidFill>
            <a:schemeClr val="tx1"/>
          </a:solidFill>
          <a:latin typeface="+mn-lt"/>
          <a:ea typeface="+mn-ea"/>
          <a:cs typeface="+mn-cs"/>
        </a:defRPr>
      </a:lvl1pPr>
      <a:lvl2pPr marL="3017520" indent="-1005840" algn="l" defTabSz="4023360" rtl="0" eaLnBrk="1" latinLnBrk="0" hangingPunct="1">
        <a:lnSpc>
          <a:spcPct val="90000"/>
        </a:lnSpc>
        <a:spcBef>
          <a:spcPts val="2200"/>
        </a:spcBef>
        <a:buFont typeface="Arial" panose="020B0604020202020204" pitchFamily="34" charset="0"/>
        <a:buChar char="•"/>
        <a:defRPr sz="10560" kern="1200">
          <a:solidFill>
            <a:schemeClr val="tx1"/>
          </a:solidFill>
          <a:latin typeface="+mn-lt"/>
          <a:ea typeface="+mn-ea"/>
          <a:cs typeface="+mn-cs"/>
        </a:defRPr>
      </a:lvl2pPr>
      <a:lvl3pPr marL="5029200" indent="-1005840" algn="l" defTabSz="4023360" rtl="0" eaLnBrk="1" latinLnBrk="0" hangingPunct="1">
        <a:lnSpc>
          <a:spcPct val="90000"/>
        </a:lnSpc>
        <a:spcBef>
          <a:spcPts val="2200"/>
        </a:spcBef>
        <a:buFont typeface="Arial" panose="020B0604020202020204" pitchFamily="34" charset="0"/>
        <a:buChar char="•"/>
        <a:defRPr sz="8800" kern="1200">
          <a:solidFill>
            <a:schemeClr val="tx1"/>
          </a:solidFill>
          <a:latin typeface="+mn-lt"/>
          <a:ea typeface="+mn-ea"/>
          <a:cs typeface="+mn-cs"/>
        </a:defRPr>
      </a:lvl3pPr>
      <a:lvl4pPr marL="70408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4pPr>
      <a:lvl5pPr marL="905256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5pPr>
      <a:lvl6pPr marL="1106424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6pPr>
      <a:lvl7pPr marL="1307592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7pPr>
      <a:lvl8pPr marL="1508760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8pPr>
      <a:lvl9pPr marL="170992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9pPr>
    </p:bodyStyle>
    <p:otherStyle>
      <a:defPPr>
        <a:defRPr lang="en-US"/>
      </a:defPPr>
      <a:lvl1pPr marL="0" algn="l" defTabSz="4023360" rtl="0" eaLnBrk="1" latinLnBrk="0" hangingPunct="1">
        <a:defRPr sz="7920" kern="1200">
          <a:solidFill>
            <a:schemeClr val="tx1"/>
          </a:solidFill>
          <a:latin typeface="+mn-lt"/>
          <a:ea typeface="+mn-ea"/>
          <a:cs typeface="+mn-cs"/>
        </a:defRPr>
      </a:lvl1pPr>
      <a:lvl2pPr marL="2011680" algn="l" defTabSz="4023360" rtl="0" eaLnBrk="1" latinLnBrk="0" hangingPunct="1">
        <a:defRPr sz="7920" kern="1200">
          <a:solidFill>
            <a:schemeClr val="tx1"/>
          </a:solidFill>
          <a:latin typeface="+mn-lt"/>
          <a:ea typeface="+mn-ea"/>
          <a:cs typeface="+mn-cs"/>
        </a:defRPr>
      </a:lvl2pPr>
      <a:lvl3pPr marL="4023360" algn="l" defTabSz="4023360" rtl="0" eaLnBrk="1" latinLnBrk="0" hangingPunct="1">
        <a:defRPr sz="7920" kern="1200">
          <a:solidFill>
            <a:schemeClr val="tx1"/>
          </a:solidFill>
          <a:latin typeface="+mn-lt"/>
          <a:ea typeface="+mn-ea"/>
          <a:cs typeface="+mn-cs"/>
        </a:defRPr>
      </a:lvl3pPr>
      <a:lvl4pPr marL="6035040" algn="l" defTabSz="4023360" rtl="0" eaLnBrk="1" latinLnBrk="0" hangingPunct="1">
        <a:defRPr sz="7920" kern="1200">
          <a:solidFill>
            <a:schemeClr val="tx1"/>
          </a:solidFill>
          <a:latin typeface="+mn-lt"/>
          <a:ea typeface="+mn-ea"/>
          <a:cs typeface="+mn-cs"/>
        </a:defRPr>
      </a:lvl4pPr>
      <a:lvl5pPr marL="8046720" algn="l" defTabSz="4023360" rtl="0" eaLnBrk="1" latinLnBrk="0" hangingPunct="1">
        <a:defRPr sz="7920" kern="1200">
          <a:solidFill>
            <a:schemeClr val="tx1"/>
          </a:solidFill>
          <a:latin typeface="+mn-lt"/>
          <a:ea typeface="+mn-ea"/>
          <a:cs typeface="+mn-cs"/>
        </a:defRPr>
      </a:lvl5pPr>
      <a:lvl6pPr marL="10058400" algn="l" defTabSz="4023360" rtl="0" eaLnBrk="1" latinLnBrk="0" hangingPunct="1">
        <a:defRPr sz="7920" kern="1200">
          <a:solidFill>
            <a:schemeClr val="tx1"/>
          </a:solidFill>
          <a:latin typeface="+mn-lt"/>
          <a:ea typeface="+mn-ea"/>
          <a:cs typeface="+mn-cs"/>
        </a:defRPr>
      </a:lvl6pPr>
      <a:lvl7pPr marL="12070080" algn="l" defTabSz="4023360" rtl="0" eaLnBrk="1" latinLnBrk="0" hangingPunct="1">
        <a:defRPr sz="7920" kern="1200">
          <a:solidFill>
            <a:schemeClr val="tx1"/>
          </a:solidFill>
          <a:latin typeface="+mn-lt"/>
          <a:ea typeface="+mn-ea"/>
          <a:cs typeface="+mn-cs"/>
        </a:defRPr>
      </a:lvl7pPr>
      <a:lvl8pPr marL="14081760" algn="l" defTabSz="4023360" rtl="0" eaLnBrk="1" latinLnBrk="0" hangingPunct="1">
        <a:defRPr sz="7920" kern="1200">
          <a:solidFill>
            <a:schemeClr val="tx1"/>
          </a:solidFill>
          <a:latin typeface="+mn-lt"/>
          <a:ea typeface="+mn-ea"/>
          <a:cs typeface="+mn-cs"/>
        </a:defRPr>
      </a:lvl8pPr>
      <a:lvl9pPr marL="16093440" algn="l" defTabSz="4023360" rtl="0" eaLnBrk="1" latinLnBrk="0" hangingPunct="1">
        <a:defRPr sz="7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13" Type="http://schemas.openxmlformats.org/officeDocument/2006/relationships/image" Target="../media/image11.emf"/><Relationship Id="rId18" Type="http://schemas.openxmlformats.org/officeDocument/2006/relationships/image" Target="../media/image16.emf"/><Relationship Id="rId26" Type="http://schemas.openxmlformats.org/officeDocument/2006/relationships/image" Target="../media/image24.emf"/><Relationship Id="rId3" Type="http://schemas.openxmlformats.org/officeDocument/2006/relationships/image" Target="../media/image1.png"/><Relationship Id="rId21" Type="http://schemas.openxmlformats.org/officeDocument/2006/relationships/image" Target="../media/image19.emf"/><Relationship Id="rId34" Type="http://schemas.openxmlformats.org/officeDocument/2006/relationships/image" Target="../media/image32.png"/><Relationship Id="rId7" Type="http://schemas.openxmlformats.org/officeDocument/2006/relationships/image" Target="../media/image5.png"/><Relationship Id="rId12" Type="http://schemas.openxmlformats.org/officeDocument/2006/relationships/image" Target="../media/image10.emf"/><Relationship Id="rId17" Type="http://schemas.openxmlformats.org/officeDocument/2006/relationships/image" Target="../media/image15.emf"/><Relationship Id="rId25" Type="http://schemas.openxmlformats.org/officeDocument/2006/relationships/image" Target="../media/image23.emf"/><Relationship Id="rId33" Type="http://schemas.openxmlformats.org/officeDocument/2006/relationships/image" Target="../media/image31.png"/><Relationship Id="rId2" Type="http://schemas.openxmlformats.org/officeDocument/2006/relationships/hyperlink" Target="mailto:kab2014@wildcats.unh.edu" TargetMode="External"/><Relationship Id="rId16" Type="http://schemas.openxmlformats.org/officeDocument/2006/relationships/image" Target="../media/image14.emf"/><Relationship Id="rId20" Type="http://schemas.openxmlformats.org/officeDocument/2006/relationships/image" Target="../media/image18.emf"/><Relationship Id="rId29" Type="http://schemas.openxmlformats.org/officeDocument/2006/relationships/image" Target="../media/image27.emf"/><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emf"/><Relationship Id="rId24" Type="http://schemas.openxmlformats.org/officeDocument/2006/relationships/image" Target="../media/image22.emf"/><Relationship Id="rId32" Type="http://schemas.openxmlformats.org/officeDocument/2006/relationships/image" Target="../media/image30.png"/><Relationship Id="rId5" Type="http://schemas.openxmlformats.org/officeDocument/2006/relationships/image" Target="../media/image3.png"/><Relationship Id="rId15" Type="http://schemas.openxmlformats.org/officeDocument/2006/relationships/image" Target="../media/image13.emf"/><Relationship Id="rId23" Type="http://schemas.openxmlformats.org/officeDocument/2006/relationships/image" Target="../media/image21.emf"/><Relationship Id="rId28" Type="http://schemas.openxmlformats.org/officeDocument/2006/relationships/image" Target="../media/image26.emf"/><Relationship Id="rId10" Type="http://schemas.openxmlformats.org/officeDocument/2006/relationships/image" Target="../media/image8.emf"/><Relationship Id="rId19" Type="http://schemas.openxmlformats.org/officeDocument/2006/relationships/image" Target="../media/image17.emf"/><Relationship Id="rId31" Type="http://schemas.openxmlformats.org/officeDocument/2006/relationships/image" Target="../media/image29.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emf"/><Relationship Id="rId22" Type="http://schemas.openxmlformats.org/officeDocument/2006/relationships/image" Target="../media/image20.emf"/><Relationship Id="rId27" Type="http://schemas.openxmlformats.org/officeDocument/2006/relationships/image" Target="../media/image25.emf"/><Relationship Id="rId30" Type="http://schemas.openxmlformats.org/officeDocument/2006/relationships/image" Target="../media/image2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42">
            <a:extLst>
              <a:ext uri="{FF2B5EF4-FFF2-40B4-BE49-F238E27FC236}">
                <a16:creationId xmlns:a16="http://schemas.microsoft.com/office/drawing/2014/main" id="{39561BC3-1EB1-4D98-AA67-B2108F77DAC0}"/>
              </a:ext>
            </a:extLst>
          </p:cNvPr>
          <p:cNvSpPr/>
          <p:nvPr/>
        </p:nvSpPr>
        <p:spPr>
          <a:xfrm>
            <a:off x="26060400" y="27725746"/>
            <a:ext cx="13720631" cy="3551801"/>
          </a:xfrm>
          <a:prstGeom prst="rect">
            <a:avLst/>
          </a:prstGeom>
          <a:solidFill>
            <a:schemeClr val="accent6">
              <a:lumMod val="20000"/>
              <a:lumOff val="8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5392C050-1E07-46C3-B4AE-B90237E9116E}"/>
              </a:ext>
            </a:extLst>
          </p:cNvPr>
          <p:cNvSpPr/>
          <p:nvPr/>
        </p:nvSpPr>
        <p:spPr>
          <a:xfrm>
            <a:off x="13611460" y="21928106"/>
            <a:ext cx="11885629" cy="9349441"/>
          </a:xfrm>
          <a:prstGeom prst="rect">
            <a:avLst/>
          </a:prstGeom>
          <a:solidFill>
            <a:schemeClr val="accent6">
              <a:lumMod val="20000"/>
              <a:lumOff val="8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5C0D4A2-6DD2-4931-AE0B-5D42CA41D21B}"/>
              </a:ext>
            </a:extLst>
          </p:cNvPr>
          <p:cNvSpPr/>
          <p:nvPr/>
        </p:nvSpPr>
        <p:spPr>
          <a:xfrm>
            <a:off x="13616259" y="5037434"/>
            <a:ext cx="11885629" cy="16681657"/>
          </a:xfrm>
          <a:prstGeom prst="rect">
            <a:avLst/>
          </a:prstGeom>
          <a:solidFill>
            <a:schemeClr val="accent6">
              <a:lumMod val="20000"/>
              <a:lumOff val="8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79FB4EC-013E-4010-B21D-60DBB4B1270C}"/>
              </a:ext>
            </a:extLst>
          </p:cNvPr>
          <p:cNvSpPr/>
          <p:nvPr/>
        </p:nvSpPr>
        <p:spPr>
          <a:xfrm>
            <a:off x="318745" y="465220"/>
            <a:ext cx="39490313" cy="4098075"/>
          </a:xfrm>
          <a:prstGeom prst="rect">
            <a:avLst/>
          </a:prstGeom>
          <a:solidFill>
            <a:schemeClr val="accent6">
              <a:lumMod val="20000"/>
              <a:lumOff val="8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400" dirty="0">
              <a:solidFill>
                <a:schemeClr val="tx1"/>
              </a:solidFill>
            </a:endParaRPr>
          </a:p>
        </p:txBody>
      </p:sp>
      <p:sp>
        <p:nvSpPr>
          <p:cNvPr id="10" name="TextBox 9">
            <a:extLst>
              <a:ext uri="{FF2B5EF4-FFF2-40B4-BE49-F238E27FC236}">
                <a16:creationId xmlns:a16="http://schemas.microsoft.com/office/drawing/2014/main" id="{12BE9D85-C4C7-4989-A0FD-BECEC9C135D4}"/>
              </a:ext>
            </a:extLst>
          </p:cNvPr>
          <p:cNvSpPr txBox="1"/>
          <p:nvPr/>
        </p:nvSpPr>
        <p:spPr>
          <a:xfrm>
            <a:off x="927078" y="623756"/>
            <a:ext cx="38340777" cy="3939540"/>
          </a:xfrm>
          <a:prstGeom prst="rect">
            <a:avLst/>
          </a:prstGeom>
          <a:solidFill>
            <a:schemeClr val="accent6">
              <a:lumMod val="20000"/>
              <a:lumOff val="80000"/>
            </a:schemeClr>
          </a:solidFill>
        </p:spPr>
        <p:txBody>
          <a:bodyPr wrap="square" rtlCol="0">
            <a:spAutoFit/>
          </a:bodyPr>
          <a:lstStyle/>
          <a:p>
            <a:pPr algn="ctr"/>
            <a:r>
              <a:rPr lang="en-US" sz="5000" dirty="0">
                <a:latin typeface="Times New Roman" panose="02020603050405020304" pitchFamily="18" charset="0"/>
                <a:cs typeface="Times New Roman" panose="02020603050405020304" pitchFamily="18" charset="0"/>
              </a:rPr>
              <a:t>Measuring Forest Biodiversity on the Ground and in the Air: Comparing Biodiversity Estimates from Ground Based Surveys and Areal Imagery</a:t>
            </a:r>
          </a:p>
          <a:p>
            <a:pPr algn="ctr"/>
            <a:endParaRPr lang="en-US" sz="2400" dirty="0">
              <a:latin typeface="Times New Roman" panose="02020603050405020304" pitchFamily="18" charset="0"/>
              <a:cs typeface="Times New Roman" panose="02020603050405020304" pitchFamily="18" charset="0"/>
            </a:endParaRPr>
          </a:p>
          <a:p>
            <a:pPr algn="ctr"/>
            <a:r>
              <a:rPr lang="en-US" sz="4000" dirty="0">
                <a:latin typeface="Times New Roman" panose="02020603050405020304" pitchFamily="18" charset="0"/>
                <a:cs typeface="Times New Roman" panose="02020603050405020304" pitchFamily="18" charset="0"/>
              </a:rPr>
              <a:t>Kaitlyn Baillargeon (</a:t>
            </a:r>
            <a:r>
              <a:rPr lang="en-US" sz="4000" dirty="0">
                <a:latin typeface="Times New Roman" panose="02020603050405020304" pitchFamily="18" charset="0"/>
                <a:cs typeface="Times New Roman" panose="02020603050405020304" pitchFamily="18" charset="0"/>
                <a:hlinkClick r:id="rId2"/>
              </a:rPr>
              <a:t>kab2014@wildcats.unh.edu</a:t>
            </a:r>
            <a:r>
              <a:rPr lang="en-US" sz="4000" dirty="0">
                <a:latin typeface="Times New Roman" panose="02020603050405020304" pitchFamily="18" charset="0"/>
                <a:cs typeface="Times New Roman" panose="02020603050405020304" pitchFamily="18" charset="0"/>
              </a:rPr>
              <a:t>)</a:t>
            </a:r>
          </a:p>
          <a:p>
            <a:pPr algn="ctr"/>
            <a:r>
              <a:rPr lang="en-US" sz="4000" dirty="0">
                <a:latin typeface="Times New Roman" panose="02020603050405020304" pitchFamily="18" charset="0"/>
                <a:cs typeface="Times New Roman" panose="02020603050405020304" pitchFamily="18" charset="0"/>
              </a:rPr>
              <a:t>Scott V. Ollinger, Andrew </a:t>
            </a:r>
            <a:r>
              <a:rPr lang="en-US" sz="4000" dirty="0" err="1">
                <a:latin typeface="Times New Roman" panose="02020603050405020304" pitchFamily="18" charset="0"/>
                <a:cs typeface="Times New Roman" panose="02020603050405020304" pitchFamily="18" charset="0"/>
              </a:rPr>
              <a:t>Ouimette</a:t>
            </a:r>
            <a:r>
              <a:rPr lang="en-US" sz="4000" dirty="0">
                <a:latin typeface="Times New Roman" panose="02020603050405020304" pitchFamily="18" charset="0"/>
                <a:cs typeface="Times New Roman" panose="02020603050405020304" pitchFamily="18" charset="0"/>
              </a:rPr>
              <a:t>, Rebecca Sanders-</a:t>
            </a:r>
            <a:r>
              <a:rPr lang="en-US" sz="4000" dirty="0" err="1">
                <a:latin typeface="Times New Roman" panose="02020603050405020304" pitchFamily="18" charset="0"/>
                <a:cs typeface="Times New Roman" panose="02020603050405020304" pitchFamily="18" charset="0"/>
              </a:rPr>
              <a:t>DeMott</a:t>
            </a:r>
            <a:r>
              <a:rPr lang="en-US" sz="4000" dirty="0">
                <a:latin typeface="Times New Roman" panose="02020603050405020304" pitchFamily="18" charset="0"/>
                <a:cs typeface="Times New Roman" panose="02020603050405020304" pitchFamily="18" charset="0"/>
              </a:rPr>
              <a:t>, Franklin Sullivan, Olivia Bartlett</a:t>
            </a:r>
          </a:p>
          <a:p>
            <a:pPr algn="ctr"/>
            <a:endParaRPr lang="en-US" sz="2400" dirty="0">
              <a:latin typeface="Times New Roman" panose="02020603050405020304" pitchFamily="18" charset="0"/>
              <a:cs typeface="Times New Roman" panose="02020603050405020304" pitchFamily="18" charset="0"/>
            </a:endParaRPr>
          </a:p>
          <a:p>
            <a:pPr algn="ctr"/>
            <a:r>
              <a:rPr lang="en-US" sz="3200" dirty="0">
                <a:latin typeface="Times New Roman" panose="02020603050405020304" pitchFamily="18" charset="0"/>
                <a:cs typeface="Times New Roman" panose="02020603050405020304" pitchFamily="18" charset="0"/>
              </a:rPr>
              <a:t>Department of Natural Resources and the Environment, University of New Hampshire, Durham, NH</a:t>
            </a:r>
          </a:p>
          <a:p>
            <a:pPr algn="ctr"/>
            <a:r>
              <a:rPr lang="en-US" sz="3200" dirty="0">
                <a:latin typeface="Times New Roman" panose="02020603050405020304" pitchFamily="18" charset="0"/>
                <a:cs typeface="Times New Roman" panose="02020603050405020304" pitchFamily="18" charset="0"/>
              </a:rPr>
              <a:t>Institute for the Study of Earth, Oceans, and Space and Department of Earth Sciences, University of New Hampshire, Durham, NH </a:t>
            </a:r>
          </a:p>
        </p:txBody>
      </p:sp>
      <p:sp>
        <p:nvSpPr>
          <p:cNvPr id="7" name="Rectangle 6">
            <a:extLst>
              <a:ext uri="{FF2B5EF4-FFF2-40B4-BE49-F238E27FC236}">
                <a16:creationId xmlns:a16="http://schemas.microsoft.com/office/drawing/2014/main" id="{F49A6E62-96C0-4BB9-9B5D-AFE6DDA392AF}"/>
              </a:ext>
            </a:extLst>
          </p:cNvPr>
          <p:cNvSpPr/>
          <p:nvPr/>
        </p:nvSpPr>
        <p:spPr>
          <a:xfrm>
            <a:off x="13616259" y="31575293"/>
            <a:ext cx="26215176" cy="877886"/>
          </a:xfrm>
          <a:prstGeom prst="rect">
            <a:avLst/>
          </a:prstGeom>
          <a:solidFill>
            <a:schemeClr val="accent6">
              <a:lumMod val="20000"/>
              <a:lumOff val="8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u="sng" dirty="0">
              <a:solidFill>
                <a:schemeClr val="tx1"/>
              </a:solidFill>
              <a:latin typeface="Times New Roman" panose="02020603050405020304" pitchFamily="18" charset="0"/>
              <a:cs typeface="Times New Roman" panose="02020603050405020304" pitchFamily="18" charset="0"/>
            </a:endParaRPr>
          </a:p>
        </p:txBody>
      </p:sp>
      <p:pic>
        <p:nvPicPr>
          <p:cNvPr id="8" name="Picture 7" descr="A picture containing drawing&#10;&#10;Description automatically generated">
            <a:extLst>
              <a:ext uri="{FF2B5EF4-FFF2-40B4-BE49-F238E27FC236}">
                <a16:creationId xmlns:a16="http://schemas.microsoft.com/office/drawing/2014/main" id="{6B8F6197-4F13-419F-A7F2-E919995402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296589" y="2927509"/>
            <a:ext cx="6241867" cy="1416102"/>
          </a:xfrm>
          <a:prstGeom prst="rect">
            <a:avLst/>
          </a:prstGeom>
          <a:ln>
            <a:noFill/>
          </a:ln>
        </p:spPr>
      </p:pic>
      <p:pic>
        <p:nvPicPr>
          <p:cNvPr id="19" name="Picture 18">
            <a:extLst>
              <a:ext uri="{FF2B5EF4-FFF2-40B4-BE49-F238E27FC236}">
                <a16:creationId xmlns:a16="http://schemas.microsoft.com/office/drawing/2014/main" id="{C08C2580-C01E-4A45-A0C8-E4073B3B0978}"/>
              </a:ext>
            </a:extLst>
          </p:cNvPr>
          <p:cNvPicPr>
            <a:picLocks noChangeAspect="1"/>
          </p:cNvPicPr>
          <p:nvPr/>
        </p:nvPicPr>
        <p:blipFill>
          <a:blip r:embed="rId4"/>
          <a:stretch>
            <a:fillRect/>
          </a:stretch>
        </p:blipFill>
        <p:spPr>
          <a:xfrm>
            <a:off x="1157644" y="2762865"/>
            <a:ext cx="1014616" cy="920914"/>
          </a:xfrm>
          <a:prstGeom prst="rect">
            <a:avLst/>
          </a:prstGeom>
          <a:ln>
            <a:noFill/>
          </a:ln>
        </p:spPr>
      </p:pic>
      <p:pic>
        <p:nvPicPr>
          <p:cNvPr id="20" name="Picture 19">
            <a:extLst>
              <a:ext uri="{FF2B5EF4-FFF2-40B4-BE49-F238E27FC236}">
                <a16:creationId xmlns:a16="http://schemas.microsoft.com/office/drawing/2014/main" id="{2202BE51-7A10-4333-8A9D-C0FFDFA80CA2}"/>
              </a:ext>
            </a:extLst>
          </p:cNvPr>
          <p:cNvPicPr>
            <a:picLocks noChangeAspect="1"/>
          </p:cNvPicPr>
          <p:nvPr/>
        </p:nvPicPr>
        <p:blipFill>
          <a:blip r:embed="rId5"/>
          <a:stretch>
            <a:fillRect/>
          </a:stretch>
        </p:blipFill>
        <p:spPr>
          <a:xfrm>
            <a:off x="1835346" y="1724258"/>
            <a:ext cx="1014615" cy="895559"/>
          </a:xfrm>
          <a:prstGeom prst="rect">
            <a:avLst/>
          </a:prstGeom>
          <a:ln>
            <a:solidFill>
              <a:schemeClr val="accent3"/>
            </a:solidFill>
          </a:ln>
        </p:spPr>
      </p:pic>
      <p:pic>
        <p:nvPicPr>
          <p:cNvPr id="21" name="Picture 20">
            <a:extLst>
              <a:ext uri="{FF2B5EF4-FFF2-40B4-BE49-F238E27FC236}">
                <a16:creationId xmlns:a16="http://schemas.microsoft.com/office/drawing/2014/main" id="{EFB27A78-8BFB-4A89-BDFA-81B43EEB53D3}"/>
              </a:ext>
            </a:extLst>
          </p:cNvPr>
          <p:cNvPicPr>
            <a:picLocks noChangeAspect="1"/>
          </p:cNvPicPr>
          <p:nvPr/>
        </p:nvPicPr>
        <p:blipFill>
          <a:blip r:embed="rId6"/>
          <a:stretch>
            <a:fillRect/>
          </a:stretch>
        </p:blipFill>
        <p:spPr>
          <a:xfrm>
            <a:off x="2694623" y="2762865"/>
            <a:ext cx="1014616" cy="893120"/>
          </a:xfrm>
          <a:prstGeom prst="rect">
            <a:avLst/>
          </a:prstGeom>
          <a:ln>
            <a:solidFill>
              <a:schemeClr val="tx1"/>
            </a:solidFill>
          </a:ln>
        </p:spPr>
      </p:pic>
      <p:pic>
        <p:nvPicPr>
          <p:cNvPr id="22" name="Picture 21">
            <a:extLst>
              <a:ext uri="{FF2B5EF4-FFF2-40B4-BE49-F238E27FC236}">
                <a16:creationId xmlns:a16="http://schemas.microsoft.com/office/drawing/2014/main" id="{F7A59C05-3919-4EE6-ABA9-2AA79CC94B0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31602" y="1536083"/>
            <a:ext cx="3089853" cy="2882311"/>
          </a:xfrm>
          <a:prstGeom prst="rect">
            <a:avLst/>
          </a:prstGeom>
          <a:ln>
            <a:noFill/>
          </a:ln>
        </p:spPr>
      </p:pic>
      <p:sp>
        <p:nvSpPr>
          <p:cNvPr id="23" name="Rectangle 22">
            <a:extLst>
              <a:ext uri="{FF2B5EF4-FFF2-40B4-BE49-F238E27FC236}">
                <a16:creationId xmlns:a16="http://schemas.microsoft.com/office/drawing/2014/main" id="{7CAD3D10-F343-406A-A9A5-1244ECEB499F}"/>
              </a:ext>
            </a:extLst>
          </p:cNvPr>
          <p:cNvSpPr/>
          <p:nvPr/>
        </p:nvSpPr>
        <p:spPr>
          <a:xfrm>
            <a:off x="34350344" y="1731130"/>
            <a:ext cx="4047910" cy="923330"/>
          </a:xfrm>
          <a:prstGeom prst="rect">
            <a:avLst/>
          </a:prstGeom>
        </p:spPr>
        <p:txBody>
          <a:bodyPr wrap="square">
            <a:spAutoFit/>
          </a:bodyPr>
          <a:lstStyle/>
          <a:p>
            <a:pPr algn="ctr"/>
            <a:r>
              <a:rPr lang="en-US" sz="5400" b="1" dirty="0">
                <a:latin typeface="Times New Roman" panose="02020603050405020304" pitchFamily="18" charset="0"/>
                <a:cs typeface="Times New Roman" panose="02020603050405020304" pitchFamily="18" charset="0"/>
              </a:rPr>
              <a:t>B11F - 2399</a:t>
            </a:r>
          </a:p>
        </p:txBody>
      </p:sp>
      <p:grpSp>
        <p:nvGrpSpPr>
          <p:cNvPr id="3" name="Group 2">
            <a:extLst>
              <a:ext uri="{FF2B5EF4-FFF2-40B4-BE49-F238E27FC236}">
                <a16:creationId xmlns:a16="http://schemas.microsoft.com/office/drawing/2014/main" id="{E28CA8DB-CD7C-4411-8F2F-9102BBD50DE7}"/>
              </a:ext>
            </a:extLst>
          </p:cNvPr>
          <p:cNvGrpSpPr/>
          <p:nvPr/>
        </p:nvGrpSpPr>
        <p:grpSpPr>
          <a:xfrm>
            <a:off x="292649" y="5006407"/>
            <a:ext cx="12990874" cy="8216770"/>
            <a:chOff x="292649" y="5006407"/>
            <a:chExt cx="12990874" cy="8216770"/>
          </a:xfrm>
        </p:grpSpPr>
        <p:sp>
          <p:nvSpPr>
            <p:cNvPr id="5" name="Rectangle 4">
              <a:extLst>
                <a:ext uri="{FF2B5EF4-FFF2-40B4-BE49-F238E27FC236}">
                  <a16:creationId xmlns:a16="http://schemas.microsoft.com/office/drawing/2014/main" id="{AAE7BB4B-F398-44D4-9CDE-BDE7A4A6FEF9}"/>
                </a:ext>
              </a:extLst>
            </p:cNvPr>
            <p:cNvSpPr/>
            <p:nvPr/>
          </p:nvSpPr>
          <p:spPr>
            <a:xfrm>
              <a:off x="292649" y="5040078"/>
              <a:ext cx="12985201" cy="8183099"/>
            </a:xfrm>
            <a:prstGeom prst="rect">
              <a:avLst/>
            </a:prstGeom>
            <a:solidFill>
              <a:schemeClr val="accent6">
                <a:lumMod val="20000"/>
                <a:lumOff val="8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0CE6147-2EEE-4619-B540-C19E8F6B25E1}"/>
                </a:ext>
              </a:extLst>
            </p:cNvPr>
            <p:cNvSpPr txBox="1"/>
            <p:nvPr/>
          </p:nvSpPr>
          <p:spPr>
            <a:xfrm>
              <a:off x="310811" y="5006407"/>
              <a:ext cx="12972712" cy="707886"/>
            </a:xfrm>
            <a:prstGeom prst="rect">
              <a:avLst/>
            </a:prstGeom>
            <a:noFill/>
          </p:spPr>
          <p:txBody>
            <a:bodyPr wrap="square" rtlCol="0">
              <a:spAutoFit/>
            </a:bodyPr>
            <a:lstStyle/>
            <a:p>
              <a:pPr algn="ctr"/>
              <a:r>
                <a:rPr lang="en-US" sz="4000" b="1" u="sng" dirty="0">
                  <a:latin typeface="Times New Roman" panose="02020603050405020304" pitchFamily="18" charset="0"/>
                  <a:cs typeface="Times New Roman" panose="02020603050405020304" pitchFamily="18" charset="0"/>
                </a:rPr>
                <a:t>Introduction</a:t>
              </a:r>
            </a:p>
          </p:txBody>
        </p:sp>
        <p:sp>
          <p:nvSpPr>
            <p:cNvPr id="2" name="TextBox 1">
              <a:extLst>
                <a:ext uri="{FF2B5EF4-FFF2-40B4-BE49-F238E27FC236}">
                  <a16:creationId xmlns:a16="http://schemas.microsoft.com/office/drawing/2014/main" id="{BAFE205D-BE55-47FD-A6A3-BBFFB4CA48EB}"/>
                </a:ext>
              </a:extLst>
            </p:cNvPr>
            <p:cNvSpPr txBox="1"/>
            <p:nvPr/>
          </p:nvSpPr>
          <p:spPr>
            <a:xfrm>
              <a:off x="580842" y="5783971"/>
              <a:ext cx="12505702" cy="7294305"/>
            </a:xfrm>
            <a:prstGeom prst="rect">
              <a:avLst/>
            </a:prstGeom>
            <a:noFill/>
          </p:spPr>
          <p:txBody>
            <a:bodyPr wrap="square" rtlCol="0">
              <a:spAutoFit/>
            </a:bodyPr>
            <a:lstStyle/>
            <a:p>
              <a:pPr marL="457200" indent="-457200">
                <a:spcAft>
                  <a:spcPts val="600"/>
                </a:spcAf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Ecosystems are experiencing losses in biodiversity due to anthropogenic actives such as logging, agriculture, and urbanization</a:t>
              </a:r>
            </a:p>
            <a:p>
              <a:pPr marL="457200" indent="-457200">
                <a:spcAft>
                  <a:spcPts val="600"/>
                </a:spcAf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Biodiversity has been shown in some communities to help support the productivity and the stability of the ecosystem</a:t>
              </a:r>
            </a:p>
            <a:p>
              <a:pPr marL="457200" indent="-457200">
                <a:spcAft>
                  <a:spcPts val="600"/>
                </a:spcAf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way in which biodiversity is quantified depends on the research topic. Most studies focus on estimating species richness, but biodiversity can also be characterized through the diversity of functional traits, phylogenetics, and structure.   </a:t>
              </a:r>
            </a:p>
            <a:p>
              <a:pPr marL="457200" indent="-457200">
                <a:spcAft>
                  <a:spcPts val="600"/>
                </a:spcAf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Estimating biodiversity through field surveys is difficult as they can be costly and time consuming and many areas of interest are inaccessible</a:t>
              </a:r>
            </a:p>
            <a:p>
              <a:pPr marL="457200" indent="-457200">
                <a:spcAft>
                  <a:spcPts val="600"/>
                </a:spcAf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Some studies have shown that remote sensing can be used to estimate biodiversity with coarse spatial resolutions and over large areas, but few have looked at estimating biodiversity on small plot levels and fine spatial scales </a:t>
              </a:r>
            </a:p>
          </p:txBody>
        </p:sp>
      </p:grpSp>
      <p:sp>
        <p:nvSpPr>
          <p:cNvPr id="16" name="Rectangle 15">
            <a:extLst>
              <a:ext uri="{FF2B5EF4-FFF2-40B4-BE49-F238E27FC236}">
                <a16:creationId xmlns:a16="http://schemas.microsoft.com/office/drawing/2014/main" id="{6ED4B724-F8A8-440E-8C3F-FE2C0EA4F3DE}"/>
              </a:ext>
            </a:extLst>
          </p:cNvPr>
          <p:cNvSpPr/>
          <p:nvPr/>
        </p:nvSpPr>
        <p:spPr>
          <a:xfrm>
            <a:off x="26042140" y="13015919"/>
            <a:ext cx="13743008" cy="14412081"/>
          </a:xfrm>
          <a:prstGeom prst="rect">
            <a:avLst/>
          </a:prstGeom>
          <a:solidFill>
            <a:schemeClr val="accent6">
              <a:lumMod val="20000"/>
              <a:lumOff val="8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a:extLst>
              <a:ext uri="{FF2B5EF4-FFF2-40B4-BE49-F238E27FC236}">
                <a16:creationId xmlns:a16="http://schemas.microsoft.com/office/drawing/2014/main" id="{F23A5193-A211-4FA9-8516-719E19A3513F}"/>
              </a:ext>
            </a:extLst>
          </p:cNvPr>
          <p:cNvGrpSpPr/>
          <p:nvPr/>
        </p:nvGrpSpPr>
        <p:grpSpPr>
          <a:xfrm>
            <a:off x="292648" y="13454469"/>
            <a:ext cx="12985203" cy="3911301"/>
            <a:chOff x="318744" y="13906622"/>
            <a:chExt cx="12980420" cy="3911301"/>
          </a:xfrm>
        </p:grpSpPr>
        <p:sp>
          <p:nvSpPr>
            <p:cNvPr id="17" name="Rectangle 16">
              <a:extLst>
                <a:ext uri="{FF2B5EF4-FFF2-40B4-BE49-F238E27FC236}">
                  <a16:creationId xmlns:a16="http://schemas.microsoft.com/office/drawing/2014/main" id="{7BCFB626-4086-4511-BFB7-AE82D4C3098F}"/>
                </a:ext>
              </a:extLst>
            </p:cNvPr>
            <p:cNvSpPr/>
            <p:nvPr/>
          </p:nvSpPr>
          <p:spPr>
            <a:xfrm>
              <a:off x="318745" y="13906622"/>
              <a:ext cx="12980419" cy="3911301"/>
            </a:xfrm>
            <a:prstGeom prst="rect">
              <a:avLst/>
            </a:prstGeom>
            <a:solidFill>
              <a:schemeClr val="accent6">
                <a:lumMod val="20000"/>
                <a:lumOff val="8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00C131CC-CBF5-4272-BB18-18CCBAB35B61}"/>
                </a:ext>
              </a:extLst>
            </p:cNvPr>
            <p:cNvSpPr txBox="1"/>
            <p:nvPr/>
          </p:nvSpPr>
          <p:spPr>
            <a:xfrm>
              <a:off x="318744" y="13930525"/>
              <a:ext cx="12980418" cy="707886"/>
            </a:xfrm>
            <a:prstGeom prst="rect">
              <a:avLst/>
            </a:prstGeom>
            <a:noFill/>
          </p:spPr>
          <p:txBody>
            <a:bodyPr wrap="square" rtlCol="0">
              <a:spAutoFit/>
            </a:bodyPr>
            <a:lstStyle/>
            <a:p>
              <a:pPr algn="ctr"/>
              <a:r>
                <a:rPr lang="en-US" sz="4000" b="1" u="sng" dirty="0">
                  <a:latin typeface="Times New Roman" panose="02020603050405020304" pitchFamily="18" charset="0"/>
                  <a:cs typeface="Times New Roman" panose="02020603050405020304" pitchFamily="18" charset="0"/>
                </a:rPr>
                <a:t>Objectives</a:t>
              </a:r>
            </a:p>
          </p:txBody>
        </p:sp>
        <p:sp>
          <p:nvSpPr>
            <p:cNvPr id="11" name="TextBox 10">
              <a:extLst>
                <a:ext uri="{FF2B5EF4-FFF2-40B4-BE49-F238E27FC236}">
                  <a16:creationId xmlns:a16="http://schemas.microsoft.com/office/drawing/2014/main" id="{43B0F071-4AD0-442A-8A65-E079923284F8}"/>
                </a:ext>
              </a:extLst>
            </p:cNvPr>
            <p:cNvSpPr txBox="1"/>
            <p:nvPr/>
          </p:nvSpPr>
          <p:spPr>
            <a:xfrm>
              <a:off x="743549" y="14700178"/>
              <a:ext cx="12364379" cy="2862322"/>
            </a:xfrm>
            <a:prstGeom prst="rect">
              <a:avLst/>
            </a:prstGeom>
            <a:noFill/>
          </p:spPr>
          <p:txBody>
            <a:bodyPr wrap="square" rtlCol="0">
              <a:spAutoFit/>
            </a:bodyPr>
            <a:lstStyle/>
            <a:p>
              <a:pPr marL="514350" indent="-514350">
                <a:spcAft>
                  <a:spcPts val="600"/>
                </a:spcAft>
                <a:buFont typeface="+mj-lt"/>
                <a:buAutoNum type="arabicPeriod"/>
              </a:pPr>
              <a:r>
                <a:rPr lang="en-US" sz="3200" dirty="0">
                  <a:latin typeface="Times New Roman" panose="02020603050405020304" pitchFamily="18" charset="0"/>
                  <a:cs typeface="Times New Roman" panose="02020603050405020304" pitchFamily="18" charset="0"/>
                </a:rPr>
                <a:t>Look at the different ways in which biodiversity can be quantified and test the similarity between the metrics.</a:t>
              </a:r>
            </a:p>
            <a:p>
              <a:pPr>
                <a:spcAft>
                  <a:spcPts val="600"/>
                </a:spcAft>
              </a:pPr>
              <a:endParaRPr lang="en-US" sz="1000" dirty="0">
                <a:latin typeface="Times New Roman" panose="02020603050405020304" pitchFamily="18" charset="0"/>
                <a:cs typeface="Times New Roman" panose="02020603050405020304" pitchFamily="18" charset="0"/>
              </a:endParaRPr>
            </a:p>
            <a:p>
              <a:pPr marL="514350" indent="-514350">
                <a:spcAft>
                  <a:spcPts val="600"/>
                </a:spcAft>
                <a:buFont typeface="+mj-lt"/>
                <a:buAutoNum type="arabicPeriod"/>
              </a:pPr>
              <a:r>
                <a:rPr lang="en-US" sz="3200" dirty="0">
                  <a:latin typeface="Times New Roman" panose="02020603050405020304" pitchFamily="18" charset="0"/>
                  <a:cs typeface="Times New Roman" panose="02020603050405020304" pitchFamily="18" charset="0"/>
                </a:rPr>
                <a:t>Test the potential of estimating the different metrics of biodiversity from fine spatial resolution, hyperspectral imagery and Light Detecting and Ranging (LiDAR) data</a:t>
              </a:r>
            </a:p>
          </p:txBody>
        </p:sp>
      </p:grpSp>
      <p:sp>
        <p:nvSpPr>
          <p:cNvPr id="27" name="TextBox 26">
            <a:extLst>
              <a:ext uri="{FF2B5EF4-FFF2-40B4-BE49-F238E27FC236}">
                <a16:creationId xmlns:a16="http://schemas.microsoft.com/office/drawing/2014/main" id="{4B21A2E6-D110-4B68-B2FD-0B6F6C389D31}"/>
              </a:ext>
            </a:extLst>
          </p:cNvPr>
          <p:cNvSpPr txBox="1"/>
          <p:nvPr/>
        </p:nvSpPr>
        <p:spPr>
          <a:xfrm>
            <a:off x="13730883" y="5076085"/>
            <a:ext cx="11866642" cy="707886"/>
          </a:xfrm>
          <a:prstGeom prst="rect">
            <a:avLst/>
          </a:prstGeom>
          <a:noFill/>
        </p:spPr>
        <p:txBody>
          <a:bodyPr wrap="square" rtlCol="0">
            <a:spAutoFit/>
          </a:bodyPr>
          <a:lstStyle/>
          <a:p>
            <a:pPr algn="ctr"/>
            <a:r>
              <a:rPr lang="en-US" sz="4000" b="1" u="sng" dirty="0">
                <a:latin typeface="Times New Roman" panose="02020603050405020304" pitchFamily="18" charset="0"/>
                <a:cs typeface="Times New Roman" panose="02020603050405020304" pitchFamily="18" charset="0"/>
              </a:rPr>
              <a:t>Relatedness of Biodiversity Indices</a:t>
            </a:r>
          </a:p>
        </p:txBody>
      </p:sp>
      <p:sp>
        <p:nvSpPr>
          <p:cNvPr id="30" name="TextBox 29">
            <a:extLst>
              <a:ext uri="{FF2B5EF4-FFF2-40B4-BE49-F238E27FC236}">
                <a16:creationId xmlns:a16="http://schemas.microsoft.com/office/drawing/2014/main" id="{15412DD3-14E4-494F-A518-968568ADF41B}"/>
              </a:ext>
            </a:extLst>
          </p:cNvPr>
          <p:cNvSpPr txBox="1"/>
          <p:nvPr/>
        </p:nvSpPr>
        <p:spPr>
          <a:xfrm>
            <a:off x="13631811" y="21933924"/>
            <a:ext cx="11885631" cy="707886"/>
          </a:xfrm>
          <a:prstGeom prst="rect">
            <a:avLst/>
          </a:prstGeom>
          <a:noFill/>
        </p:spPr>
        <p:txBody>
          <a:bodyPr wrap="square" rtlCol="0">
            <a:spAutoFit/>
          </a:bodyPr>
          <a:lstStyle/>
          <a:p>
            <a:pPr algn="ctr"/>
            <a:r>
              <a:rPr lang="en-US" sz="4000" b="1" u="sng" dirty="0">
                <a:latin typeface="Times New Roman" panose="02020603050405020304" pitchFamily="18" charset="0"/>
                <a:cs typeface="Times New Roman" panose="02020603050405020304" pitchFamily="18" charset="0"/>
              </a:rPr>
              <a:t>Estimating Biodiversity from Remote Sensing</a:t>
            </a:r>
          </a:p>
        </p:txBody>
      </p:sp>
      <p:sp>
        <p:nvSpPr>
          <p:cNvPr id="25" name="Rectangle 24">
            <a:extLst>
              <a:ext uri="{FF2B5EF4-FFF2-40B4-BE49-F238E27FC236}">
                <a16:creationId xmlns:a16="http://schemas.microsoft.com/office/drawing/2014/main" id="{7EBA4E5A-215A-4604-9492-ECD8335B027B}"/>
              </a:ext>
            </a:extLst>
          </p:cNvPr>
          <p:cNvSpPr/>
          <p:nvPr/>
        </p:nvSpPr>
        <p:spPr>
          <a:xfrm>
            <a:off x="292649" y="17620966"/>
            <a:ext cx="12985201" cy="14832214"/>
          </a:xfrm>
          <a:prstGeom prst="rect">
            <a:avLst/>
          </a:prstGeom>
          <a:solidFill>
            <a:schemeClr val="accent6">
              <a:lumMod val="20000"/>
              <a:lumOff val="8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TextBox 25">
            <a:extLst>
              <a:ext uri="{FF2B5EF4-FFF2-40B4-BE49-F238E27FC236}">
                <a16:creationId xmlns:a16="http://schemas.microsoft.com/office/drawing/2014/main" id="{E7E84B46-2A33-4AF7-8829-045A6A66F2F8}"/>
              </a:ext>
            </a:extLst>
          </p:cNvPr>
          <p:cNvSpPr txBox="1"/>
          <p:nvPr/>
        </p:nvSpPr>
        <p:spPr>
          <a:xfrm>
            <a:off x="292649" y="17695030"/>
            <a:ext cx="12972756" cy="707886"/>
          </a:xfrm>
          <a:prstGeom prst="rect">
            <a:avLst/>
          </a:prstGeom>
          <a:noFill/>
        </p:spPr>
        <p:txBody>
          <a:bodyPr wrap="square" rtlCol="0">
            <a:spAutoFit/>
          </a:bodyPr>
          <a:lstStyle/>
          <a:p>
            <a:pPr algn="ctr"/>
            <a:r>
              <a:rPr lang="en-US" sz="4000" b="1" u="sng" dirty="0">
                <a:latin typeface="Times New Roman" panose="02020603050405020304" pitchFamily="18" charset="0"/>
                <a:cs typeface="Times New Roman" panose="02020603050405020304" pitchFamily="18" charset="0"/>
              </a:rPr>
              <a:t>Methods</a:t>
            </a:r>
          </a:p>
        </p:txBody>
      </p:sp>
      <p:grpSp>
        <p:nvGrpSpPr>
          <p:cNvPr id="37" name="Group 36">
            <a:extLst>
              <a:ext uri="{FF2B5EF4-FFF2-40B4-BE49-F238E27FC236}">
                <a16:creationId xmlns:a16="http://schemas.microsoft.com/office/drawing/2014/main" id="{AC31C8AE-7BA9-477C-8DE0-8258C3AD1E59}"/>
              </a:ext>
            </a:extLst>
          </p:cNvPr>
          <p:cNvGrpSpPr/>
          <p:nvPr/>
        </p:nvGrpSpPr>
        <p:grpSpPr>
          <a:xfrm>
            <a:off x="8691331" y="17784134"/>
            <a:ext cx="4051465" cy="6522155"/>
            <a:chOff x="28650464" y="11921806"/>
            <a:chExt cx="3667125" cy="7105650"/>
          </a:xfrm>
          <a:solidFill>
            <a:schemeClr val="bg1"/>
          </a:solidFill>
        </p:grpSpPr>
        <p:pic>
          <p:nvPicPr>
            <p:cNvPr id="34" name="Picture 33" descr="A picture containing sitting, table, wire, cellphone&#10;&#10;Description automatically generated">
              <a:extLst>
                <a:ext uri="{FF2B5EF4-FFF2-40B4-BE49-F238E27FC236}">
                  <a16:creationId xmlns:a16="http://schemas.microsoft.com/office/drawing/2014/main" id="{5B9C6451-5FE7-418C-8B9A-68BFD69819B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8650464" y="11921806"/>
              <a:ext cx="3667125" cy="7105650"/>
            </a:xfrm>
            <a:prstGeom prst="rect">
              <a:avLst/>
            </a:prstGeom>
            <a:grpFill/>
            <a:ln>
              <a:solidFill>
                <a:schemeClr val="accent3"/>
              </a:solidFill>
            </a:ln>
          </p:spPr>
        </p:pic>
        <p:sp>
          <p:nvSpPr>
            <p:cNvPr id="35" name="Star: 5 Points 34">
              <a:extLst>
                <a:ext uri="{FF2B5EF4-FFF2-40B4-BE49-F238E27FC236}">
                  <a16:creationId xmlns:a16="http://schemas.microsoft.com/office/drawing/2014/main" id="{6BB0EFA2-2C1C-472C-A35F-3D42FF5CF8DA}"/>
                </a:ext>
              </a:extLst>
            </p:cNvPr>
            <p:cNvSpPr/>
            <p:nvPr/>
          </p:nvSpPr>
          <p:spPr>
            <a:xfrm>
              <a:off x="30849159" y="14472664"/>
              <a:ext cx="742950" cy="793051"/>
            </a:xfrm>
            <a:prstGeom prst="star5">
              <a:avLst/>
            </a:prstGeom>
            <a:solidFill>
              <a:srgbClr val="FFFF00"/>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CF2E9B6A-C271-4660-95DB-4EF6544A840F}"/>
                </a:ext>
              </a:extLst>
            </p:cNvPr>
            <p:cNvSpPr txBox="1"/>
            <p:nvPr/>
          </p:nvSpPr>
          <p:spPr>
            <a:xfrm>
              <a:off x="29687187" y="14989959"/>
              <a:ext cx="2323942" cy="1551622"/>
            </a:xfrm>
            <a:prstGeom prst="rect">
              <a:avLst/>
            </a:prstGeom>
            <a:noFill/>
            <a:ln>
              <a:noFill/>
            </a:ln>
          </p:spPr>
          <p:txBody>
            <a:bodyPr wrap="square" rtlCol="0">
              <a:spAutoFit/>
            </a:bodyPr>
            <a:lstStyle/>
            <a:p>
              <a:r>
                <a:rPr lang="en-US" sz="2800" dirty="0">
                  <a:latin typeface="Times New Roman" panose="02020603050405020304" pitchFamily="18" charset="0"/>
                  <a:cs typeface="Times New Roman" panose="02020603050405020304" pitchFamily="18" charset="0"/>
                </a:rPr>
                <a:t>Bartlett Experimental Forest</a:t>
              </a:r>
            </a:p>
          </p:txBody>
        </p:sp>
      </p:grpSp>
      <p:sp>
        <p:nvSpPr>
          <p:cNvPr id="38" name="TextBox 37">
            <a:extLst>
              <a:ext uri="{FF2B5EF4-FFF2-40B4-BE49-F238E27FC236}">
                <a16:creationId xmlns:a16="http://schemas.microsoft.com/office/drawing/2014/main" id="{DF6B1E2E-93D9-4BF3-809F-ECFE6987BEDA}"/>
              </a:ext>
            </a:extLst>
          </p:cNvPr>
          <p:cNvSpPr txBox="1"/>
          <p:nvPr/>
        </p:nvSpPr>
        <p:spPr>
          <a:xfrm>
            <a:off x="416365" y="18380886"/>
            <a:ext cx="8053867" cy="7325082"/>
          </a:xfrm>
          <a:prstGeom prst="rect">
            <a:avLst/>
          </a:prstGeom>
          <a:noFill/>
        </p:spPr>
        <p:txBody>
          <a:bodyPr wrap="square" rtlCol="0">
            <a:spAutoFit/>
          </a:bodyPr>
          <a:lstStyle/>
          <a:p>
            <a:r>
              <a:rPr lang="en-US" sz="3200" u="sng" dirty="0">
                <a:latin typeface="Times New Roman" panose="02020603050405020304" pitchFamily="18" charset="0"/>
                <a:cs typeface="Times New Roman" panose="02020603050405020304" pitchFamily="18" charset="0"/>
              </a:rPr>
              <a:t>Study Site</a:t>
            </a:r>
          </a:p>
          <a:p>
            <a:endParaRPr lang="en-US" sz="1400" u="sng" dirty="0">
              <a:latin typeface="Times New Roman" panose="02020603050405020304" pitchFamily="18" charset="0"/>
              <a:cs typeface="Times New Roman" panose="02020603050405020304" pitchFamily="18" charset="0"/>
            </a:endParaRPr>
          </a:p>
          <a:p>
            <a:pPr marL="457200" indent="-457200">
              <a:spcAft>
                <a:spcPts val="600"/>
              </a:spcAft>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Bartlett Experimental Forest (BEF) </a:t>
            </a:r>
          </a:p>
          <a:p>
            <a:pPr marL="914400" lvl="1" indent="-457200">
              <a:spcAft>
                <a:spcPts val="600"/>
              </a:spcAft>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Bartlett NH, USA (Figure 1)</a:t>
            </a:r>
          </a:p>
          <a:p>
            <a:pPr marL="457200" indent="-457200">
              <a:spcAft>
                <a:spcPts val="600"/>
              </a:spcAft>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1,052 hectare, northern-hardwood forest</a:t>
            </a:r>
          </a:p>
          <a:p>
            <a:pPr marL="457200" indent="-457200">
              <a:spcAft>
                <a:spcPts val="600"/>
              </a:spcAft>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Contains 400</a:t>
            </a:r>
            <a:r>
              <a:rPr lang="en-US" sz="3000" baseline="30000" dirty="0">
                <a:latin typeface="Times New Roman" panose="02020603050405020304" pitchFamily="18" charset="0"/>
                <a:cs typeface="Times New Roman" panose="02020603050405020304" pitchFamily="18" charset="0"/>
              </a:rPr>
              <a:t>+</a:t>
            </a:r>
            <a:r>
              <a:rPr lang="en-US" sz="3000" dirty="0">
                <a:latin typeface="Times New Roman" panose="02020603050405020304" pitchFamily="18" charset="0"/>
                <a:cs typeface="Times New Roman" panose="02020603050405020304" pitchFamily="18" charset="0"/>
              </a:rPr>
              <a:t>, evenly spaced 32m by 32m inventory plots</a:t>
            </a:r>
          </a:p>
          <a:p>
            <a:pPr marL="457200" indent="-457200">
              <a:spcAft>
                <a:spcPts val="600"/>
              </a:spcAft>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Most recent publicly available species inventory was collected in 2001to 2003</a:t>
            </a:r>
          </a:p>
          <a:p>
            <a:pPr marL="457200" indent="-457200">
              <a:spcAft>
                <a:spcPts val="600"/>
              </a:spcAft>
              <a:buFont typeface="Arial" panose="020B0604020202020204" pitchFamily="34" charset="0"/>
              <a:buChar char="•"/>
            </a:pPr>
            <a:r>
              <a:rPr lang="en-US" sz="3000" dirty="0" err="1">
                <a:latin typeface="Times New Roman" panose="02020603050405020304" pitchFamily="18" charset="0"/>
                <a:cs typeface="Times New Roman" panose="02020603050405020304" pitchFamily="18" charset="0"/>
              </a:rPr>
              <a:t>SpecTIR</a:t>
            </a:r>
            <a:r>
              <a:rPr lang="en-US" sz="3000" dirty="0">
                <a:latin typeface="Times New Roman" panose="02020603050405020304" pitchFamily="18" charset="0"/>
                <a:cs typeface="Times New Roman" panose="02020603050405020304" pitchFamily="18" charset="0"/>
              </a:rPr>
              <a:t> hyperspectral imagery collected in 2014 </a:t>
            </a:r>
          </a:p>
          <a:p>
            <a:pPr marL="914400" lvl="1" indent="-457200">
              <a:spcAft>
                <a:spcPts val="600"/>
              </a:spcAft>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Spatial resolution = 5m </a:t>
            </a:r>
          </a:p>
          <a:p>
            <a:pPr marL="914400" lvl="1" indent="-457200">
              <a:spcAft>
                <a:spcPts val="600"/>
              </a:spcAft>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Spectral resolution = 400 to 2500nm; 360 bands</a:t>
            </a:r>
          </a:p>
          <a:p>
            <a:pPr marL="457200" indent="-457200">
              <a:spcAft>
                <a:spcPts val="600"/>
              </a:spcAft>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2014 LiDAR collected from the National Ecological Observatory Network (NEON)</a:t>
            </a:r>
          </a:p>
        </p:txBody>
      </p:sp>
      <p:sp>
        <p:nvSpPr>
          <p:cNvPr id="39" name="TextBox 38">
            <a:extLst>
              <a:ext uri="{FF2B5EF4-FFF2-40B4-BE49-F238E27FC236}">
                <a16:creationId xmlns:a16="http://schemas.microsoft.com/office/drawing/2014/main" id="{77AB8AD7-399F-410D-BD81-AA4887783380}"/>
              </a:ext>
            </a:extLst>
          </p:cNvPr>
          <p:cNvSpPr txBox="1"/>
          <p:nvPr/>
        </p:nvSpPr>
        <p:spPr>
          <a:xfrm>
            <a:off x="436117" y="26377714"/>
            <a:ext cx="8458482" cy="6247864"/>
          </a:xfrm>
          <a:prstGeom prst="rect">
            <a:avLst/>
          </a:prstGeom>
          <a:noFill/>
        </p:spPr>
        <p:txBody>
          <a:bodyPr wrap="square" numCol="2" rtlCol="0">
            <a:spAutoFit/>
          </a:bodyPr>
          <a:lstStyle/>
          <a:p>
            <a:pPr marL="285750" indent="-285750">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Species Diversity </a:t>
            </a:r>
          </a:p>
          <a:p>
            <a:pPr marL="914400" lvl="1" indent="-457200">
              <a:buFont typeface="Courier New" panose="02070309020205020404" pitchFamily="49" charset="0"/>
              <a:buChar char="o"/>
            </a:pPr>
            <a:r>
              <a:rPr lang="en-US" sz="2800" dirty="0">
                <a:solidFill>
                  <a:srgbClr val="0066FF"/>
                </a:solidFill>
                <a:latin typeface="Times New Roman" panose="02020603050405020304" pitchFamily="18" charset="0"/>
                <a:cs typeface="Times New Roman" panose="02020603050405020304" pitchFamily="18" charset="0"/>
              </a:rPr>
              <a:t>Shannon’s Index (</a:t>
            </a:r>
            <a:r>
              <a:rPr lang="en-US" sz="2800" dirty="0" err="1">
                <a:solidFill>
                  <a:srgbClr val="0066FF"/>
                </a:solidFill>
                <a:latin typeface="Times New Roman" panose="02020603050405020304" pitchFamily="18" charset="0"/>
                <a:cs typeface="Times New Roman" panose="02020603050405020304" pitchFamily="18" charset="0"/>
              </a:rPr>
              <a:t>sp.shannon</a:t>
            </a:r>
            <a:r>
              <a:rPr lang="en-US" sz="2800" dirty="0">
                <a:solidFill>
                  <a:srgbClr val="0066FF"/>
                </a:solidFill>
                <a:latin typeface="Times New Roman" panose="02020603050405020304" pitchFamily="18" charset="0"/>
                <a:cs typeface="Times New Roman" panose="02020603050405020304" pitchFamily="18" charset="0"/>
              </a:rPr>
              <a:t>)</a:t>
            </a:r>
          </a:p>
          <a:p>
            <a:pPr marL="914400" lvl="1" indent="-457200">
              <a:buFont typeface="Courier New" panose="02070309020205020404" pitchFamily="49" charset="0"/>
              <a:buChar char="o"/>
            </a:pPr>
            <a:r>
              <a:rPr lang="en-US" sz="2800" dirty="0">
                <a:solidFill>
                  <a:srgbClr val="FF0000"/>
                </a:solidFill>
                <a:latin typeface="Times New Roman" panose="02020603050405020304" pitchFamily="18" charset="0"/>
                <a:cs typeface="Times New Roman" panose="02020603050405020304" pitchFamily="18" charset="0"/>
              </a:rPr>
              <a:t>Richness (</a:t>
            </a:r>
            <a:r>
              <a:rPr lang="en-US" sz="2800" dirty="0" err="1">
                <a:solidFill>
                  <a:srgbClr val="FF0000"/>
                </a:solidFill>
                <a:latin typeface="Times New Roman" panose="02020603050405020304" pitchFamily="18" charset="0"/>
                <a:cs typeface="Times New Roman" panose="02020603050405020304" pitchFamily="18" charset="0"/>
              </a:rPr>
              <a:t>sp.richness</a:t>
            </a:r>
            <a:r>
              <a:rPr lang="en-US" sz="2800" dirty="0">
                <a:solidFill>
                  <a:srgbClr val="FF0000"/>
                </a:solidFill>
                <a:latin typeface="Times New Roman" panose="02020603050405020304" pitchFamily="18" charset="0"/>
                <a:cs typeface="Times New Roman" panose="02020603050405020304" pitchFamily="18" charset="0"/>
              </a:rPr>
              <a:t>)</a:t>
            </a:r>
          </a:p>
          <a:p>
            <a:pPr marL="914400" lvl="1" indent="-457200">
              <a:buFont typeface="Courier New" panose="02070309020205020404" pitchFamily="49" charset="0"/>
              <a:buChar char="o"/>
            </a:pPr>
            <a:r>
              <a:rPr lang="en-US" sz="2800" dirty="0" err="1">
                <a:solidFill>
                  <a:srgbClr val="0066FF"/>
                </a:solidFill>
                <a:latin typeface="Times New Roman" panose="02020603050405020304" pitchFamily="18" charset="0"/>
                <a:cs typeface="Times New Roman" panose="02020603050405020304" pitchFamily="18" charset="0"/>
              </a:rPr>
              <a:t>Peilou</a:t>
            </a:r>
            <a:r>
              <a:rPr lang="en-US" sz="2800" dirty="0">
                <a:solidFill>
                  <a:srgbClr val="0066FF"/>
                </a:solidFill>
                <a:latin typeface="Times New Roman" panose="02020603050405020304" pitchFamily="18" charset="0"/>
                <a:cs typeface="Times New Roman" panose="02020603050405020304" pitchFamily="18" charset="0"/>
              </a:rPr>
              <a:t> J Evenness (</a:t>
            </a:r>
            <a:r>
              <a:rPr lang="en-US" sz="2800" dirty="0" err="1">
                <a:solidFill>
                  <a:srgbClr val="0066FF"/>
                </a:solidFill>
                <a:latin typeface="Times New Roman" panose="02020603050405020304" pitchFamily="18" charset="0"/>
                <a:cs typeface="Times New Roman" panose="02020603050405020304" pitchFamily="18" charset="0"/>
              </a:rPr>
              <a:t>sp.evenness</a:t>
            </a:r>
            <a:r>
              <a:rPr lang="en-US" sz="2800" dirty="0">
                <a:solidFill>
                  <a:srgbClr val="0066FF"/>
                </a:solidFill>
                <a:latin typeface="Times New Roman" panose="02020603050405020304" pitchFamily="18" charset="0"/>
                <a:cs typeface="Times New Roman" panose="02020603050405020304" pitchFamily="18" charset="0"/>
              </a:rPr>
              <a:t>)</a:t>
            </a:r>
          </a:p>
          <a:p>
            <a:pPr marL="457200" indent="-457200">
              <a:buFont typeface="Courier New" panose="02070309020205020404" pitchFamily="49" charset="0"/>
              <a:buChar char="o"/>
            </a:pPr>
            <a:r>
              <a:rPr lang="en-US" sz="3000" dirty="0">
                <a:latin typeface="Times New Roman" panose="02020603050405020304" pitchFamily="18" charset="0"/>
                <a:cs typeface="Times New Roman" panose="02020603050405020304" pitchFamily="18" charset="0"/>
              </a:rPr>
              <a:t>Functional Diversity</a:t>
            </a:r>
          </a:p>
          <a:p>
            <a:pPr marL="914400" lvl="1" indent="-457200">
              <a:buFont typeface="Courier New" panose="02070309020205020404" pitchFamily="49" charset="0"/>
              <a:buChar char="o"/>
            </a:pPr>
            <a:r>
              <a:rPr lang="en-US" sz="2800" dirty="0">
                <a:solidFill>
                  <a:srgbClr val="FF0000"/>
                </a:solidFill>
                <a:latin typeface="Times New Roman" panose="02020603050405020304" pitchFamily="18" charset="0"/>
                <a:cs typeface="Times New Roman" panose="02020603050405020304" pitchFamily="18" charset="0"/>
              </a:rPr>
              <a:t>Richness (</a:t>
            </a:r>
            <a:r>
              <a:rPr lang="en-US" sz="2800" dirty="0" err="1">
                <a:solidFill>
                  <a:srgbClr val="FF0000"/>
                </a:solidFill>
                <a:latin typeface="Times New Roman" panose="02020603050405020304" pitchFamily="18" charset="0"/>
                <a:cs typeface="Times New Roman" panose="02020603050405020304" pitchFamily="18" charset="0"/>
              </a:rPr>
              <a:t>FRic</a:t>
            </a:r>
            <a:r>
              <a:rPr lang="en-US" sz="2800" dirty="0">
                <a:solidFill>
                  <a:srgbClr val="FF0000"/>
                </a:solidFill>
                <a:latin typeface="Times New Roman" panose="02020603050405020304" pitchFamily="18" charset="0"/>
                <a:cs typeface="Times New Roman" panose="02020603050405020304" pitchFamily="18" charset="0"/>
              </a:rPr>
              <a:t>)</a:t>
            </a:r>
          </a:p>
          <a:p>
            <a:pPr marL="914400" lvl="1" indent="-457200">
              <a:buFont typeface="Courier New" panose="02070309020205020404" pitchFamily="49" charset="0"/>
              <a:buChar char="o"/>
            </a:pPr>
            <a:r>
              <a:rPr lang="en-US" sz="2800" dirty="0">
                <a:solidFill>
                  <a:srgbClr val="FF6600"/>
                </a:solidFill>
                <a:latin typeface="Times New Roman" panose="02020603050405020304" pitchFamily="18" charset="0"/>
                <a:cs typeface="Times New Roman" panose="02020603050405020304" pitchFamily="18" charset="0"/>
              </a:rPr>
              <a:t>Evenness (</a:t>
            </a:r>
            <a:r>
              <a:rPr lang="en-US" sz="2800" dirty="0" err="1">
                <a:solidFill>
                  <a:srgbClr val="FF6600"/>
                </a:solidFill>
                <a:latin typeface="Times New Roman" panose="02020603050405020304" pitchFamily="18" charset="0"/>
                <a:cs typeface="Times New Roman" panose="02020603050405020304" pitchFamily="18" charset="0"/>
              </a:rPr>
              <a:t>FEve</a:t>
            </a:r>
            <a:r>
              <a:rPr lang="en-US" sz="2800" dirty="0">
                <a:solidFill>
                  <a:srgbClr val="FF6600"/>
                </a:solidFill>
                <a:latin typeface="Times New Roman" panose="02020603050405020304" pitchFamily="18" charset="0"/>
                <a:cs typeface="Times New Roman" panose="02020603050405020304" pitchFamily="18" charset="0"/>
              </a:rPr>
              <a:t>)</a:t>
            </a:r>
          </a:p>
          <a:p>
            <a:pPr marL="914400" lvl="1" indent="-457200">
              <a:buFont typeface="Courier New" panose="02070309020205020404" pitchFamily="49" charset="0"/>
              <a:buChar char="o"/>
            </a:pPr>
            <a:r>
              <a:rPr lang="en-US" sz="2800" dirty="0">
                <a:solidFill>
                  <a:srgbClr val="9900CC"/>
                </a:solidFill>
                <a:latin typeface="Times New Roman" panose="02020603050405020304" pitchFamily="18" charset="0"/>
                <a:cs typeface="Times New Roman" panose="02020603050405020304" pitchFamily="18" charset="0"/>
              </a:rPr>
              <a:t>Divergence (</a:t>
            </a:r>
            <a:r>
              <a:rPr lang="en-US" sz="2800" dirty="0" err="1">
                <a:solidFill>
                  <a:srgbClr val="9900CC"/>
                </a:solidFill>
                <a:latin typeface="Times New Roman" panose="02020603050405020304" pitchFamily="18" charset="0"/>
                <a:cs typeface="Times New Roman" panose="02020603050405020304" pitchFamily="18" charset="0"/>
              </a:rPr>
              <a:t>FDiv</a:t>
            </a:r>
            <a:r>
              <a:rPr lang="en-US" sz="2800" dirty="0">
                <a:solidFill>
                  <a:srgbClr val="9900CC"/>
                </a:solidFill>
                <a:latin typeface="Times New Roman" panose="02020603050405020304" pitchFamily="18" charset="0"/>
                <a:cs typeface="Times New Roman" panose="02020603050405020304" pitchFamily="18" charset="0"/>
              </a:rPr>
              <a:t>)</a:t>
            </a:r>
          </a:p>
          <a:p>
            <a:pPr marL="914400" lvl="1" indent="-457200">
              <a:buFont typeface="Courier New" panose="02070309020205020404" pitchFamily="49" charset="0"/>
              <a:buChar char="o"/>
            </a:pPr>
            <a:r>
              <a:rPr lang="en-US" sz="2800" dirty="0">
                <a:solidFill>
                  <a:srgbClr val="FF3399"/>
                </a:solidFill>
                <a:latin typeface="Times New Roman" panose="02020603050405020304" pitchFamily="18" charset="0"/>
                <a:cs typeface="Times New Roman" panose="02020603050405020304" pitchFamily="18" charset="0"/>
              </a:rPr>
              <a:t>Dispersion (</a:t>
            </a:r>
            <a:r>
              <a:rPr lang="en-US" sz="2800" dirty="0" err="1">
                <a:solidFill>
                  <a:srgbClr val="FF3399"/>
                </a:solidFill>
                <a:latin typeface="Times New Roman" panose="02020603050405020304" pitchFamily="18" charset="0"/>
                <a:cs typeface="Times New Roman" panose="02020603050405020304" pitchFamily="18" charset="0"/>
              </a:rPr>
              <a:t>FDis</a:t>
            </a:r>
            <a:r>
              <a:rPr lang="en-US" sz="2800" dirty="0">
                <a:solidFill>
                  <a:srgbClr val="FF3399"/>
                </a:solidFill>
                <a:latin typeface="Times New Roman" panose="02020603050405020304" pitchFamily="18" charset="0"/>
                <a:cs typeface="Times New Roman" panose="02020603050405020304" pitchFamily="18" charset="0"/>
              </a:rPr>
              <a:t>)</a:t>
            </a:r>
          </a:p>
          <a:p>
            <a:pPr marL="914400" lvl="1" indent="-457200">
              <a:buFont typeface="Courier New" panose="02070309020205020404" pitchFamily="49" charset="0"/>
              <a:buChar char="o"/>
            </a:pPr>
            <a:r>
              <a:rPr lang="en-US" sz="2800" dirty="0">
                <a:solidFill>
                  <a:srgbClr val="FF3399"/>
                </a:solidFill>
                <a:latin typeface="Times New Roman" panose="02020603050405020304" pitchFamily="18" charset="0"/>
                <a:cs typeface="Times New Roman" panose="02020603050405020304" pitchFamily="18" charset="0"/>
              </a:rPr>
              <a:t>Rao’s Quadradic Entropy (</a:t>
            </a:r>
            <a:r>
              <a:rPr lang="en-US" sz="2800" dirty="0" err="1">
                <a:solidFill>
                  <a:srgbClr val="FF3399"/>
                </a:solidFill>
                <a:latin typeface="Times New Roman" panose="02020603050405020304" pitchFamily="18" charset="0"/>
                <a:cs typeface="Times New Roman" panose="02020603050405020304" pitchFamily="18" charset="0"/>
              </a:rPr>
              <a:t>RaoQ</a:t>
            </a:r>
            <a:r>
              <a:rPr lang="en-US" sz="2800" dirty="0">
                <a:solidFill>
                  <a:srgbClr val="FF3399"/>
                </a:solidFill>
                <a:latin typeface="Times New Roman" panose="02020603050405020304" pitchFamily="18" charset="0"/>
                <a:cs typeface="Times New Roman" panose="02020603050405020304" pitchFamily="18" charset="0"/>
              </a:rPr>
              <a:t>)</a:t>
            </a:r>
          </a:p>
          <a:p>
            <a:endParaRPr lang="en-US" sz="30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Phylogenetic Diversity </a:t>
            </a:r>
          </a:p>
          <a:p>
            <a:pPr marL="914400" lvl="1" indent="-457200">
              <a:buFont typeface="Courier New" panose="02070309020205020404" pitchFamily="49" charset="0"/>
              <a:buChar char="o"/>
            </a:pPr>
            <a:r>
              <a:rPr lang="en-US" sz="2800" dirty="0">
                <a:solidFill>
                  <a:srgbClr val="FF0000"/>
                </a:solidFill>
                <a:latin typeface="Times New Roman" panose="02020603050405020304" pitchFamily="18" charset="0"/>
                <a:cs typeface="Times New Roman" panose="02020603050405020304" pitchFamily="18" charset="0"/>
              </a:rPr>
              <a:t>Faith’s PD (PD)</a:t>
            </a:r>
          </a:p>
          <a:p>
            <a:pPr marL="914400" lvl="1" indent="-457200">
              <a:buFont typeface="Courier New" panose="02070309020205020404" pitchFamily="49" charset="0"/>
              <a:buChar char="o"/>
            </a:pPr>
            <a:r>
              <a:rPr lang="en-US" sz="2800" dirty="0">
                <a:solidFill>
                  <a:srgbClr val="FF3399"/>
                </a:solidFill>
                <a:latin typeface="Times New Roman" panose="02020603050405020304" pitchFamily="18" charset="0"/>
                <a:cs typeface="Times New Roman" panose="02020603050405020304" pitchFamily="18" charset="0"/>
              </a:rPr>
              <a:t>Variability (PSV)</a:t>
            </a:r>
          </a:p>
          <a:p>
            <a:pPr marL="914400" lvl="1" indent="-457200">
              <a:buFont typeface="Courier New" panose="02070309020205020404" pitchFamily="49" charset="0"/>
              <a:buChar char="o"/>
            </a:pPr>
            <a:r>
              <a:rPr lang="en-US" sz="2800" dirty="0">
                <a:solidFill>
                  <a:srgbClr val="FF0000"/>
                </a:solidFill>
                <a:latin typeface="Times New Roman" panose="02020603050405020304" pitchFamily="18" charset="0"/>
                <a:cs typeface="Times New Roman" panose="02020603050405020304" pitchFamily="18" charset="0"/>
              </a:rPr>
              <a:t>Richness (PSR)</a:t>
            </a:r>
          </a:p>
          <a:p>
            <a:pPr marL="914400" lvl="1" indent="-457200">
              <a:buFont typeface="Courier New" panose="02070309020205020404" pitchFamily="49" charset="0"/>
              <a:buChar char="o"/>
            </a:pPr>
            <a:r>
              <a:rPr lang="en-US" sz="2800" dirty="0">
                <a:solidFill>
                  <a:srgbClr val="0066FF"/>
                </a:solidFill>
                <a:latin typeface="Times New Roman" panose="02020603050405020304" pitchFamily="18" charset="0"/>
                <a:cs typeface="Times New Roman" panose="02020603050405020304" pitchFamily="18" charset="0"/>
              </a:rPr>
              <a:t>Evenness (PSE)</a:t>
            </a:r>
          </a:p>
          <a:p>
            <a:pPr marL="914400" lvl="1" indent="-457200">
              <a:buFont typeface="Courier New" panose="02070309020205020404" pitchFamily="49" charset="0"/>
              <a:buChar char="o"/>
            </a:pPr>
            <a:r>
              <a:rPr lang="en-US" sz="2800" dirty="0">
                <a:solidFill>
                  <a:srgbClr val="FF0000"/>
                </a:solidFill>
                <a:latin typeface="Times New Roman" panose="02020603050405020304" pitchFamily="18" charset="0"/>
                <a:cs typeface="Times New Roman" panose="02020603050405020304" pitchFamily="18" charset="0"/>
              </a:rPr>
              <a:t>Clustering (PSC)</a:t>
            </a:r>
          </a:p>
          <a:p>
            <a:pPr marL="285750" indent="-285750">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Structural Diversity</a:t>
            </a:r>
          </a:p>
          <a:p>
            <a:pPr marL="914400" lvl="1" indent="-457200">
              <a:buFont typeface="Courier New" panose="02070309020205020404" pitchFamily="49" charset="0"/>
              <a:buChar char="o"/>
            </a:pPr>
            <a:r>
              <a:rPr lang="en-US" sz="2800" dirty="0">
                <a:solidFill>
                  <a:srgbClr val="008000"/>
                </a:solidFill>
                <a:latin typeface="Times New Roman" panose="02020603050405020304" pitchFamily="18" charset="0"/>
                <a:cs typeface="Times New Roman" panose="02020603050405020304" pitchFamily="18" charset="0"/>
              </a:rPr>
              <a:t>Standard deviation (</a:t>
            </a:r>
            <a:r>
              <a:rPr lang="en-US" sz="2800" dirty="0" err="1">
                <a:solidFill>
                  <a:srgbClr val="008000"/>
                </a:solidFill>
                <a:latin typeface="Times New Roman" panose="02020603050405020304" pitchFamily="18" charset="0"/>
                <a:cs typeface="Times New Roman" panose="02020603050405020304" pitchFamily="18" charset="0"/>
              </a:rPr>
              <a:t>sd</a:t>
            </a:r>
            <a:r>
              <a:rPr lang="en-US" sz="2800" dirty="0">
                <a:solidFill>
                  <a:srgbClr val="008000"/>
                </a:solidFill>
                <a:latin typeface="Times New Roman" panose="02020603050405020304" pitchFamily="18" charset="0"/>
                <a:cs typeface="Times New Roman" panose="02020603050405020304" pitchFamily="18" charset="0"/>
              </a:rPr>
              <a:t>) of DBH (</a:t>
            </a:r>
            <a:r>
              <a:rPr lang="en-US" sz="2800" dirty="0" err="1">
                <a:solidFill>
                  <a:srgbClr val="008000"/>
                </a:solidFill>
                <a:latin typeface="Times New Roman" panose="02020603050405020304" pitchFamily="18" charset="0"/>
                <a:cs typeface="Times New Roman" panose="02020603050405020304" pitchFamily="18" charset="0"/>
              </a:rPr>
              <a:t>sd_dbh</a:t>
            </a:r>
            <a:r>
              <a:rPr lang="en-US" sz="2800" dirty="0">
                <a:solidFill>
                  <a:srgbClr val="008000"/>
                </a:solidFill>
                <a:latin typeface="Times New Roman" panose="02020603050405020304" pitchFamily="18" charset="0"/>
                <a:cs typeface="Times New Roman" panose="02020603050405020304" pitchFamily="18" charset="0"/>
              </a:rPr>
              <a:t>)</a:t>
            </a:r>
          </a:p>
          <a:p>
            <a:pPr marL="914400" lvl="1" indent="-457200">
              <a:buFont typeface="Courier New" panose="02070309020205020404" pitchFamily="49" charset="0"/>
              <a:buChar char="o"/>
            </a:pPr>
            <a:r>
              <a:rPr lang="en-US" sz="2800" dirty="0">
                <a:solidFill>
                  <a:srgbClr val="008000"/>
                </a:solidFill>
                <a:latin typeface="Times New Roman" panose="02020603050405020304" pitchFamily="18" charset="0"/>
                <a:cs typeface="Times New Roman" panose="02020603050405020304" pitchFamily="18" charset="0"/>
              </a:rPr>
              <a:t>Stand density (</a:t>
            </a:r>
            <a:r>
              <a:rPr lang="en-US" sz="2800" dirty="0" err="1">
                <a:solidFill>
                  <a:srgbClr val="008000"/>
                </a:solidFill>
                <a:latin typeface="Times New Roman" panose="02020603050405020304" pitchFamily="18" charset="0"/>
                <a:cs typeface="Times New Roman" panose="02020603050405020304" pitchFamily="18" charset="0"/>
              </a:rPr>
              <a:t>StanDen</a:t>
            </a:r>
            <a:r>
              <a:rPr lang="en-US" sz="2800" dirty="0">
                <a:solidFill>
                  <a:srgbClr val="008000"/>
                </a:solidFill>
                <a:latin typeface="Times New Roman" panose="02020603050405020304" pitchFamily="18" charset="0"/>
                <a:cs typeface="Times New Roman" panose="02020603050405020304" pitchFamily="18" charset="0"/>
              </a:rPr>
              <a:t>) </a:t>
            </a:r>
          </a:p>
        </p:txBody>
      </p:sp>
      <p:sp>
        <p:nvSpPr>
          <p:cNvPr id="41" name="TextBox 40">
            <a:extLst>
              <a:ext uri="{FF2B5EF4-FFF2-40B4-BE49-F238E27FC236}">
                <a16:creationId xmlns:a16="http://schemas.microsoft.com/office/drawing/2014/main" id="{06A97E47-07A4-4EBC-B8B8-0147A606FCE3}"/>
              </a:ext>
            </a:extLst>
          </p:cNvPr>
          <p:cNvSpPr txBox="1"/>
          <p:nvPr/>
        </p:nvSpPr>
        <p:spPr>
          <a:xfrm>
            <a:off x="8691331" y="25742881"/>
            <a:ext cx="4574075" cy="6032421"/>
          </a:xfrm>
          <a:prstGeom prst="rect">
            <a:avLst/>
          </a:prstGeom>
          <a:noFill/>
        </p:spPr>
        <p:txBody>
          <a:bodyPr wrap="square" rtlCol="0">
            <a:spAutoFit/>
          </a:bodyPr>
          <a:lstStyle/>
          <a:p>
            <a:pPr algn="ctr"/>
            <a:r>
              <a:rPr lang="en-US" sz="3200" u="sng" dirty="0">
                <a:latin typeface="Times New Roman" panose="02020603050405020304" pitchFamily="18" charset="0"/>
                <a:cs typeface="Times New Roman" panose="02020603050405020304" pitchFamily="18" charset="0"/>
              </a:rPr>
              <a:t>Remote Sensing Analyses</a:t>
            </a:r>
          </a:p>
          <a:p>
            <a:endParaRPr lang="en-US" sz="1400" u="sng"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Hyperspectral </a:t>
            </a:r>
          </a:p>
          <a:p>
            <a:pPr marL="914400" lvl="1"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Entropy of spectra</a:t>
            </a:r>
          </a:p>
          <a:p>
            <a:pPr marL="914400" lvl="1"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Reflectance</a:t>
            </a:r>
          </a:p>
          <a:p>
            <a:pPr marL="914400" lvl="1"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Vegetation indices </a:t>
            </a:r>
          </a:p>
          <a:p>
            <a:pPr marL="914400" lvl="1"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Gray-Level Co-Occurrence Matrix (GLCM) </a:t>
            </a:r>
          </a:p>
          <a:p>
            <a:pPr marL="285750" indent="-285750">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LiDAR</a:t>
            </a:r>
          </a:p>
          <a:p>
            <a:pPr marL="914400" lvl="1" indent="-457200">
              <a:buFont typeface="Courier New" panose="02070309020205020404" pitchFamily="49" charset="0"/>
              <a:buChar char="o"/>
            </a:pPr>
            <a:r>
              <a:rPr lang="en-US" sz="2800" dirty="0">
                <a:solidFill>
                  <a:srgbClr val="008000"/>
                </a:solidFill>
                <a:latin typeface="Times New Roman" panose="02020603050405020304" pitchFamily="18" charset="0"/>
                <a:cs typeface="Times New Roman" panose="02020603050405020304" pitchFamily="18" charset="0"/>
              </a:rPr>
              <a:t>Rumple</a:t>
            </a:r>
          </a:p>
          <a:p>
            <a:pPr marL="914400" lvl="1" indent="-457200">
              <a:buFont typeface="Courier New" panose="02070309020205020404" pitchFamily="49" charset="0"/>
              <a:buChar char="o"/>
            </a:pPr>
            <a:r>
              <a:rPr lang="en-US" sz="2800" dirty="0">
                <a:solidFill>
                  <a:srgbClr val="008000"/>
                </a:solidFill>
                <a:latin typeface="Times New Roman" panose="02020603050405020304" pitchFamily="18" charset="0"/>
                <a:cs typeface="Times New Roman" panose="02020603050405020304" pitchFamily="18" charset="0"/>
              </a:rPr>
              <a:t>Shannon Index of height profile</a:t>
            </a:r>
          </a:p>
          <a:p>
            <a:pPr marL="914400" lvl="1" indent="-457200">
              <a:buFont typeface="Courier New" panose="02070309020205020404" pitchFamily="49" charset="0"/>
              <a:buChar char="o"/>
            </a:pPr>
            <a:r>
              <a:rPr lang="en-US" sz="2800" dirty="0">
                <a:solidFill>
                  <a:schemeClr val="accent4">
                    <a:lumMod val="75000"/>
                  </a:schemeClr>
                </a:solidFill>
                <a:latin typeface="Times New Roman" panose="02020603050405020304" pitchFamily="18" charset="0"/>
                <a:cs typeface="Times New Roman" panose="02020603050405020304" pitchFamily="18" charset="0"/>
              </a:rPr>
              <a:t>Max and </a:t>
            </a:r>
            <a:r>
              <a:rPr lang="en-US" sz="2800" dirty="0" err="1">
                <a:solidFill>
                  <a:schemeClr val="accent4">
                    <a:lumMod val="75000"/>
                  </a:schemeClr>
                </a:solidFill>
                <a:latin typeface="Times New Roman" panose="02020603050405020304" pitchFamily="18" charset="0"/>
                <a:cs typeface="Times New Roman" panose="02020603050405020304" pitchFamily="18" charset="0"/>
              </a:rPr>
              <a:t>sd</a:t>
            </a:r>
            <a:r>
              <a:rPr lang="en-US" sz="2800" dirty="0">
                <a:solidFill>
                  <a:schemeClr val="accent4">
                    <a:lumMod val="75000"/>
                  </a:schemeClr>
                </a:solidFill>
                <a:latin typeface="Times New Roman" panose="02020603050405020304" pitchFamily="18" charset="0"/>
                <a:cs typeface="Times New Roman" panose="02020603050405020304" pitchFamily="18" charset="0"/>
              </a:rPr>
              <a:t> height </a:t>
            </a:r>
          </a:p>
        </p:txBody>
      </p:sp>
      <p:sp>
        <p:nvSpPr>
          <p:cNvPr id="31" name="TextBox 30">
            <a:extLst>
              <a:ext uri="{FF2B5EF4-FFF2-40B4-BE49-F238E27FC236}">
                <a16:creationId xmlns:a16="http://schemas.microsoft.com/office/drawing/2014/main" id="{7D0DECB1-7F6A-4BB6-9760-7BD0210F9888}"/>
              </a:ext>
            </a:extLst>
          </p:cNvPr>
          <p:cNvSpPr txBox="1"/>
          <p:nvPr/>
        </p:nvSpPr>
        <p:spPr>
          <a:xfrm>
            <a:off x="2938343" y="25742881"/>
            <a:ext cx="3600450" cy="584775"/>
          </a:xfrm>
          <a:prstGeom prst="rect">
            <a:avLst/>
          </a:prstGeom>
          <a:noFill/>
        </p:spPr>
        <p:txBody>
          <a:bodyPr wrap="square" rtlCol="0">
            <a:spAutoFit/>
          </a:bodyPr>
          <a:lstStyle/>
          <a:p>
            <a:r>
              <a:rPr lang="en-US" sz="3200" u="sng" dirty="0">
                <a:latin typeface="Times New Roman" panose="02020603050405020304" pitchFamily="18" charset="0"/>
                <a:cs typeface="Times New Roman" panose="02020603050405020304" pitchFamily="18" charset="0"/>
              </a:rPr>
              <a:t>Biodiversity Indices</a:t>
            </a:r>
          </a:p>
        </p:txBody>
      </p:sp>
      <p:sp>
        <p:nvSpPr>
          <p:cNvPr id="50" name="TextBox 49">
            <a:extLst>
              <a:ext uri="{FF2B5EF4-FFF2-40B4-BE49-F238E27FC236}">
                <a16:creationId xmlns:a16="http://schemas.microsoft.com/office/drawing/2014/main" id="{F3785AC1-90E6-4301-B3A6-8126FA41A971}"/>
              </a:ext>
            </a:extLst>
          </p:cNvPr>
          <p:cNvSpPr txBox="1"/>
          <p:nvPr/>
        </p:nvSpPr>
        <p:spPr>
          <a:xfrm>
            <a:off x="8303079" y="24332087"/>
            <a:ext cx="4945487" cy="1384995"/>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Figure 1</a:t>
            </a:r>
            <a:r>
              <a:rPr lang="en-US" sz="2800" dirty="0">
                <a:latin typeface="Times New Roman" panose="02020603050405020304" pitchFamily="18" charset="0"/>
                <a:cs typeface="Times New Roman" panose="02020603050405020304" pitchFamily="18" charset="0"/>
              </a:rPr>
              <a:t>: Approximate Location of Bartlett Experimental Forest in New Hampshire, USA</a:t>
            </a:r>
          </a:p>
        </p:txBody>
      </p:sp>
      <p:sp>
        <p:nvSpPr>
          <p:cNvPr id="52" name="TextBox 51">
            <a:extLst>
              <a:ext uri="{FF2B5EF4-FFF2-40B4-BE49-F238E27FC236}">
                <a16:creationId xmlns:a16="http://schemas.microsoft.com/office/drawing/2014/main" id="{F1DC9A47-DA21-4850-9BB4-B07313C6D04A}"/>
              </a:ext>
            </a:extLst>
          </p:cNvPr>
          <p:cNvSpPr txBox="1"/>
          <p:nvPr/>
        </p:nvSpPr>
        <p:spPr>
          <a:xfrm>
            <a:off x="22192725" y="5736337"/>
            <a:ext cx="3192595" cy="846385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Figure 2 (left): </a:t>
            </a:r>
            <a:r>
              <a:rPr lang="en-US" sz="3200" dirty="0">
                <a:latin typeface="Times New Roman" panose="02020603050405020304" pitchFamily="18" charset="0"/>
                <a:cs typeface="Times New Roman" panose="02020603050405020304" pitchFamily="18" charset="0"/>
              </a:rPr>
              <a:t>An example simple linear regression between </a:t>
            </a:r>
            <a:r>
              <a:rPr lang="en-US" sz="3200" dirty="0" err="1">
                <a:latin typeface="Times New Roman" panose="02020603050405020304" pitchFamily="18" charset="0"/>
                <a:cs typeface="Times New Roman" panose="02020603050405020304" pitchFamily="18" charset="0"/>
              </a:rPr>
              <a:t>RaoQ’s</a:t>
            </a:r>
            <a:r>
              <a:rPr lang="en-US" sz="3200" dirty="0">
                <a:latin typeface="Times New Roman" panose="02020603050405020304" pitchFamily="18" charset="0"/>
                <a:cs typeface="Times New Roman" panose="02020603050405020304" pitchFamily="18" charset="0"/>
              </a:rPr>
              <a:t> entropy index for functional diversity and Shannon’s index for species diversity. Overall, relationships between biodiversity metrics were found to be weakly correlated. </a:t>
            </a:r>
          </a:p>
        </p:txBody>
      </p:sp>
      <p:pic>
        <p:nvPicPr>
          <p:cNvPr id="54" name="Picture 53" descr="A screenshot of a cell phone&#10;&#10;Description automatically generated">
            <a:extLst>
              <a:ext uri="{FF2B5EF4-FFF2-40B4-BE49-F238E27FC236}">
                <a16:creationId xmlns:a16="http://schemas.microsoft.com/office/drawing/2014/main" id="{C43B9421-544C-4689-81DC-F6E21C896B8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3877184" y="15061066"/>
            <a:ext cx="11394883" cy="6500013"/>
          </a:xfrm>
          <a:prstGeom prst="rect">
            <a:avLst/>
          </a:prstGeom>
          <a:ln>
            <a:solidFill>
              <a:schemeClr val="accent3"/>
            </a:solidFill>
          </a:ln>
        </p:spPr>
      </p:pic>
      <p:sp>
        <p:nvSpPr>
          <p:cNvPr id="69" name="TextBox 68">
            <a:extLst>
              <a:ext uri="{FF2B5EF4-FFF2-40B4-BE49-F238E27FC236}">
                <a16:creationId xmlns:a16="http://schemas.microsoft.com/office/drawing/2014/main" id="{66AFDFB0-9FEE-494F-BED7-3B6ABEA4CA19}"/>
              </a:ext>
            </a:extLst>
          </p:cNvPr>
          <p:cNvSpPr txBox="1"/>
          <p:nvPr/>
        </p:nvSpPr>
        <p:spPr>
          <a:xfrm>
            <a:off x="13913793" y="22795654"/>
            <a:ext cx="11855821" cy="2062103"/>
          </a:xfrm>
          <a:prstGeom prst="rect">
            <a:avLst/>
          </a:prstGeom>
          <a:noFill/>
        </p:spPr>
        <p:txBody>
          <a:bodyPr wrap="square" numCol="1" spcCol="457200" rtlCol="0">
            <a:spAutoFit/>
          </a:bodyPr>
          <a:lstStyle/>
          <a:p>
            <a:r>
              <a:rPr lang="en-US" sz="3200" b="1" dirty="0">
                <a:latin typeface="Times New Roman" panose="02020603050405020304" pitchFamily="18" charset="0"/>
                <a:cs typeface="Times New Roman" panose="02020603050405020304" pitchFamily="18" charset="0"/>
              </a:rPr>
              <a:t>Figure 4: L</a:t>
            </a:r>
            <a:r>
              <a:rPr lang="en-US" sz="3200" dirty="0">
                <a:latin typeface="Times New Roman" panose="02020603050405020304" pitchFamily="18" charset="0"/>
                <a:cs typeface="Times New Roman" panose="02020603050405020304" pitchFamily="18" charset="0"/>
              </a:rPr>
              <a:t>inear regressions were used to see how the biodiversity metrics could be estimated from the remote sensing analyses. All relationships were showed weak correlations, with the strongest correlation being between functional diversity and reflectance. </a:t>
            </a:r>
          </a:p>
        </p:txBody>
      </p:sp>
      <p:sp>
        <p:nvSpPr>
          <p:cNvPr id="79" name="TextBox 78">
            <a:extLst>
              <a:ext uri="{FF2B5EF4-FFF2-40B4-BE49-F238E27FC236}">
                <a16:creationId xmlns:a16="http://schemas.microsoft.com/office/drawing/2014/main" id="{F35E4E30-CB31-4B81-8B96-7FE7AD0F4A7E}"/>
              </a:ext>
            </a:extLst>
          </p:cNvPr>
          <p:cNvSpPr txBox="1"/>
          <p:nvPr/>
        </p:nvSpPr>
        <p:spPr>
          <a:xfrm>
            <a:off x="4748805" y="32063365"/>
            <a:ext cx="8672513" cy="461665"/>
          </a:xfrm>
          <a:prstGeom prst="rect">
            <a:avLst/>
          </a:prstGeom>
          <a:noFill/>
        </p:spPr>
        <p:txBody>
          <a:bodyPr wrap="square" rtlCol="0">
            <a:spAutoFit/>
          </a:bodyPr>
          <a:lstStyle/>
          <a:p>
            <a:r>
              <a:rPr lang="en-US" sz="2400" i="1" dirty="0">
                <a:latin typeface="Times New Roman" panose="02020603050405020304" pitchFamily="18" charset="0"/>
                <a:cs typeface="Times New Roman" panose="02020603050405020304" pitchFamily="18" charset="0"/>
              </a:rPr>
              <a:t>Colors represent groups made by the dendrogram in the next section</a:t>
            </a:r>
          </a:p>
        </p:txBody>
      </p:sp>
      <p:sp>
        <p:nvSpPr>
          <p:cNvPr id="83" name="TextBox 82">
            <a:extLst>
              <a:ext uri="{FF2B5EF4-FFF2-40B4-BE49-F238E27FC236}">
                <a16:creationId xmlns:a16="http://schemas.microsoft.com/office/drawing/2014/main" id="{63FD7243-A900-434D-8FF4-0B929E04ECE4}"/>
              </a:ext>
            </a:extLst>
          </p:cNvPr>
          <p:cNvSpPr txBox="1"/>
          <p:nvPr/>
        </p:nvSpPr>
        <p:spPr>
          <a:xfrm>
            <a:off x="26995935" y="12913756"/>
            <a:ext cx="12840818" cy="734583"/>
          </a:xfrm>
          <a:prstGeom prst="rect">
            <a:avLst/>
          </a:prstGeom>
          <a:noFill/>
        </p:spPr>
        <p:txBody>
          <a:bodyPr wrap="square" rtlCol="0">
            <a:spAutoFit/>
          </a:bodyPr>
          <a:lstStyle/>
          <a:p>
            <a:pPr algn="ctr"/>
            <a:r>
              <a:rPr lang="en-US" sz="4000" b="1" u="sng" dirty="0">
                <a:latin typeface="Times New Roman" panose="02020603050405020304" pitchFamily="18" charset="0"/>
                <a:cs typeface="Times New Roman" panose="02020603050405020304" pitchFamily="18" charset="0"/>
              </a:rPr>
              <a:t>Influence of Canopy Structure and Function</a:t>
            </a:r>
          </a:p>
        </p:txBody>
      </p:sp>
      <p:graphicFrame>
        <p:nvGraphicFramePr>
          <p:cNvPr id="90" name="Table 89">
            <a:extLst>
              <a:ext uri="{FF2B5EF4-FFF2-40B4-BE49-F238E27FC236}">
                <a16:creationId xmlns:a16="http://schemas.microsoft.com/office/drawing/2014/main" id="{8C1932D8-2693-4565-B133-28FCB197A2DF}"/>
              </a:ext>
            </a:extLst>
          </p:cNvPr>
          <p:cNvGraphicFramePr>
            <a:graphicFrameLocks noGrp="1"/>
          </p:cNvGraphicFramePr>
          <p:nvPr>
            <p:extLst>
              <p:ext uri="{D42A27DB-BD31-4B8C-83A1-F6EECF244321}">
                <p14:modId xmlns:p14="http://schemas.microsoft.com/office/powerpoint/2010/main" val="3941068767"/>
              </p:ext>
            </p:extLst>
          </p:nvPr>
        </p:nvGraphicFramePr>
        <p:xfrm>
          <a:off x="26347449" y="19426930"/>
          <a:ext cx="6448845" cy="5214297"/>
        </p:xfrm>
        <a:graphic>
          <a:graphicData uri="http://schemas.openxmlformats.org/drawingml/2006/table">
            <a:tbl>
              <a:tblPr firstRow="1" bandRow="1">
                <a:tableStyleId>{5C22544A-7EE6-4342-B048-85BDC9FD1C3A}</a:tableStyleId>
              </a:tblPr>
              <a:tblGrid>
                <a:gridCol w="2143482">
                  <a:extLst>
                    <a:ext uri="{9D8B030D-6E8A-4147-A177-3AD203B41FA5}">
                      <a16:colId xmlns:a16="http://schemas.microsoft.com/office/drawing/2014/main" val="1292235446"/>
                    </a:ext>
                  </a:extLst>
                </a:gridCol>
                <a:gridCol w="1876926">
                  <a:extLst>
                    <a:ext uri="{9D8B030D-6E8A-4147-A177-3AD203B41FA5}">
                      <a16:colId xmlns:a16="http://schemas.microsoft.com/office/drawing/2014/main" val="4037598065"/>
                    </a:ext>
                  </a:extLst>
                </a:gridCol>
                <a:gridCol w="1106906">
                  <a:extLst>
                    <a:ext uri="{9D8B030D-6E8A-4147-A177-3AD203B41FA5}">
                      <a16:colId xmlns:a16="http://schemas.microsoft.com/office/drawing/2014/main" val="3259479177"/>
                    </a:ext>
                  </a:extLst>
                </a:gridCol>
                <a:gridCol w="1321531">
                  <a:extLst>
                    <a:ext uri="{9D8B030D-6E8A-4147-A177-3AD203B41FA5}">
                      <a16:colId xmlns:a16="http://schemas.microsoft.com/office/drawing/2014/main" val="1692695144"/>
                    </a:ext>
                  </a:extLst>
                </a:gridCol>
              </a:tblGrid>
              <a:tr h="508297">
                <a:tc>
                  <a:txBody>
                    <a:bodyPr/>
                    <a:lstStyle/>
                    <a:p>
                      <a:pPr algn="ctr"/>
                      <a:r>
                        <a:rPr sz="2800" b="1" dirty="0">
                          <a:solidFill>
                            <a:schemeClr val="tx1"/>
                          </a:solidFill>
                          <a:latin typeface="Times New Roman" panose="02020603050405020304" pitchFamily="18" charset="0"/>
                          <a:cs typeface="Times New Roman" panose="02020603050405020304" pitchFamily="18" charset="0"/>
                        </a:rPr>
                        <a:t>Source</a:t>
                      </a:r>
                      <a:endParaRPr lang="en-US" sz="2800"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2800" b="1" dirty="0">
                          <a:solidFill>
                            <a:schemeClr val="tx1"/>
                          </a:solidFill>
                          <a:latin typeface="Times New Roman" panose="02020603050405020304" pitchFamily="18" charset="0"/>
                          <a:cs typeface="Times New Roman" panose="02020603050405020304" pitchFamily="18" charset="0"/>
                        </a:rPr>
                        <a:t>Log</a:t>
                      </a:r>
                      <a:r>
                        <a:rPr lang="en-US" sz="2800" b="1" dirty="0">
                          <a:solidFill>
                            <a:schemeClr val="tx1"/>
                          </a:solidFill>
                          <a:latin typeface="Times New Roman" panose="02020603050405020304" pitchFamily="18" charset="0"/>
                          <a:cs typeface="Times New Roman" panose="02020603050405020304" pitchFamily="18" charset="0"/>
                        </a:rPr>
                        <a:t> </a:t>
                      </a:r>
                      <a:r>
                        <a:rPr sz="2800" b="1" dirty="0">
                          <a:solidFill>
                            <a:schemeClr val="tx1"/>
                          </a:solidFill>
                          <a:latin typeface="Times New Roman" panose="02020603050405020304" pitchFamily="18" charset="0"/>
                          <a:cs typeface="Times New Roman" panose="02020603050405020304" pitchFamily="18" charset="0"/>
                        </a:rPr>
                        <a:t>Worth</a:t>
                      </a:r>
                      <a:endParaRPr lang="en-US" sz="2800"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2800"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2800" b="1" dirty="0">
                          <a:solidFill>
                            <a:schemeClr val="tx1"/>
                          </a:solidFill>
                          <a:latin typeface="Times New Roman" panose="02020603050405020304" pitchFamily="18" charset="0"/>
                          <a:cs typeface="Times New Roman" panose="02020603050405020304" pitchFamily="18" charset="0"/>
                        </a:rPr>
                        <a:t>PValue</a:t>
                      </a:r>
                      <a:endParaRPr lang="en-US" sz="2800"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32012831"/>
                  </a:ext>
                </a:extLst>
              </a:tr>
              <a:tr h="521793">
                <a:tc>
                  <a:txBody>
                    <a:bodyPr/>
                    <a:lstStyle/>
                    <a:p>
                      <a:r>
                        <a:rPr sz="2800" dirty="0">
                          <a:solidFill>
                            <a:srgbClr val="008000"/>
                          </a:solidFill>
                          <a:latin typeface="Times New Roman" panose="02020603050405020304" pitchFamily="18" charset="0"/>
                          <a:cs typeface="Times New Roman" panose="02020603050405020304" pitchFamily="18" charset="0"/>
                        </a:rPr>
                        <a:t>StandDensity</a:t>
                      </a:r>
                      <a:endParaRPr lang="en-US" sz="2800" dirty="0">
                        <a:solidFill>
                          <a:srgbClr val="0080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sz="2800" dirty="0">
                          <a:solidFill>
                            <a:srgbClr val="008000"/>
                          </a:solidFill>
                          <a:latin typeface="Times New Roman" panose="02020603050405020304" pitchFamily="18" charset="0"/>
                          <a:cs typeface="Times New Roman" panose="02020603050405020304" pitchFamily="18" charset="0"/>
                        </a:rPr>
                        <a:t>8.301</a:t>
                      </a:r>
                      <a:endParaRPr lang="en-US" sz="2800" dirty="0">
                        <a:solidFill>
                          <a:srgbClr val="0080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blipFill dpi="0" rotWithShape="1">
                      <a:blip r:embed="rId10">
                        <a:extLst>
                          <a:ext uri="{28A0092B-C50C-407E-A947-70E740481C1C}">
                            <a14:useLocalDpi xmlns:a14="http://schemas.microsoft.com/office/drawing/2010/main" val="0"/>
                          </a:ext>
                        </a:extLst>
                      </a:blip>
                      <a:srcRect/>
                      <a:stretch>
                        <a:fillRect/>
                      </a:stretch>
                    </a:blipFill>
                  </a:tcPr>
                </a:tc>
                <a:tc>
                  <a:txBody>
                    <a:bodyPr/>
                    <a:lstStyle/>
                    <a:p>
                      <a:pPr algn="r"/>
                      <a:r>
                        <a:rPr sz="2800" dirty="0">
                          <a:solidFill>
                            <a:srgbClr val="008000"/>
                          </a:solidFill>
                          <a:latin typeface="Times New Roman" panose="02020603050405020304" pitchFamily="18" charset="0"/>
                          <a:cs typeface="Times New Roman" panose="02020603050405020304" pitchFamily="18" charset="0"/>
                        </a:rPr>
                        <a:t>0.0000</a:t>
                      </a:r>
                      <a:endParaRPr lang="en-US" sz="2800" dirty="0">
                        <a:solidFill>
                          <a:srgbClr val="0080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62061217"/>
                  </a:ext>
                </a:extLst>
              </a:tr>
              <a:tr h="521793">
                <a:tc>
                  <a:txBody>
                    <a:bodyPr/>
                    <a:lstStyle/>
                    <a:p>
                      <a:r>
                        <a:rPr sz="2800" dirty="0">
                          <a:solidFill>
                            <a:srgbClr val="FF3399"/>
                          </a:solidFill>
                          <a:latin typeface="Times New Roman" panose="02020603050405020304" pitchFamily="18" charset="0"/>
                          <a:cs typeface="Times New Roman" panose="02020603050405020304" pitchFamily="18" charset="0"/>
                        </a:rPr>
                        <a:t>fd_RaoQ</a:t>
                      </a:r>
                      <a:endParaRPr lang="en-US" sz="2800" dirty="0">
                        <a:solidFill>
                          <a:srgbClr val="FF3399"/>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sz="2800" dirty="0">
                          <a:solidFill>
                            <a:srgbClr val="FF3399"/>
                          </a:solidFill>
                          <a:latin typeface="Times New Roman" panose="02020603050405020304" pitchFamily="18" charset="0"/>
                          <a:cs typeface="Times New Roman" panose="02020603050405020304" pitchFamily="18" charset="0"/>
                        </a:rPr>
                        <a:t>7.564</a:t>
                      </a:r>
                      <a:endParaRPr lang="en-US" sz="2800" dirty="0">
                        <a:solidFill>
                          <a:srgbClr val="FF3399"/>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blipFill dpi="0" rotWithShape="1">
                      <a:blip r:embed="rId11">
                        <a:extLst>
                          <a:ext uri="{28A0092B-C50C-407E-A947-70E740481C1C}">
                            <a14:useLocalDpi xmlns:a14="http://schemas.microsoft.com/office/drawing/2010/main" val="0"/>
                          </a:ext>
                        </a:extLst>
                      </a:blip>
                      <a:srcRect/>
                      <a:stretch>
                        <a:fillRect/>
                      </a:stretch>
                    </a:blipFill>
                  </a:tcPr>
                </a:tc>
                <a:tc>
                  <a:txBody>
                    <a:bodyPr/>
                    <a:lstStyle/>
                    <a:p>
                      <a:pPr algn="r"/>
                      <a:r>
                        <a:rPr sz="2800" dirty="0">
                          <a:solidFill>
                            <a:srgbClr val="FF3399"/>
                          </a:solidFill>
                          <a:latin typeface="Times New Roman" panose="02020603050405020304" pitchFamily="18" charset="0"/>
                          <a:cs typeface="Times New Roman" panose="02020603050405020304" pitchFamily="18" charset="0"/>
                        </a:rPr>
                        <a:t>0.0000</a:t>
                      </a:r>
                      <a:endParaRPr lang="en-US" sz="2800" dirty="0">
                        <a:solidFill>
                          <a:srgbClr val="FF3399"/>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5462089"/>
                  </a:ext>
                </a:extLst>
              </a:tr>
              <a:tr h="521793">
                <a:tc>
                  <a:txBody>
                    <a:bodyPr/>
                    <a:lstStyle/>
                    <a:p>
                      <a:r>
                        <a:rPr sz="2800" dirty="0">
                          <a:solidFill>
                            <a:srgbClr val="008000"/>
                          </a:solidFill>
                          <a:latin typeface="Times New Roman" panose="02020603050405020304" pitchFamily="18" charset="0"/>
                          <a:cs typeface="Times New Roman" panose="02020603050405020304" pitchFamily="18" charset="0"/>
                        </a:rPr>
                        <a:t>rumple</a:t>
                      </a:r>
                      <a:endParaRPr lang="en-US" sz="2800" dirty="0">
                        <a:solidFill>
                          <a:srgbClr val="0080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sz="2800" dirty="0">
                          <a:solidFill>
                            <a:srgbClr val="008000"/>
                          </a:solidFill>
                          <a:latin typeface="Times New Roman" panose="02020603050405020304" pitchFamily="18" charset="0"/>
                          <a:cs typeface="Times New Roman" panose="02020603050405020304" pitchFamily="18" charset="0"/>
                        </a:rPr>
                        <a:t>5.295</a:t>
                      </a:r>
                      <a:endParaRPr lang="en-US" sz="2800" dirty="0">
                        <a:solidFill>
                          <a:srgbClr val="0080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blipFill dpi="0" rotWithShape="1">
                      <a:blip r:embed="rId12">
                        <a:extLst>
                          <a:ext uri="{28A0092B-C50C-407E-A947-70E740481C1C}">
                            <a14:useLocalDpi xmlns:a14="http://schemas.microsoft.com/office/drawing/2010/main" val="0"/>
                          </a:ext>
                        </a:extLst>
                      </a:blip>
                      <a:srcRect/>
                      <a:stretch>
                        <a:fillRect/>
                      </a:stretch>
                    </a:blipFill>
                  </a:tcPr>
                </a:tc>
                <a:tc>
                  <a:txBody>
                    <a:bodyPr/>
                    <a:lstStyle/>
                    <a:p>
                      <a:pPr algn="r"/>
                      <a:r>
                        <a:rPr sz="2800" dirty="0">
                          <a:solidFill>
                            <a:srgbClr val="008000"/>
                          </a:solidFill>
                          <a:latin typeface="Times New Roman" panose="02020603050405020304" pitchFamily="18" charset="0"/>
                          <a:cs typeface="Times New Roman" panose="02020603050405020304" pitchFamily="18" charset="0"/>
                        </a:rPr>
                        <a:t>0.0000</a:t>
                      </a:r>
                      <a:endParaRPr lang="en-US" sz="2800" dirty="0">
                        <a:solidFill>
                          <a:srgbClr val="0080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75436548"/>
                  </a:ext>
                </a:extLst>
              </a:tr>
              <a:tr h="521793">
                <a:tc>
                  <a:txBody>
                    <a:bodyPr/>
                    <a:lstStyle/>
                    <a:p>
                      <a:r>
                        <a:rPr sz="2800" dirty="0">
                          <a:solidFill>
                            <a:srgbClr val="FF3399"/>
                          </a:solidFill>
                          <a:latin typeface="Times New Roman" panose="02020603050405020304" pitchFamily="18" charset="0"/>
                          <a:cs typeface="Times New Roman" panose="02020603050405020304" pitchFamily="18" charset="0"/>
                        </a:rPr>
                        <a:t>PSV</a:t>
                      </a:r>
                      <a:endParaRPr lang="en-US" sz="2800" dirty="0">
                        <a:solidFill>
                          <a:srgbClr val="FF3399"/>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sz="2800" dirty="0">
                          <a:solidFill>
                            <a:srgbClr val="FF3399"/>
                          </a:solidFill>
                          <a:latin typeface="Times New Roman" panose="02020603050405020304" pitchFamily="18" charset="0"/>
                          <a:cs typeface="Times New Roman" panose="02020603050405020304" pitchFamily="18" charset="0"/>
                        </a:rPr>
                        <a:t>3.578</a:t>
                      </a:r>
                      <a:endParaRPr lang="en-US" sz="2800" dirty="0">
                        <a:solidFill>
                          <a:srgbClr val="FF3399"/>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blipFill dpi="0" rotWithShape="1">
                      <a:blip r:embed="rId13">
                        <a:extLst>
                          <a:ext uri="{28A0092B-C50C-407E-A947-70E740481C1C}">
                            <a14:useLocalDpi xmlns:a14="http://schemas.microsoft.com/office/drawing/2010/main" val="0"/>
                          </a:ext>
                        </a:extLst>
                      </a:blip>
                      <a:srcRect/>
                      <a:stretch>
                        <a:fillRect/>
                      </a:stretch>
                    </a:blipFill>
                  </a:tcPr>
                </a:tc>
                <a:tc>
                  <a:txBody>
                    <a:bodyPr/>
                    <a:lstStyle/>
                    <a:p>
                      <a:pPr algn="r"/>
                      <a:r>
                        <a:rPr sz="2800" dirty="0">
                          <a:solidFill>
                            <a:srgbClr val="FF3399"/>
                          </a:solidFill>
                          <a:latin typeface="Times New Roman" panose="02020603050405020304" pitchFamily="18" charset="0"/>
                          <a:cs typeface="Times New Roman" panose="02020603050405020304" pitchFamily="18" charset="0"/>
                        </a:rPr>
                        <a:t>0.000</a:t>
                      </a:r>
                      <a:r>
                        <a:rPr lang="en-US" sz="2800" dirty="0">
                          <a:solidFill>
                            <a:srgbClr val="FF3399"/>
                          </a:solidFill>
                          <a:latin typeface="Times New Roman" panose="02020603050405020304" pitchFamily="18" charset="0"/>
                          <a:cs typeface="Times New Roman" panose="02020603050405020304" pitchFamily="18" charset="0"/>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0818750"/>
                  </a:ext>
                </a:extLst>
              </a:tr>
              <a:tr h="521793">
                <a:tc>
                  <a:txBody>
                    <a:bodyPr/>
                    <a:lstStyle/>
                    <a:p>
                      <a:r>
                        <a:rPr sz="2800" dirty="0">
                          <a:solidFill>
                            <a:srgbClr val="9900CC"/>
                          </a:solidFill>
                          <a:latin typeface="Times New Roman" panose="02020603050405020304" pitchFamily="18" charset="0"/>
                          <a:cs typeface="Times New Roman" panose="02020603050405020304" pitchFamily="18" charset="0"/>
                        </a:rPr>
                        <a:t>fd_FDiv</a:t>
                      </a:r>
                      <a:endParaRPr lang="en-US" sz="2800" dirty="0">
                        <a:solidFill>
                          <a:srgbClr val="9900CC"/>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sz="2800" dirty="0">
                          <a:solidFill>
                            <a:srgbClr val="9900CC"/>
                          </a:solidFill>
                          <a:latin typeface="Times New Roman" panose="02020603050405020304" pitchFamily="18" charset="0"/>
                          <a:cs typeface="Times New Roman" panose="02020603050405020304" pitchFamily="18" charset="0"/>
                        </a:rPr>
                        <a:t>2.184</a:t>
                      </a:r>
                      <a:endParaRPr lang="en-US" sz="2800" dirty="0">
                        <a:solidFill>
                          <a:srgbClr val="9900CC"/>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blipFill dpi="0" rotWithShape="1">
                      <a:blip r:embed="rId14">
                        <a:extLst>
                          <a:ext uri="{28A0092B-C50C-407E-A947-70E740481C1C}">
                            <a14:useLocalDpi xmlns:a14="http://schemas.microsoft.com/office/drawing/2010/main" val="0"/>
                          </a:ext>
                        </a:extLst>
                      </a:blip>
                      <a:srcRect/>
                      <a:stretch>
                        <a:fillRect/>
                      </a:stretch>
                    </a:blipFill>
                  </a:tcPr>
                </a:tc>
                <a:tc>
                  <a:txBody>
                    <a:bodyPr/>
                    <a:lstStyle/>
                    <a:p>
                      <a:pPr algn="r"/>
                      <a:r>
                        <a:rPr sz="2800" dirty="0">
                          <a:solidFill>
                            <a:srgbClr val="9900CC"/>
                          </a:solidFill>
                          <a:latin typeface="Times New Roman" panose="02020603050405020304" pitchFamily="18" charset="0"/>
                          <a:cs typeface="Times New Roman" panose="02020603050405020304" pitchFamily="18" charset="0"/>
                        </a:rPr>
                        <a:t>0.0065</a:t>
                      </a:r>
                      <a:endParaRPr lang="en-US" sz="2800" dirty="0">
                        <a:solidFill>
                          <a:srgbClr val="9900CC"/>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48264017"/>
                  </a:ext>
                </a:extLst>
              </a:tr>
              <a:tr h="521793">
                <a:tc>
                  <a:txBody>
                    <a:bodyPr/>
                    <a:lstStyle/>
                    <a:p>
                      <a:r>
                        <a:rPr sz="2800" dirty="0">
                          <a:solidFill>
                            <a:schemeClr val="accent4">
                              <a:lumMod val="75000"/>
                            </a:schemeClr>
                          </a:solidFill>
                          <a:latin typeface="Times New Roman" panose="02020603050405020304" pitchFamily="18" charset="0"/>
                          <a:cs typeface="Times New Roman" panose="02020603050405020304" pitchFamily="18" charset="0"/>
                        </a:rPr>
                        <a:t>mean_height</a:t>
                      </a:r>
                      <a:endParaRPr lang="en-US" sz="2800" dirty="0">
                        <a:solidFill>
                          <a:schemeClr val="accent4">
                            <a:lumMod val="75000"/>
                          </a:schemeClr>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sz="2800" dirty="0">
                          <a:solidFill>
                            <a:schemeClr val="accent4">
                              <a:lumMod val="75000"/>
                            </a:schemeClr>
                          </a:solidFill>
                          <a:latin typeface="Times New Roman" panose="02020603050405020304" pitchFamily="18" charset="0"/>
                          <a:cs typeface="Times New Roman" panose="02020603050405020304" pitchFamily="18" charset="0"/>
                        </a:rPr>
                        <a:t>1.074</a:t>
                      </a:r>
                      <a:endParaRPr lang="en-US" sz="2800" dirty="0">
                        <a:solidFill>
                          <a:schemeClr val="accent4">
                            <a:lumMod val="75000"/>
                          </a:schemeClr>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blipFill dpi="0" rotWithShape="1">
                      <a:blip r:embed="rId15">
                        <a:extLst>
                          <a:ext uri="{28A0092B-C50C-407E-A947-70E740481C1C}">
                            <a14:useLocalDpi xmlns:a14="http://schemas.microsoft.com/office/drawing/2010/main" val="0"/>
                          </a:ext>
                        </a:extLst>
                      </a:blip>
                      <a:srcRect/>
                      <a:stretch>
                        <a:fillRect/>
                      </a:stretch>
                    </a:blipFill>
                  </a:tcPr>
                </a:tc>
                <a:tc>
                  <a:txBody>
                    <a:bodyPr/>
                    <a:lstStyle/>
                    <a:p>
                      <a:pPr algn="r"/>
                      <a:r>
                        <a:rPr sz="2800" dirty="0">
                          <a:solidFill>
                            <a:schemeClr val="accent4">
                              <a:lumMod val="75000"/>
                            </a:schemeClr>
                          </a:solidFill>
                          <a:latin typeface="Times New Roman" panose="02020603050405020304" pitchFamily="18" charset="0"/>
                          <a:cs typeface="Times New Roman" panose="02020603050405020304" pitchFamily="18" charset="0"/>
                        </a:rPr>
                        <a:t>0.0843</a:t>
                      </a:r>
                      <a:endParaRPr lang="en-US" sz="2800" dirty="0">
                        <a:solidFill>
                          <a:schemeClr val="accent4">
                            <a:lumMod val="75000"/>
                          </a:schemeClr>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85498868"/>
                  </a:ext>
                </a:extLst>
              </a:tr>
              <a:tr h="521793">
                <a:tc>
                  <a:txBody>
                    <a:bodyPr/>
                    <a:lstStyle/>
                    <a:p>
                      <a:r>
                        <a:rPr sz="2800" dirty="0">
                          <a:solidFill>
                            <a:srgbClr val="FF6600"/>
                          </a:solidFill>
                          <a:latin typeface="Times New Roman" panose="02020603050405020304" pitchFamily="18" charset="0"/>
                          <a:cs typeface="Times New Roman" panose="02020603050405020304" pitchFamily="18" charset="0"/>
                        </a:rPr>
                        <a:t>fd_FEve</a:t>
                      </a:r>
                      <a:endParaRPr lang="en-US" sz="2800" dirty="0">
                        <a:solidFill>
                          <a:srgbClr val="FF66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sz="2800" dirty="0">
                          <a:solidFill>
                            <a:srgbClr val="FF6600"/>
                          </a:solidFill>
                          <a:latin typeface="Times New Roman" panose="02020603050405020304" pitchFamily="18" charset="0"/>
                          <a:cs typeface="Times New Roman" panose="02020603050405020304" pitchFamily="18" charset="0"/>
                        </a:rPr>
                        <a:t>0.975</a:t>
                      </a:r>
                      <a:endParaRPr lang="en-US" sz="2800" dirty="0">
                        <a:solidFill>
                          <a:srgbClr val="FF66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blipFill dpi="0" rotWithShape="1">
                      <a:blip r:embed="rId16">
                        <a:extLst>
                          <a:ext uri="{28A0092B-C50C-407E-A947-70E740481C1C}">
                            <a14:useLocalDpi xmlns:a14="http://schemas.microsoft.com/office/drawing/2010/main" val="0"/>
                          </a:ext>
                        </a:extLst>
                      </a:blip>
                      <a:srcRect/>
                      <a:stretch>
                        <a:fillRect/>
                      </a:stretch>
                    </a:blipFill>
                  </a:tcPr>
                </a:tc>
                <a:tc>
                  <a:txBody>
                    <a:bodyPr/>
                    <a:lstStyle/>
                    <a:p>
                      <a:pPr algn="r"/>
                      <a:r>
                        <a:rPr sz="2800" dirty="0">
                          <a:solidFill>
                            <a:srgbClr val="FF6600"/>
                          </a:solidFill>
                          <a:latin typeface="Times New Roman" panose="02020603050405020304" pitchFamily="18" charset="0"/>
                          <a:cs typeface="Times New Roman" panose="02020603050405020304" pitchFamily="18" charset="0"/>
                        </a:rPr>
                        <a:t>0.105</a:t>
                      </a:r>
                      <a:r>
                        <a:rPr lang="en-US" sz="2800" dirty="0">
                          <a:solidFill>
                            <a:srgbClr val="FF6600"/>
                          </a:solidFill>
                          <a:latin typeface="Times New Roman" panose="02020603050405020304" pitchFamily="18" charset="0"/>
                          <a:cs typeface="Times New Roman" panose="02020603050405020304" pitchFamily="18" charset="0"/>
                        </a:rPr>
                        <a:t>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1524112"/>
                  </a:ext>
                </a:extLst>
              </a:tr>
              <a:tr h="521793">
                <a:tc>
                  <a:txBody>
                    <a:bodyPr/>
                    <a:lstStyle/>
                    <a:p>
                      <a:r>
                        <a:rPr sz="2800" dirty="0">
                          <a:solidFill>
                            <a:srgbClr val="FF0000"/>
                          </a:solidFill>
                          <a:latin typeface="Times New Roman" panose="02020603050405020304" pitchFamily="18" charset="0"/>
                          <a:cs typeface="Times New Roman" panose="02020603050405020304" pitchFamily="18" charset="0"/>
                        </a:rPr>
                        <a:t>sp.richness</a:t>
                      </a:r>
                      <a:endParaRPr lang="en-US" sz="2800" dirty="0">
                        <a:solidFill>
                          <a:srgbClr val="FF00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sz="2800" dirty="0">
                          <a:solidFill>
                            <a:srgbClr val="FF0000"/>
                          </a:solidFill>
                          <a:latin typeface="Times New Roman" panose="02020603050405020304" pitchFamily="18" charset="0"/>
                          <a:cs typeface="Times New Roman" panose="02020603050405020304" pitchFamily="18" charset="0"/>
                        </a:rPr>
                        <a:t>0.698</a:t>
                      </a:r>
                      <a:endParaRPr lang="en-US" sz="2800" dirty="0">
                        <a:solidFill>
                          <a:srgbClr val="FF00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blipFill dpi="0" rotWithShape="1">
                      <a:blip r:embed="rId17">
                        <a:extLst>
                          <a:ext uri="{28A0092B-C50C-407E-A947-70E740481C1C}">
                            <a14:useLocalDpi xmlns:a14="http://schemas.microsoft.com/office/drawing/2010/main" val="0"/>
                          </a:ext>
                        </a:extLst>
                      </a:blip>
                      <a:srcRect/>
                      <a:stretch>
                        <a:fillRect/>
                      </a:stretch>
                    </a:blipFill>
                  </a:tcPr>
                </a:tc>
                <a:tc>
                  <a:txBody>
                    <a:bodyPr/>
                    <a:lstStyle/>
                    <a:p>
                      <a:pPr algn="r"/>
                      <a:r>
                        <a:rPr sz="2800" dirty="0">
                          <a:solidFill>
                            <a:srgbClr val="FF0000"/>
                          </a:solidFill>
                          <a:latin typeface="Times New Roman" panose="02020603050405020304" pitchFamily="18" charset="0"/>
                          <a:cs typeface="Times New Roman" panose="02020603050405020304" pitchFamily="18" charset="0"/>
                        </a:rPr>
                        <a:t>0.200</a:t>
                      </a:r>
                      <a:r>
                        <a:rPr lang="en-US" sz="2800" dirty="0">
                          <a:solidFill>
                            <a:srgbClr val="FF0000"/>
                          </a:solidFill>
                          <a:latin typeface="Times New Roman" panose="02020603050405020304" pitchFamily="18" charset="0"/>
                          <a:cs typeface="Times New Roman" panose="02020603050405020304" pitchFamily="18" charset="0"/>
                        </a:rPr>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60540271"/>
                  </a:ext>
                </a:extLst>
              </a:tr>
              <a:tr h="521793">
                <a:tc>
                  <a:txBody>
                    <a:bodyPr/>
                    <a:lstStyle/>
                    <a:p>
                      <a:r>
                        <a:rPr sz="2800" dirty="0">
                          <a:solidFill>
                            <a:srgbClr val="0070C0"/>
                          </a:solidFill>
                          <a:latin typeface="Times New Roman" panose="02020603050405020304" pitchFamily="18" charset="0"/>
                          <a:cs typeface="Times New Roman" panose="02020603050405020304" pitchFamily="18" charset="0"/>
                        </a:rPr>
                        <a:t>sp.shannon</a:t>
                      </a:r>
                      <a:endParaRPr lang="en-US" sz="2800" dirty="0">
                        <a:solidFill>
                          <a:srgbClr val="0070C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sz="2800" dirty="0">
                          <a:solidFill>
                            <a:srgbClr val="0070C0"/>
                          </a:solidFill>
                          <a:latin typeface="Times New Roman" panose="02020603050405020304" pitchFamily="18" charset="0"/>
                          <a:cs typeface="Times New Roman" panose="02020603050405020304" pitchFamily="18" charset="0"/>
                        </a:rPr>
                        <a:t>0.638</a:t>
                      </a:r>
                      <a:endParaRPr lang="en-US" sz="2800" dirty="0">
                        <a:solidFill>
                          <a:srgbClr val="0070C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blipFill dpi="0" rotWithShape="1">
                      <a:blip r:embed="rId18">
                        <a:extLst>
                          <a:ext uri="{28A0092B-C50C-407E-A947-70E740481C1C}">
                            <a14:useLocalDpi xmlns:a14="http://schemas.microsoft.com/office/drawing/2010/main" val="0"/>
                          </a:ext>
                        </a:extLst>
                      </a:blip>
                      <a:srcRect/>
                      <a:stretch>
                        <a:fillRect/>
                      </a:stretch>
                    </a:blipFill>
                  </a:tcPr>
                </a:tc>
                <a:tc>
                  <a:txBody>
                    <a:bodyPr/>
                    <a:lstStyle/>
                    <a:p>
                      <a:pPr algn="r"/>
                      <a:r>
                        <a:rPr sz="2800" dirty="0">
                          <a:solidFill>
                            <a:srgbClr val="0070C0"/>
                          </a:solidFill>
                          <a:latin typeface="Times New Roman" panose="02020603050405020304" pitchFamily="18" charset="0"/>
                          <a:cs typeface="Times New Roman" panose="02020603050405020304" pitchFamily="18" charset="0"/>
                        </a:rPr>
                        <a:t>0.2299</a:t>
                      </a:r>
                      <a:endParaRPr lang="en-US" sz="2800" dirty="0">
                        <a:solidFill>
                          <a:srgbClr val="0070C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66422282"/>
                  </a:ext>
                </a:extLst>
              </a:tr>
            </a:tbl>
          </a:graphicData>
        </a:graphic>
      </p:graphicFrame>
      <p:sp>
        <p:nvSpPr>
          <p:cNvPr id="91" name="Title 2">
            <a:extLst>
              <a:ext uri="{FF2B5EF4-FFF2-40B4-BE49-F238E27FC236}">
                <a16:creationId xmlns:a16="http://schemas.microsoft.com/office/drawing/2014/main" id="{F92FFE5F-8256-4D32-B7DD-089661DC47D2}"/>
              </a:ext>
            </a:extLst>
          </p:cNvPr>
          <p:cNvSpPr txBox="1">
            <a:spLocks/>
          </p:cNvSpPr>
          <p:nvPr/>
        </p:nvSpPr>
        <p:spPr>
          <a:xfrm>
            <a:off x="26184485" y="13584465"/>
            <a:ext cx="6448845" cy="860616"/>
          </a:xfrm>
          <a:prstGeom prst="rect">
            <a:avLst/>
          </a:prstGeom>
        </p:spPr>
        <p:txBody>
          <a:bodyPr>
            <a:normAutofit/>
          </a:bodyPr>
          <a:lst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a:lstStyle>
          <a:p>
            <a:pPr algn="ctr"/>
            <a:r>
              <a:rPr lang="en-US" sz="2800" dirty="0">
                <a:latin typeface="Times New Roman" panose="02020603050405020304" pitchFamily="18" charset="0"/>
                <a:cs typeface="Times New Roman" panose="02020603050405020304" pitchFamily="18" charset="0"/>
              </a:rPr>
              <a:t>Select Biodiversity Indices </a:t>
            </a:r>
          </a:p>
          <a:p>
            <a:pPr algn="ctr"/>
            <a:r>
              <a:rPr lang="en-US" sz="2800" dirty="0">
                <a:latin typeface="Times New Roman" panose="02020603050405020304" pitchFamily="18" charset="0"/>
                <a:cs typeface="Times New Roman" panose="02020603050405020304" pitchFamily="18" charset="0"/>
              </a:rPr>
              <a:t>with Total Reflectance </a:t>
            </a:r>
          </a:p>
        </p:txBody>
      </p:sp>
      <p:sp>
        <p:nvSpPr>
          <p:cNvPr id="93" name="Title 2">
            <a:extLst>
              <a:ext uri="{FF2B5EF4-FFF2-40B4-BE49-F238E27FC236}">
                <a16:creationId xmlns:a16="http://schemas.microsoft.com/office/drawing/2014/main" id="{4319AB31-F21B-4227-BD2C-E1E2C6610332}"/>
              </a:ext>
            </a:extLst>
          </p:cNvPr>
          <p:cNvSpPr txBox="1">
            <a:spLocks/>
          </p:cNvSpPr>
          <p:nvPr/>
        </p:nvSpPr>
        <p:spPr>
          <a:xfrm>
            <a:off x="33285408" y="13580770"/>
            <a:ext cx="6441504" cy="978612"/>
          </a:xfrm>
          <a:prstGeom prst="rect">
            <a:avLst/>
          </a:prstGeom>
        </p:spPr>
        <p:txBody>
          <a:bodyPr>
            <a:noAutofit/>
          </a:bodyPr>
          <a:lst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a:lstStyle>
          <a:p>
            <a:pPr algn="ctr"/>
            <a:r>
              <a:rPr lang="en-US" sz="2800" dirty="0">
                <a:latin typeface="Times New Roman" panose="02020603050405020304" pitchFamily="18" charset="0"/>
                <a:cs typeface="Times New Roman" panose="02020603050405020304" pitchFamily="18" charset="0"/>
              </a:rPr>
              <a:t>Select Biodiversity Indices and % Broadleaf Cover with Total Reflectance</a:t>
            </a:r>
          </a:p>
        </p:txBody>
      </p:sp>
      <p:pic>
        <p:nvPicPr>
          <p:cNvPr id="95" name="Picture 1">
            <a:extLst>
              <a:ext uri="{FF2B5EF4-FFF2-40B4-BE49-F238E27FC236}">
                <a16:creationId xmlns:a16="http://schemas.microsoft.com/office/drawing/2014/main" id="{73B3E08D-A0AD-43AB-A072-AB081E8DEE91}"/>
              </a:ext>
            </a:extLst>
          </p:cNvPr>
          <p:cNvPicPr>
            <a:picLocks noChangeAspect="1"/>
          </p:cNvPicPr>
          <p:nvPr/>
        </p:nvPicPr>
        <p:blipFill>
          <a:blip r:embed="rId19"/>
          <a:stretch>
            <a:fillRect/>
          </a:stretch>
        </p:blipFill>
        <p:spPr>
          <a:xfrm>
            <a:off x="26550699" y="14445081"/>
            <a:ext cx="5906693" cy="4895637"/>
          </a:xfrm>
          <a:prstGeom prst="rect">
            <a:avLst/>
          </a:prstGeom>
          <a:ln>
            <a:solidFill>
              <a:schemeClr val="accent3"/>
            </a:solidFill>
          </a:ln>
        </p:spPr>
      </p:pic>
      <p:pic>
        <p:nvPicPr>
          <p:cNvPr id="96" name="Picture 1">
            <a:extLst>
              <a:ext uri="{FF2B5EF4-FFF2-40B4-BE49-F238E27FC236}">
                <a16:creationId xmlns:a16="http://schemas.microsoft.com/office/drawing/2014/main" id="{B552E3F0-292C-4AD6-8EDC-4865C86287AF}"/>
              </a:ext>
            </a:extLst>
          </p:cNvPr>
          <p:cNvPicPr>
            <a:picLocks noChangeAspect="1"/>
          </p:cNvPicPr>
          <p:nvPr/>
        </p:nvPicPr>
        <p:blipFill>
          <a:blip r:embed="rId20"/>
          <a:stretch>
            <a:fillRect/>
          </a:stretch>
        </p:blipFill>
        <p:spPr>
          <a:xfrm>
            <a:off x="33565380" y="14451282"/>
            <a:ext cx="5906693" cy="4895637"/>
          </a:xfrm>
          <a:prstGeom prst="rect">
            <a:avLst/>
          </a:prstGeom>
          <a:ln>
            <a:solidFill>
              <a:schemeClr val="accent3"/>
            </a:solidFill>
          </a:ln>
        </p:spPr>
      </p:pic>
      <p:graphicFrame>
        <p:nvGraphicFramePr>
          <p:cNvPr id="97" name="Table 96">
            <a:extLst>
              <a:ext uri="{FF2B5EF4-FFF2-40B4-BE49-F238E27FC236}">
                <a16:creationId xmlns:a16="http://schemas.microsoft.com/office/drawing/2014/main" id="{49E4F8EF-C985-4ECF-9FC6-282A08E30597}"/>
              </a:ext>
            </a:extLst>
          </p:cNvPr>
          <p:cNvGraphicFramePr>
            <a:graphicFrameLocks noGrp="1"/>
          </p:cNvGraphicFramePr>
          <p:nvPr>
            <p:extLst>
              <p:ext uri="{D42A27DB-BD31-4B8C-83A1-F6EECF244321}">
                <p14:modId xmlns:p14="http://schemas.microsoft.com/office/powerpoint/2010/main" val="4076149623"/>
              </p:ext>
            </p:extLst>
          </p:nvPr>
        </p:nvGraphicFramePr>
        <p:xfrm>
          <a:off x="33089837" y="19414280"/>
          <a:ext cx="6514625" cy="5699760"/>
        </p:xfrm>
        <a:graphic>
          <a:graphicData uri="http://schemas.openxmlformats.org/drawingml/2006/table">
            <a:tbl>
              <a:tblPr firstRow="1" bandRow="1">
                <a:tableStyleId>{5C22544A-7EE6-4342-B048-85BDC9FD1C3A}</a:tableStyleId>
              </a:tblPr>
              <a:tblGrid>
                <a:gridCol w="2217391">
                  <a:extLst>
                    <a:ext uri="{9D8B030D-6E8A-4147-A177-3AD203B41FA5}">
                      <a16:colId xmlns:a16="http://schemas.microsoft.com/office/drawing/2014/main" val="893775074"/>
                    </a:ext>
                  </a:extLst>
                </a:gridCol>
                <a:gridCol w="1887877">
                  <a:extLst>
                    <a:ext uri="{9D8B030D-6E8A-4147-A177-3AD203B41FA5}">
                      <a16:colId xmlns:a16="http://schemas.microsoft.com/office/drawing/2014/main" val="4026567416"/>
                    </a:ext>
                  </a:extLst>
                </a:gridCol>
                <a:gridCol w="1060166">
                  <a:extLst>
                    <a:ext uri="{9D8B030D-6E8A-4147-A177-3AD203B41FA5}">
                      <a16:colId xmlns:a16="http://schemas.microsoft.com/office/drawing/2014/main" val="2011098573"/>
                    </a:ext>
                  </a:extLst>
                </a:gridCol>
                <a:gridCol w="1349191">
                  <a:extLst>
                    <a:ext uri="{9D8B030D-6E8A-4147-A177-3AD203B41FA5}">
                      <a16:colId xmlns:a16="http://schemas.microsoft.com/office/drawing/2014/main" val="3873245649"/>
                    </a:ext>
                  </a:extLst>
                </a:gridCol>
              </a:tblGrid>
              <a:tr h="499669">
                <a:tc>
                  <a:txBody>
                    <a:bodyPr/>
                    <a:lstStyle/>
                    <a:p>
                      <a:pPr algn="ctr"/>
                      <a:r>
                        <a:rPr sz="2800" b="1" dirty="0">
                          <a:solidFill>
                            <a:schemeClr val="tx1"/>
                          </a:solidFill>
                          <a:latin typeface="Times New Roman" panose="02020603050405020304" pitchFamily="18" charset="0"/>
                          <a:cs typeface="Times New Roman" panose="02020603050405020304" pitchFamily="18" charset="0"/>
                        </a:rPr>
                        <a:t>Source</a:t>
                      </a:r>
                      <a:endParaRPr lang="en-US" sz="2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2800" b="1" dirty="0">
                          <a:solidFill>
                            <a:schemeClr val="tx1"/>
                          </a:solidFill>
                          <a:latin typeface="Times New Roman" panose="02020603050405020304" pitchFamily="18" charset="0"/>
                          <a:cs typeface="Times New Roman" panose="02020603050405020304" pitchFamily="18" charset="0"/>
                        </a:rPr>
                        <a:t>Log</a:t>
                      </a:r>
                      <a:r>
                        <a:rPr lang="en-US" sz="2800" b="1" dirty="0">
                          <a:solidFill>
                            <a:schemeClr val="tx1"/>
                          </a:solidFill>
                          <a:latin typeface="Times New Roman" panose="02020603050405020304" pitchFamily="18" charset="0"/>
                          <a:cs typeface="Times New Roman" panose="02020603050405020304" pitchFamily="18" charset="0"/>
                        </a:rPr>
                        <a:t> </a:t>
                      </a:r>
                      <a:r>
                        <a:rPr sz="2800" b="1" dirty="0">
                          <a:solidFill>
                            <a:schemeClr val="tx1"/>
                          </a:solidFill>
                          <a:latin typeface="Times New Roman" panose="02020603050405020304" pitchFamily="18" charset="0"/>
                          <a:cs typeface="Times New Roman" panose="02020603050405020304" pitchFamily="18" charset="0"/>
                        </a:rPr>
                        <a:t>Worth</a:t>
                      </a:r>
                      <a:endParaRPr lang="en-US" sz="2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2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2800" b="1" dirty="0">
                          <a:solidFill>
                            <a:schemeClr val="tx1"/>
                          </a:solidFill>
                          <a:latin typeface="Times New Roman" panose="02020603050405020304" pitchFamily="18" charset="0"/>
                          <a:cs typeface="Times New Roman" panose="02020603050405020304" pitchFamily="18" charset="0"/>
                        </a:rPr>
                        <a:t>PValue</a:t>
                      </a:r>
                      <a:endParaRPr lang="en-US" sz="2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7114805"/>
                  </a:ext>
                </a:extLst>
              </a:tr>
              <a:tr h="499669">
                <a:tc>
                  <a:txBody>
                    <a:bodyPr/>
                    <a:lstStyle/>
                    <a:p>
                      <a:r>
                        <a:rPr sz="2800" dirty="0">
                          <a:latin typeface="Times New Roman" panose="02020603050405020304" pitchFamily="18" charset="0"/>
                          <a:cs typeface="Times New Roman" panose="02020603050405020304" pitchFamily="18" charset="0"/>
                        </a:rPr>
                        <a:t>%broadleaf</a:t>
                      </a:r>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sz="2800" dirty="0">
                          <a:latin typeface="Times New Roman" panose="02020603050405020304" pitchFamily="18" charset="0"/>
                          <a:cs typeface="Times New Roman" panose="02020603050405020304" pitchFamily="18" charset="0"/>
                        </a:rPr>
                        <a:t>25.650</a:t>
                      </a:r>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blipFill dpi="0" rotWithShape="1">
                      <a:blip r:embed="rId21">
                        <a:extLst>
                          <a:ext uri="{28A0092B-C50C-407E-A947-70E740481C1C}">
                            <a14:useLocalDpi xmlns:a14="http://schemas.microsoft.com/office/drawing/2010/main" val="0"/>
                          </a:ext>
                        </a:extLst>
                      </a:blip>
                      <a:srcRect/>
                      <a:stretch>
                        <a:fillRect/>
                      </a:stretch>
                    </a:blipFill>
                  </a:tcPr>
                </a:tc>
                <a:tc>
                  <a:txBody>
                    <a:bodyPr/>
                    <a:lstStyle/>
                    <a:p>
                      <a:pPr algn="r"/>
                      <a:r>
                        <a:rPr sz="2800" dirty="0">
                          <a:latin typeface="Times New Roman" panose="02020603050405020304" pitchFamily="18" charset="0"/>
                          <a:cs typeface="Times New Roman" panose="02020603050405020304" pitchFamily="18" charset="0"/>
                        </a:rPr>
                        <a:t>0.0000</a:t>
                      </a:r>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81076234"/>
                  </a:ext>
                </a:extLst>
              </a:tr>
              <a:tr h="499669">
                <a:tc>
                  <a:txBody>
                    <a:bodyPr/>
                    <a:lstStyle/>
                    <a:p>
                      <a:r>
                        <a:rPr sz="2800" dirty="0">
                          <a:solidFill>
                            <a:srgbClr val="008000"/>
                          </a:solidFill>
                          <a:latin typeface="Times New Roman" panose="02020603050405020304" pitchFamily="18" charset="0"/>
                          <a:cs typeface="Times New Roman" panose="02020603050405020304" pitchFamily="18" charset="0"/>
                        </a:rPr>
                        <a:t>StandDensity</a:t>
                      </a:r>
                      <a:endParaRPr lang="en-US" sz="2800" dirty="0">
                        <a:solidFill>
                          <a:srgbClr val="0080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sz="2800" dirty="0">
                          <a:solidFill>
                            <a:srgbClr val="008000"/>
                          </a:solidFill>
                          <a:latin typeface="Times New Roman" panose="02020603050405020304" pitchFamily="18" charset="0"/>
                          <a:cs typeface="Times New Roman" panose="02020603050405020304" pitchFamily="18" charset="0"/>
                        </a:rPr>
                        <a:t>4.067</a:t>
                      </a:r>
                      <a:endParaRPr lang="en-US" sz="2800" dirty="0">
                        <a:solidFill>
                          <a:srgbClr val="0080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blipFill dpi="0" rotWithShape="1">
                      <a:blip r:embed="rId22">
                        <a:extLst>
                          <a:ext uri="{28A0092B-C50C-407E-A947-70E740481C1C}">
                            <a14:useLocalDpi xmlns:a14="http://schemas.microsoft.com/office/drawing/2010/main" val="0"/>
                          </a:ext>
                        </a:extLst>
                      </a:blip>
                      <a:srcRect/>
                      <a:stretch>
                        <a:fillRect/>
                      </a:stretch>
                    </a:blipFill>
                  </a:tcPr>
                </a:tc>
                <a:tc>
                  <a:txBody>
                    <a:bodyPr/>
                    <a:lstStyle/>
                    <a:p>
                      <a:pPr algn="r"/>
                      <a:r>
                        <a:rPr sz="2800" dirty="0">
                          <a:solidFill>
                            <a:srgbClr val="008000"/>
                          </a:solidFill>
                          <a:latin typeface="Times New Roman" panose="02020603050405020304" pitchFamily="18" charset="0"/>
                          <a:cs typeface="Times New Roman" panose="02020603050405020304" pitchFamily="18" charset="0"/>
                        </a:rPr>
                        <a:t>0.000</a:t>
                      </a:r>
                      <a:r>
                        <a:rPr lang="en-US" sz="2800" dirty="0">
                          <a:solidFill>
                            <a:srgbClr val="008000"/>
                          </a:solidFill>
                          <a:latin typeface="Times New Roman" panose="02020603050405020304" pitchFamily="18" charset="0"/>
                          <a:cs typeface="Times New Roman" panose="02020603050405020304" pitchFamily="18" charset="0"/>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45652599"/>
                  </a:ext>
                </a:extLst>
              </a:tr>
              <a:tr h="499669">
                <a:tc>
                  <a:txBody>
                    <a:bodyPr/>
                    <a:lstStyle/>
                    <a:p>
                      <a:r>
                        <a:rPr sz="2800" dirty="0">
                          <a:solidFill>
                            <a:srgbClr val="008000"/>
                          </a:solidFill>
                          <a:latin typeface="Times New Roman" panose="02020603050405020304" pitchFamily="18" charset="0"/>
                          <a:cs typeface="Times New Roman" panose="02020603050405020304" pitchFamily="18" charset="0"/>
                        </a:rPr>
                        <a:t>rumple</a:t>
                      </a:r>
                      <a:endParaRPr lang="en-US" sz="2800" dirty="0">
                        <a:solidFill>
                          <a:srgbClr val="0080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sz="2800" dirty="0">
                          <a:solidFill>
                            <a:srgbClr val="008000"/>
                          </a:solidFill>
                          <a:latin typeface="Times New Roman" panose="02020603050405020304" pitchFamily="18" charset="0"/>
                          <a:cs typeface="Times New Roman" panose="02020603050405020304" pitchFamily="18" charset="0"/>
                        </a:rPr>
                        <a:t>3.377</a:t>
                      </a:r>
                      <a:endParaRPr lang="en-US" sz="2800" dirty="0">
                        <a:solidFill>
                          <a:srgbClr val="0080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blipFill dpi="0" rotWithShape="1">
                      <a:blip r:embed="rId23">
                        <a:extLst>
                          <a:ext uri="{28A0092B-C50C-407E-A947-70E740481C1C}">
                            <a14:useLocalDpi xmlns:a14="http://schemas.microsoft.com/office/drawing/2010/main" val="0"/>
                          </a:ext>
                        </a:extLst>
                      </a:blip>
                      <a:srcRect/>
                      <a:stretch>
                        <a:fillRect/>
                      </a:stretch>
                    </a:blipFill>
                  </a:tcPr>
                </a:tc>
                <a:tc>
                  <a:txBody>
                    <a:bodyPr/>
                    <a:lstStyle/>
                    <a:p>
                      <a:pPr algn="r"/>
                      <a:r>
                        <a:rPr sz="2800" dirty="0">
                          <a:solidFill>
                            <a:srgbClr val="008000"/>
                          </a:solidFill>
                          <a:latin typeface="Times New Roman" panose="02020603050405020304" pitchFamily="18" charset="0"/>
                          <a:cs typeface="Times New Roman" panose="02020603050405020304" pitchFamily="18" charset="0"/>
                        </a:rPr>
                        <a:t>0.0004</a:t>
                      </a:r>
                      <a:endParaRPr lang="en-US" sz="2800" dirty="0">
                        <a:solidFill>
                          <a:srgbClr val="0080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89352194"/>
                  </a:ext>
                </a:extLst>
              </a:tr>
              <a:tr h="499669">
                <a:tc>
                  <a:txBody>
                    <a:bodyPr/>
                    <a:lstStyle/>
                    <a:p>
                      <a:r>
                        <a:rPr sz="2800" dirty="0">
                          <a:solidFill>
                            <a:srgbClr val="0066FF"/>
                          </a:solidFill>
                          <a:latin typeface="Times New Roman" panose="02020603050405020304" pitchFamily="18" charset="0"/>
                          <a:cs typeface="Times New Roman" panose="02020603050405020304" pitchFamily="18" charset="0"/>
                        </a:rPr>
                        <a:t>sp.shannon</a:t>
                      </a:r>
                      <a:endParaRPr lang="en-US" sz="2800" dirty="0">
                        <a:solidFill>
                          <a:srgbClr val="0066FF"/>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sz="2800" dirty="0">
                          <a:solidFill>
                            <a:srgbClr val="0066FF"/>
                          </a:solidFill>
                          <a:latin typeface="Times New Roman" panose="02020603050405020304" pitchFamily="18" charset="0"/>
                          <a:cs typeface="Times New Roman" panose="02020603050405020304" pitchFamily="18" charset="0"/>
                        </a:rPr>
                        <a:t>2.419</a:t>
                      </a:r>
                      <a:endParaRPr lang="en-US" sz="2800" dirty="0">
                        <a:solidFill>
                          <a:srgbClr val="0066FF"/>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blipFill dpi="0" rotWithShape="1">
                      <a:blip r:embed="rId24">
                        <a:extLst>
                          <a:ext uri="{28A0092B-C50C-407E-A947-70E740481C1C}">
                            <a14:useLocalDpi xmlns:a14="http://schemas.microsoft.com/office/drawing/2010/main" val="0"/>
                          </a:ext>
                        </a:extLst>
                      </a:blip>
                      <a:srcRect/>
                      <a:stretch>
                        <a:fillRect/>
                      </a:stretch>
                    </a:blipFill>
                  </a:tcPr>
                </a:tc>
                <a:tc>
                  <a:txBody>
                    <a:bodyPr/>
                    <a:lstStyle/>
                    <a:p>
                      <a:pPr algn="r"/>
                      <a:r>
                        <a:rPr sz="2800" dirty="0">
                          <a:solidFill>
                            <a:srgbClr val="0066FF"/>
                          </a:solidFill>
                          <a:latin typeface="Times New Roman" panose="02020603050405020304" pitchFamily="18" charset="0"/>
                          <a:cs typeface="Times New Roman" panose="02020603050405020304" pitchFamily="18" charset="0"/>
                        </a:rPr>
                        <a:t>0.0038</a:t>
                      </a:r>
                      <a:endParaRPr lang="en-US" sz="2800" dirty="0">
                        <a:solidFill>
                          <a:srgbClr val="0066FF"/>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1382879"/>
                  </a:ext>
                </a:extLst>
              </a:tr>
              <a:tr h="499669">
                <a:tc>
                  <a:txBody>
                    <a:bodyPr/>
                    <a:lstStyle/>
                    <a:p>
                      <a:r>
                        <a:rPr sz="2800" dirty="0">
                          <a:solidFill>
                            <a:srgbClr val="FF3399"/>
                          </a:solidFill>
                          <a:latin typeface="Times New Roman" panose="02020603050405020304" pitchFamily="18" charset="0"/>
                          <a:cs typeface="Times New Roman" panose="02020603050405020304" pitchFamily="18" charset="0"/>
                        </a:rPr>
                        <a:t>PSV</a:t>
                      </a:r>
                      <a:endParaRPr lang="en-US" sz="2800" dirty="0">
                        <a:solidFill>
                          <a:srgbClr val="FF3399"/>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sz="2800" dirty="0">
                          <a:solidFill>
                            <a:srgbClr val="FF3399"/>
                          </a:solidFill>
                          <a:latin typeface="Times New Roman" panose="02020603050405020304" pitchFamily="18" charset="0"/>
                          <a:cs typeface="Times New Roman" panose="02020603050405020304" pitchFamily="18" charset="0"/>
                        </a:rPr>
                        <a:t>0.984</a:t>
                      </a:r>
                      <a:endParaRPr lang="en-US" sz="2800" dirty="0">
                        <a:solidFill>
                          <a:srgbClr val="FF3399"/>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blipFill dpi="0" rotWithShape="1">
                      <a:blip r:embed="rId25">
                        <a:extLst>
                          <a:ext uri="{28A0092B-C50C-407E-A947-70E740481C1C}">
                            <a14:useLocalDpi xmlns:a14="http://schemas.microsoft.com/office/drawing/2010/main" val="0"/>
                          </a:ext>
                        </a:extLst>
                      </a:blip>
                      <a:srcRect/>
                      <a:stretch>
                        <a:fillRect/>
                      </a:stretch>
                    </a:blipFill>
                  </a:tcPr>
                </a:tc>
                <a:tc>
                  <a:txBody>
                    <a:bodyPr/>
                    <a:lstStyle/>
                    <a:p>
                      <a:pPr algn="r"/>
                      <a:r>
                        <a:rPr sz="2800" dirty="0">
                          <a:solidFill>
                            <a:srgbClr val="FF3399"/>
                          </a:solidFill>
                          <a:latin typeface="Times New Roman" panose="02020603050405020304" pitchFamily="18" charset="0"/>
                          <a:cs typeface="Times New Roman" panose="02020603050405020304" pitchFamily="18" charset="0"/>
                        </a:rPr>
                        <a:t>0.1037</a:t>
                      </a:r>
                      <a:endParaRPr lang="en-US" sz="2800" dirty="0">
                        <a:solidFill>
                          <a:srgbClr val="FF3399"/>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14841946"/>
                  </a:ext>
                </a:extLst>
              </a:tr>
              <a:tr h="499669">
                <a:tc>
                  <a:txBody>
                    <a:bodyPr/>
                    <a:lstStyle/>
                    <a:p>
                      <a:r>
                        <a:rPr sz="2800" dirty="0">
                          <a:solidFill>
                            <a:srgbClr val="FF6600"/>
                          </a:solidFill>
                          <a:latin typeface="Times New Roman" panose="02020603050405020304" pitchFamily="18" charset="0"/>
                          <a:cs typeface="Times New Roman" panose="02020603050405020304" pitchFamily="18" charset="0"/>
                        </a:rPr>
                        <a:t>fd_FEve</a:t>
                      </a:r>
                      <a:endParaRPr lang="en-US" sz="2800" dirty="0">
                        <a:solidFill>
                          <a:srgbClr val="FF66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sz="2800" dirty="0">
                          <a:solidFill>
                            <a:srgbClr val="FF6600"/>
                          </a:solidFill>
                          <a:latin typeface="Times New Roman" panose="02020603050405020304" pitchFamily="18" charset="0"/>
                          <a:cs typeface="Times New Roman" panose="02020603050405020304" pitchFamily="18" charset="0"/>
                        </a:rPr>
                        <a:t>0.643</a:t>
                      </a:r>
                      <a:endParaRPr lang="en-US" sz="2800" dirty="0">
                        <a:solidFill>
                          <a:srgbClr val="FF66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blipFill dpi="0" rotWithShape="1">
                      <a:blip r:embed="rId26">
                        <a:extLst>
                          <a:ext uri="{28A0092B-C50C-407E-A947-70E740481C1C}">
                            <a14:useLocalDpi xmlns:a14="http://schemas.microsoft.com/office/drawing/2010/main" val="0"/>
                          </a:ext>
                        </a:extLst>
                      </a:blip>
                      <a:srcRect/>
                      <a:stretch>
                        <a:fillRect/>
                      </a:stretch>
                    </a:blipFill>
                  </a:tcPr>
                </a:tc>
                <a:tc>
                  <a:txBody>
                    <a:bodyPr/>
                    <a:lstStyle/>
                    <a:p>
                      <a:pPr algn="r"/>
                      <a:r>
                        <a:rPr sz="2800" dirty="0">
                          <a:solidFill>
                            <a:srgbClr val="FF6600"/>
                          </a:solidFill>
                          <a:latin typeface="Times New Roman" panose="02020603050405020304" pitchFamily="18" charset="0"/>
                          <a:cs typeface="Times New Roman" panose="02020603050405020304" pitchFamily="18" charset="0"/>
                        </a:rPr>
                        <a:t>0.227</a:t>
                      </a:r>
                      <a:r>
                        <a:rPr lang="en-US" sz="2800" dirty="0">
                          <a:solidFill>
                            <a:srgbClr val="FF6600"/>
                          </a:solidFill>
                          <a:latin typeface="Times New Roman" panose="02020603050405020304" pitchFamily="18" charset="0"/>
                          <a:cs typeface="Times New Roman" panose="02020603050405020304" pitchFamily="18" charset="0"/>
                        </a:rPr>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10387256"/>
                  </a:ext>
                </a:extLst>
              </a:tr>
              <a:tr h="499669">
                <a:tc>
                  <a:txBody>
                    <a:bodyPr/>
                    <a:lstStyle/>
                    <a:p>
                      <a:r>
                        <a:rPr sz="2800" dirty="0">
                          <a:solidFill>
                            <a:schemeClr val="accent4">
                              <a:lumMod val="75000"/>
                            </a:schemeClr>
                          </a:solidFill>
                          <a:latin typeface="Times New Roman" panose="02020603050405020304" pitchFamily="18" charset="0"/>
                          <a:cs typeface="Times New Roman" panose="02020603050405020304" pitchFamily="18" charset="0"/>
                        </a:rPr>
                        <a:t>mean_height</a:t>
                      </a:r>
                      <a:endParaRPr lang="en-US" sz="2800" dirty="0">
                        <a:solidFill>
                          <a:schemeClr val="accent4">
                            <a:lumMod val="75000"/>
                          </a:schemeClr>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sz="2800" dirty="0">
                          <a:solidFill>
                            <a:schemeClr val="accent4">
                              <a:lumMod val="75000"/>
                            </a:schemeClr>
                          </a:solidFill>
                          <a:latin typeface="Times New Roman" panose="02020603050405020304" pitchFamily="18" charset="0"/>
                          <a:cs typeface="Times New Roman" panose="02020603050405020304" pitchFamily="18" charset="0"/>
                        </a:rPr>
                        <a:t>0.474</a:t>
                      </a:r>
                      <a:endParaRPr lang="en-US" sz="2800" dirty="0">
                        <a:solidFill>
                          <a:schemeClr val="accent4">
                            <a:lumMod val="75000"/>
                          </a:schemeClr>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blipFill dpi="0" rotWithShape="1">
                      <a:blip r:embed="rId27">
                        <a:extLst>
                          <a:ext uri="{28A0092B-C50C-407E-A947-70E740481C1C}">
                            <a14:useLocalDpi xmlns:a14="http://schemas.microsoft.com/office/drawing/2010/main" val="0"/>
                          </a:ext>
                        </a:extLst>
                      </a:blip>
                      <a:srcRect/>
                      <a:stretch>
                        <a:fillRect/>
                      </a:stretch>
                    </a:blipFill>
                  </a:tcPr>
                </a:tc>
                <a:tc>
                  <a:txBody>
                    <a:bodyPr/>
                    <a:lstStyle/>
                    <a:p>
                      <a:pPr algn="r"/>
                      <a:r>
                        <a:rPr sz="2800" dirty="0">
                          <a:solidFill>
                            <a:schemeClr val="accent4">
                              <a:lumMod val="75000"/>
                            </a:schemeClr>
                          </a:solidFill>
                          <a:latin typeface="Times New Roman" panose="02020603050405020304" pitchFamily="18" charset="0"/>
                          <a:cs typeface="Times New Roman" panose="02020603050405020304" pitchFamily="18" charset="0"/>
                        </a:rPr>
                        <a:t>0.33</a:t>
                      </a:r>
                      <a:r>
                        <a:rPr lang="en-US" sz="2800" dirty="0">
                          <a:solidFill>
                            <a:schemeClr val="accent4">
                              <a:lumMod val="75000"/>
                            </a:schemeClr>
                          </a:solidFill>
                          <a:latin typeface="Times New Roman" panose="02020603050405020304" pitchFamily="18" charset="0"/>
                          <a:cs typeface="Times New Roman" panose="02020603050405020304" pitchFamily="18" charset="0"/>
                        </a:rPr>
                        <a:t>60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037089"/>
                  </a:ext>
                </a:extLst>
              </a:tr>
              <a:tr h="499669">
                <a:tc>
                  <a:txBody>
                    <a:bodyPr/>
                    <a:lstStyle/>
                    <a:p>
                      <a:r>
                        <a:rPr sz="2800" dirty="0">
                          <a:solidFill>
                            <a:srgbClr val="FF0000"/>
                          </a:solidFill>
                          <a:latin typeface="Times New Roman" panose="02020603050405020304" pitchFamily="18" charset="0"/>
                          <a:cs typeface="Times New Roman" panose="02020603050405020304" pitchFamily="18" charset="0"/>
                        </a:rPr>
                        <a:t>sp.richness</a:t>
                      </a:r>
                      <a:endParaRPr lang="en-US" sz="2800" dirty="0">
                        <a:solidFill>
                          <a:srgbClr val="FF00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sz="2800" dirty="0">
                          <a:solidFill>
                            <a:srgbClr val="FF0000"/>
                          </a:solidFill>
                          <a:latin typeface="Times New Roman" panose="02020603050405020304" pitchFamily="18" charset="0"/>
                          <a:cs typeface="Times New Roman" panose="02020603050405020304" pitchFamily="18" charset="0"/>
                        </a:rPr>
                        <a:t>0.311</a:t>
                      </a:r>
                      <a:endParaRPr lang="en-US" sz="2800" dirty="0">
                        <a:solidFill>
                          <a:srgbClr val="FF00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blipFill dpi="0" rotWithShape="1">
                      <a:blip r:embed="rId28">
                        <a:extLst>
                          <a:ext uri="{28A0092B-C50C-407E-A947-70E740481C1C}">
                            <a14:useLocalDpi xmlns:a14="http://schemas.microsoft.com/office/drawing/2010/main" val="0"/>
                          </a:ext>
                        </a:extLst>
                      </a:blip>
                      <a:srcRect/>
                      <a:stretch>
                        <a:fillRect/>
                      </a:stretch>
                    </a:blipFill>
                  </a:tcPr>
                </a:tc>
                <a:tc>
                  <a:txBody>
                    <a:bodyPr/>
                    <a:lstStyle/>
                    <a:p>
                      <a:pPr algn="r"/>
                      <a:r>
                        <a:rPr sz="2800" dirty="0">
                          <a:solidFill>
                            <a:srgbClr val="FF0000"/>
                          </a:solidFill>
                          <a:latin typeface="Times New Roman" panose="02020603050405020304" pitchFamily="18" charset="0"/>
                          <a:cs typeface="Times New Roman" panose="02020603050405020304" pitchFamily="18" charset="0"/>
                        </a:rPr>
                        <a:t>0.4891</a:t>
                      </a:r>
                      <a:endParaRPr lang="en-US" sz="2800" dirty="0">
                        <a:solidFill>
                          <a:srgbClr val="FF00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12236220"/>
                  </a:ext>
                </a:extLst>
              </a:tr>
              <a:tr h="499669">
                <a:tc>
                  <a:txBody>
                    <a:bodyPr/>
                    <a:lstStyle/>
                    <a:p>
                      <a:r>
                        <a:rPr sz="2800" dirty="0">
                          <a:solidFill>
                            <a:srgbClr val="9900CC"/>
                          </a:solidFill>
                          <a:latin typeface="Times New Roman" panose="02020603050405020304" pitchFamily="18" charset="0"/>
                          <a:cs typeface="Times New Roman" panose="02020603050405020304" pitchFamily="18" charset="0"/>
                        </a:rPr>
                        <a:t>fd_FDiv</a:t>
                      </a:r>
                      <a:endParaRPr lang="en-US" sz="2800" dirty="0">
                        <a:solidFill>
                          <a:srgbClr val="9900CC"/>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sz="2800" dirty="0">
                          <a:solidFill>
                            <a:srgbClr val="9900CC"/>
                          </a:solidFill>
                          <a:latin typeface="Times New Roman" panose="02020603050405020304" pitchFamily="18" charset="0"/>
                          <a:cs typeface="Times New Roman" panose="02020603050405020304" pitchFamily="18" charset="0"/>
                        </a:rPr>
                        <a:t>0.218</a:t>
                      </a:r>
                      <a:endParaRPr lang="en-US" sz="2800" dirty="0">
                        <a:solidFill>
                          <a:srgbClr val="9900CC"/>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blipFill dpi="0" rotWithShape="1">
                      <a:blip r:embed="rId29">
                        <a:extLst>
                          <a:ext uri="{28A0092B-C50C-407E-A947-70E740481C1C}">
                            <a14:useLocalDpi xmlns:a14="http://schemas.microsoft.com/office/drawing/2010/main" val="0"/>
                          </a:ext>
                        </a:extLst>
                      </a:blip>
                      <a:srcRect/>
                      <a:stretch>
                        <a:fillRect/>
                      </a:stretch>
                    </a:blipFill>
                  </a:tcPr>
                </a:tc>
                <a:tc>
                  <a:txBody>
                    <a:bodyPr/>
                    <a:lstStyle/>
                    <a:p>
                      <a:pPr algn="r"/>
                      <a:r>
                        <a:rPr sz="2800" dirty="0">
                          <a:solidFill>
                            <a:srgbClr val="9900CC"/>
                          </a:solidFill>
                          <a:latin typeface="Times New Roman" panose="02020603050405020304" pitchFamily="18" charset="0"/>
                          <a:cs typeface="Times New Roman" panose="02020603050405020304" pitchFamily="18" charset="0"/>
                        </a:rPr>
                        <a:t>0.605</a:t>
                      </a:r>
                      <a:r>
                        <a:rPr lang="en-US" sz="2800" dirty="0">
                          <a:solidFill>
                            <a:srgbClr val="9900CC"/>
                          </a:solidFill>
                          <a:latin typeface="Times New Roman" panose="02020603050405020304" pitchFamily="18" charset="0"/>
                          <a:cs typeface="Times New Roman" panose="02020603050405020304" pitchFamily="18" charset="0"/>
                        </a:rPr>
                        <a:t>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18030714"/>
                  </a:ext>
                </a:extLst>
              </a:tr>
              <a:tr h="499669">
                <a:tc>
                  <a:txBody>
                    <a:bodyPr/>
                    <a:lstStyle/>
                    <a:p>
                      <a:r>
                        <a:rPr sz="2800" dirty="0">
                          <a:solidFill>
                            <a:srgbClr val="FF3399"/>
                          </a:solidFill>
                          <a:latin typeface="Times New Roman" panose="02020603050405020304" pitchFamily="18" charset="0"/>
                          <a:cs typeface="Times New Roman" panose="02020603050405020304" pitchFamily="18" charset="0"/>
                        </a:rPr>
                        <a:t>fd_RaoQ</a:t>
                      </a:r>
                      <a:endParaRPr lang="en-US" sz="2800" dirty="0">
                        <a:solidFill>
                          <a:srgbClr val="FF3399"/>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sz="2800" dirty="0">
                          <a:solidFill>
                            <a:srgbClr val="FF3399"/>
                          </a:solidFill>
                          <a:latin typeface="Times New Roman" panose="02020603050405020304" pitchFamily="18" charset="0"/>
                          <a:cs typeface="Times New Roman" panose="02020603050405020304" pitchFamily="18" charset="0"/>
                        </a:rPr>
                        <a:t>0.085</a:t>
                      </a:r>
                      <a:endParaRPr lang="en-US" sz="2800" dirty="0">
                        <a:solidFill>
                          <a:srgbClr val="FF3399"/>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blipFill dpi="0" rotWithShape="1">
                      <a:blip r:embed="rId30">
                        <a:extLst>
                          <a:ext uri="{28A0092B-C50C-407E-A947-70E740481C1C}">
                            <a14:useLocalDpi xmlns:a14="http://schemas.microsoft.com/office/drawing/2010/main" val="0"/>
                          </a:ext>
                        </a:extLst>
                      </a:blip>
                      <a:srcRect/>
                      <a:stretch>
                        <a:fillRect/>
                      </a:stretch>
                    </a:blipFill>
                  </a:tcPr>
                </a:tc>
                <a:tc>
                  <a:txBody>
                    <a:bodyPr/>
                    <a:lstStyle/>
                    <a:p>
                      <a:pPr algn="r"/>
                      <a:r>
                        <a:rPr sz="2800" dirty="0">
                          <a:solidFill>
                            <a:srgbClr val="FF3399"/>
                          </a:solidFill>
                          <a:latin typeface="Times New Roman" panose="02020603050405020304" pitchFamily="18" charset="0"/>
                          <a:cs typeface="Times New Roman" panose="02020603050405020304" pitchFamily="18" charset="0"/>
                        </a:rPr>
                        <a:t>0.822</a:t>
                      </a:r>
                      <a:r>
                        <a:rPr lang="en-US" sz="2800" dirty="0">
                          <a:solidFill>
                            <a:srgbClr val="FF3399"/>
                          </a:solidFill>
                          <a:latin typeface="Times New Roman" panose="02020603050405020304" pitchFamily="18" charset="0"/>
                          <a:cs typeface="Times New Roman" panose="02020603050405020304" pitchFamily="18" charset="0"/>
                        </a:rPr>
                        <a:t>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89890555"/>
                  </a:ext>
                </a:extLst>
              </a:tr>
            </a:tbl>
          </a:graphicData>
        </a:graphic>
      </p:graphicFrame>
      <p:sp>
        <p:nvSpPr>
          <p:cNvPr id="98" name="TextBox 97">
            <a:extLst>
              <a:ext uri="{FF2B5EF4-FFF2-40B4-BE49-F238E27FC236}">
                <a16:creationId xmlns:a16="http://schemas.microsoft.com/office/drawing/2014/main" id="{7126D366-D153-41FA-9780-4D0DBAA703BF}"/>
              </a:ext>
            </a:extLst>
          </p:cNvPr>
          <p:cNvSpPr txBox="1"/>
          <p:nvPr/>
        </p:nvSpPr>
        <p:spPr>
          <a:xfrm>
            <a:off x="26184485" y="24641227"/>
            <a:ext cx="7100923" cy="3785652"/>
          </a:xfrm>
          <a:prstGeom prst="rect">
            <a:avLst/>
          </a:prstGeom>
          <a:noFill/>
        </p:spPr>
        <p:txBody>
          <a:bodyPr wrap="square" numCol="2" spcCol="91440" rtlCol="0">
            <a:spAutoFit/>
          </a:bodyPr>
          <a:lstStyle/>
          <a:p>
            <a:r>
              <a:rPr lang="en-US" sz="3000" b="1" dirty="0">
                <a:latin typeface="Times New Roman" panose="02020603050405020304" pitchFamily="18" charset="0"/>
                <a:cs typeface="Times New Roman" panose="02020603050405020304" pitchFamily="18" charset="0"/>
              </a:rPr>
              <a:t>Figure 7: </a:t>
            </a:r>
            <a:r>
              <a:rPr lang="en-US" sz="3000" dirty="0">
                <a:latin typeface="Times New Roman" panose="02020603050405020304" pitchFamily="18" charset="0"/>
                <a:cs typeface="Times New Roman" panose="02020603050405020304" pitchFamily="18" charset="0"/>
              </a:rPr>
              <a:t>Standard least squares (SLS) analysis looking at the effect of the biodiversity metrics on reflectance. </a:t>
            </a:r>
          </a:p>
          <a:p>
            <a:endParaRPr lang="en-US" sz="3000" b="1" dirty="0">
              <a:latin typeface="Times New Roman" panose="02020603050405020304" pitchFamily="18" charset="0"/>
              <a:cs typeface="Times New Roman" panose="02020603050405020304" pitchFamily="18" charset="0"/>
            </a:endParaRPr>
          </a:p>
          <a:p>
            <a:endParaRPr lang="en-US" sz="3000" b="1" dirty="0">
              <a:latin typeface="Times New Roman" panose="02020603050405020304" pitchFamily="18" charset="0"/>
              <a:cs typeface="Times New Roman" panose="02020603050405020304" pitchFamily="18" charset="0"/>
            </a:endParaRPr>
          </a:p>
          <a:p>
            <a:r>
              <a:rPr lang="en-US" sz="3000" b="1" dirty="0">
                <a:latin typeface="Times New Roman" panose="02020603050405020304" pitchFamily="18" charset="0"/>
                <a:cs typeface="Times New Roman" panose="02020603050405020304" pitchFamily="18" charset="0"/>
              </a:rPr>
              <a:t>Table 1: </a:t>
            </a:r>
            <a:r>
              <a:rPr lang="en-US" sz="3000" dirty="0">
                <a:latin typeface="Times New Roman" panose="02020603050405020304" pitchFamily="18" charset="0"/>
                <a:cs typeface="Times New Roman" panose="02020603050405020304" pitchFamily="18" charset="0"/>
              </a:rPr>
              <a:t>The effect summary of each for the biodiversity metrics showing each variable’s effect on reflectance</a:t>
            </a:r>
          </a:p>
        </p:txBody>
      </p:sp>
      <p:sp>
        <p:nvSpPr>
          <p:cNvPr id="99" name="TextBox 98">
            <a:extLst>
              <a:ext uri="{FF2B5EF4-FFF2-40B4-BE49-F238E27FC236}">
                <a16:creationId xmlns:a16="http://schemas.microsoft.com/office/drawing/2014/main" id="{43B3B976-9BED-4CF3-88FC-5D1AB2E06D61}"/>
              </a:ext>
            </a:extLst>
          </p:cNvPr>
          <p:cNvSpPr txBox="1"/>
          <p:nvPr/>
        </p:nvSpPr>
        <p:spPr>
          <a:xfrm>
            <a:off x="33023065" y="25094049"/>
            <a:ext cx="6813688" cy="2517356"/>
          </a:xfrm>
          <a:prstGeom prst="rect">
            <a:avLst/>
          </a:prstGeom>
          <a:noFill/>
        </p:spPr>
        <p:txBody>
          <a:bodyPr wrap="square" numCol="2" spcCol="91440" rtlCol="0">
            <a:spAutoFit/>
          </a:bodyPr>
          <a:lstStyle/>
          <a:p>
            <a:r>
              <a:rPr lang="en-US" sz="3000" b="1" dirty="0">
                <a:latin typeface="Times New Roman" panose="02020603050405020304" pitchFamily="18" charset="0"/>
                <a:cs typeface="Times New Roman" panose="02020603050405020304" pitchFamily="18" charset="0"/>
              </a:rPr>
              <a:t>Figure 8: </a:t>
            </a:r>
            <a:r>
              <a:rPr lang="en-US" sz="3000" dirty="0">
                <a:latin typeface="Times New Roman" panose="02020603050405020304" pitchFamily="18" charset="0"/>
                <a:cs typeface="Times New Roman" panose="02020603050405020304" pitchFamily="18" charset="0"/>
              </a:rPr>
              <a:t>SLS analysis again but also accounting for the percent broadleaf coverage of the plots</a:t>
            </a:r>
            <a:endParaRPr lang="en-US" sz="3000" b="1" dirty="0">
              <a:latin typeface="Times New Roman" panose="02020603050405020304" pitchFamily="18" charset="0"/>
              <a:cs typeface="Times New Roman" panose="02020603050405020304" pitchFamily="18" charset="0"/>
            </a:endParaRPr>
          </a:p>
          <a:p>
            <a:endParaRPr lang="en-US" sz="300" b="1" dirty="0">
              <a:latin typeface="Times New Roman" panose="02020603050405020304" pitchFamily="18" charset="0"/>
              <a:cs typeface="Times New Roman" panose="02020603050405020304" pitchFamily="18" charset="0"/>
            </a:endParaRPr>
          </a:p>
          <a:p>
            <a:pPr>
              <a:spcBef>
                <a:spcPts val="800"/>
              </a:spcBef>
            </a:pPr>
            <a:r>
              <a:rPr lang="en-US" sz="3000" b="1" dirty="0">
                <a:latin typeface="Times New Roman" panose="02020603050405020304" pitchFamily="18" charset="0"/>
                <a:cs typeface="Times New Roman" panose="02020603050405020304" pitchFamily="18" charset="0"/>
              </a:rPr>
              <a:t>Table 2:</a:t>
            </a:r>
            <a:r>
              <a:rPr lang="en-US" sz="3000" dirty="0">
                <a:latin typeface="Times New Roman" panose="02020603050405020304" pitchFamily="18" charset="0"/>
                <a:cs typeface="Times New Roman" panose="02020603050405020304" pitchFamily="18" charset="0"/>
              </a:rPr>
              <a:t> The effect summary of each for the biodiversity metrics </a:t>
            </a:r>
          </a:p>
        </p:txBody>
      </p:sp>
      <p:pic>
        <p:nvPicPr>
          <p:cNvPr id="101" name="Picture 100" descr="A close up of a map&#10;&#10;Description automatically generated">
            <a:extLst>
              <a:ext uri="{FF2B5EF4-FFF2-40B4-BE49-F238E27FC236}">
                <a16:creationId xmlns:a16="http://schemas.microsoft.com/office/drawing/2014/main" id="{948FC960-D979-428C-83D1-A7F312A0BD71}"/>
              </a:ext>
            </a:extLst>
          </p:cNvPr>
          <p:cNvPicPr>
            <a:picLocks noChangeAspect="1"/>
          </p:cNvPicPr>
          <p:nvPr/>
        </p:nvPicPr>
        <p:blipFill rotWithShape="1">
          <a:blip r:embed="rId31">
            <a:extLst>
              <a:ext uri="{28A0092B-C50C-407E-A947-70E740481C1C}">
                <a14:useLocalDpi xmlns:a14="http://schemas.microsoft.com/office/drawing/2010/main" val="0"/>
              </a:ext>
            </a:extLst>
          </a:blip>
          <a:srcRect t="6678" r="4275"/>
          <a:stretch/>
        </p:blipFill>
        <p:spPr>
          <a:xfrm>
            <a:off x="13942305" y="5935329"/>
            <a:ext cx="7956425" cy="5746828"/>
          </a:xfrm>
          <a:prstGeom prst="rect">
            <a:avLst/>
          </a:prstGeom>
          <a:ln>
            <a:solidFill>
              <a:schemeClr val="accent3"/>
            </a:solidFill>
          </a:ln>
        </p:spPr>
      </p:pic>
      <p:sp>
        <p:nvSpPr>
          <p:cNvPr id="102" name="TextBox 101">
            <a:extLst>
              <a:ext uri="{FF2B5EF4-FFF2-40B4-BE49-F238E27FC236}">
                <a16:creationId xmlns:a16="http://schemas.microsoft.com/office/drawing/2014/main" id="{54294839-5D1B-42B8-AB90-3BE63029AC2A}"/>
              </a:ext>
            </a:extLst>
          </p:cNvPr>
          <p:cNvSpPr txBox="1"/>
          <p:nvPr/>
        </p:nvSpPr>
        <p:spPr>
          <a:xfrm>
            <a:off x="13810709" y="11867912"/>
            <a:ext cx="8460334" cy="3046988"/>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Figure 3 (below): </a:t>
            </a:r>
            <a:r>
              <a:rPr lang="en-US" sz="3200" dirty="0">
                <a:latin typeface="Times New Roman" panose="02020603050405020304" pitchFamily="18" charset="0"/>
                <a:cs typeface="Times New Roman" panose="02020603050405020304" pitchFamily="18" charset="0"/>
              </a:rPr>
              <a:t>Since the biodiversity indices used to calculate the four main metrics of diversity were similar, indices were grouped together based on the strength of their correlations. From there, an index from each group was selected to represent the other indices in future analyses. </a:t>
            </a:r>
          </a:p>
        </p:txBody>
      </p:sp>
      <p:pic>
        <p:nvPicPr>
          <p:cNvPr id="104" name="Picture 103" descr="A close up of a map&#10;&#10;Description automatically generated">
            <a:extLst>
              <a:ext uri="{FF2B5EF4-FFF2-40B4-BE49-F238E27FC236}">
                <a16:creationId xmlns:a16="http://schemas.microsoft.com/office/drawing/2014/main" id="{F9364DA8-DB9B-496F-8D2B-5BAA2180A539}"/>
              </a:ext>
            </a:extLst>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15303171" y="24994475"/>
            <a:ext cx="8571246" cy="6074058"/>
          </a:xfrm>
          <a:prstGeom prst="rect">
            <a:avLst/>
          </a:prstGeom>
          <a:ln>
            <a:solidFill>
              <a:schemeClr val="accent3"/>
            </a:solidFill>
          </a:ln>
        </p:spPr>
      </p:pic>
      <p:sp>
        <p:nvSpPr>
          <p:cNvPr id="106" name="TextBox 105">
            <a:extLst>
              <a:ext uri="{FF2B5EF4-FFF2-40B4-BE49-F238E27FC236}">
                <a16:creationId xmlns:a16="http://schemas.microsoft.com/office/drawing/2014/main" id="{78F68BC5-BDA8-4E72-8667-92209187B317}"/>
              </a:ext>
            </a:extLst>
          </p:cNvPr>
          <p:cNvSpPr txBox="1"/>
          <p:nvPr/>
        </p:nvSpPr>
        <p:spPr>
          <a:xfrm>
            <a:off x="13616259" y="31550596"/>
            <a:ext cx="26244405" cy="1200329"/>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Acknowledgements: </a:t>
            </a:r>
            <a:r>
              <a:rPr lang="en-US" dirty="0">
                <a:latin typeface="Times New Roman" panose="02020603050405020304" pitchFamily="18" charset="0"/>
                <a:cs typeface="Times New Roman" panose="02020603050405020304" pitchFamily="18" charset="0"/>
              </a:rPr>
              <a:t>This material is based upon work supported by the National Science Foundation under Grant Number (1638688). Partial funding was also provided by the New Hampshire Agricultural Experiment Station, the Hubbard Brook Long Term Ecological Research program (NSF 1114804), the Harvard Forest Long Term Ecological Research program, and the University of New Hampshire graduate school.  We also acknowledge the help and support of infrastructure and staff at Bartlett Experimental Forest. Inventory data of species compositions at BEF was collected by the University of New Hampshire. LiDAR data was obtained from the National Ecological Observatory Network and hyperspectral reflectance imagery was obtained from </a:t>
            </a:r>
            <a:r>
              <a:rPr lang="en-US" dirty="0" err="1">
                <a:latin typeface="Times New Roman" panose="02020603050405020304" pitchFamily="18" charset="0"/>
                <a:cs typeface="Times New Roman" panose="02020603050405020304" pitchFamily="18" charset="0"/>
              </a:rPr>
              <a:t>SpecTIR</a:t>
            </a:r>
            <a:r>
              <a:rPr lang="en-US" dirty="0">
                <a:latin typeface="Times New Roman" panose="02020603050405020304" pitchFamily="18" charset="0"/>
                <a:cs typeface="Times New Roman" panose="02020603050405020304" pitchFamily="18" charset="0"/>
              </a:rPr>
              <a:t>.</a:t>
            </a:r>
          </a:p>
          <a:p>
            <a:endParaRPr lang="en-US" dirty="0"/>
          </a:p>
        </p:txBody>
      </p:sp>
      <p:grpSp>
        <p:nvGrpSpPr>
          <p:cNvPr id="116" name="Group 115">
            <a:extLst>
              <a:ext uri="{FF2B5EF4-FFF2-40B4-BE49-F238E27FC236}">
                <a16:creationId xmlns:a16="http://schemas.microsoft.com/office/drawing/2014/main" id="{7131EF77-8376-4301-8E7D-3B5FC1C4B357}"/>
              </a:ext>
            </a:extLst>
          </p:cNvPr>
          <p:cNvGrpSpPr/>
          <p:nvPr/>
        </p:nvGrpSpPr>
        <p:grpSpPr>
          <a:xfrm>
            <a:off x="26042140" y="5039739"/>
            <a:ext cx="13743008" cy="7749769"/>
            <a:chOff x="26066050" y="19702928"/>
            <a:chExt cx="13743008" cy="7749769"/>
          </a:xfrm>
        </p:grpSpPr>
        <p:sp>
          <p:nvSpPr>
            <p:cNvPr id="84" name="Rectangle 83">
              <a:extLst>
                <a:ext uri="{FF2B5EF4-FFF2-40B4-BE49-F238E27FC236}">
                  <a16:creationId xmlns:a16="http://schemas.microsoft.com/office/drawing/2014/main" id="{27EC049F-15CB-481D-B514-7D0AEEEA2A4D}"/>
                </a:ext>
              </a:extLst>
            </p:cNvPr>
            <p:cNvSpPr/>
            <p:nvPr/>
          </p:nvSpPr>
          <p:spPr>
            <a:xfrm>
              <a:off x="26066050" y="19725211"/>
              <a:ext cx="13720631" cy="7727486"/>
            </a:xfrm>
            <a:prstGeom prst="rect">
              <a:avLst/>
            </a:prstGeom>
            <a:solidFill>
              <a:schemeClr val="accent6">
                <a:lumMod val="20000"/>
                <a:lumOff val="8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TextBox 55">
              <a:extLst>
                <a:ext uri="{FF2B5EF4-FFF2-40B4-BE49-F238E27FC236}">
                  <a16:creationId xmlns:a16="http://schemas.microsoft.com/office/drawing/2014/main" id="{B6294808-7565-454C-AE6B-822E20202FA9}"/>
                </a:ext>
              </a:extLst>
            </p:cNvPr>
            <p:cNvSpPr txBox="1"/>
            <p:nvPr/>
          </p:nvSpPr>
          <p:spPr>
            <a:xfrm>
              <a:off x="26444295" y="25010443"/>
              <a:ext cx="6415024" cy="2400657"/>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Figure 5: </a:t>
              </a:r>
              <a:r>
                <a:rPr lang="en-US" sz="3000" dirty="0">
                  <a:latin typeface="Times New Roman" panose="02020603050405020304" pitchFamily="18" charset="0"/>
                  <a:cs typeface="Times New Roman" panose="02020603050405020304" pitchFamily="18" charset="0"/>
                </a:rPr>
                <a:t>Linear regression between species and functional diversity across the United States using data from </a:t>
              </a:r>
              <a:r>
                <a:rPr lang="en-US" sz="3000" dirty="0" err="1">
                  <a:latin typeface="Times New Roman" panose="02020603050405020304" pitchFamily="18" charset="0"/>
                  <a:cs typeface="Times New Roman" panose="02020603050405020304" pitchFamily="18" charset="0"/>
                </a:rPr>
                <a:t>Fluxnet</a:t>
              </a:r>
              <a:r>
                <a:rPr lang="en-US" sz="3000" dirty="0">
                  <a:latin typeface="Times New Roman" panose="02020603050405020304" pitchFamily="18" charset="0"/>
                  <a:cs typeface="Times New Roman" panose="02020603050405020304" pitchFamily="18" charset="0"/>
                </a:rPr>
                <a:t> showing stronger relationships between metrics at broad scales. </a:t>
              </a:r>
              <a:endParaRPr lang="en-US" sz="3000" b="1" dirty="0">
                <a:latin typeface="Times New Roman" panose="02020603050405020304" pitchFamily="18" charset="0"/>
                <a:cs typeface="Times New Roman" panose="02020603050405020304" pitchFamily="18" charset="0"/>
              </a:endParaRPr>
            </a:p>
          </p:txBody>
        </p:sp>
        <p:sp>
          <p:nvSpPr>
            <p:cNvPr id="70" name="TextBox 69">
              <a:extLst>
                <a:ext uri="{FF2B5EF4-FFF2-40B4-BE49-F238E27FC236}">
                  <a16:creationId xmlns:a16="http://schemas.microsoft.com/office/drawing/2014/main" id="{7A945153-DE61-4B05-9851-7BA56DCD08C3}"/>
                </a:ext>
              </a:extLst>
            </p:cNvPr>
            <p:cNvSpPr txBox="1"/>
            <p:nvPr/>
          </p:nvSpPr>
          <p:spPr>
            <a:xfrm>
              <a:off x="26080982" y="19702928"/>
              <a:ext cx="13728076" cy="707886"/>
            </a:xfrm>
            <a:prstGeom prst="rect">
              <a:avLst/>
            </a:prstGeom>
            <a:noFill/>
          </p:spPr>
          <p:txBody>
            <a:bodyPr wrap="square" rtlCol="0">
              <a:spAutoFit/>
            </a:bodyPr>
            <a:lstStyle/>
            <a:p>
              <a:pPr algn="ctr"/>
              <a:r>
                <a:rPr lang="en-US" sz="4000" b="1" u="sng" dirty="0">
                  <a:latin typeface="Times New Roman" panose="02020603050405020304" pitchFamily="18" charset="0"/>
                  <a:cs typeface="Times New Roman" panose="02020603050405020304" pitchFamily="18" charset="0"/>
                </a:rPr>
                <a:t>Relationships Compared at Larger Scales</a:t>
              </a:r>
            </a:p>
          </p:txBody>
        </p:sp>
        <p:pic>
          <p:nvPicPr>
            <p:cNvPr id="110" name="Picture 109" descr="A close up of a map&#10;&#10;Description automatically generated">
              <a:extLst>
                <a:ext uri="{FF2B5EF4-FFF2-40B4-BE49-F238E27FC236}">
                  <a16:creationId xmlns:a16="http://schemas.microsoft.com/office/drawing/2014/main" id="{251F153A-650F-49BF-B78F-D1DC3909A715}"/>
                </a:ext>
              </a:extLst>
            </p:cNvPr>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26399660" y="20455637"/>
              <a:ext cx="6364347" cy="4611294"/>
            </a:xfrm>
            <a:prstGeom prst="rect">
              <a:avLst/>
            </a:prstGeom>
            <a:ln>
              <a:solidFill>
                <a:schemeClr val="accent3"/>
              </a:solidFill>
            </a:ln>
          </p:spPr>
        </p:pic>
        <p:pic>
          <p:nvPicPr>
            <p:cNvPr id="112" name="Picture 111" descr="A close up of text on a white background&#10;&#10;Description automatically generated">
              <a:extLst>
                <a:ext uri="{FF2B5EF4-FFF2-40B4-BE49-F238E27FC236}">
                  <a16:creationId xmlns:a16="http://schemas.microsoft.com/office/drawing/2014/main" id="{7AF9D9A1-A1E6-46B6-8278-657809B5AEC8}"/>
                </a:ext>
              </a:extLst>
            </p:cNvPr>
            <p:cNvPicPr>
              <a:picLocks noChangeAspect="1"/>
            </p:cNvPicPr>
            <p:nvPr/>
          </p:nvPicPr>
          <p:blipFill>
            <a:blip r:embed="rId34">
              <a:extLst>
                <a:ext uri="{28A0092B-C50C-407E-A947-70E740481C1C}">
                  <a14:useLocalDpi xmlns:a14="http://schemas.microsoft.com/office/drawing/2010/main" val="0"/>
                </a:ext>
              </a:extLst>
            </a:blip>
            <a:stretch>
              <a:fillRect/>
            </a:stretch>
          </p:blipFill>
          <p:spPr>
            <a:xfrm>
              <a:off x="33073786" y="20404948"/>
              <a:ext cx="6364347" cy="4611295"/>
            </a:xfrm>
            <a:prstGeom prst="rect">
              <a:avLst/>
            </a:prstGeom>
            <a:ln>
              <a:solidFill>
                <a:schemeClr val="accent3"/>
              </a:solidFill>
            </a:ln>
          </p:spPr>
        </p:pic>
        <p:sp>
          <p:nvSpPr>
            <p:cNvPr id="113" name="TextBox 112">
              <a:extLst>
                <a:ext uri="{FF2B5EF4-FFF2-40B4-BE49-F238E27FC236}">
                  <a16:creationId xmlns:a16="http://schemas.microsoft.com/office/drawing/2014/main" id="{2DFACE53-0BD8-48B0-81D7-52F585302736}"/>
                </a:ext>
              </a:extLst>
            </p:cNvPr>
            <p:cNvSpPr txBox="1"/>
            <p:nvPr/>
          </p:nvSpPr>
          <p:spPr>
            <a:xfrm>
              <a:off x="32844392" y="25010444"/>
              <a:ext cx="6751666" cy="2400657"/>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Figure 6: </a:t>
              </a:r>
              <a:r>
                <a:rPr lang="en-US" sz="3000" dirty="0">
                  <a:latin typeface="Times New Roman" panose="02020603050405020304" pitchFamily="18" charset="0"/>
                  <a:cs typeface="Times New Roman" panose="02020603050405020304" pitchFamily="18" charset="0"/>
                </a:rPr>
                <a:t>Linear regression between mean NIR reflectance from NAP and functional diversity showing similar strength relationships between biodiversity and remote sensing at broad scales. </a:t>
              </a:r>
              <a:endParaRPr lang="en-US" sz="3000" b="1" dirty="0">
                <a:latin typeface="Times New Roman" panose="02020603050405020304" pitchFamily="18" charset="0"/>
                <a:cs typeface="Times New Roman" panose="02020603050405020304" pitchFamily="18" charset="0"/>
              </a:endParaRPr>
            </a:p>
          </p:txBody>
        </p:sp>
      </p:grpSp>
      <p:sp>
        <p:nvSpPr>
          <p:cNvPr id="115" name="TextBox 114">
            <a:extLst>
              <a:ext uri="{FF2B5EF4-FFF2-40B4-BE49-F238E27FC236}">
                <a16:creationId xmlns:a16="http://schemas.microsoft.com/office/drawing/2014/main" id="{6627A9AE-0204-4163-A8B7-17D1EA7D4035}"/>
              </a:ext>
            </a:extLst>
          </p:cNvPr>
          <p:cNvSpPr txBox="1"/>
          <p:nvPr/>
        </p:nvSpPr>
        <p:spPr>
          <a:xfrm>
            <a:off x="26094995" y="27805171"/>
            <a:ext cx="13700049" cy="4401205"/>
          </a:xfrm>
          <a:prstGeom prst="rect">
            <a:avLst/>
          </a:prstGeom>
          <a:noFill/>
        </p:spPr>
        <p:txBody>
          <a:bodyPr wrap="square" numCol="2" spcCol="27432" rtlCol="0">
            <a:spAutoFit/>
          </a:bodyPr>
          <a:lstStyle/>
          <a:p>
            <a:pPr indent="-274320">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indent="-274320">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indent="-27432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Strength of relationships between biodiversity metrics improve as scale broadens.</a:t>
            </a:r>
          </a:p>
          <a:p>
            <a:pPr indent="-27432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Estimates from remote sensing at fine and broad scales both show weak correlations.</a:t>
            </a:r>
          </a:p>
          <a:p>
            <a:endParaRPr lang="en-US" sz="2800" dirty="0">
              <a:latin typeface="Times New Roman" panose="02020603050405020304" pitchFamily="18" charset="0"/>
              <a:cs typeface="Times New Roman" panose="02020603050405020304" pitchFamily="18" charset="0"/>
            </a:endParaRPr>
          </a:p>
          <a:p>
            <a:pPr indent="-274320">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indent="-274320">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indent="-27432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influence of function and structure on reflectance suggests that both these variables are working together as drivers of reflectance</a:t>
            </a:r>
          </a:p>
          <a:p>
            <a:pPr indent="-27432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influence of broad leaf coverage is an example of potential outside influences that aren’t accounted for when looking at diversity alone. Other influences looked at include management history and topography. </a:t>
            </a:r>
          </a:p>
          <a:p>
            <a:pPr indent="-274320">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p:txBody>
      </p:sp>
      <p:sp>
        <p:nvSpPr>
          <p:cNvPr id="28" name="TextBox 27">
            <a:extLst>
              <a:ext uri="{FF2B5EF4-FFF2-40B4-BE49-F238E27FC236}">
                <a16:creationId xmlns:a16="http://schemas.microsoft.com/office/drawing/2014/main" id="{59903F34-7546-4DEA-8B48-913AB3082C67}"/>
              </a:ext>
            </a:extLst>
          </p:cNvPr>
          <p:cNvSpPr txBox="1"/>
          <p:nvPr/>
        </p:nvSpPr>
        <p:spPr>
          <a:xfrm>
            <a:off x="27610807" y="27757672"/>
            <a:ext cx="3100184" cy="707886"/>
          </a:xfrm>
          <a:prstGeom prst="rect">
            <a:avLst/>
          </a:prstGeom>
          <a:noFill/>
        </p:spPr>
        <p:txBody>
          <a:bodyPr wrap="square" rtlCol="0">
            <a:spAutoFit/>
          </a:bodyPr>
          <a:lstStyle/>
          <a:p>
            <a:pPr algn="ctr"/>
            <a:r>
              <a:rPr lang="en-US" sz="4000" b="1" u="sng" dirty="0">
                <a:latin typeface="Times New Roman" panose="02020603050405020304" pitchFamily="18" charset="0"/>
                <a:cs typeface="Times New Roman" panose="02020603050405020304" pitchFamily="18" charset="0"/>
              </a:rPr>
              <a:t>Takeaways</a:t>
            </a:r>
          </a:p>
        </p:txBody>
      </p:sp>
    </p:spTree>
    <p:extLst>
      <p:ext uri="{BB962C8B-B14F-4D97-AF65-F5344CB8AC3E}">
        <p14:creationId xmlns:p14="http://schemas.microsoft.com/office/powerpoint/2010/main" val="18132707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22352</TotalTime>
  <Words>1071</Words>
  <Application>Microsoft Office PowerPoint</Application>
  <PresentationFormat>Custom</PresentationFormat>
  <Paragraphs>158</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Courier New</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Kaitlyn Baillargeon</dc:creator>
  <cp:lastModifiedBy>Kaitlyn Baillargeon</cp:lastModifiedBy>
  <cp:revision>160</cp:revision>
  <dcterms:created xsi:type="dcterms:W3CDTF">2019-10-21T14:05:44Z</dcterms:created>
  <dcterms:modified xsi:type="dcterms:W3CDTF">2019-12-06T13:27:45Z</dcterms:modified>
</cp:coreProperties>
</file>