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theme/theme2.xml" ContentType="application/vnd.openxmlformats-officedocument.theme+xml"/>
  <Override PartName="/ppt/theme/theme3.xml" ContentType="application/vnd.openxmlformats-officedocument.theme+xml"/>
  <Override PartName="/ppt/embeddings/oleObject5.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handoutMasterIdLst>
    <p:handoutMasterId r:id="rId4"/>
  </p:handoutMasterIdLst>
  <p:sldIdLst>
    <p:sldId id="256" r:id="rId2"/>
  </p:sldIdLst>
  <p:sldSz cx="36576000" cy="40233600"/>
  <p:notesSz cx="6858000" cy="9144000"/>
  <p:defaultTextStyle>
    <a:defPPr>
      <a:defRPr lang="en-US"/>
    </a:defPPr>
    <a:lvl1pPr marL="0" algn="l" defTabSz="4302633" rtl="0" eaLnBrk="1" latinLnBrk="0" hangingPunct="1">
      <a:defRPr sz="8700" kern="1200">
        <a:solidFill>
          <a:schemeClr val="tx1"/>
        </a:solidFill>
        <a:latin typeface="+mn-lt"/>
        <a:ea typeface="+mn-ea"/>
        <a:cs typeface="+mn-cs"/>
      </a:defRPr>
    </a:lvl1pPr>
    <a:lvl2pPr marL="2151316" algn="l" defTabSz="4302633" rtl="0" eaLnBrk="1" latinLnBrk="0" hangingPunct="1">
      <a:defRPr sz="8700" kern="1200">
        <a:solidFill>
          <a:schemeClr val="tx1"/>
        </a:solidFill>
        <a:latin typeface="+mn-lt"/>
        <a:ea typeface="+mn-ea"/>
        <a:cs typeface="+mn-cs"/>
      </a:defRPr>
    </a:lvl2pPr>
    <a:lvl3pPr marL="4302633" algn="l" defTabSz="4302633" rtl="0" eaLnBrk="1" latinLnBrk="0" hangingPunct="1">
      <a:defRPr sz="8700" kern="1200">
        <a:solidFill>
          <a:schemeClr val="tx1"/>
        </a:solidFill>
        <a:latin typeface="+mn-lt"/>
        <a:ea typeface="+mn-ea"/>
        <a:cs typeface="+mn-cs"/>
      </a:defRPr>
    </a:lvl3pPr>
    <a:lvl4pPr marL="6453944" algn="l" defTabSz="4302633" rtl="0" eaLnBrk="1" latinLnBrk="0" hangingPunct="1">
      <a:defRPr sz="8700" kern="1200">
        <a:solidFill>
          <a:schemeClr val="tx1"/>
        </a:solidFill>
        <a:latin typeface="+mn-lt"/>
        <a:ea typeface="+mn-ea"/>
        <a:cs typeface="+mn-cs"/>
      </a:defRPr>
    </a:lvl4pPr>
    <a:lvl5pPr marL="8605261" algn="l" defTabSz="4302633" rtl="0" eaLnBrk="1" latinLnBrk="0" hangingPunct="1">
      <a:defRPr sz="8700" kern="1200">
        <a:solidFill>
          <a:schemeClr val="tx1"/>
        </a:solidFill>
        <a:latin typeface="+mn-lt"/>
        <a:ea typeface="+mn-ea"/>
        <a:cs typeface="+mn-cs"/>
      </a:defRPr>
    </a:lvl5pPr>
    <a:lvl6pPr marL="10756578" algn="l" defTabSz="4302633" rtl="0" eaLnBrk="1" latinLnBrk="0" hangingPunct="1">
      <a:defRPr sz="8700" kern="1200">
        <a:solidFill>
          <a:schemeClr val="tx1"/>
        </a:solidFill>
        <a:latin typeface="+mn-lt"/>
        <a:ea typeface="+mn-ea"/>
        <a:cs typeface="+mn-cs"/>
      </a:defRPr>
    </a:lvl6pPr>
    <a:lvl7pPr marL="12907892" algn="l" defTabSz="4302633" rtl="0" eaLnBrk="1" latinLnBrk="0" hangingPunct="1">
      <a:defRPr sz="8700" kern="1200">
        <a:solidFill>
          <a:schemeClr val="tx1"/>
        </a:solidFill>
        <a:latin typeface="+mn-lt"/>
        <a:ea typeface="+mn-ea"/>
        <a:cs typeface="+mn-cs"/>
      </a:defRPr>
    </a:lvl7pPr>
    <a:lvl8pPr marL="15059204" algn="l" defTabSz="4302633" rtl="0" eaLnBrk="1" latinLnBrk="0" hangingPunct="1">
      <a:defRPr sz="8700" kern="1200">
        <a:solidFill>
          <a:schemeClr val="tx1"/>
        </a:solidFill>
        <a:latin typeface="+mn-lt"/>
        <a:ea typeface="+mn-ea"/>
        <a:cs typeface="+mn-cs"/>
      </a:defRPr>
    </a:lvl8pPr>
    <a:lvl9pPr marL="17210520" algn="l" defTabSz="4302633" rtl="0" eaLnBrk="1" latinLnBrk="0" hangingPunct="1">
      <a:defRPr sz="87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687">
          <p15:clr>
            <a:srgbClr val="A4A3A4"/>
          </p15:clr>
        </p15:guide>
        <p15:guide id="2" orient="horz" pos="320">
          <p15:clr>
            <a:srgbClr val="A4A3A4"/>
          </p15:clr>
        </p15:guide>
        <p15:guide id="3" orient="horz" pos="22400">
          <p15:clr>
            <a:srgbClr val="A4A3A4"/>
          </p15:clr>
        </p15:guide>
        <p15:guide id="4" orient="horz">
          <p15:clr>
            <a:srgbClr val="A4A3A4"/>
          </p15:clr>
        </p15:guide>
        <p15:guide id="5" pos="364">
          <p15:clr>
            <a:srgbClr val="A4A3A4"/>
          </p15:clr>
        </p15:guide>
        <p15:guide id="6" pos="16918">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49090F"/>
    <a:srgbClr val="580303"/>
    <a:srgbClr val="580E06"/>
    <a:srgbClr val="760807"/>
    <a:srgbClr val="4B1214"/>
    <a:srgbClr val="491315"/>
    <a:srgbClr val="521618"/>
    <a:srgbClr val="F3F5FA"/>
    <a:srgbClr val="CDD2DE"/>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648" autoAdjust="0"/>
    <p:restoredTop sz="94707" autoAdjust="0"/>
  </p:normalViewPr>
  <p:slideViewPr>
    <p:cSldViewPr snapToGrid="0" snapToObjects="1" showGuides="1">
      <p:cViewPr>
        <p:scale>
          <a:sx n="50" d="100"/>
          <a:sy n="50" d="100"/>
        </p:scale>
        <p:origin x="-1768" y="5520"/>
      </p:cViewPr>
      <p:guideLst>
        <p:guide orient="horz" pos="4054"/>
        <p:guide orient="horz" pos="352"/>
        <p:guide orient="horz" pos="24640"/>
        <p:guide orient="horz"/>
        <p:guide pos="484"/>
        <p:guide pos="2255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83" d="100"/>
          <a:sy n="83" d="100"/>
        </p:scale>
        <p:origin x="-273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commentAuthors" Target="commentAuthors.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12/5/19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15330066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12/5/19</a:t>
            </a:fld>
            <a:endParaRPr lang="en-US" dirty="0"/>
          </a:p>
        </p:txBody>
      </p:sp>
      <p:sp>
        <p:nvSpPr>
          <p:cNvPr id="4" name="Slide Image Placeholder 3"/>
          <p:cNvSpPr>
            <a:spLocks noGrp="1" noRot="1" noChangeAspect="1"/>
          </p:cNvSpPr>
          <p:nvPr>
            <p:ph type="sldImg" idx="2"/>
          </p:nvPr>
        </p:nvSpPr>
        <p:spPr>
          <a:xfrm>
            <a:off x="1871663" y="685800"/>
            <a:ext cx="3114675"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675050545"/>
      </p:ext>
    </p:extLst>
  </p:cSld>
  <p:clrMap bg1="lt1" tx1="dk1" bg2="lt2" tx2="dk2" accent1="accent1" accent2="accent2" accent3="accent3" accent4="accent4" accent5="accent5" accent6="accent6" hlink="hlink" folHlink="folHlink"/>
  <p:notesStyle>
    <a:lvl1pPr marL="0" algn="l" defTabSz="4302633" rtl="0" eaLnBrk="1" latinLnBrk="0" hangingPunct="1">
      <a:defRPr sz="5900" kern="1200">
        <a:solidFill>
          <a:schemeClr val="tx1"/>
        </a:solidFill>
        <a:latin typeface="+mn-lt"/>
        <a:ea typeface="+mn-ea"/>
        <a:cs typeface="+mn-cs"/>
      </a:defRPr>
    </a:lvl1pPr>
    <a:lvl2pPr marL="2151316" algn="l" defTabSz="4302633" rtl="0" eaLnBrk="1" latinLnBrk="0" hangingPunct="1">
      <a:defRPr sz="5900" kern="1200">
        <a:solidFill>
          <a:schemeClr val="tx1"/>
        </a:solidFill>
        <a:latin typeface="+mn-lt"/>
        <a:ea typeface="+mn-ea"/>
        <a:cs typeface="+mn-cs"/>
      </a:defRPr>
    </a:lvl2pPr>
    <a:lvl3pPr marL="4302633" algn="l" defTabSz="4302633" rtl="0" eaLnBrk="1" latinLnBrk="0" hangingPunct="1">
      <a:defRPr sz="5900" kern="1200">
        <a:solidFill>
          <a:schemeClr val="tx1"/>
        </a:solidFill>
        <a:latin typeface="+mn-lt"/>
        <a:ea typeface="+mn-ea"/>
        <a:cs typeface="+mn-cs"/>
      </a:defRPr>
    </a:lvl3pPr>
    <a:lvl4pPr marL="6453944" algn="l" defTabSz="4302633" rtl="0" eaLnBrk="1" latinLnBrk="0" hangingPunct="1">
      <a:defRPr sz="5900" kern="1200">
        <a:solidFill>
          <a:schemeClr val="tx1"/>
        </a:solidFill>
        <a:latin typeface="+mn-lt"/>
        <a:ea typeface="+mn-ea"/>
        <a:cs typeface="+mn-cs"/>
      </a:defRPr>
    </a:lvl4pPr>
    <a:lvl5pPr marL="8605261" algn="l" defTabSz="4302633" rtl="0" eaLnBrk="1" latinLnBrk="0" hangingPunct="1">
      <a:defRPr sz="5900" kern="1200">
        <a:solidFill>
          <a:schemeClr val="tx1"/>
        </a:solidFill>
        <a:latin typeface="+mn-lt"/>
        <a:ea typeface="+mn-ea"/>
        <a:cs typeface="+mn-cs"/>
      </a:defRPr>
    </a:lvl5pPr>
    <a:lvl6pPr marL="10756578" algn="l" defTabSz="4302633" rtl="0" eaLnBrk="1" latinLnBrk="0" hangingPunct="1">
      <a:defRPr sz="5900" kern="1200">
        <a:solidFill>
          <a:schemeClr val="tx1"/>
        </a:solidFill>
        <a:latin typeface="+mn-lt"/>
        <a:ea typeface="+mn-ea"/>
        <a:cs typeface="+mn-cs"/>
      </a:defRPr>
    </a:lvl6pPr>
    <a:lvl7pPr marL="12907892" algn="l" defTabSz="4302633" rtl="0" eaLnBrk="1" latinLnBrk="0" hangingPunct="1">
      <a:defRPr sz="5900" kern="1200">
        <a:solidFill>
          <a:schemeClr val="tx1"/>
        </a:solidFill>
        <a:latin typeface="+mn-lt"/>
        <a:ea typeface="+mn-ea"/>
        <a:cs typeface="+mn-cs"/>
      </a:defRPr>
    </a:lvl7pPr>
    <a:lvl8pPr marL="15059204" algn="l" defTabSz="4302633" rtl="0" eaLnBrk="1" latinLnBrk="0" hangingPunct="1">
      <a:defRPr sz="5900" kern="1200">
        <a:solidFill>
          <a:schemeClr val="tx1"/>
        </a:solidFill>
        <a:latin typeface="+mn-lt"/>
        <a:ea typeface="+mn-ea"/>
        <a:cs typeface="+mn-cs"/>
      </a:defRPr>
    </a:lvl8pPr>
    <a:lvl9pPr marL="17210520" algn="l" defTabSz="4302633" rtl="0" eaLnBrk="1" latinLnBrk="0" hangingPunct="1">
      <a:defRPr sz="5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753525" y="7181565"/>
            <a:ext cx="17275052" cy="868110"/>
          </a:xfrm>
          <a:prstGeom prst="rect">
            <a:avLst/>
          </a:prstGeom>
        </p:spPr>
        <p:txBody>
          <a:bodyPr wrap="square" lIns="224094" tIns="224094" rIns="224094" bIns="224094">
            <a:spAutoFit/>
          </a:bodyPr>
          <a:lstStyle>
            <a:lvl1pPr marL="0" indent="0">
              <a:buNone/>
              <a:defRPr sz="2700">
                <a:solidFill>
                  <a:schemeClr val="accent5">
                    <a:lumMod val="50000"/>
                  </a:schemeClr>
                </a:solidFill>
                <a:latin typeface="Times New Roman" panose="02020603050405020304" pitchFamily="18" charset="0"/>
                <a:cs typeface="Times New Roman" panose="02020603050405020304" pitchFamily="18" charset="0"/>
              </a:defRPr>
            </a:lvl1pPr>
            <a:lvl2pPr marL="1456620" indent="-560241">
              <a:defRPr sz="2700">
                <a:latin typeface="Trebuchet MS" pitchFamily="34" charset="0"/>
              </a:defRPr>
            </a:lvl2pPr>
            <a:lvl3pPr marL="2016859" indent="-560241">
              <a:defRPr sz="2700">
                <a:latin typeface="Trebuchet MS" pitchFamily="34" charset="0"/>
              </a:defRPr>
            </a:lvl3pPr>
            <a:lvl4pPr marL="2633117" indent="-616264">
              <a:defRPr sz="2700">
                <a:latin typeface="Trebuchet MS" pitchFamily="34" charset="0"/>
              </a:defRPr>
            </a:lvl4pPr>
            <a:lvl5pPr marL="3081312" indent="-448192">
              <a:defRPr sz="27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768620" y="6447869"/>
            <a:ext cx="17261416" cy="811993"/>
          </a:xfrm>
          <a:prstGeom prst="rect">
            <a:avLst/>
          </a:prstGeom>
          <a:noFill/>
        </p:spPr>
        <p:txBody>
          <a:bodyPr wrap="square" lIns="89641" tIns="89641" rIns="89641" bIns="89641" anchor="ctr" anchorCtr="0">
            <a:spAutoFit/>
          </a:bodyPr>
          <a:lstStyle>
            <a:lvl1pPr marL="0" indent="0" algn="ctr">
              <a:buNone/>
              <a:defRPr sz="41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768616" y="17382814"/>
            <a:ext cx="17265632" cy="811993"/>
          </a:xfrm>
          <a:prstGeom prst="rect">
            <a:avLst/>
          </a:prstGeom>
          <a:noFill/>
        </p:spPr>
        <p:txBody>
          <a:bodyPr wrap="square" lIns="89641" tIns="89641" rIns="89641" bIns="89641" anchor="ctr" anchorCtr="0">
            <a:spAutoFit/>
          </a:bodyPr>
          <a:lstStyle>
            <a:lvl1pPr marL="0" indent="0" algn="ctr">
              <a:buNone/>
              <a:defRPr sz="4100" b="1" u="sng" baseline="0">
                <a:solidFill>
                  <a:schemeClr val="accent5">
                    <a:lumMod val="50000"/>
                  </a:schemeClr>
                </a:solidFill>
              </a:defRPr>
            </a:lvl1pPr>
          </a:lstStyle>
          <a:p>
            <a:pPr lvl="0"/>
            <a:r>
              <a:rPr lang="en-US" dirty="0" smtClean="0"/>
              <a:t>(click to edit)  OBJECTIVES</a:t>
            </a:r>
            <a:endParaRPr lang="en-US" dirty="0"/>
          </a:p>
        </p:txBody>
      </p:sp>
      <p:sp>
        <p:nvSpPr>
          <p:cNvPr id="25" name="Text Placeholder 5"/>
          <p:cNvSpPr>
            <a:spLocks noGrp="1"/>
          </p:cNvSpPr>
          <p:nvPr>
            <p:ph type="body" sz="quarter" idx="25" hasCustomPrompt="1"/>
          </p:nvPr>
        </p:nvSpPr>
        <p:spPr>
          <a:xfrm>
            <a:off x="18475627" y="6447869"/>
            <a:ext cx="17261192" cy="811993"/>
          </a:xfrm>
          <a:prstGeom prst="rect">
            <a:avLst/>
          </a:prstGeom>
          <a:noFill/>
        </p:spPr>
        <p:txBody>
          <a:bodyPr wrap="square" lIns="89641" tIns="89641" rIns="89641" bIns="89641" anchor="ctr" anchorCtr="0">
            <a:spAutoFit/>
          </a:bodyPr>
          <a:lstStyle>
            <a:lvl1pPr marL="0" indent="0" algn="ctr">
              <a:buNone/>
              <a:defRPr sz="41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18475627" y="7181565"/>
            <a:ext cx="17261192" cy="868110"/>
          </a:xfrm>
          <a:prstGeom prst="rect">
            <a:avLst/>
          </a:prstGeom>
        </p:spPr>
        <p:txBody>
          <a:bodyPr wrap="square" lIns="224094" tIns="224094" rIns="224094" bIns="224094">
            <a:spAutoFit/>
          </a:bodyPr>
          <a:lstStyle>
            <a:lvl1pPr marL="0" indent="0">
              <a:buNone/>
              <a:defRPr sz="2700">
                <a:solidFill>
                  <a:schemeClr val="accent5">
                    <a:lumMod val="50000"/>
                  </a:schemeClr>
                </a:solidFill>
                <a:latin typeface="Times New Roman" panose="02020603050405020304" pitchFamily="18" charset="0"/>
                <a:cs typeface="Times New Roman" panose="02020603050405020304" pitchFamily="18" charset="0"/>
              </a:defRPr>
            </a:lvl1pPr>
            <a:lvl2pPr marL="1456620" indent="-560241">
              <a:defRPr sz="2700">
                <a:latin typeface="Trebuchet MS" pitchFamily="34" charset="0"/>
              </a:defRPr>
            </a:lvl2pPr>
            <a:lvl3pPr marL="2016859" indent="-560241">
              <a:defRPr sz="2700">
                <a:latin typeface="Trebuchet MS" pitchFamily="34" charset="0"/>
              </a:defRPr>
            </a:lvl3pPr>
            <a:lvl4pPr marL="2633117" indent="-616264">
              <a:defRPr sz="2700">
                <a:latin typeface="Trebuchet MS" pitchFamily="34" charset="0"/>
              </a:defRPr>
            </a:lvl4pPr>
            <a:lvl5pPr marL="3081312" indent="-448192">
              <a:defRPr sz="27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18475627" y="17404033"/>
            <a:ext cx="17256448" cy="811993"/>
          </a:xfrm>
          <a:prstGeom prst="rect">
            <a:avLst/>
          </a:prstGeom>
          <a:noFill/>
        </p:spPr>
        <p:txBody>
          <a:bodyPr wrap="square" lIns="89641" tIns="89641" rIns="89641" bIns="89641" anchor="ctr" anchorCtr="0">
            <a:spAutoFit/>
          </a:bodyPr>
          <a:lstStyle>
            <a:lvl1pPr marL="0" indent="0" algn="ctr">
              <a:buNone/>
              <a:defRPr sz="41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18475624" y="18188836"/>
            <a:ext cx="17263064" cy="868110"/>
          </a:xfrm>
          <a:prstGeom prst="rect">
            <a:avLst/>
          </a:prstGeom>
        </p:spPr>
        <p:txBody>
          <a:bodyPr wrap="square" lIns="224094" tIns="224094" rIns="224094" bIns="224094">
            <a:spAutoFit/>
          </a:bodyPr>
          <a:lstStyle>
            <a:lvl1pPr marL="0" indent="0">
              <a:buNone/>
              <a:defRPr sz="2700">
                <a:solidFill>
                  <a:schemeClr val="accent5">
                    <a:lumMod val="50000"/>
                  </a:schemeClr>
                </a:solidFill>
                <a:latin typeface="Times New Roman" panose="02020603050405020304" pitchFamily="18" charset="0"/>
                <a:cs typeface="Times New Roman" panose="02020603050405020304" pitchFamily="18" charset="0"/>
              </a:defRPr>
            </a:lvl1pPr>
            <a:lvl2pPr marL="1456620" indent="-560241">
              <a:defRPr sz="2700">
                <a:latin typeface="Trebuchet MS" pitchFamily="34" charset="0"/>
              </a:defRPr>
            </a:lvl2pPr>
            <a:lvl3pPr marL="2016859" indent="-560241">
              <a:defRPr sz="2700">
                <a:latin typeface="Trebuchet MS" pitchFamily="34" charset="0"/>
              </a:defRPr>
            </a:lvl3pPr>
            <a:lvl4pPr marL="2633117" indent="-616264">
              <a:defRPr sz="2700">
                <a:latin typeface="Trebuchet MS" pitchFamily="34" charset="0"/>
              </a:defRPr>
            </a:lvl4pPr>
            <a:lvl5pPr marL="3081312" indent="-448192">
              <a:defRPr sz="27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18475627" y="31346800"/>
            <a:ext cx="17247808" cy="811993"/>
          </a:xfrm>
          <a:prstGeom prst="rect">
            <a:avLst/>
          </a:prstGeom>
          <a:noFill/>
        </p:spPr>
        <p:txBody>
          <a:bodyPr wrap="square" lIns="89641" tIns="89641" rIns="89641" bIns="89641" anchor="ctr" anchorCtr="0">
            <a:spAutoFit/>
          </a:bodyPr>
          <a:lstStyle>
            <a:lvl1pPr marL="0" indent="0" algn="ctr">
              <a:buNone/>
              <a:defRPr sz="41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18475627" y="32150388"/>
            <a:ext cx="17256448" cy="868110"/>
          </a:xfrm>
          <a:prstGeom prst="rect">
            <a:avLst/>
          </a:prstGeom>
        </p:spPr>
        <p:txBody>
          <a:bodyPr wrap="square" lIns="224094" tIns="224094" rIns="224094" bIns="224094">
            <a:spAutoFit/>
          </a:bodyPr>
          <a:lstStyle>
            <a:lvl1pPr marL="0" indent="0">
              <a:buNone/>
              <a:defRPr sz="2700">
                <a:solidFill>
                  <a:schemeClr val="accent5">
                    <a:lumMod val="50000"/>
                  </a:schemeClr>
                </a:solidFill>
                <a:latin typeface="Times New Roman" panose="02020603050405020304" pitchFamily="18" charset="0"/>
                <a:cs typeface="Times New Roman" panose="02020603050405020304" pitchFamily="18" charset="0"/>
              </a:defRPr>
            </a:lvl1pPr>
            <a:lvl2pPr marL="1456620" indent="-560241">
              <a:defRPr sz="2700">
                <a:latin typeface="Trebuchet MS" pitchFamily="34" charset="0"/>
              </a:defRPr>
            </a:lvl2pPr>
            <a:lvl3pPr marL="2016859" indent="-560241">
              <a:defRPr sz="2700">
                <a:latin typeface="Trebuchet MS" pitchFamily="34" charset="0"/>
              </a:defRPr>
            </a:lvl3pPr>
            <a:lvl4pPr marL="2633117" indent="-616264">
              <a:defRPr sz="2700">
                <a:latin typeface="Trebuchet MS" pitchFamily="34" charset="0"/>
              </a:defRPr>
            </a:lvl4pPr>
            <a:lvl5pPr marL="3081312" indent="-448192">
              <a:defRPr sz="27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753558" y="18169353"/>
            <a:ext cx="17276540" cy="868110"/>
          </a:xfrm>
          <a:prstGeom prst="rect">
            <a:avLst/>
          </a:prstGeom>
        </p:spPr>
        <p:txBody>
          <a:bodyPr wrap="square" lIns="224094" tIns="224094" rIns="224094" bIns="224094">
            <a:spAutoFit/>
          </a:bodyPr>
          <a:lstStyle>
            <a:lvl1pPr marL="0" indent="0">
              <a:buNone/>
              <a:defRPr sz="2700">
                <a:solidFill>
                  <a:schemeClr val="accent5">
                    <a:lumMod val="50000"/>
                  </a:schemeClr>
                </a:solidFill>
                <a:latin typeface="Times New Roman" panose="02020603050405020304" pitchFamily="18" charset="0"/>
                <a:cs typeface="Times New Roman" panose="02020603050405020304" pitchFamily="18" charset="0"/>
              </a:defRPr>
            </a:lvl1pPr>
            <a:lvl2pPr marL="1456620" indent="-560241">
              <a:defRPr sz="2700">
                <a:latin typeface="Trebuchet MS" pitchFamily="34" charset="0"/>
              </a:defRPr>
            </a:lvl2pPr>
            <a:lvl3pPr marL="2016859" indent="-560241">
              <a:defRPr sz="2700">
                <a:latin typeface="Trebuchet MS" pitchFamily="34" charset="0"/>
              </a:defRPr>
            </a:lvl3pPr>
            <a:lvl4pPr marL="2633117" indent="-616264">
              <a:defRPr sz="2700">
                <a:latin typeface="Trebuchet MS" pitchFamily="34" charset="0"/>
              </a:defRPr>
            </a:lvl4pPr>
            <a:lvl5pPr marL="3081312" indent="-448192">
              <a:defRPr sz="2700">
                <a:latin typeface="Trebuchet MS" pitchFamily="34" charset="0"/>
              </a:defRPr>
            </a:lvl5pPr>
          </a:lstStyle>
          <a:p>
            <a:pPr lvl="0"/>
            <a:r>
              <a:rPr lang="en-US" dirty="0" smtClean="0"/>
              <a:t>Type in or paste your text here</a:t>
            </a:r>
            <a:endParaRPr lang="en-US" dirty="0"/>
          </a:p>
        </p:txBody>
      </p:sp>
      <p:sp>
        <p:nvSpPr>
          <p:cNvPr id="76" name="Text Placeholder 76"/>
          <p:cNvSpPr>
            <a:spLocks noGrp="1"/>
          </p:cNvSpPr>
          <p:nvPr>
            <p:ph type="body" sz="quarter" idx="150" hasCustomPrompt="1"/>
          </p:nvPr>
        </p:nvSpPr>
        <p:spPr>
          <a:xfrm>
            <a:off x="4674676" y="3909813"/>
            <a:ext cx="27226756" cy="1430716"/>
          </a:xfrm>
          <a:prstGeom prst="rect">
            <a:avLst/>
          </a:prstGeom>
        </p:spPr>
        <p:txBody>
          <a:bodyPr lIns="109296" tIns="54648" rIns="109296" bIns="54648">
            <a:normAutofit/>
          </a:bodyPr>
          <a:lstStyle>
            <a:lvl1pPr marL="0" indent="0" algn="ctr">
              <a:buFontTx/>
              <a:buNone/>
              <a:defRPr sz="7300">
                <a:solidFill>
                  <a:schemeClr val="bg1"/>
                </a:solidFill>
                <a:latin typeface="+mj-lt"/>
              </a:defRPr>
            </a:lvl1pPr>
            <a:lvl2pPr>
              <a:buFontTx/>
              <a:buNone/>
              <a:defRPr sz="8700"/>
            </a:lvl2pPr>
            <a:lvl3pPr>
              <a:buFontTx/>
              <a:buNone/>
              <a:defRPr sz="8700"/>
            </a:lvl3pPr>
            <a:lvl4pPr>
              <a:buFontTx/>
              <a:buNone/>
              <a:defRPr sz="8700"/>
            </a:lvl4pPr>
            <a:lvl5pPr>
              <a:buFontTx/>
              <a:buNone/>
              <a:defRPr sz="8700"/>
            </a:lvl5pPr>
          </a:lstStyle>
          <a:p>
            <a:pPr lvl="0"/>
            <a:r>
              <a:rPr lang="en-US" dirty="0" smtClean="0"/>
              <a:t>Click here to add affiliations</a:t>
            </a:r>
            <a:endParaRPr lang="en-US" dirty="0"/>
          </a:p>
        </p:txBody>
      </p:sp>
      <p:sp>
        <p:nvSpPr>
          <p:cNvPr id="79" name="Text Placeholder 76"/>
          <p:cNvSpPr>
            <a:spLocks noGrp="1"/>
          </p:cNvSpPr>
          <p:nvPr>
            <p:ph type="body" sz="quarter" idx="151" hasCustomPrompt="1"/>
          </p:nvPr>
        </p:nvSpPr>
        <p:spPr>
          <a:xfrm>
            <a:off x="4674676" y="2479089"/>
            <a:ext cx="27226756" cy="1430716"/>
          </a:xfrm>
          <a:prstGeom prst="rect">
            <a:avLst/>
          </a:prstGeom>
        </p:spPr>
        <p:txBody>
          <a:bodyPr lIns="109296" tIns="54648" rIns="109296" bIns="54648" anchor="t" anchorCtr="1">
            <a:normAutofit/>
          </a:bodyPr>
          <a:lstStyle>
            <a:lvl1pPr marL="0" indent="0" algn="ctr">
              <a:buFontTx/>
              <a:buNone/>
              <a:defRPr sz="10500">
                <a:solidFill>
                  <a:schemeClr val="bg1"/>
                </a:solidFill>
                <a:latin typeface="+mj-lt"/>
              </a:defRPr>
            </a:lvl1pPr>
            <a:lvl2pPr>
              <a:buFontTx/>
              <a:buNone/>
              <a:defRPr sz="8700"/>
            </a:lvl2pPr>
            <a:lvl3pPr>
              <a:buFontTx/>
              <a:buNone/>
              <a:defRPr sz="8700"/>
            </a:lvl3pPr>
            <a:lvl4pPr>
              <a:buFontTx/>
              <a:buNone/>
              <a:defRPr sz="8700"/>
            </a:lvl4pPr>
            <a:lvl5pPr>
              <a:buFontTx/>
              <a:buNone/>
              <a:defRPr sz="8700"/>
            </a:lvl5pPr>
          </a:lstStyle>
          <a:p>
            <a:pPr lvl="0"/>
            <a:r>
              <a:rPr lang="en-US" dirty="0" smtClean="0"/>
              <a:t>Click here to add authors</a:t>
            </a:r>
            <a:endParaRPr lang="en-US" dirty="0"/>
          </a:p>
        </p:txBody>
      </p:sp>
      <p:sp>
        <p:nvSpPr>
          <p:cNvPr id="80" name="Text Placeholder 76"/>
          <p:cNvSpPr>
            <a:spLocks noGrp="1"/>
          </p:cNvSpPr>
          <p:nvPr>
            <p:ph type="body" sz="quarter" idx="153" hasCustomPrompt="1"/>
          </p:nvPr>
        </p:nvSpPr>
        <p:spPr>
          <a:xfrm>
            <a:off x="4674676" y="648481"/>
            <a:ext cx="27226756" cy="1830611"/>
          </a:xfrm>
          <a:prstGeom prst="rect">
            <a:avLst/>
          </a:prstGeom>
        </p:spPr>
        <p:txBody>
          <a:bodyPr lIns="109296" tIns="54648" rIns="109296" bIns="54648" anchor="t" anchorCtr="1">
            <a:normAutofit/>
          </a:bodyPr>
          <a:lstStyle>
            <a:lvl1pPr marL="0" indent="0" algn="ctr">
              <a:buFontTx/>
              <a:buNone/>
              <a:defRPr sz="13700" b="1">
                <a:solidFill>
                  <a:schemeClr val="bg1"/>
                </a:solidFill>
                <a:latin typeface="+mj-lt"/>
              </a:defRPr>
            </a:lvl1pPr>
            <a:lvl2pPr>
              <a:buFontTx/>
              <a:buNone/>
              <a:defRPr sz="8700"/>
            </a:lvl2pPr>
            <a:lvl3pPr>
              <a:buFontTx/>
              <a:buNone/>
              <a:defRPr sz="8700"/>
            </a:lvl3pPr>
            <a:lvl4pPr>
              <a:buFontTx/>
              <a:buNone/>
              <a:defRPr sz="8700"/>
            </a:lvl4pPr>
            <a:lvl5pPr>
              <a:buFontTx/>
              <a:buNone/>
              <a:defRPr sz="87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7.png"/><Relationship Id="rId12" Type="http://schemas.openxmlformats.org/officeDocument/2006/relationships/image" Target="../media/image8.png"/><Relationship Id="rId13" Type="http://schemas.openxmlformats.org/officeDocument/2006/relationships/image" Target="../media/image9.png"/><Relationship Id="rId14" Type="http://schemas.openxmlformats.org/officeDocument/2006/relationships/image" Target="../media/image10.png"/><Relationship Id="rId15" Type="http://schemas.openxmlformats.org/officeDocument/2006/relationships/oleObject" Target="../embeddings/oleObject3.bin"/><Relationship Id="rId16" Type="http://schemas.openxmlformats.org/officeDocument/2006/relationships/image" Target="../media/image3.wmf"/><Relationship Id="rId17" Type="http://schemas.openxmlformats.org/officeDocument/2006/relationships/oleObject" Target="../embeddings/oleObject4.bin"/><Relationship Id="rId18" Type="http://schemas.openxmlformats.org/officeDocument/2006/relationships/image" Target="../media/image4.wmf"/><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oleObject" Target="../embeddings/oleObject1.bin"/><Relationship Id="rId5" Type="http://schemas.openxmlformats.org/officeDocument/2006/relationships/image" Target="../media/image1.wmf"/><Relationship Id="rId6" Type="http://schemas.openxmlformats.org/officeDocument/2006/relationships/image" Target="../media/image5.png"/><Relationship Id="rId7" Type="http://schemas.openxmlformats.org/officeDocument/2006/relationships/oleObject" Target="../embeddings/oleObject2.bin"/><Relationship Id="rId8" Type="http://schemas.openxmlformats.org/officeDocument/2006/relationships/image" Target="../media/image2.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6.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grpSp>
        <p:nvGrpSpPr>
          <p:cNvPr id="54" name="Group 53"/>
          <p:cNvGrpSpPr/>
          <p:nvPr userDrawn="1"/>
        </p:nvGrpSpPr>
        <p:grpSpPr>
          <a:xfrm>
            <a:off x="37072520" y="17"/>
            <a:ext cx="16379776" cy="40279806"/>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600" b="1" spc="686" dirty="0" smtClean="0">
                  <a:solidFill>
                    <a:schemeClr val="bg1"/>
                  </a:solidFill>
                  <a:latin typeface="Trebuchet MS" pitchFamily="34" charset="0"/>
                </a:rPr>
                <a:t>QUICK START (cont.)</a:t>
              </a:r>
            </a:p>
            <a:p>
              <a:pPr algn="ctr"/>
              <a:endParaRPr lang="en-US" sz="4100" b="1" baseline="0" dirty="0" smtClean="0">
                <a:solidFill>
                  <a:schemeClr val="bg1"/>
                </a:solidFill>
                <a:latin typeface="Trebuchet MS" pitchFamily="34" charset="0"/>
              </a:endParaRPr>
            </a:p>
            <a:p>
              <a:pPr algn="ctr"/>
              <a:r>
                <a:rPr lang="en-US" sz="3700" b="1" baseline="0" dirty="0" smtClean="0">
                  <a:solidFill>
                    <a:srgbClr val="FFC000"/>
                  </a:solidFill>
                  <a:latin typeface="Trebuchet MS" pitchFamily="34" charset="0"/>
                </a:rPr>
                <a:t>How to change the template color theme</a:t>
              </a:r>
            </a:p>
            <a:p>
              <a:pPr marL="0" marR="0" lvl="2" indent="0" algn="l" defTabSz="130608" rtl="0" eaLnBrk="1" fontAlgn="auto" latinLnBrk="0" hangingPunct="1">
                <a:lnSpc>
                  <a:spcPct val="100000"/>
                </a:lnSpc>
                <a:spcBef>
                  <a:spcPts val="0"/>
                </a:spcBef>
                <a:spcAft>
                  <a:spcPts val="0"/>
                </a:spcAft>
                <a:buClrTx/>
                <a:buSzTx/>
                <a:buFontTx/>
                <a:buNone/>
                <a:tabLst/>
                <a:defRPr/>
              </a:pPr>
              <a:r>
                <a:rPr lang="en-US" sz="27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700" b="0" spc="0" baseline="0" dirty="0" smtClean="0">
                  <a:solidFill>
                    <a:schemeClr val="bg1">
                      <a:lumMod val="75000"/>
                    </a:schemeClr>
                  </a:solidFill>
                  <a:latin typeface="Trebuchet MS" pitchFamily="34" charset="0"/>
                </a:rPr>
                <a:t>also create your own color theme.</a:t>
              </a:r>
            </a:p>
            <a:p>
              <a:pPr marL="0" marR="0" lvl="2" indent="0" algn="l" defTabSz="130608" rtl="0" eaLnBrk="1" fontAlgn="auto" latinLnBrk="0" hangingPunct="1">
                <a:lnSpc>
                  <a:spcPct val="100000"/>
                </a:lnSpc>
                <a:spcBef>
                  <a:spcPts val="0"/>
                </a:spcBef>
                <a:spcAft>
                  <a:spcPts val="0"/>
                </a:spcAft>
                <a:buClrTx/>
                <a:buSzTx/>
                <a:buFontTx/>
                <a:buNone/>
                <a:tabLst/>
                <a:defRPr/>
              </a:pPr>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endParaRPr lang="en-US" sz="2700" b="0" baseline="0" dirty="0" smtClean="0">
                <a:solidFill>
                  <a:schemeClr val="bg1">
                    <a:lumMod val="75000"/>
                  </a:schemeClr>
                </a:solidFill>
                <a:latin typeface="Trebuchet MS" pitchFamily="34" charset="0"/>
              </a:endParaRPr>
            </a:p>
            <a:p>
              <a:pPr marL="0" indent="0" algn="l" defTabSz="130608"/>
              <a:r>
                <a:rPr lang="en-US" sz="27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30608"/>
              <a:endParaRPr lang="en-US" sz="2700" b="0" baseline="0" dirty="0" smtClean="0">
                <a:solidFill>
                  <a:schemeClr val="bg1">
                    <a:lumMod val="75000"/>
                  </a:schemeClr>
                </a:solidFill>
                <a:latin typeface="Trebuchet MS" pitchFamily="34" charset="0"/>
              </a:endParaRPr>
            </a:p>
            <a:p>
              <a:pPr algn="ctr"/>
              <a:r>
                <a:rPr lang="en-US" sz="3700" b="1" baseline="0" dirty="0" smtClean="0">
                  <a:solidFill>
                    <a:srgbClr val="FFC000"/>
                  </a:solidFill>
                  <a:latin typeface="Trebuchet MS" pitchFamily="34" charset="0"/>
                </a:rPr>
                <a:t>How to add Text</a:t>
              </a:r>
            </a:p>
            <a:p>
              <a:pPr marL="3918269" lvl="2" indent="0" algn="l" defTabSz="130608"/>
              <a:r>
                <a:rPr lang="en-US" sz="27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734985" lvl="2" indent="0" algn="l" defTabSz="130608"/>
              <a:endParaRPr lang="en-US" sz="2700" b="0" baseline="0" dirty="0" smtClean="0">
                <a:solidFill>
                  <a:schemeClr val="bg1">
                    <a:lumMod val="75000"/>
                  </a:schemeClr>
                </a:solidFill>
                <a:latin typeface="Trebuchet MS" pitchFamily="34" charset="0"/>
              </a:endParaRPr>
            </a:p>
            <a:p>
              <a:pPr marL="0" marR="0" lvl="0" indent="0" algn="ctr" defTabSz="1734985" rtl="0" eaLnBrk="1" fontAlgn="auto" latinLnBrk="0" hangingPunct="1">
                <a:lnSpc>
                  <a:spcPct val="100000"/>
                </a:lnSpc>
                <a:spcBef>
                  <a:spcPts val="0"/>
                </a:spcBef>
                <a:spcAft>
                  <a:spcPts val="0"/>
                </a:spcAft>
                <a:buClrTx/>
                <a:buSzTx/>
                <a:buFontTx/>
                <a:buNone/>
                <a:tabLst/>
                <a:defRPr/>
              </a:pPr>
              <a:r>
                <a:rPr lang="en-US" sz="2700" b="0" baseline="0" dirty="0" smtClean="0">
                  <a:solidFill>
                    <a:schemeClr val="bg1">
                      <a:lumMod val="75000"/>
                    </a:schemeClr>
                  </a:solidFill>
                  <a:latin typeface="Trebuchet MS" pitchFamily="34" charset="0"/>
                </a:rPr>
                <a:t> </a:t>
              </a:r>
              <a:r>
                <a:rPr kumimoji="0" lang="en-US" sz="37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30608"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a:t>
              </a:r>
              <a:b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b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The default template text offers a good starting point. Follow the conference requirements.</a:t>
              </a:r>
              <a:endParaRPr lang="en-US" sz="2700" b="0" baseline="0" dirty="0" smtClean="0">
                <a:solidFill>
                  <a:schemeClr val="bg1">
                    <a:lumMod val="75000"/>
                  </a:schemeClr>
                </a:solidFill>
                <a:latin typeface="Trebuchet MS" pitchFamily="34" charset="0"/>
              </a:endParaRPr>
            </a:p>
            <a:p>
              <a:pPr marL="1734985" lvl="2" indent="0" algn="l" defTabSz="130608"/>
              <a:endParaRPr lang="en-US" sz="2700" b="0" baseline="0" dirty="0" smtClean="0">
                <a:solidFill>
                  <a:schemeClr val="bg1">
                    <a:lumMod val="75000"/>
                  </a:schemeClr>
                </a:solidFill>
                <a:latin typeface="Trebuchet MS" pitchFamily="34" charset="0"/>
              </a:endParaRPr>
            </a:p>
            <a:p>
              <a:pPr algn="ctr"/>
              <a:r>
                <a:rPr lang="en-US" sz="3700" b="1" baseline="0" dirty="0" smtClean="0">
                  <a:solidFill>
                    <a:srgbClr val="FFC000"/>
                  </a:solidFill>
                  <a:latin typeface="Trebuchet MS" pitchFamily="34" charset="0"/>
                </a:rPr>
                <a:t>How to add Tables</a:t>
              </a:r>
            </a:p>
            <a:p>
              <a:pPr marL="2285659" lvl="1" indent="0" algn="l" defTabSz="130608"/>
              <a:r>
                <a:rPr lang="en-US" sz="2700" b="0" baseline="0" dirty="0" smtClean="0">
                  <a:solidFill>
                    <a:schemeClr val="bg1">
                      <a:lumMod val="75000"/>
                    </a:schemeClr>
                  </a:solidFill>
                  <a:latin typeface="Trebuchet MS" pitchFamily="34" charset="0"/>
                </a:rPr>
                <a:t>To add a table from scratch go to the INSERT menu and </a:t>
              </a:r>
              <a:br>
                <a:rPr lang="en-US" sz="2700" b="0" baseline="0" dirty="0" smtClean="0">
                  <a:solidFill>
                    <a:schemeClr val="bg1">
                      <a:lumMod val="75000"/>
                    </a:schemeClr>
                  </a:solidFill>
                  <a:latin typeface="Trebuchet MS" pitchFamily="34" charset="0"/>
                </a:rPr>
              </a:br>
              <a:r>
                <a:rPr lang="en-US" sz="2700" b="0" baseline="0" dirty="0" smtClean="0">
                  <a:solidFill>
                    <a:schemeClr val="bg1">
                      <a:lumMod val="75000"/>
                    </a:schemeClr>
                  </a:solidFill>
                  <a:latin typeface="Trebuchet MS" pitchFamily="34" charset="0"/>
                </a:rPr>
                <a:t>click on TABLE. A drop-down box will help you select rows and columns. </a:t>
              </a:r>
            </a:p>
            <a:p>
              <a:pPr marL="0" lvl="0" indent="0" algn="l" defTabSz="130608"/>
              <a:r>
                <a:rPr lang="en-US" sz="27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30608"/>
              <a:endParaRPr lang="en-US" sz="2700" b="0" baseline="0" dirty="0" smtClean="0">
                <a:solidFill>
                  <a:schemeClr val="bg1">
                    <a:lumMod val="75000"/>
                  </a:schemeClr>
                </a:solidFill>
                <a:latin typeface="Trebuchet MS" pitchFamily="34" charset="0"/>
              </a:endParaRPr>
            </a:p>
            <a:p>
              <a:pPr marL="0" marR="0" lvl="0" indent="0" algn="ctr" defTabSz="1734985" rtl="0" eaLnBrk="1" fontAlgn="auto" latinLnBrk="0" hangingPunct="1">
                <a:lnSpc>
                  <a:spcPct val="100000"/>
                </a:lnSpc>
                <a:spcBef>
                  <a:spcPts val="0"/>
                </a:spcBef>
                <a:spcAft>
                  <a:spcPts val="0"/>
                </a:spcAft>
                <a:buClrTx/>
                <a:buSzTx/>
                <a:buFontTx/>
                <a:buNone/>
                <a:tabLst/>
                <a:defRPr/>
              </a:pPr>
              <a:r>
                <a:rPr kumimoji="0" lang="en-US" sz="37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30608"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30608" rtl="0" eaLnBrk="1" fontAlgn="auto" latinLnBrk="0" hangingPunct="1">
                <a:lnSpc>
                  <a:spcPct val="100000"/>
                </a:lnSpc>
                <a:spcBef>
                  <a:spcPts val="0"/>
                </a:spcBef>
                <a:spcAft>
                  <a:spcPts val="0"/>
                </a:spcAft>
                <a:buClrTx/>
                <a:buSzTx/>
                <a:buFontTx/>
                <a:buNone/>
                <a:tabLst/>
                <a:defRPr/>
              </a:pPr>
              <a:endPar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734985" rtl="0" eaLnBrk="1" fontAlgn="auto" latinLnBrk="0" hangingPunct="1">
                <a:lnSpc>
                  <a:spcPct val="100000"/>
                </a:lnSpc>
                <a:spcBef>
                  <a:spcPts val="0"/>
                </a:spcBef>
                <a:spcAft>
                  <a:spcPts val="0"/>
                </a:spcAft>
                <a:buClrTx/>
                <a:buSzTx/>
                <a:buFontTx/>
                <a:buNone/>
                <a:tabLst/>
                <a:defRPr/>
              </a:pPr>
              <a:r>
                <a:rPr kumimoji="0" lang="en-US" sz="37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30608"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734985" rtl="0" eaLnBrk="1" fontAlgn="auto" latinLnBrk="0" hangingPunct="1">
                <a:lnSpc>
                  <a:spcPct val="100000"/>
                </a:lnSpc>
                <a:spcBef>
                  <a:spcPts val="0"/>
                </a:spcBef>
                <a:spcAft>
                  <a:spcPts val="0"/>
                </a:spcAft>
                <a:buClrTx/>
                <a:buSzTx/>
                <a:buFontTx/>
                <a:buNone/>
                <a:tabLst/>
                <a:defRPr/>
              </a:pPr>
              <a:endParaRPr kumimoji="0" lang="en-US" sz="37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734985" rtl="0" eaLnBrk="1" fontAlgn="auto" latinLnBrk="0" hangingPunct="1">
                <a:lnSpc>
                  <a:spcPct val="100000"/>
                </a:lnSpc>
                <a:spcBef>
                  <a:spcPts val="0"/>
                </a:spcBef>
                <a:spcAft>
                  <a:spcPts val="0"/>
                </a:spcAft>
                <a:buClrTx/>
                <a:buSzTx/>
                <a:buFontTx/>
                <a:buNone/>
                <a:tabLst/>
                <a:defRPr/>
              </a:pPr>
              <a:r>
                <a:rPr kumimoji="0" lang="en-US" sz="37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30608"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30608" rtl="0" eaLnBrk="1" fontAlgn="auto" latinLnBrk="0" hangingPunct="1">
                <a:lnSpc>
                  <a:spcPct val="100000"/>
                </a:lnSpc>
                <a:spcBef>
                  <a:spcPts val="0"/>
                </a:spcBef>
                <a:spcAft>
                  <a:spcPts val="0"/>
                </a:spcAft>
                <a:buClrTx/>
                <a:buSzTx/>
                <a:buFontTx/>
                <a:buNone/>
                <a:tabLst/>
                <a:defRPr/>
              </a:pPr>
              <a:endPar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734985" rtl="0" eaLnBrk="1" fontAlgn="auto" latinLnBrk="0" hangingPunct="1">
                <a:lnSpc>
                  <a:spcPct val="100000"/>
                </a:lnSpc>
                <a:spcBef>
                  <a:spcPts val="0"/>
                </a:spcBef>
                <a:spcAft>
                  <a:spcPts val="0"/>
                </a:spcAft>
                <a:buClrTx/>
                <a:buSzTx/>
                <a:buFontTx/>
                <a:buNone/>
                <a:tabLst/>
                <a:defRPr/>
              </a:pPr>
              <a:r>
                <a:rPr kumimoji="0" lang="en-US" sz="37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30608"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30608" rtl="0" eaLnBrk="1" fontAlgn="auto" latinLnBrk="0" hangingPunct="1">
                <a:lnSpc>
                  <a:spcPct val="100000"/>
                </a:lnSpc>
                <a:spcBef>
                  <a:spcPts val="0"/>
                </a:spcBef>
                <a:spcAft>
                  <a:spcPts val="0"/>
                </a:spcAft>
                <a:buClrTx/>
                <a:buSzTx/>
                <a:buFontTx/>
                <a:buNone/>
                <a:tabLst/>
                <a:defRPr/>
              </a:pPr>
              <a:endParaRPr lang="en-US" sz="2700" b="0" baseline="0" dirty="0" smtClean="0">
                <a:solidFill>
                  <a:schemeClr val="bg1">
                    <a:lumMod val="75000"/>
                  </a:schemeClr>
                </a:solidFill>
                <a:latin typeface="Trebuchet MS" pitchFamily="34" charset="0"/>
              </a:endParaRPr>
            </a:p>
            <a:p>
              <a:pPr marL="0" marR="0" lvl="0" indent="0" algn="ctr" defTabSz="1734985" rtl="0" eaLnBrk="1" fontAlgn="auto" latinLnBrk="0" hangingPunct="1">
                <a:lnSpc>
                  <a:spcPct val="100000"/>
                </a:lnSpc>
                <a:spcBef>
                  <a:spcPts val="0"/>
                </a:spcBef>
                <a:spcAft>
                  <a:spcPts val="0"/>
                </a:spcAft>
                <a:buClrTx/>
                <a:buSzTx/>
                <a:buFontTx/>
                <a:buNone/>
                <a:tabLst/>
                <a:defRPr/>
              </a:pPr>
              <a:r>
                <a:rPr kumimoji="0" lang="en-US" sz="37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30608"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30608"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737471570"/>
                </p:ext>
              </p:extLst>
            </p:nvPr>
          </p:nvGraphicFramePr>
          <p:xfrm>
            <a:off x="46871237" y="3286607"/>
            <a:ext cx="5586150" cy="2063772"/>
          </p:xfrm>
          <a:graphic>
            <a:graphicData uri="http://schemas.openxmlformats.org/presentationml/2006/ole">
              <mc:AlternateContent xmlns:mc="http://schemas.openxmlformats.org/markup-compatibility/2006">
                <mc:Choice xmlns:v="urn:schemas-microsoft-com:vml" Requires="v">
                  <p:oleObj spid="_x0000_s1909"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871237" y="3286607"/>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6"/>
            <a:stretch>
              <a:fillRect/>
            </a:stretch>
          </p:blipFill>
          <p:spPr>
            <a:xfrm>
              <a:off x="44487207" y="7579895"/>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662991869"/>
                </p:ext>
              </p:extLst>
            </p:nvPr>
          </p:nvGraphicFramePr>
          <p:xfrm>
            <a:off x="44629619" y="11328671"/>
            <a:ext cx="1482266" cy="992162"/>
          </p:xfrm>
          <a:graphic>
            <a:graphicData uri="http://schemas.openxmlformats.org/presentationml/2006/ole">
              <mc:AlternateContent xmlns:mc="http://schemas.openxmlformats.org/markup-compatibility/2006">
                <mc:Choice xmlns:v="urn:schemas-microsoft-com:vml" Requires="v">
                  <p:oleObj spid="_x0000_s1910"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1328671"/>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4" y="28552306"/>
                <a:ext cx="8671188" cy="651340"/>
              </a:xfrm>
              <a:prstGeom prst="rect">
                <a:avLst/>
              </a:prstGeom>
              <a:noFill/>
              <a:ln>
                <a:noFill/>
              </a:ln>
            </p:spPr>
            <p:txBody>
              <a:bodyPr wrap="square" rtlCol="0">
                <a:spAutoFit/>
              </a:bodyPr>
              <a:lstStyle/>
              <a:p>
                <a:r>
                  <a:rPr lang="en-US" sz="2700" dirty="0" smtClean="0">
                    <a:solidFill>
                      <a:schemeClr val="tx2"/>
                    </a:solidFill>
                    <a:latin typeface="Trebuchet MS" pitchFamily="34" charset="0"/>
                  </a:rPr>
                  <a:t>Student</a:t>
                </a:r>
                <a:r>
                  <a:rPr lang="en-US" sz="2700" baseline="0" dirty="0" smtClean="0">
                    <a:solidFill>
                      <a:schemeClr val="tx2"/>
                    </a:solidFill>
                    <a:latin typeface="Trebuchet MS" pitchFamily="34" charset="0"/>
                  </a:rPr>
                  <a:t> discounts are available on our </a:t>
                </a:r>
                <a:r>
                  <a:rPr lang="en-US" sz="2700" baseline="0" dirty="0" err="1" smtClean="0">
                    <a:solidFill>
                      <a:schemeClr val="tx2"/>
                    </a:solidFill>
                    <a:latin typeface="Trebuchet MS" pitchFamily="34" charset="0"/>
                  </a:rPr>
                  <a:t>Facebook</a:t>
                </a:r>
                <a:r>
                  <a:rPr lang="en-US" sz="2700" baseline="0" dirty="0" smtClean="0">
                    <a:solidFill>
                      <a:schemeClr val="tx2"/>
                    </a:solidFill>
                    <a:latin typeface="Trebuchet MS" pitchFamily="34" charset="0"/>
                  </a:rPr>
                  <a:t> page.</a:t>
                </a:r>
                <a:br>
                  <a:rPr lang="en-US" sz="2700" baseline="0" dirty="0" smtClean="0">
                    <a:solidFill>
                      <a:schemeClr val="tx2"/>
                    </a:solidFill>
                    <a:latin typeface="Trebuchet MS" pitchFamily="34" charset="0"/>
                  </a:rPr>
                </a:br>
                <a:r>
                  <a:rPr lang="en-US" sz="2700" baseline="0" dirty="0" smtClean="0">
                    <a:solidFill>
                      <a:schemeClr val="tx2"/>
                    </a:solidFill>
                    <a:latin typeface="Trebuchet MS" pitchFamily="34" charset="0"/>
                  </a:rPr>
                  <a:t>Go to </a:t>
                </a:r>
                <a:r>
                  <a:rPr lang="en-US" sz="2700" u="sng" baseline="0" dirty="0" smtClean="0">
                    <a:solidFill>
                      <a:schemeClr val="tx2"/>
                    </a:solidFill>
                    <a:latin typeface="Trebuchet MS" pitchFamily="34" charset="0"/>
                  </a:rPr>
                  <a:t>PosterPresentations.com</a:t>
                </a:r>
                <a:r>
                  <a:rPr lang="en-US" sz="2700" baseline="0" dirty="0" smtClean="0">
                    <a:solidFill>
                      <a:schemeClr val="tx2"/>
                    </a:solidFill>
                    <a:latin typeface="Trebuchet MS" pitchFamily="34" charset="0"/>
                  </a:rPr>
                  <a:t> and click on the FB icon. </a:t>
                </a:r>
                <a:endParaRPr lang="en-US" sz="2700" dirty="0">
                  <a:solidFill>
                    <a:schemeClr val="tx2"/>
                  </a:solidFill>
                  <a:latin typeface="Trebuchet MS" pitchFamily="34" charset="0"/>
                </a:endParaRPr>
              </a:p>
            </p:txBody>
          </p:sp>
        </p:grpSp>
        <p:sp>
          <p:nvSpPr>
            <p:cNvPr id="60" name="TextBox 59"/>
            <p:cNvSpPr txBox="1"/>
            <p:nvPr userDrawn="1"/>
          </p:nvSpPr>
          <p:spPr>
            <a:xfrm>
              <a:off x="44487206" y="31169781"/>
              <a:ext cx="6870214" cy="1306253"/>
            </a:xfrm>
            <a:prstGeom prst="rect">
              <a:avLst/>
            </a:prstGeom>
            <a:noFill/>
          </p:spPr>
          <p:txBody>
            <a:bodyPr wrap="square" lIns="65304" tIns="32651" rIns="65304" bIns="32651" rtlCol="0">
              <a:spAutoFit/>
            </a:bodyPr>
            <a:lstStyle/>
            <a:p>
              <a:pPr marL="330148" indent="-330148">
                <a:lnSpc>
                  <a:spcPts val="2971"/>
                </a:lnSpc>
              </a:pPr>
              <a:r>
                <a:rPr lang="en-US" sz="3200" dirty="0" smtClean="0">
                  <a:solidFill>
                    <a:schemeClr val="bg1"/>
                  </a:solidFill>
                </a:rPr>
                <a:t>©2015</a:t>
              </a:r>
              <a:r>
                <a:rPr lang="en-US" sz="3200" baseline="0" dirty="0" smtClean="0">
                  <a:solidFill>
                    <a:schemeClr val="bg1"/>
                  </a:solidFill>
                </a:rPr>
                <a:t> </a:t>
              </a:r>
              <a:r>
                <a:rPr lang="en-US" sz="3200" dirty="0" smtClean="0">
                  <a:solidFill>
                    <a:schemeClr val="bg1"/>
                  </a:solidFill>
                </a:rPr>
                <a:t>PosterPresentations.com</a:t>
              </a:r>
              <a:br>
                <a:rPr lang="en-US" sz="3200" dirty="0" smtClean="0">
                  <a:solidFill>
                    <a:schemeClr val="bg1"/>
                  </a:solidFill>
                </a:rPr>
              </a:br>
              <a:r>
                <a:rPr lang="en-US" sz="2700" dirty="0" smtClean="0">
                  <a:solidFill>
                    <a:schemeClr val="bg1"/>
                  </a:solidFill>
                </a:rPr>
                <a:t>2117 Fourth Street ,</a:t>
              </a:r>
              <a:r>
                <a:rPr lang="en-US" sz="2700" baseline="0" dirty="0" smtClean="0">
                  <a:solidFill>
                    <a:schemeClr val="bg1"/>
                  </a:solidFill>
                </a:rPr>
                <a:t> Unit C        </a:t>
              </a:r>
            </a:p>
            <a:p>
              <a:pPr marL="330148" indent="0">
                <a:lnSpc>
                  <a:spcPts val="2971"/>
                </a:lnSpc>
              </a:pPr>
              <a:r>
                <a:rPr lang="en-US" sz="2700" baseline="0" dirty="0" smtClean="0">
                  <a:solidFill>
                    <a:schemeClr val="bg1"/>
                  </a:solidFill>
                </a:rPr>
                <a:t>Berkeley CA </a:t>
              </a:r>
              <a:r>
                <a:rPr lang="en-US" sz="2300" baseline="0" dirty="0" smtClean="0">
                  <a:solidFill>
                    <a:schemeClr val="bg1"/>
                  </a:solidFill>
                </a:rPr>
                <a:t>94710</a:t>
              </a:r>
              <a:r>
                <a:rPr lang="en-US" sz="2700" baseline="0" dirty="0" smtClean="0">
                  <a:solidFill>
                    <a:schemeClr val="bg1"/>
                  </a:solidFill>
                </a:rPr>
                <a:t/>
              </a:r>
              <a:br>
                <a:rPr lang="en-US" sz="2700" baseline="0" dirty="0" smtClean="0">
                  <a:solidFill>
                    <a:schemeClr val="bg1"/>
                  </a:solidFill>
                </a:rPr>
              </a:br>
              <a:r>
                <a:rPr lang="en-US" sz="2700" b="1" baseline="0" dirty="0" smtClean="0">
                  <a:solidFill>
                    <a:srgbClr val="FFFF00"/>
                  </a:solidFill>
                </a:rPr>
                <a:t>posterpresenter@gmail.com</a:t>
              </a:r>
              <a:endParaRPr lang="en-US" sz="3200" b="1" dirty="0">
                <a:solidFill>
                  <a:srgbClr val="FFFF00"/>
                </a:solidFill>
              </a:endParaRPr>
            </a:p>
          </p:txBody>
        </p:sp>
      </p:grpSp>
      <p:sp>
        <p:nvSpPr>
          <p:cNvPr id="36" name="Text Box 14"/>
          <p:cNvSpPr txBox="1">
            <a:spLocks noChangeArrowheads="1"/>
          </p:cNvSpPr>
          <p:nvPr userDrawn="1"/>
        </p:nvSpPr>
        <p:spPr bwMode="auto">
          <a:xfrm>
            <a:off x="1505468" y="39472325"/>
            <a:ext cx="3154984" cy="347702"/>
          </a:xfrm>
          <a:prstGeom prst="rect">
            <a:avLst/>
          </a:prstGeom>
          <a:noFill/>
          <a:ln w="9525">
            <a:noFill/>
            <a:miter lim="800000"/>
            <a:headEnd/>
            <a:tailEnd/>
          </a:ln>
          <a:effectLst/>
        </p:spPr>
        <p:txBody>
          <a:bodyPr wrap="square" lIns="89468" tIns="44725" rIns="89468" bIns="44725">
            <a:spAutoFit/>
          </a:bodyPr>
          <a:lstStyle/>
          <a:p>
            <a:pPr eaLnBrk="0" hangingPunct="0">
              <a:lnSpc>
                <a:spcPct val="65000"/>
              </a:lnSpc>
              <a:spcBef>
                <a:spcPct val="50000"/>
              </a:spcBef>
              <a:defRPr/>
            </a:pPr>
            <a:r>
              <a:rPr lang="en-US" sz="900" b="1" dirty="0" smtClean="0">
                <a:solidFill>
                  <a:schemeClr val="bg1">
                    <a:lumMod val="75000"/>
                  </a:schemeClr>
                </a:solidFill>
                <a:latin typeface="Arial" charset="0"/>
              </a:rPr>
              <a:t>RESEARCH POSTER PRESENTATION </a:t>
            </a:r>
            <a:r>
              <a:rPr lang="en-US" sz="900" b="1" dirty="0">
                <a:solidFill>
                  <a:schemeClr val="bg1">
                    <a:lumMod val="75000"/>
                  </a:schemeClr>
                </a:solidFill>
                <a:latin typeface="Arial" charset="0"/>
              </a:rPr>
              <a:t>DESIGN © </a:t>
            </a:r>
            <a:r>
              <a:rPr lang="en-US" sz="900" b="1" dirty="0" smtClean="0">
                <a:solidFill>
                  <a:schemeClr val="bg1">
                    <a:lumMod val="75000"/>
                  </a:schemeClr>
                </a:solidFill>
                <a:latin typeface="Arial" charset="0"/>
              </a:rPr>
              <a:t>2015</a:t>
            </a:r>
            <a:endParaRPr lang="en-US" sz="900" b="1" dirty="0">
              <a:solidFill>
                <a:schemeClr val="bg1">
                  <a:lumMod val="75000"/>
                </a:schemeClr>
              </a:solidFill>
              <a:latin typeface="Arial" charset="0"/>
            </a:endParaRPr>
          </a:p>
          <a:p>
            <a:pPr eaLnBrk="0" hangingPunct="0">
              <a:lnSpc>
                <a:spcPct val="65000"/>
              </a:lnSpc>
              <a:spcBef>
                <a:spcPct val="50000"/>
              </a:spcBef>
              <a:defRPr/>
            </a:pPr>
            <a:r>
              <a:rPr lang="en-US" sz="900" b="1" dirty="0">
                <a:solidFill>
                  <a:schemeClr val="bg1">
                    <a:lumMod val="75000"/>
                  </a:schemeClr>
                </a:solidFill>
                <a:latin typeface="Arial" charset="0"/>
              </a:rPr>
              <a:t>www.PosterPresentations.com</a:t>
            </a:r>
          </a:p>
        </p:txBody>
      </p:sp>
      <p:grpSp>
        <p:nvGrpSpPr>
          <p:cNvPr id="23" name="Group 22"/>
          <p:cNvGrpSpPr/>
          <p:nvPr userDrawn="1"/>
        </p:nvGrpSpPr>
        <p:grpSpPr>
          <a:xfrm>
            <a:off x="-16877494" y="-52941"/>
            <a:ext cx="16345724" cy="40286541"/>
            <a:chOff x="-11225189" y="-1"/>
            <a:chExt cx="11018865" cy="32918401"/>
          </a:xfrm>
        </p:grpSpPr>
        <p:sp>
          <p:nvSpPr>
            <p:cNvPr id="24" name="Rectangle 2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734985" rtl="0" eaLnBrk="1" fontAlgn="auto" latinLnBrk="0" hangingPunct="1">
                <a:lnSpc>
                  <a:spcPct val="100000"/>
                </a:lnSpc>
                <a:spcBef>
                  <a:spcPts val="0"/>
                </a:spcBef>
                <a:spcAft>
                  <a:spcPts val="0"/>
                </a:spcAft>
                <a:buClrTx/>
                <a:buSzTx/>
                <a:buFontTx/>
                <a:buNone/>
                <a:tabLst/>
                <a:defRPr/>
              </a:pPr>
              <a:r>
                <a:rPr lang="en-US" sz="3700" b="1" spc="0" dirty="0" smtClean="0">
                  <a:solidFill>
                    <a:srgbClr val="FF0000"/>
                  </a:solidFill>
                  <a:latin typeface="Trebuchet MS" pitchFamily="34" charset="0"/>
                </a:rPr>
                <a:t>(—THIS SIDEBAR DOES NOT PRINT—)</a:t>
              </a:r>
              <a:endParaRPr lang="en-US" sz="3700" b="1" spc="686" dirty="0" smtClean="0">
                <a:solidFill>
                  <a:schemeClr val="bg1"/>
                </a:solidFill>
                <a:latin typeface="Trebuchet MS" pitchFamily="34" charset="0"/>
              </a:endParaRPr>
            </a:p>
            <a:p>
              <a:pPr algn="ctr"/>
              <a:r>
                <a:rPr lang="en-US" sz="4600" b="1" spc="686" dirty="0" smtClean="0">
                  <a:solidFill>
                    <a:schemeClr val="bg1"/>
                  </a:solidFill>
                  <a:latin typeface="Trebuchet MS" pitchFamily="34" charset="0"/>
                </a:rPr>
                <a:t>DESIGN</a:t>
              </a:r>
              <a:r>
                <a:rPr lang="en-US" sz="4600" b="1" spc="686" baseline="0" dirty="0" smtClean="0">
                  <a:solidFill>
                    <a:schemeClr val="bg1"/>
                  </a:solidFill>
                  <a:latin typeface="Trebuchet MS" pitchFamily="34" charset="0"/>
                </a:rPr>
                <a:t> </a:t>
              </a:r>
              <a:r>
                <a:rPr lang="en-US" sz="4600" b="1" spc="686" dirty="0" smtClean="0">
                  <a:solidFill>
                    <a:schemeClr val="bg1"/>
                  </a:solidFill>
                  <a:latin typeface="Trebuchet MS" pitchFamily="34" charset="0"/>
                </a:rPr>
                <a:t>GUIDE</a:t>
              </a:r>
            </a:p>
            <a:p>
              <a:pPr algn="ctr"/>
              <a:endParaRPr lang="en-US" sz="3200" b="1" dirty="0" smtClean="0">
                <a:latin typeface="Trebuchet MS" pitchFamily="34" charset="0"/>
              </a:endParaRPr>
            </a:p>
            <a:p>
              <a:pPr defTabSz="4302941"/>
              <a:r>
                <a:rPr lang="en-US" sz="3200" i="0" dirty="0" smtClean="0">
                  <a:latin typeface="Trebuchet MS" pitchFamily="34" charset="0"/>
                </a:rPr>
                <a:t>This PowerPoint</a:t>
              </a:r>
              <a:r>
                <a:rPr lang="en-US" sz="3200" i="0" baseline="0" dirty="0" smtClean="0">
                  <a:latin typeface="Trebuchet MS" pitchFamily="34" charset="0"/>
                </a:rPr>
                <a:t> </a:t>
              </a:r>
              <a:r>
                <a:rPr lang="en-US" sz="3200" i="0" dirty="0" smtClean="0">
                  <a:latin typeface="Trebuchet MS" pitchFamily="34" charset="0"/>
                </a:rPr>
                <a:t>2007 template produces</a:t>
              </a:r>
              <a:r>
                <a:rPr lang="en-US" sz="3200" i="0" baseline="0" dirty="0" smtClean="0">
                  <a:latin typeface="Trebuchet MS" pitchFamily="34" charset="0"/>
                </a:rPr>
                <a:t> </a:t>
              </a:r>
              <a:r>
                <a:rPr lang="en-US" sz="3200" i="0" dirty="0" smtClean="0">
                  <a:latin typeface="Trebuchet MS" pitchFamily="34" charset="0"/>
                </a:rPr>
                <a:t>a 30”x40” presentation poster. </a:t>
              </a:r>
              <a:r>
                <a:rPr lang="en-US" sz="3200" dirty="0" smtClean="0">
                  <a:latin typeface="Trebuchet MS" pitchFamily="34" charset="0"/>
                </a:rPr>
                <a:t>You</a:t>
              </a:r>
              <a:r>
                <a:rPr lang="en-US" sz="3200" baseline="0" dirty="0" smtClean="0">
                  <a:latin typeface="Trebuchet MS" pitchFamily="34" charset="0"/>
                </a:rPr>
                <a:t> can u</a:t>
              </a:r>
              <a:r>
                <a:rPr lang="en-US" sz="3200" dirty="0" smtClean="0">
                  <a:latin typeface="Trebuchet MS" pitchFamily="34" charset="0"/>
                </a:rPr>
                <a:t>se</a:t>
              </a:r>
              <a:r>
                <a:rPr lang="en-US" sz="3200" baseline="0" dirty="0" smtClean="0">
                  <a:latin typeface="Trebuchet MS" pitchFamily="34" charset="0"/>
                </a:rPr>
                <a:t> it to create your research poster and </a:t>
              </a:r>
              <a:r>
                <a:rPr lang="en-US" sz="3200" dirty="0" smtClean="0">
                  <a:latin typeface="Trebuchet MS" pitchFamily="34" charset="0"/>
                </a:rPr>
                <a:t>save valuable time placing titles, subtitles,</a:t>
              </a:r>
              <a:r>
                <a:rPr lang="en-US" sz="3200" baseline="0" dirty="0" smtClean="0">
                  <a:latin typeface="Trebuchet MS" pitchFamily="34" charset="0"/>
                </a:rPr>
                <a:t> text, and graphics</a:t>
              </a:r>
              <a:r>
                <a:rPr lang="en-US" sz="3200" dirty="0" smtClean="0">
                  <a:latin typeface="Trebuchet MS" pitchFamily="34" charset="0"/>
                </a:rPr>
                <a:t>. </a:t>
              </a:r>
            </a:p>
            <a:p>
              <a:pPr defTabSz="4302941"/>
              <a:endParaRPr lang="en-US" sz="3200" dirty="0" smtClean="0">
                <a:latin typeface="Trebuchet MS" pitchFamily="34" charset="0"/>
              </a:endParaRPr>
            </a:p>
            <a:p>
              <a:pPr defTabSz="5015499"/>
              <a:r>
                <a:rPr lang="en-US" sz="32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3200" b="1" dirty="0" smtClean="0">
                  <a:solidFill>
                    <a:srgbClr val="FFC000"/>
                  </a:solidFill>
                  <a:latin typeface="Trebuchet MS" pitchFamily="34" charset="0"/>
                </a:rPr>
                <a:t>PosterPresentations.com</a:t>
              </a:r>
              <a:r>
                <a:rPr lang="en-US" sz="3200" b="1" dirty="0" smtClean="0">
                  <a:solidFill>
                    <a:schemeClr val="bg1"/>
                  </a:solidFill>
                  <a:latin typeface="Trebuchet MS" pitchFamily="34" charset="0"/>
                </a:rPr>
                <a:t> </a:t>
              </a:r>
              <a:r>
                <a:rPr lang="en-US" sz="3200" dirty="0" smtClean="0">
                  <a:solidFill>
                    <a:schemeClr val="bg1"/>
                  </a:solidFill>
                  <a:latin typeface="Trebuchet MS" pitchFamily="34" charset="0"/>
                </a:rPr>
                <a:t>and click on HELP DESK.</a:t>
              </a:r>
            </a:p>
            <a:p>
              <a:pPr defTabSz="5015499"/>
              <a:endParaRPr lang="en-US" sz="3200" dirty="0" smtClean="0">
                <a:latin typeface="Trebuchet MS" pitchFamily="34" charset="0"/>
              </a:endParaRPr>
            </a:p>
            <a:p>
              <a:pPr defTabSz="5015499"/>
              <a:r>
                <a:rPr lang="en-US" sz="3200" dirty="0" smtClean="0">
                  <a:solidFill>
                    <a:schemeClr val="bg1"/>
                  </a:solidFill>
                  <a:latin typeface="Trebuchet MS" pitchFamily="34" charset="0"/>
                </a:rPr>
                <a:t>When</a:t>
              </a:r>
              <a:r>
                <a:rPr lang="en-US" sz="3200" baseline="0" dirty="0" smtClean="0">
                  <a:solidFill>
                    <a:schemeClr val="bg1"/>
                  </a:solidFill>
                  <a:latin typeface="Trebuchet MS" pitchFamily="34" charset="0"/>
                </a:rPr>
                <a:t> you are ready to print your poster</a:t>
              </a:r>
              <a:r>
                <a:rPr lang="en-US" sz="3200" dirty="0" smtClean="0">
                  <a:solidFill>
                    <a:schemeClr val="bg1"/>
                  </a:solidFill>
                  <a:latin typeface="Trebuchet MS" pitchFamily="34" charset="0"/>
                </a:rPr>
                <a:t>,</a:t>
              </a:r>
              <a:r>
                <a:rPr lang="en-US" sz="3200" baseline="0" dirty="0" smtClean="0">
                  <a:solidFill>
                    <a:schemeClr val="bg1"/>
                  </a:solidFill>
                  <a:latin typeface="Trebuchet MS" pitchFamily="34" charset="0"/>
                </a:rPr>
                <a:t> go online to </a:t>
              </a:r>
              <a:r>
                <a:rPr lang="en-US" sz="3200" b="0" dirty="0" smtClean="0">
                  <a:solidFill>
                    <a:schemeClr val="bg1"/>
                  </a:solidFill>
                  <a:latin typeface="Trebuchet MS" pitchFamily="34" charset="0"/>
                </a:rPr>
                <a:t>PosterPresentations.com</a:t>
              </a:r>
              <a:r>
                <a:rPr lang="en-US" sz="3200" dirty="0" smtClean="0">
                  <a:solidFill>
                    <a:schemeClr val="bg1"/>
                  </a:solidFill>
                  <a:latin typeface="Trebuchet MS" pitchFamily="34" charset="0"/>
                </a:rPr>
                <a:t/>
              </a:r>
              <a:br>
                <a:rPr lang="en-US" sz="3200" dirty="0" smtClean="0">
                  <a:solidFill>
                    <a:schemeClr val="bg1"/>
                  </a:solidFill>
                  <a:latin typeface="Trebuchet MS" pitchFamily="34" charset="0"/>
                </a:rPr>
              </a:br>
              <a:endParaRPr lang="en-US" sz="3200" dirty="0" smtClean="0">
                <a:solidFill>
                  <a:schemeClr val="bg1"/>
                </a:solidFill>
                <a:latin typeface="Trebuchet MS" pitchFamily="34" charset="0"/>
              </a:endParaRPr>
            </a:p>
            <a:p>
              <a:pPr algn="l" defTabSz="4302941"/>
              <a:r>
                <a:rPr lang="en-US" sz="3200" b="0" dirty="0" smtClean="0">
                  <a:solidFill>
                    <a:schemeClr val="bg1"/>
                  </a:solidFill>
                  <a:latin typeface="Trebuchet MS" pitchFamily="34" charset="0"/>
                </a:rPr>
                <a:t>Need</a:t>
              </a:r>
              <a:r>
                <a:rPr lang="en-US" sz="3200" b="0" baseline="0" dirty="0" smtClean="0">
                  <a:solidFill>
                    <a:schemeClr val="bg1"/>
                  </a:solidFill>
                  <a:latin typeface="Trebuchet MS" pitchFamily="34" charset="0"/>
                </a:rPr>
                <a:t> assistance? Call us at </a:t>
              </a:r>
              <a:r>
                <a:rPr lang="en-US" sz="3200" b="0" dirty="0" smtClean="0">
                  <a:solidFill>
                    <a:srgbClr val="FFC000"/>
                  </a:solidFill>
                  <a:latin typeface="Trebuchet MS" pitchFamily="34" charset="0"/>
                </a:rPr>
                <a:t>1.510.649.3001</a:t>
              </a:r>
            </a:p>
            <a:p>
              <a:pPr algn="l" defTabSz="4302941"/>
              <a:endParaRPr lang="en-US" sz="4100" b="1" dirty="0" smtClean="0">
                <a:solidFill>
                  <a:srgbClr val="FFFF00"/>
                </a:solidFill>
                <a:latin typeface="Trebuchet MS" pitchFamily="34" charset="0"/>
              </a:endParaRPr>
            </a:p>
            <a:p>
              <a:pPr algn="ctr"/>
              <a:endParaRPr lang="en-US" sz="2700" b="1" dirty="0" smtClean="0">
                <a:solidFill>
                  <a:schemeClr val="bg1"/>
                </a:solidFill>
                <a:latin typeface="Trebuchet MS" pitchFamily="34" charset="0"/>
              </a:endParaRPr>
            </a:p>
            <a:p>
              <a:pPr algn="ctr"/>
              <a:r>
                <a:rPr lang="en-US" sz="4600" b="1" spc="686" dirty="0" smtClean="0">
                  <a:solidFill>
                    <a:schemeClr val="bg1"/>
                  </a:solidFill>
                  <a:latin typeface="Trebuchet MS" pitchFamily="34" charset="0"/>
                </a:rPr>
                <a:t>QUICK START</a:t>
              </a:r>
            </a:p>
            <a:p>
              <a:pPr algn="ctr"/>
              <a:endParaRPr lang="en-US" sz="3700" b="1" baseline="0" dirty="0" smtClean="0">
                <a:solidFill>
                  <a:schemeClr val="bg1"/>
                </a:solidFill>
                <a:latin typeface="Trebuchet MS" pitchFamily="34" charset="0"/>
              </a:endParaRPr>
            </a:p>
            <a:p>
              <a:pPr algn="ctr"/>
              <a:r>
                <a:rPr lang="en-US" sz="3700" b="1" baseline="0" dirty="0" smtClean="0">
                  <a:solidFill>
                    <a:srgbClr val="FFC000"/>
                  </a:solidFill>
                  <a:latin typeface="Trebuchet MS" pitchFamily="34" charset="0"/>
                </a:rPr>
                <a:t>Zoom in and out</a:t>
              </a:r>
            </a:p>
            <a:p>
              <a:pPr marL="2887908" indent="-743746" algn="l" defTabSz="972313">
                <a:tabLst/>
              </a:pPr>
              <a:r>
                <a:rPr lang="en-US" sz="2700" b="0" baseline="0" dirty="0" smtClean="0">
                  <a:solidFill>
                    <a:schemeClr val="bg1"/>
                  </a:solidFill>
                  <a:latin typeface="Trebuchet MS" pitchFamily="34" charset="0"/>
                </a:rPr>
                <a:t>	</a:t>
              </a:r>
              <a:r>
                <a:rPr lang="en-US" sz="27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3200" b="0" baseline="0" dirty="0" smtClean="0">
                <a:solidFill>
                  <a:schemeClr val="bg1"/>
                </a:solidFill>
                <a:latin typeface="Trebuchet MS" pitchFamily="34" charset="0"/>
              </a:endParaRPr>
            </a:p>
            <a:p>
              <a:pPr algn="ctr"/>
              <a:r>
                <a:rPr lang="en-US" sz="3700" b="1" baseline="0" dirty="0" smtClean="0">
                  <a:solidFill>
                    <a:srgbClr val="FFC000"/>
                  </a:solidFill>
                  <a:latin typeface="Trebuchet MS" pitchFamily="34" charset="0"/>
                </a:rPr>
                <a:t>Title, Authors, and Affiliations</a:t>
              </a:r>
            </a:p>
            <a:p>
              <a:pPr algn="l"/>
              <a:r>
                <a:rPr lang="en-US" sz="27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7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700" b="0" spc="0" baseline="0" dirty="0" smtClean="0">
                <a:solidFill>
                  <a:schemeClr val="bg1">
                    <a:lumMod val="75000"/>
                  </a:schemeClr>
                </a:solidFill>
                <a:latin typeface="Trebuchet MS" pitchFamily="34" charset="0"/>
              </a:endParaRPr>
            </a:p>
            <a:p>
              <a:pPr algn="l"/>
              <a:r>
                <a:rPr lang="en-US" sz="2700" b="1" spc="343" baseline="0" dirty="0" smtClean="0">
                  <a:solidFill>
                    <a:srgbClr val="FFC000"/>
                  </a:solidFill>
                  <a:latin typeface="Trebuchet MS" pitchFamily="34" charset="0"/>
                </a:rPr>
                <a:t>TIP</a:t>
              </a:r>
              <a:r>
                <a:rPr lang="en-US" sz="2700" b="1" baseline="0" dirty="0" smtClean="0">
                  <a:solidFill>
                    <a:srgbClr val="FFC000"/>
                  </a:solidFill>
                  <a:latin typeface="Trebuchet MS" pitchFamily="34" charset="0"/>
                </a:rPr>
                <a:t>: </a:t>
              </a:r>
              <a:r>
                <a:rPr lang="en-US" sz="27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3200" b="1" baseline="0" dirty="0" smtClean="0">
                  <a:solidFill>
                    <a:schemeClr val="bg1"/>
                  </a:solidFill>
                  <a:latin typeface="Trebuchet MS" pitchFamily="34" charset="0"/>
                </a:rPr>
                <a:t/>
              </a:r>
              <a:br>
                <a:rPr lang="en-US" sz="3200" b="1" baseline="0" dirty="0" smtClean="0">
                  <a:solidFill>
                    <a:schemeClr val="bg1"/>
                  </a:solidFill>
                  <a:latin typeface="Trebuchet MS" pitchFamily="34" charset="0"/>
                </a:rPr>
              </a:br>
              <a:endParaRPr lang="en-US" sz="3200" b="1" dirty="0" smtClean="0">
                <a:solidFill>
                  <a:schemeClr val="bg1"/>
                </a:solidFill>
                <a:latin typeface="Trebuchet MS" pitchFamily="34" charset="0"/>
              </a:endParaRPr>
            </a:p>
            <a:p>
              <a:pPr algn="ctr"/>
              <a:endParaRPr lang="en-US" sz="3200" b="1" dirty="0" smtClean="0">
                <a:solidFill>
                  <a:srgbClr val="FFC000"/>
                </a:solidFill>
                <a:latin typeface="Trebuchet MS" pitchFamily="34" charset="0"/>
              </a:endParaRPr>
            </a:p>
            <a:p>
              <a:pPr algn="ctr"/>
              <a:endParaRPr lang="en-US" sz="3200" b="1" dirty="0" smtClean="0">
                <a:solidFill>
                  <a:srgbClr val="FFC000"/>
                </a:solidFill>
                <a:latin typeface="Trebuchet MS" pitchFamily="34" charset="0"/>
              </a:endParaRPr>
            </a:p>
            <a:p>
              <a:pPr algn="ctr"/>
              <a:r>
                <a:rPr lang="en-US" sz="3700" b="1" dirty="0" smtClean="0">
                  <a:solidFill>
                    <a:srgbClr val="FFC000"/>
                  </a:solidFill>
                  <a:latin typeface="Trebuchet MS" pitchFamily="34" charset="0"/>
                </a:rPr>
                <a:t>Adding Logos</a:t>
              </a:r>
              <a:r>
                <a:rPr lang="en-US" sz="3700" b="1" baseline="0" dirty="0" smtClean="0">
                  <a:solidFill>
                    <a:srgbClr val="FFC000"/>
                  </a:solidFill>
                  <a:latin typeface="Trebuchet MS" pitchFamily="34" charset="0"/>
                </a:rPr>
                <a:t> / Seals</a:t>
              </a:r>
            </a:p>
            <a:p>
              <a:pPr algn="l"/>
              <a:r>
                <a:rPr lang="en-US" sz="27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700" b="0" spc="343" baseline="0" dirty="0" smtClean="0">
                <a:solidFill>
                  <a:schemeClr val="bg1">
                    <a:lumMod val="75000"/>
                  </a:schemeClr>
                </a:solidFill>
                <a:latin typeface="Trebuchet MS" pitchFamily="34" charset="0"/>
              </a:endParaRPr>
            </a:p>
            <a:p>
              <a:pPr algn="l"/>
              <a:r>
                <a:rPr lang="en-US" sz="2700" b="1" spc="343" baseline="0" dirty="0" smtClean="0">
                  <a:solidFill>
                    <a:srgbClr val="FFC000"/>
                  </a:solidFill>
                  <a:latin typeface="Trebuchet MS" pitchFamily="34" charset="0"/>
                </a:rPr>
                <a:t>TIP:</a:t>
              </a:r>
              <a:r>
                <a:rPr lang="en-US" sz="2700" b="1" spc="0" baseline="0" dirty="0" smtClean="0">
                  <a:solidFill>
                    <a:srgbClr val="FFC000"/>
                  </a:solidFill>
                  <a:latin typeface="Trebuchet MS" pitchFamily="34" charset="0"/>
                </a:rPr>
                <a:t> </a:t>
              </a:r>
              <a:r>
                <a:rPr lang="en-US" sz="2700" b="0" baseline="0" dirty="0" smtClean="0">
                  <a:solidFill>
                    <a:schemeClr val="bg1">
                      <a:lumMod val="75000"/>
                    </a:schemeClr>
                  </a:solidFill>
                  <a:latin typeface="Trebuchet MS" pitchFamily="34" charset="0"/>
                </a:rPr>
                <a:t>See if your school’s logo is available on our free poster templates page.</a:t>
              </a:r>
            </a:p>
            <a:p>
              <a:pPr algn="l"/>
              <a:endParaRPr lang="en-US" sz="2700" b="0" baseline="0" dirty="0" smtClean="0">
                <a:latin typeface="Trebuchet MS" pitchFamily="34" charset="0"/>
              </a:endParaRPr>
            </a:p>
            <a:p>
              <a:pPr algn="ctr"/>
              <a:r>
                <a:rPr lang="en-US" sz="3700" b="1" baseline="0" dirty="0" smtClean="0">
                  <a:solidFill>
                    <a:srgbClr val="FFC000"/>
                  </a:solidFill>
                  <a:latin typeface="Trebuchet MS" pitchFamily="34" charset="0"/>
                </a:rPr>
                <a:t>Photographs / Graphics</a:t>
              </a:r>
            </a:p>
            <a:p>
              <a:pPr algn="l" defTabSz="1117432"/>
              <a:r>
                <a:rPr lang="en-US" sz="27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700" b="0" spc="0" baseline="0" dirty="0" smtClean="0">
                  <a:solidFill>
                    <a:schemeClr val="bg1">
                      <a:lumMod val="75000"/>
                    </a:schemeClr>
                  </a:solidFill>
                  <a:latin typeface="Trebuchet MS" pitchFamily="34" charset="0"/>
                </a:rPr>
                <a:t>disproportionally.</a:t>
              </a:r>
            </a:p>
            <a:p>
              <a:pPr algn="l" defTabSz="1117432"/>
              <a:endParaRPr lang="en-US" sz="2700" b="0" baseline="0" dirty="0" smtClean="0">
                <a:latin typeface="Trebuchet MS" pitchFamily="34" charset="0"/>
              </a:endParaRPr>
            </a:p>
            <a:p>
              <a:pPr algn="ctr"/>
              <a:endParaRPr lang="en-US" sz="3200" b="1" baseline="0" dirty="0" smtClean="0">
                <a:solidFill>
                  <a:srgbClr val="FFC000"/>
                </a:solidFill>
                <a:latin typeface="Trebuchet MS" pitchFamily="34" charset="0"/>
              </a:endParaRPr>
            </a:p>
            <a:p>
              <a:pPr algn="ctr"/>
              <a:endParaRPr lang="en-US" sz="3200" b="1" baseline="0" dirty="0" smtClean="0">
                <a:solidFill>
                  <a:srgbClr val="FFC000"/>
                </a:solidFill>
                <a:latin typeface="Trebuchet MS" pitchFamily="34" charset="0"/>
              </a:endParaRPr>
            </a:p>
            <a:p>
              <a:pPr algn="ctr"/>
              <a:endParaRPr lang="en-US" sz="3200" b="1" baseline="0" dirty="0" smtClean="0">
                <a:solidFill>
                  <a:srgbClr val="FFC000"/>
                </a:solidFill>
                <a:latin typeface="Trebuchet MS" pitchFamily="34" charset="0"/>
              </a:endParaRPr>
            </a:p>
            <a:p>
              <a:pPr algn="ctr"/>
              <a:endParaRPr lang="en-US" sz="3200" b="1" baseline="0" dirty="0" smtClean="0">
                <a:solidFill>
                  <a:srgbClr val="FFC000"/>
                </a:solidFill>
                <a:latin typeface="Trebuchet MS" pitchFamily="34" charset="0"/>
              </a:endParaRPr>
            </a:p>
            <a:p>
              <a:pPr algn="ctr"/>
              <a:endParaRPr lang="en-US" sz="3200" b="1" baseline="0" dirty="0" smtClean="0">
                <a:solidFill>
                  <a:srgbClr val="FFC000"/>
                </a:solidFill>
                <a:latin typeface="Trebuchet MS" pitchFamily="34" charset="0"/>
              </a:endParaRPr>
            </a:p>
            <a:p>
              <a:pPr algn="ctr"/>
              <a:endParaRPr lang="en-US" sz="3200" b="1" baseline="0" dirty="0" smtClean="0">
                <a:solidFill>
                  <a:srgbClr val="FFC000"/>
                </a:solidFill>
                <a:latin typeface="Trebuchet MS" pitchFamily="34" charset="0"/>
              </a:endParaRPr>
            </a:p>
            <a:p>
              <a:pPr algn="ctr"/>
              <a:endParaRPr lang="en-US" sz="3200" b="1" baseline="0" dirty="0" smtClean="0">
                <a:solidFill>
                  <a:srgbClr val="FFC000"/>
                </a:solidFill>
                <a:latin typeface="Trebuchet MS" pitchFamily="34" charset="0"/>
              </a:endParaRPr>
            </a:p>
            <a:p>
              <a:pPr algn="ctr"/>
              <a:r>
                <a:rPr lang="en-US" sz="3700" b="1" baseline="0" dirty="0" smtClean="0">
                  <a:solidFill>
                    <a:srgbClr val="FFC000"/>
                  </a:solidFill>
                  <a:latin typeface="Trebuchet MS" pitchFamily="34" charset="0"/>
                </a:rPr>
                <a:t>Image Quality Check</a:t>
              </a:r>
            </a:p>
            <a:p>
              <a:pPr lvl="0" algn="l" defTabSz="1117432"/>
              <a:r>
                <a:rPr lang="en-US" sz="27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3200" b="0" dirty="0" smtClean="0">
                <a:latin typeface="Trebuchet MS" pitchFamily="34" charset="0"/>
              </a:endParaRPr>
            </a:p>
          </p:txBody>
        </p:sp>
        <p:cxnSp>
          <p:nvCxnSpPr>
            <p:cNvPr id="25" name="Straight Connector 24"/>
            <p:cNvCxnSpPr/>
            <p:nvPr/>
          </p:nvCxnSpPr>
          <p:spPr>
            <a:xfrm>
              <a:off x="-11225189" y="7240467"/>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6" name="Picture 25"/>
            <p:cNvPicPr>
              <a:picLocks noChangeAspect="1"/>
            </p:cNvPicPr>
            <p:nvPr userDrawn="1"/>
          </p:nvPicPr>
          <p:blipFill>
            <a:blip r:embed="rId11"/>
            <a:stretch>
              <a:fillRect/>
            </a:stretch>
          </p:blipFill>
          <p:spPr>
            <a:xfrm>
              <a:off x="-10479105" y="8732868"/>
              <a:ext cx="1597666" cy="1201935"/>
            </a:xfrm>
            <a:prstGeom prst="rect">
              <a:avLst/>
            </a:prstGeom>
          </p:spPr>
        </p:pic>
        <p:pic>
          <p:nvPicPr>
            <p:cNvPr id="30" name="Picture 29"/>
            <p:cNvPicPr>
              <a:picLocks noChangeAspect="1"/>
            </p:cNvPicPr>
            <p:nvPr userDrawn="1"/>
          </p:nvPicPr>
          <p:blipFill>
            <a:blip r:embed="rId12"/>
            <a:stretch>
              <a:fillRect/>
            </a:stretch>
          </p:blipFill>
          <p:spPr>
            <a:xfrm>
              <a:off x="-10732765" y="13076183"/>
              <a:ext cx="9986808" cy="1053596"/>
            </a:xfrm>
            <a:prstGeom prst="rect">
              <a:avLst/>
            </a:prstGeom>
          </p:spPr>
        </p:pic>
        <p:grpSp>
          <p:nvGrpSpPr>
            <p:cNvPr id="32" name="Group 31"/>
            <p:cNvGrpSpPr/>
            <p:nvPr userDrawn="1"/>
          </p:nvGrpSpPr>
          <p:grpSpPr>
            <a:xfrm>
              <a:off x="-9744993" y="19604580"/>
              <a:ext cx="7531182" cy="2052826"/>
              <a:chOff x="-4470427" y="9208123"/>
              <a:chExt cx="3470785" cy="943156"/>
            </a:xfrm>
          </p:grpSpPr>
          <p:grpSp>
            <p:nvGrpSpPr>
              <p:cNvPr id="46" name="Group 45"/>
              <p:cNvGrpSpPr/>
              <p:nvPr userDrawn="1"/>
            </p:nvGrpSpPr>
            <p:grpSpPr>
              <a:xfrm>
                <a:off x="-2783495" y="9252356"/>
                <a:ext cx="624431" cy="898923"/>
                <a:chOff x="-3958697" y="8525819"/>
                <a:chExt cx="779338" cy="1288150"/>
              </a:xfrm>
            </p:grpSpPr>
            <p:pic>
              <p:nvPicPr>
                <p:cNvPr id="52" name="Picture 51"/>
                <p:cNvPicPr>
                  <a:picLocks noChangeAspect="1"/>
                </p:cNvPicPr>
                <p:nvPr userDrawn="1"/>
              </p:nvPicPr>
              <p:blipFill>
                <a:blip r:embed="rId13"/>
                <a:stretch>
                  <a:fillRect/>
                </a:stretch>
              </p:blipFill>
              <p:spPr>
                <a:xfrm>
                  <a:off x="-3948160" y="8525819"/>
                  <a:ext cx="768801" cy="1090857"/>
                </a:xfrm>
                <a:prstGeom prst="rect">
                  <a:avLst/>
                </a:prstGeom>
              </p:spPr>
            </p:pic>
            <p:sp>
              <p:nvSpPr>
                <p:cNvPr id="53" name="TextBox 52"/>
                <p:cNvSpPr txBox="1"/>
                <p:nvPr userDrawn="1"/>
              </p:nvSpPr>
              <p:spPr>
                <a:xfrm>
                  <a:off x="-3958697" y="9522560"/>
                  <a:ext cx="779336" cy="291409"/>
                </a:xfrm>
                <a:prstGeom prst="rect">
                  <a:avLst/>
                </a:prstGeom>
                <a:solidFill>
                  <a:schemeClr val="accent1"/>
                </a:solidFill>
                <a:ln>
                  <a:noFill/>
                </a:ln>
              </p:spPr>
              <p:txBody>
                <a:bodyPr wrap="square" lIns="91440" tIns="91440" rIns="91440" bIns="91440" rtlCol="0">
                  <a:spAutoFit/>
                </a:bodyPr>
                <a:lstStyle/>
                <a:p>
                  <a:pPr algn="ctr"/>
                  <a:r>
                    <a:rPr lang="en-US" sz="2300" b="1" dirty="0" smtClean="0">
                      <a:solidFill>
                        <a:schemeClr val="tx1"/>
                      </a:solidFill>
                    </a:rPr>
                    <a:t>ORIGINAL</a:t>
                  </a:r>
                  <a:endParaRPr lang="en-US" sz="2300" b="1" dirty="0">
                    <a:solidFill>
                      <a:schemeClr val="tx1"/>
                    </a:solidFill>
                  </a:endParaRPr>
                </a:p>
              </p:txBody>
            </p:sp>
          </p:grpSp>
          <p:grpSp>
            <p:nvGrpSpPr>
              <p:cNvPr id="47" name="Group 46"/>
              <p:cNvGrpSpPr/>
              <p:nvPr userDrawn="1"/>
            </p:nvGrpSpPr>
            <p:grpSpPr>
              <a:xfrm>
                <a:off x="-2033159" y="9252361"/>
                <a:ext cx="1033517" cy="898915"/>
                <a:chOff x="-2921738" y="8714808"/>
                <a:chExt cx="1420279" cy="1235304"/>
              </a:xfrm>
            </p:grpSpPr>
            <p:pic>
              <p:nvPicPr>
                <p:cNvPr id="50" name="Picture 49"/>
                <p:cNvPicPr>
                  <a:picLocks noChangeAspect="1"/>
                </p:cNvPicPr>
                <p:nvPr userDrawn="1"/>
              </p:nvPicPr>
              <p:blipFill>
                <a:blip r:embed="rId13"/>
                <a:stretch>
                  <a:fillRect/>
                </a:stretch>
              </p:blipFill>
              <p:spPr>
                <a:xfrm>
                  <a:off x="-2921738" y="8714808"/>
                  <a:ext cx="1420279" cy="1029694"/>
                </a:xfrm>
                <a:prstGeom prst="rect">
                  <a:avLst/>
                </a:prstGeom>
              </p:spPr>
            </p:pic>
            <p:sp>
              <p:nvSpPr>
                <p:cNvPr id="51" name="TextBox 50"/>
                <p:cNvSpPr txBox="1"/>
                <p:nvPr userDrawn="1"/>
              </p:nvSpPr>
              <p:spPr>
                <a:xfrm>
                  <a:off x="-2918990" y="9670656"/>
                  <a:ext cx="1417531" cy="279456"/>
                </a:xfrm>
                <a:prstGeom prst="rect">
                  <a:avLst/>
                </a:prstGeom>
                <a:solidFill>
                  <a:srgbClr val="FF0000"/>
                </a:solidFill>
              </p:spPr>
              <p:txBody>
                <a:bodyPr wrap="square" lIns="457200" tIns="91440" rIns="457200" bIns="91440" rtlCol="0">
                  <a:spAutoFit/>
                </a:bodyPr>
                <a:lstStyle/>
                <a:p>
                  <a:pPr algn="ctr"/>
                  <a:r>
                    <a:rPr lang="en-US" sz="2300" b="1" dirty="0" smtClean="0">
                      <a:solidFill>
                        <a:schemeClr val="bg1"/>
                      </a:solidFill>
                    </a:rPr>
                    <a:t>DISTORTED</a:t>
                  </a:r>
                  <a:endParaRPr lang="en-US" sz="900" b="1" dirty="0">
                    <a:solidFill>
                      <a:schemeClr val="bg1"/>
                    </a:solidFill>
                  </a:endParaRPr>
                </a:p>
              </p:txBody>
            </p:sp>
          </p:grpSp>
          <p:pic>
            <p:nvPicPr>
              <p:cNvPr id="48" name="Picture 47"/>
              <p:cNvPicPr>
                <a:picLocks noChangeAspect="1"/>
              </p:cNvPicPr>
              <p:nvPr userDrawn="1"/>
            </p:nvPicPr>
            <p:blipFill>
              <a:blip r:embed="rId14"/>
              <a:stretch>
                <a:fillRect/>
              </a:stretch>
            </p:blipFill>
            <p:spPr>
              <a:xfrm>
                <a:off x="-4470427" y="9208123"/>
                <a:ext cx="1098742" cy="847761"/>
              </a:xfrm>
              <a:prstGeom prst="rect">
                <a:avLst/>
              </a:prstGeom>
            </p:spPr>
          </p:pic>
          <p:sp>
            <p:nvSpPr>
              <p:cNvPr id="49" name="TextBox 48"/>
              <p:cNvSpPr txBox="1"/>
              <p:nvPr userDrawn="1"/>
            </p:nvSpPr>
            <p:spPr>
              <a:xfrm>
                <a:off x="-4440600" y="9857110"/>
                <a:ext cx="1035686" cy="277305"/>
              </a:xfrm>
              <a:prstGeom prst="rect">
                <a:avLst/>
              </a:prstGeom>
              <a:noFill/>
            </p:spPr>
            <p:txBody>
              <a:bodyPr wrap="square" lIns="457200" tIns="457200" rIns="457200" bIns="0" rtlCol="0">
                <a:spAutoFit/>
              </a:bodyPr>
              <a:lstStyle/>
              <a:p>
                <a:pPr algn="ctr"/>
                <a:r>
                  <a:rPr lang="en-US" sz="1800" dirty="0" smtClean="0">
                    <a:solidFill>
                      <a:schemeClr val="bg1"/>
                    </a:solidFill>
                  </a:rPr>
                  <a:t>Corner</a:t>
                </a:r>
                <a:r>
                  <a:rPr lang="en-US" sz="1800" baseline="0" dirty="0" smtClean="0">
                    <a:solidFill>
                      <a:schemeClr val="bg1"/>
                    </a:solidFill>
                  </a:rPr>
                  <a:t> handles</a:t>
                </a:r>
                <a:endParaRPr lang="en-US" sz="1800" dirty="0">
                  <a:solidFill>
                    <a:schemeClr val="bg1"/>
                  </a:solidFill>
                </a:endParaRPr>
              </a:p>
            </p:txBody>
          </p:sp>
        </p:grpSp>
        <p:grpSp>
          <p:nvGrpSpPr>
            <p:cNvPr id="37" name="Group 36"/>
            <p:cNvGrpSpPr/>
            <p:nvPr userDrawn="1"/>
          </p:nvGrpSpPr>
          <p:grpSpPr>
            <a:xfrm>
              <a:off x="-10379936" y="23738204"/>
              <a:ext cx="9285303" cy="2453255"/>
              <a:chOff x="-4746306" y="10890299"/>
              <a:chExt cx="4279181" cy="1127130"/>
            </a:xfrm>
          </p:grpSpPr>
          <p:graphicFrame>
            <p:nvGraphicFramePr>
              <p:cNvPr id="38" name="Object 37"/>
              <p:cNvGraphicFramePr>
                <a:graphicFrameLocks noChangeAspect="1"/>
              </p:cNvGraphicFramePr>
              <p:nvPr userDrawn="1">
                <p:extLst>
                  <p:ext uri="{D42A27DB-BD31-4B8C-83A1-F6EECF244321}">
                    <p14:modId xmlns:p14="http://schemas.microsoft.com/office/powerpoint/2010/main" val="3213247783"/>
                  </p:ext>
                </p:extLst>
              </p:nvPr>
            </p:nvGraphicFramePr>
            <p:xfrm>
              <a:off x="-4533347" y="10890299"/>
              <a:ext cx="1828800" cy="1117600"/>
            </p:xfrm>
            <a:graphic>
              <a:graphicData uri="http://schemas.openxmlformats.org/presentationml/2006/ole">
                <mc:AlternateContent xmlns:mc="http://schemas.openxmlformats.org/markup-compatibility/2006">
                  <mc:Choice xmlns:v="urn:schemas-microsoft-com:vml" Requires="v">
                    <p:oleObj spid="_x0000_s1911"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0890299"/>
                            <a:ext cx="1828800" cy="1117600"/>
                          </a:xfrm>
                          <a:prstGeom prst="rect">
                            <a:avLst/>
                          </a:prstGeom>
                        </p:spPr>
                      </p:pic>
                    </p:oleObj>
                  </mc:Fallback>
                </mc:AlternateContent>
              </a:graphicData>
            </a:graphic>
          </p:graphicFrame>
          <p:graphicFrame>
            <p:nvGraphicFramePr>
              <p:cNvPr id="39" name="Object 38"/>
              <p:cNvGraphicFramePr>
                <a:graphicFrameLocks noChangeAspect="1"/>
              </p:cNvGraphicFramePr>
              <p:nvPr userDrawn="1">
                <p:extLst>
                  <p:ext uri="{D42A27DB-BD31-4B8C-83A1-F6EECF244321}">
                    <p14:modId xmlns:p14="http://schemas.microsoft.com/office/powerpoint/2010/main" val="3514347268"/>
                  </p:ext>
                </p:extLst>
              </p:nvPr>
            </p:nvGraphicFramePr>
            <p:xfrm>
              <a:off x="-2456641" y="10893992"/>
              <a:ext cx="1828800" cy="1117600"/>
            </p:xfrm>
            <a:graphic>
              <a:graphicData uri="http://schemas.openxmlformats.org/presentationml/2006/ole">
                <mc:AlternateContent xmlns:mc="http://schemas.openxmlformats.org/markup-compatibility/2006">
                  <mc:Choice xmlns:v="urn:schemas-microsoft-com:vml" Requires="v">
                    <p:oleObj spid="_x0000_s1912"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0893992"/>
                            <a:ext cx="1828800" cy="1117600"/>
                          </a:xfrm>
                          <a:prstGeom prst="rect">
                            <a:avLst/>
                          </a:prstGeom>
                        </p:spPr>
                      </p:pic>
                    </p:oleObj>
                  </mc:Fallback>
                </mc:AlternateContent>
              </a:graphicData>
            </a:graphic>
          </p:graphicFrame>
          <p:sp>
            <p:nvSpPr>
              <p:cNvPr id="41" name="TextBox 40"/>
              <p:cNvSpPr txBox="1"/>
              <p:nvPr userDrawn="1"/>
            </p:nvSpPr>
            <p:spPr>
              <a:xfrm rot="16200000">
                <a:off x="-5235784" y="11379804"/>
                <a:ext cx="1117599" cy="138644"/>
              </a:xfrm>
              <a:prstGeom prst="rect">
                <a:avLst/>
              </a:prstGeom>
              <a:noFill/>
            </p:spPr>
            <p:txBody>
              <a:bodyPr wrap="square" lIns="91440" tIns="91440" rIns="91440" bIns="0" rtlCol="0">
                <a:spAutoFit/>
              </a:bodyPr>
              <a:lstStyle/>
              <a:p>
                <a:pPr algn="ctr"/>
                <a:r>
                  <a:rPr lang="en-US" sz="2300" dirty="0" smtClean="0">
                    <a:solidFill>
                      <a:srgbClr val="92D050"/>
                    </a:solidFill>
                  </a:rPr>
                  <a:t>Good</a:t>
                </a:r>
                <a:r>
                  <a:rPr lang="en-US" sz="2300" baseline="0" dirty="0" smtClean="0">
                    <a:solidFill>
                      <a:srgbClr val="92D050"/>
                    </a:solidFill>
                  </a:rPr>
                  <a:t> </a:t>
                </a:r>
                <a:r>
                  <a:rPr lang="en-US" sz="2300" baseline="0" dirty="0" smtClean="0">
                    <a:solidFill>
                      <a:schemeClr val="bg1"/>
                    </a:solidFill>
                  </a:rPr>
                  <a:t>printing quality</a:t>
                </a:r>
                <a:endParaRPr lang="en-US" sz="2300" dirty="0">
                  <a:solidFill>
                    <a:schemeClr val="bg1"/>
                  </a:solidFill>
                </a:endParaRPr>
              </a:p>
            </p:txBody>
          </p:sp>
          <p:sp>
            <p:nvSpPr>
              <p:cNvPr id="45" name="TextBox 44"/>
              <p:cNvSpPr txBox="1"/>
              <p:nvPr userDrawn="1"/>
            </p:nvSpPr>
            <p:spPr>
              <a:xfrm rot="16200000">
                <a:off x="-1095247" y="11389308"/>
                <a:ext cx="1117599" cy="138644"/>
              </a:xfrm>
              <a:prstGeom prst="rect">
                <a:avLst/>
              </a:prstGeom>
              <a:noFill/>
            </p:spPr>
            <p:txBody>
              <a:bodyPr wrap="square" lIns="91440" tIns="91440" rIns="91440" bIns="0" rtlCol="0">
                <a:spAutoFit/>
              </a:bodyPr>
              <a:lstStyle/>
              <a:p>
                <a:pPr algn="ctr"/>
                <a:r>
                  <a:rPr lang="en-US" sz="2300" dirty="0" smtClean="0">
                    <a:solidFill>
                      <a:srgbClr val="FF0000"/>
                    </a:solidFill>
                  </a:rPr>
                  <a:t>Bad </a:t>
                </a:r>
                <a:r>
                  <a:rPr lang="en-US" sz="2300" dirty="0" smtClean="0">
                    <a:solidFill>
                      <a:schemeClr val="bg1"/>
                    </a:solidFill>
                  </a:rPr>
                  <a:t>printing quality</a:t>
                </a:r>
                <a:endParaRPr lang="en-US" sz="2300" dirty="0">
                  <a:solidFill>
                    <a:schemeClr val="bg1"/>
                  </a:solidFill>
                </a:endParaRPr>
              </a:p>
            </p:txBody>
          </p:sp>
        </p:grpSp>
      </p:grpSp>
      <p:sp>
        <p:nvSpPr>
          <p:cNvPr id="7" name="Rectangle 36"/>
          <p:cNvSpPr>
            <a:spLocks noChangeArrowheads="1"/>
          </p:cNvSpPr>
          <p:nvPr/>
        </p:nvSpPr>
        <p:spPr bwMode="auto">
          <a:xfrm>
            <a:off x="0" y="14"/>
            <a:ext cx="36576000" cy="5867400"/>
          </a:xfrm>
          <a:prstGeom prst="rect">
            <a:avLst/>
          </a:prstGeom>
          <a:solidFill>
            <a:schemeClr val="accent5">
              <a:lumMod val="75000"/>
            </a:schemeClr>
          </a:solidFill>
          <a:ln w="9525">
            <a:solidFill>
              <a:schemeClr val="tx1"/>
            </a:solidFill>
            <a:miter lim="800000"/>
            <a:headEnd/>
            <a:tailEnd/>
          </a:ln>
          <a:effectLst/>
        </p:spPr>
        <p:txBody>
          <a:bodyPr wrap="none" lIns="89641" tIns="44821" rIns="89641" bIns="44821" anchor="ctr"/>
          <a:lstStyle/>
          <a:p>
            <a:pPr>
              <a:defRPr/>
            </a:pPr>
            <a:endParaRPr lang="en-US" dirty="0"/>
          </a:p>
        </p:txBody>
      </p:sp>
      <p:sp>
        <p:nvSpPr>
          <p:cNvPr id="9" name="Rectangle 9"/>
          <p:cNvSpPr>
            <a:spLocks noChangeArrowheads="1"/>
          </p:cNvSpPr>
          <p:nvPr/>
        </p:nvSpPr>
        <p:spPr bwMode="auto">
          <a:xfrm>
            <a:off x="0" y="5873226"/>
            <a:ext cx="36576000" cy="186266"/>
          </a:xfrm>
          <a:prstGeom prst="rect">
            <a:avLst/>
          </a:prstGeom>
          <a:solidFill>
            <a:schemeClr val="accent5">
              <a:lumMod val="50000"/>
            </a:schemeClr>
          </a:solidFill>
          <a:ln w="152400">
            <a:noFill/>
            <a:miter lim="800000"/>
            <a:headEnd/>
            <a:tailEnd/>
          </a:ln>
          <a:effectLst/>
        </p:spPr>
        <p:txBody>
          <a:bodyPr wrap="none" lIns="89641" tIns="44821" rIns="89641" bIns="44821" anchor="ctr"/>
          <a:lstStyle/>
          <a:p>
            <a:pPr>
              <a:defRPr/>
            </a:pPr>
            <a:endParaRPr lang="en-US" dirty="0"/>
          </a:p>
        </p:txBody>
      </p:sp>
      <p:sp>
        <p:nvSpPr>
          <p:cNvPr id="16" name="Rectangle 33"/>
          <p:cNvSpPr>
            <a:spLocks noChangeArrowheads="1"/>
          </p:cNvSpPr>
          <p:nvPr/>
        </p:nvSpPr>
        <p:spPr bwMode="auto">
          <a:xfrm>
            <a:off x="914400" y="6400800"/>
            <a:ext cx="10515600" cy="11430000"/>
          </a:xfrm>
          <a:prstGeom prst="roundRect">
            <a:avLst>
              <a:gd name="adj" fmla="val 3026"/>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a:p>
        </p:txBody>
      </p:sp>
      <p:sp>
        <p:nvSpPr>
          <p:cNvPr id="21" name="Rectangle 33"/>
          <p:cNvSpPr>
            <a:spLocks noChangeArrowheads="1"/>
          </p:cNvSpPr>
          <p:nvPr userDrawn="1"/>
        </p:nvSpPr>
        <p:spPr bwMode="auto">
          <a:xfrm>
            <a:off x="11704320" y="17209008"/>
            <a:ext cx="13258799" cy="21876343"/>
          </a:xfrm>
          <a:prstGeom prst="roundRect">
            <a:avLst>
              <a:gd name="adj" fmla="val 2384"/>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a:p>
        </p:txBody>
      </p:sp>
      <p:sp>
        <p:nvSpPr>
          <p:cNvPr id="40" name="Rectangle 33"/>
          <p:cNvSpPr>
            <a:spLocks noChangeArrowheads="1"/>
          </p:cNvSpPr>
          <p:nvPr userDrawn="1"/>
        </p:nvSpPr>
        <p:spPr bwMode="auto">
          <a:xfrm>
            <a:off x="914401" y="18105120"/>
            <a:ext cx="10515600" cy="6858000"/>
          </a:xfrm>
          <a:prstGeom prst="roundRect">
            <a:avLst>
              <a:gd name="adj" fmla="val 5902"/>
            </a:avLst>
          </a:prstGeom>
          <a:solidFill>
            <a:schemeClr val="bg1"/>
          </a:solidFill>
          <a:ln w="9525">
            <a:solidFill>
              <a:schemeClr val="tx2"/>
            </a:solidFill>
            <a:miter lim="800000"/>
            <a:headEnd/>
            <a:tailEnd/>
          </a:ln>
          <a:effectLst/>
        </p:spPr>
        <p:txBody>
          <a:bodyPr wrap="none" lIns="89641" tIns="44821" rIns="89641" bIns="44821" anchor="ctr"/>
          <a:lstStyle/>
          <a:p>
            <a:pPr>
              <a:defRPr/>
            </a:pPr>
            <a:endParaRPr lang="en-US" dirty="0"/>
          </a:p>
        </p:txBody>
      </p:sp>
      <p:sp>
        <p:nvSpPr>
          <p:cNvPr id="42" name="Rectangle 33"/>
          <p:cNvSpPr>
            <a:spLocks noChangeArrowheads="1"/>
          </p:cNvSpPr>
          <p:nvPr userDrawn="1"/>
        </p:nvSpPr>
        <p:spPr bwMode="auto">
          <a:xfrm>
            <a:off x="914400" y="25237440"/>
            <a:ext cx="10515600" cy="13919057"/>
          </a:xfrm>
          <a:prstGeom prst="roundRect">
            <a:avLst>
              <a:gd name="adj" fmla="val 3791"/>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a:p>
        </p:txBody>
      </p:sp>
      <p:sp>
        <p:nvSpPr>
          <p:cNvPr id="43" name="Rectangle 33"/>
          <p:cNvSpPr>
            <a:spLocks noChangeArrowheads="1"/>
          </p:cNvSpPr>
          <p:nvPr userDrawn="1"/>
        </p:nvSpPr>
        <p:spPr bwMode="auto">
          <a:xfrm>
            <a:off x="25237440" y="30723840"/>
            <a:ext cx="10442946" cy="6812280"/>
          </a:xfrm>
          <a:prstGeom prst="roundRect">
            <a:avLst>
              <a:gd name="adj" fmla="val 4754"/>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smtClean="0"/>
          </a:p>
          <a:p>
            <a:pPr>
              <a:defRPr/>
            </a:pPr>
            <a:endParaRPr lang="en-US" dirty="0" smtClean="0"/>
          </a:p>
          <a:p>
            <a:pPr>
              <a:defRPr/>
            </a:pPr>
            <a:endParaRPr lang="en-US" dirty="0"/>
          </a:p>
        </p:txBody>
      </p:sp>
      <p:sp>
        <p:nvSpPr>
          <p:cNvPr id="64" name="Rectangle 33"/>
          <p:cNvSpPr>
            <a:spLocks noChangeArrowheads="1"/>
          </p:cNvSpPr>
          <p:nvPr userDrawn="1"/>
        </p:nvSpPr>
        <p:spPr bwMode="auto">
          <a:xfrm>
            <a:off x="11704320" y="6400801"/>
            <a:ext cx="13258800" cy="10532532"/>
          </a:xfrm>
          <a:prstGeom prst="roundRect">
            <a:avLst>
              <a:gd name="adj" fmla="val 3651"/>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a:p>
        </p:txBody>
      </p:sp>
      <p:sp>
        <p:nvSpPr>
          <p:cNvPr id="65" name="Rectangle 33"/>
          <p:cNvSpPr>
            <a:spLocks noChangeArrowheads="1"/>
          </p:cNvSpPr>
          <p:nvPr userDrawn="1"/>
        </p:nvSpPr>
        <p:spPr bwMode="auto">
          <a:xfrm>
            <a:off x="25237440" y="37810440"/>
            <a:ext cx="10442946" cy="1274911"/>
          </a:xfrm>
          <a:prstGeom prst="roundRect">
            <a:avLst>
              <a:gd name="adj" fmla="val 19202"/>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smtClean="0"/>
          </a:p>
          <a:p>
            <a:pPr>
              <a:defRPr/>
            </a:pPr>
            <a:endParaRPr lang="en-US" dirty="0" smtClean="0"/>
          </a:p>
          <a:p>
            <a:pPr>
              <a:defRPr/>
            </a:pPr>
            <a:endParaRPr lang="en-US" dirty="0"/>
          </a:p>
        </p:txBody>
      </p:sp>
      <p:sp>
        <p:nvSpPr>
          <p:cNvPr id="66" name="Rectangle 33"/>
          <p:cNvSpPr>
            <a:spLocks noChangeArrowheads="1"/>
          </p:cNvSpPr>
          <p:nvPr userDrawn="1"/>
        </p:nvSpPr>
        <p:spPr bwMode="auto">
          <a:xfrm>
            <a:off x="25237440" y="6400800"/>
            <a:ext cx="10515600" cy="24048720"/>
          </a:xfrm>
          <a:prstGeom prst="roundRect">
            <a:avLst>
              <a:gd name="adj" fmla="val 3348"/>
            </a:avLst>
          </a:prstGeom>
          <a:solidFill>
            <a:srgbClr val="FFFFFF"/>
          </a:solidFill>
          <a:ln w="9525">
            <a:solidFill>
              <a:schemeClr val="tx2"/>
            </a:solidFill>
            <a:miter lim="800000"/>
            <a:headEnd/>
            <a:tailEnd/>
          </a:ln>
          <a:effectLst/>
        </p:spPr>
        <p:txBody>
          <a:bodyPr wrap="none" lIns="89641" tIns="44821" rIns="89641" bIns="44821" anchor="ctr"/>
          <a:lstStyle/>
          <a:p>
            <a:pPr>
              <a:defRPr/>
            </a:pPr>
            <a:endParaRPr lang="en-US" dirty="0"/>
          </a:p>
        </p:txBody>
      </p:sp>
    </p:spTree>
  </p:cSld>
  <p:clrMap bg1="lt1" tx1="dk1" bg2="lt2" tx2="dk2" accent1="accent1" accent2="accent2" accent3="accent3" accent4="accent4" accent5="accent5" accent6="accent6" hlink="hlink" folHlink="folHlink"/>
  <p:sldLayoutIdLst>
    <p:sldLayoutId id="2147483659" r:id="rId1"/>
  </p:sldLayoutIdLst>
  <p:timing>
    <p:tnLst>
      <p:par>
        <p:cTn xmlns:p14="http://schemas.microsoft.com/office/powerpoint/2010/main" id="1" dur="indefinite" restart="never" nodeType="tmRoot"/>
      </p:par>
    </p:tnLst>
  </p:timing>
  <p:txStyles>
    <p:titleStyle>
      <a:lvl1pPr algn="ctr" defTabSz="4302633" rtl="0" eaLnBrk="1" latinLnBrk="0" hangingPunct="1">
        <a:spcBef>
          <a:spcPct val="0"/>
        </a:spcBef>
        <a:buNone/>
        <a:defRPr sz="8700" kern="1200">
          <a:solidFill>
            <a:schemeClr val="bg1"/>
          </a:solidFill>
          <a:latin typeface="Trebuchet MS" pitchFamily="34" charset="0"/>
          <a:ea typeface="+mj-ea"/>
          <a:cs typeface="+mj-cs"/>
        </a:defRPr>
      </a:lvl1pPr>
    </p:titleStyle>
    <p:bodyStyle>
      <a:lvl1pPr marL="1613485" indent="-1613485" algn="l" defTabSz="4302633" rtl="0" eaLnBrk="1" latinLnBrk="0" hangingPunct="1">
        <a:spcBef>
          <a:spcPct val="20000"/>
        </a:spcBef>
        <a:buFont typeface="Arial" pitchFamily="34" charset="0"/>
        <a:buChar char="•"/>
        <a:defRPr sz="15100" kern="1200">
          <a:solidFill>
            <a:schemeClr val="tx1"/>
          </a:solidFill>
          <a:latin typeface="+mn-lt"/>
          <a:ea typeface="+mn-ea"/>
          <a:cs typeface="+mn-cs"/>
        </a:defRPr>
      </a:lvl1pPr>
      <a:lvl2pPr marL="3495887" indent="-1344570" algn="l" defTabSz="4302633" rtl="0" eaLnBrk="1" latinLnBrk="0" hangingPunct="1">
        <a:spcBef>
          <a:spcPct val="20000"/>
        </a:spcBef>
        <a:buFont typeface="Arial" pitchFamily="34" charset="0"/>
        <a:buChar char="–"/>
        <a:defRPr sz="13300" kern="1200">
          <a:solidFill>
            <a:schemeClr val="tx1"/>
          </a:solidFill>
          <a:latin typeface="+mn-lt"/>
          <a:ea typeface="+mn-ea"/>
          <a:cs typeface="+mn-cs"/>
        </a:defRPr>
      </a:lvl2pPr>
      <a:lvl3pPr marL="5378288" indent="-1075661" algn="l" defTabSz="4302633" rtl="0" eaLnBrk="1" latinLnBrk="0" hangingPunct="1">
        <a:spcBef>
          <a:spcPct val="20000"/>
        </a:spcBef>
        <a:buFont typeface="Arial" pitchFamily="34" charset="0"/>
        <a:buChar char="•"/>
        <a:defRPr sz="11400" kern="1200">
          <a:solidFill>
            <a:schemeClr val="tx1"/>
          </a:solidFill>
          <a:latin typeface="+mn-lt"/>
          <a:ea typeface="+mn-ea"/>
          <a:cs typeface="+mn-cs"/>
        </a:defRPr>
      </a:lvl3pPr>
      <a:lvl4pPr marL="7529604" indent="-1075661" algn="l" defTabSz="4302633"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680916" indent="-1075661" algn="l" defTabSz="4302633"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1832231" indent="-1075661" algn="l" defTabSz="4302633"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3983548" indent="-1075661" algn="l" defTabSz="4302633"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134864" indent="-1075661" algn="l" defTabSz="4302633"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286176" indent="-1075661" algn="l" defTabSz="4302633"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02633" rtl="0" eaLnBrk="1" latinLnBrk="0" hangingPunct="1">
        <a:defRPr sz="8700" kern="1200">
          <a:solidFill>
            <a:schemeClr val="tx1"/>
          </a:solidFill>
          <a:latin typeface="+mn-lt"/>
          <a:ea typeface="+mn-ea"/>
          <a:cs typeface="+mn-cs"/>
        </a:defRPr>
      </a:lvl1pPr>
      <a:lvl2pPr marL="2151316" algn="l" defTabSz="4302633" rtl="0" eaLnBrk="1" latinLnBrk="0" hangingPunct="1">
        <a:defRPr sz="8700" kern="1200">
          <a:solidFill>
            <a:schemeClr val="tx1"/>
          </a:solidFill>
          <a:latin typeface="+mn-lt"/>
          <a:ea typeface="+mn-ea"/>
          <a:cs typeface="+mn-cs"/>
        </a:defRPr>
      </a:lvl2pPr>
      <a:lvl3pPr marL="4302633" algn="l" defTabSz="4302633" rtl="0" eaLnBrk="1" latinLnBrk="0" hangingPunct="1">
        <a:defRPr sz="8700" kern="1200">
          <a:solidFill>
            <a:schemeClr val="tx1"/>
          </a:solidFill>
          <a:latin typeface="+mn-lt"/>
          <a:ea typeface="+mn-ea"/>
          <a:cs typeface="+mn-cs"/>
        </a:defRPr>
      </a:lvl3pPr>
      <a:lvl4pPr marL="6453944" algn="l" defTabSz="4302633" rtl="0" eaLnBrk="1" latinLnBrk="0" hangingPunct="1">
        <a:defRPr sz="8700" kern="1200">
          <a:solidFill>
            <a:schemeClr val="tx1"/>
          </a:solidFill>
          <a:latin typeface="+mn-lt"/>
          <a:ea typeface="+mn-ea"/>
          <a:cs typeface="+mn-cs"/>
        </a:defRPr>
      </a:lvl4pPr>
      <a:lvl5pPr marL="8605261" algn="l" defTabSz="4302633" rtl="0" eaLnBrk="1" latinLnBrk="0" hangingPunct="1">
        <a:defRPr sz="8700" kern="1200">
          <a:solidFill>
            <a:schemeClr val="tx1"/>
          </a:solidFill>
          <a:latin typeface="+mn-lt"/>
          <a:ea typeface="+mn-ea"/>
          <a:cs typeface="+mn-cs"/>
        </a:defRPr>
      </a:lvl5pPr>
      <a:lvl6pPr marL="10756578" algn="l" defTabSz="4302633" rtl="0" eaLnBrk="1" latinLnBrk="0" hangingPunct="1">
        <a:defRPr sz="8700" kern="1200">
          <a:solidFill>
            <a:schemeClr val="tx1"/>
          </a:solidFill>
          <a:latin typeface="+mn-lt"/>
          <a:ea typeface="+mn-ea"/>
          <a:cs typeface="+mn-cs"/>
        </a:defRPr>
      </a:lvl6pPr>
      <a:lvl7pPr marL="12907892" algn="l" defTabSz="4302633" rtl="0" eaLnBrk="1" latinLnBrk="0" hangingPunct="1">
        <a:defRPr sz="8700" kern="1200">
          <a:solidFill>
            <a:schemeClr val="tx1"/>
          </a:solidFill>
          <a:latin typeface="+mn-lt"/>
          <a:ea typeface="+mn-ea"/>
          <a:cs typeface="+mn-cs"/>
        </a:defRPr>
      </a:lvl7pPr>
      <a:lvl8pPr marL="15059204" algn="l" defTabSz="4302633" rtl="0" eaLnBrk="1" latinLnBrk="0" hangingPunct="1">
        <a:defRPr sz="8700" kern="1200">
          <a:solidFill>
            <a:schemeClr val="tx1"/>
          </a:solidFill>
          <a:latin typeface="+mn-lt"/>
          <a:ea typeface="+mn-ea"/>
          <a:cs typeface="+mn-cs"/>
        </a:defRPr>
      </a:lvl8pPr>
      <a:lvl9pPr marL="17210520" algn="l" defTabSz="4302633"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7.emf"/><Relationship Id="rId12" Type="http://schemas.openxmlformats.org/officeDocument/2006/relationships/image" Target="../media/image18.emf"/><Relationship Id="rId13" Type="http://schemas.openxmlformats.org/officeDocument/2006/relationships/image" Target="../media/image19.emf"/><Relationship Id="rId14" Type="http://schemas.openxmlformats.org/officeDocument/2006/relationships/image" Target="../media/image20.emf"/><Relationship Id="rId15" Type="http://schemas.openxmlformats.org/officeDocument/2006/relationships/image" Target="../media/image21.png"/><Relationship Id="rId16" Type="http://schemas.openxmlformats.org/officeDocument/2006/relationships/image" Target="../media/image22.emf"/><Relationship Id="rId1" Type="http://schemas.openxmlformats.org/officeDocument/2006/relationships/vmlDrawing" Target="../drawings/vmlDrawing2.vml"/><Relationship Id="rId2" Type="http://schemas.openxmlformats.org/officeDocument/2006/relationships/slideLayout" Target="../slideLayouts/slideLayout1.xml"/><Relationship Id="rId3" Type="http://schemas.openxmlformats.org/officeDocument/2006/relationships/image" Target="../media/image12.emf"/><Relationship Id="rId4" Type="http://schemas.openxmlformats.org/officeDocument/2006/relationships/image" Target="../media/image13.emf"/><Relationship Id="rId5" Type="http://schemas.openxmlformats.org/officeDocument/2006/relationships/image" Target="../media/image14.emf"/><Relationship Id="rId6" Type="http://schemas.openxmlformats.org/officeDocument/2006/relationships/hyperlink" Target="http://crater-web.sr.unh.edu" TargetMode="External"/><Relationship Id="rId7" Type="http://schemas.openxmlformats.org/officeDocument/2006/relationships/oleObject" Target="../embeddings/oleObject5.bin"/><Relationship Id="rId8" Type="http://schemas.openxmlformats.org/officeDocument/2006/relationships/image" Target="../media/image11.emf"/><Relationship Id="rId9" Type="http://schemas.openxmlformats.org/officeDocument/2006/relationships/image" Target="../media/image15.png"/><Relationship Id="rId10" Type="http://schemas.openxmlformats.org/officeDocument/2006/relationships/image" Target="../media/image1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icture 47"/>
          <p:cNvPicPr>
            <a:picLocks noChangeAspect="1"/>
          </p:cNvPicPr>
          <p:nvPr/>
        </p:nvPicPr>
        <p:blipFill>
          <a:blip r:embed="rId3"/>
          <a:stretch>
            <a:fillRect/>
          </a:stretch>
        </p:blipFill>
        <p:spPr>
          <a:xfrm>
            <a:off x="1665211" y="30193638"/>
            <a:ext cx="8850389" cy="7080311"/>
          </a:xfrm>
          <a:prstGeom prst="rect">
            <a:avLst/>
          </a:prstGeom>
        </p:spPr>
      </p:pic>
      <p:pic>
        <p:nvPicPr>
          <p:cNvPr id="29" name="Picture 28"/>
          <p:cNvPicPr>
            <a:picLocks noChangeAspect="1"/>
          </p:cNvPicPr>
          <p:nvPr/>
        </p:nvPicPr>
        <p:blipFill>
          <a:blip r:embed="rId4"/>
          <a:stretch>
            <a:fillRect/>
          </a:stretch>
        </p:blipFill>
        <p:spPr>
          <a:xfrm>
            <a:off x="25722660" y="21230799"/>
            <a:ext cx="9614916" cy="6409944"/>
          </a:xfrm>
          <a:prstGeom prst="rect">
            <a:avLst/>
          </a:prstGeom>
        </p:spPr>
      </p:pic>
      <p:pic>
        <p:nvPicPr>
          <p:cNvPr id="5" name="Picture 4"/>
          <p:cNvPicPr>
            <a:picLocks noChangeAspect="1"/>
          </p:cNvPicPr>
          <p:nvPr/>
        </p:nvPicPr>
        <p:blipFill>
          <a:blip r:embed="rId5"/>
          <a:stretch>
            <a:fillRect/>
          </a:stretch>
        </p:blipFill>
        <p:spPr>
          <a:xfrm>
            <a:off x="11876685" y="10549018"/>
            <a:ext cx="13066116" cy="6097521"/>
          </a:xfrm>
          <a:prstGeom prst="rect">
            <a:avLst/>
          </a:prstGeom>
        </p:spPr>
      </p:pic>
      <p:sp>
        <p:nvSpPr>
          <p:cNvPr id="17" name="Rectangle 16"/>
          <p:cNvSpPr/>
          <p:nvPr/>
        </p:nvSpPr>
        <p:spPr>
          <a:xfrm>
            <a:off x="835742" y="39339534"/>
            <a:ext cx="3651592" cy="614680"/>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lIns="104487" tIns="52244" rIns="104487" bIns="52244" rtlCol="0" anchor="ctr"/>
          <a:lstStyle/>
          <a:p>
            <a:pPr algn="ctr"/>
            <a:endParaRPr lang="en-US"/>
          </a:p>
        </p:txBody>
      </p:sp>
      <p:sp>
        <p:nvSpPr>
          <p:cNvPr id="85" name="Text Placeholder 84"/>
          <p:cNvSpPr>
            <a:spLocks noGrp="1"/>
          </p:cNvSpPr>
          <p:nvPr>
            <p:ph type="body" sz="quarter" idx="20"/>
          </p:nvPr>
        </p:nvSpPr>
        <p:spPr>
          <a:xfrm>
            <a:off x="835740" y="18139722"/>
            <a:ext cx="10603593" cy="765808"/>
          </a:xfrm>
        </p:spPr>
        <p:txBody>
          <a:bodyPr/>
          <a:lstStyle/>
          <a:p>
            <a:r>
              <a:rPr lang="en-US" sz="3800" dirty="0" smtClean="0">
                <a:solidFill>
                  <a:srgbClr val="006FD5"/>
                </a:solidFill>
              </a:rPr>
              <a:t>Galactic Cosmic Radiation</a:t>
            </a:r>
            <a:endParaRPr lang="en-US" sz="3800" dirty="0">
              <a:solidFill>
                <a:srgbClr val="006FD5"/>
              </a:solidFill>
            </a:endParaRPr>
          </a:p>
        </p:txBody>
      </p:sp>
      <p:sp>
        <p:nvSpPr>
          <p:cNvPr id="89" name="Text Placeholder 88"/>
          <p:cNvSpPr>
            <a:spLocks noGrp="1"/>
          </p:cNvSpPr>
          <p:nvPr>
            <p:ph type="body" sz="quarter" idx="29"/>
          </p:nvPr>
        </p:nvSpPr>
        <p:spPr>
          <a:xfrm>
            <a:off x="25525144" y="38106944"/>
            <a:ext cx="10095504" cy="965863"/>
          </a:xfrm>
        </p:spPr>
        <p:txBody>
          <a:bodyPr numCol="2"/>
          <a:lstStyle/>
          <a:p>
            <a:pPr algn="l"/>
            <a:r>
              <a:rPr lang="en-US" sz="1500" u="none" dirty="0">
                <a:solidFill>
                  <a:srgbClr val="000000"/>
                </a:solidFill>
              </a:rPr>
              <a:t>Owens et al. (2017) </a:t>
            </a:r>
            <a:r>
              <a:rPr lang="en-US" sz="1500" b="0" u="none" dirty="0">
                <a:solidFill>
                  <a:srgbClr val="000000"/>
                </a:solidFill>
              </a:rPr>
              <a:t>, DOI: 10.1038/srep41548</a:t>
            </a:r>
          </a:p>
          <a:p>
            <a:pPr algn="l"/>
            <a:r>
              <a:rPr lang="en-US" sz="1500" u="none" dirty="0">
                <a:solidFill>
                  <a:srgbClr val="000000"/>
                </a:solidFill>
              </a:rPr>
              <a:t>Rahmanifard et al. (2017)</a:t>
            </a:r>
            <a:r>
              <a:rPr lang="en-US" sz="1500" b="0" u="none" dirty="0">
                <a:solidFill>
                  <a:srgbClr val="000000"/>
                </a:solidFill>
              </a:rPr>
              <a:t>, DOI: 10.3847/1538-4357/aa6191</a:t>
            </a:r>
          </a:p>
          <a:p>
            <a:pPr algn="l"/>
            <a:r>
              <a:rPr lang="en-US" sz="1500" u="none" dirty="0">
                <a:solidFill>
                  <a:srgbClr val="000000"/>
                </a:solidFill>
              </a:rPr>
              <a:t>Schwadron</a:t>
            </a:r>
            <a:r>
              <a:rPr lang="en-US" sz="1500" b="0" u="none" dirty="0">
                <a:solidFill>
                  <a:srgbClr val="000000"/>
                </a:solidFill>
              </a:rPr>
              <a:t> </a:t>
            </a:r>
            <a:r>
              <a:rPr lang="en-US" sz="1500" u="none" dirty="0">
                <a:solidFill>
                  <a:srgbClr val="000000"/>
                </a:solidFill>
              </a:rPr>
              <a:t>et al. (2012)</a:t>
            </a:r>
            <a:r>
              <a:rPr lang="en-US" sz="1500" b="0" u="none" dirty="0">
                <a:solidFill>
                  <a:srgbClr val="000000"/>
                </a:solidFill>
              </a:rPr>
              <a:t>, DOI: </a:t>
            </a:r>
            <a:r>
              <a:rPr lang="hr-HR" sz="1500" b="0" u="none" dirty="0">
                <a:solidFill>
                  <a:srgbClr val="000000"/>
                </a:solidFill>
              </a:rPr>
              <a:t>10.1029/2011JE003978</a:t>
            </a:r>
          </a:p>
          <a:p>
            <a:pPr algn="l"/>
            <a:r>
              <a:rPr lang="en-US" sz="1500" u="none" dirty="0">
                <a:solidFill>
                  <a:srgbClr val="000000"/>
                </a:solidFill>
              </a:rPr>
              <a:t>Schwadron et al. (2018)</a:t>
            </a:r>
            <a:r>
              <a:rPr lang="en-US" sz="1500" b="0" u="none" dirty="0">
                <a:solidFill>
                  <a:srgbClr val="000000"/>
                </a:solidFill>
              </a:rPr>
              <a:t>, DOI: 10.1002/</a:t>
            </a:r>
            <a:r>
              <a:rPr lang="en-US" sz="1500" b="0" u="none" dirty="0" smtClean="0">
                <a:solidFill>
                  <a:srgbClr val="000000"/>
                </a:solidFill>
              </a:rPr>
              <a:t>2017SW001803</a:t>
            </a:r>
          </a:p>
          <a:p>
            <a:pPr algn="l"/>
            <a:r>
              <a:rPr lang="en-US" sz="1500" u="none" dirty="0" smtClean="0">
                <a:solidFill>
                  <a:srgbClr val="000000"/>
                </a:solidFill>
              </a:rPr>
              <a:t>de Wet et al. </a:t>
            </a:r>
            <a:r>
              <a:rPr lang="en-US" sz="1500" b="0" u="none" dirty="0" smtClean="0">
                <a:solidFill>
                  <a:srgbClr val="000000"/>
                </a:solidFill>
              </a:rPr>
              <a:t>(in preparation) </a:t>
            </a:r>
          </a:p>
          <a:p>
            <a:pPr algn="l"/>
            <a:r>
              <a:rPr lang="en-US" sz="1500" u="none" dirty="0" smtClean="0">
                <a:solidFill>
                  <a:srgbClr val="000000"/>
                </a:solidFill>
              </a:rPr>
              <a:t>Rahmanifard et al</a:t>
            </a:r>
            <a:r>
              <a:rPr lang="en-US" sz="1500" b="0" u="none" dirty="0">
                <a:solidFill>
                  <a:srgbClr val="000000"/>
                </a:solidFill>
              </a:rPr>
              <a:t>. </a:t>
            </a:r>
            <a:r>
              <a:rPr lang="en-US" sz="1500" b="0" u="none" dirty="0" smtClean="0">
                <a:solidFill>
                  <a:srgbClr val="000000"/>
                </a:solidFill>
              </a:rPr>
              <a:t>(in </a:t>
            </a:r>
            <a:r>
              <a:rPr lang="en-US" sz="1500" b="0" u="none" dirty="0">
                <a:solidFill>
                  <a:srgbClr val="000000"/>
                </a:solidFill>
              </a:rPr>
              <a:t>preparation)</a:t>
            </a:r>
            <a:endParaRPr lang="en-US" sz="1500" b="0" u="none" dirty="0">
              <a:solidFill>
                <a:srgbClr val="000000"/>
              </a:solidFill>
            </a:endParaRPr>
          </a:p>
        </p:txBody>
      </p:sp>
      <p:sp>
        <p:nvSpPr>
          <p:cNvPr id="90" name="Text Placeholder 89"/>
          <p:cNvSpPr>
            <a:spLocks noGrp="1"/>
          </p:cNvSpPr>
          <p:nvPr>
            <p:ph type="body" sz="quarter" idx="30"/>
          </p:nvPr>
        </p:nvSpPr>
        <p:spPr>
          <a:xfrm>
            <a:off x="835778" y="39178178"/>
            <a:ext cx="3838896" cy="868110"/>
          </a:xfrm>
        </p:spPr>
        <p:txBody>
          <a:bodyPr/>
          <a:lstStyle/>
          <a:p>
            <a:r>
              <a:rPr lang="en-US" dirty="0">
                <a:solidFill>
                  <a:srgbClr val="F3F5FA"/>
                </a:solidFill>
                <a:latin typeface="+mn-lt"/>
              </a:rPr>
              <a:t>Acknowledgments:</a:t>
            </a:r>
          </a:p>
        </p:txBody>
      </p:sp>
      <p:sp>
        <p:nvSpPr>
          <p:cNvPr id="91" name="Text Placeholder 90"/>
          <p:cNvSpPr>
            <a:spLocks noGrp="1"/>
          </p:cNvSpPr>
          <p:nvPr>
            <p:ph type="body" sz="quarter" idx="96"/>
          </p:nvPr>
        </p:nvSpPr>
        <p:spPr>
          <a:xfrm>
            <a:off x="4545068" y="39067222"/>
            <a:ext cx="26997208" cy="1061962"/>
          </a:xfrm>
        </p:spPr>
        <p:txBody>
          <a:bodyPr/>
          <a:lstStyle/>
          <a:p>
            <a:r>
              <a:rPr lang="en-US" sz="1800" dirty="0" smtClean="0">
                <a:solidFill>
                  <a:schemeClr val="bg1"/>
                </a:solidFill>
                <a:latin typeface="+mn-lt"/>
              </a:rPr>
              <a:t>This work was</a:t>
            </a:r>
            <a:r>
              <a:rPr lang="en-US" sz="1800" dirty="0" smtClean="0">
                <a:solidFill>
                  <a:schemeClr val="bg1"/>
                </a:solidFill>
                <a:latin typeface="+mn-lt"/>
              </a:rPr>
              <a:t> funded by CRaTER under the LRO program (contract NNG11PA03C) and </a:t>
            </a:r>
            <a:r>
              <a:rPr lang="en-US" sz="1800" dirty="0">
                <a:solidFill>
                  <a:schemeClr val="bg1"/>
                </a:solidFill>
                <a:latin typeface="+mn-lt"/>
              </a:rPr>
              <a:t>DREAM2 (NASA grant NNX14AG13A</a:t>
            </a:r>
            <a:r>
              <a:rPr lang="en-US" sz="1800" dirty="0" smtClean="0">
                <a:solidFill>
                  <a:schemeClr val="bg1"/>
                </a:solidFill>
                <a:latin typeface="+mn-lt"/>
              </a:rPr>
              <a:t>)</a:t>
            </a:r>
            <a:r>
              <a:rPr lang="en-US" sz="1800" dirty="0" smtClean="0">
                <a:solidFill>
                  <a:schemeClr val="bg1"/>
                </a:solidFill>
                <a:latin typeface="+mn-lt"/>
              </a:rPr>
              <a:t>. </a:t>
            </a:r>
            <a:r>
              <a:rPr lang="en-US" sz="1800" dirty="0" smtClean="0">
                <a:solidFill>
                  <a:srgbClr val="FFFFFF"/>
                </a:solidFill>
                <a:latin typeface="+mn-lt"/>
              </a:rPr>
              <a:t>CRaTER data are available at </a:t>
            </a:r>
            <a:r>
              <a:rPr lang="en-US" sz="1800" dirty="0" smtClean="0">
                <a:solidFill>
                  <a:srgbClr val="FFFFFF"/>
                </a:solidFill>
                <a:latin typeface="+mn-lt"/>
                <a:hlinkClick r:id="rId6"/>
              </a:rPr>
              <a:t>http://crater-web.sr.unh.edu</a:t>
            </a:r>
            <a:r>
              <a:rPr lang="en-US" sz="1800" dirty="0" smtClean="0">
                <a:solidFill>
                  <a:srgbClr val="FFFFFF"/>
                </a:solidFill>
                <a:latin typeface="+mn-lt"/>
              </a:rPr>
              <a:t>.</a:t>
            </a:r>
          </a:p>
          <a:p>
            <a:r>
              <a:rPr lang="en-US" sz="1800" dirty="0">
                <a:solidFill>
                  <a:srgbClr val="FFFFFF"/>
                </a:solidFill>
                <a:latin typeface="+mn-lt"/>
              </a:rPr>
              <a:t>The authors would like to thank </a:t>
            </a:r>
            <a:r>
              <a:rPr lang="en-US" sz="1800" dirty="0">
                <a:solidFill>
                  <a:srgbClr val="FFFFFF"/>
                </a:solidFill>
                <a:latin typeface="+mn-lt"/>
              </a:rPr>
              <a:t>Tony Slaba </a:t>
            </a:r>
            <a:r>
              <a:rPr lang="en-US" sz="1800" dirty="0">
                <a:solidFill>
                  <a:srgbClr val="FFFFFF"/>
                </a:solidFill>
                <a:latin typeface="+mn-lt"/>
              </a:rPr>
              <a:t> </a:t>
            </a:r>
            <a:r>
              <a:rPr lang="en-US" sz="1800" dirty="0" smtClean="0">
                <a:solidFill>
                  <a:srgbClr val="FFFFFF"/>
                </a:solidFill>
                <a:latin typeface="+mn-lt"/>
              </a:rPr>
              <a:t>from NASA </a:t>
            </a:r>
            <a:r>
              <a:rPr lang="en-US" sz="1800" dirty="0">
                <a:solidFill>
                  <a:srgbClr val="FFFFFF"/>
                </a:solidFill>
                <a:latin typeface="+mn-lt"/>
              </a:rPr>
              <a:t>Langley Research </a:t>
            </a:r>
            <a:r>
              <a:rPr lang="en-US" sz="1800" dirty="0" smtClean="0">
                <a:solidFill>
                  <a:srgbClr val="FFFFFF"/>
                </a:solidFill>
                <a:latin typeface="+mn-lt"/>
              </a:rPr>
              <a:t>Center for </a:t>
            </a:r>
            <a:r>
              <a:rPr lang="en-US" sz="1800" dirty="0">
                <a:solidFill>
                  <a:srgbClr val="FFFFFF"/>
                </a:solidFill>
                <a:latin typeface="+mn-lt"/>
              </a:rPr>
              <a:t>his </a:t>
            </a:r>
            <a:r>
              <a:rPr lang="en-US" sz="1800" dirty="0" smtClean="0">
                <a:solidFill>
                  <a:srgbClr val="FFFFFF"/>
                </a:solidFill>
                <a:latin typeface="+mn-lt"/>
              </a:rPr>
              <a:t>helps with BON14 and the NASA risk model.</a:t>
            </a:r>
            <a:endParaRPr lang="en-US" sz="1800" dirty="0">
              <a:solidFill>
                <a:srgbClr val="FFFFFF"/>
              </a:solidFill>
              <a:latin typeface="+mn-lt"/>
            </a:endParaRPr>
          </a:p>
        </p:txBody>
      </p:sp>
      <p:sp>
        <p:nvSpPr>
          <p:cNvPr id="93" name="Text Placeholder 92"/>
          <p:cNvSpPr>
            <a:spLocks noGrp="1"/>
          </p:cNvSpPr>
          <p:nvPr>
            <p:ph type="body" sz="quarter" idx="150"/>
          </p:nvPr>
        </p:nvSpPr>
        <p:spPr>
          <a:xfrm>
            <a:off x="4068139" y="4905612"/>
            <a:ext cx="28291636" cy="990421"/>
          </a:xfrm>
        </p:spPr>
        <p:txBody>
          <a:bodyPr>
            <a:normAutofit/>
          </a:bodyPr>
          <a:lstStyle/>
          <a:p>
            <a:r>
              <a:rPr lang="en-US" sz="3400" dirty="0" smtClean="0"/>
              <a:t>Space </a:t>
            </a:r>
            <a:r>
              <a:rPr lang="en-US" sz="3400" dirty="0"/>
              <a:t>Science Center, University of New Hampshire, Durham, NH, </a:t>
            </a:r>
            <a:r>
              <a:rPr lang="en-US" sz="3400" dirty="0" smtClean="0"/>
              <a:t>USA (</a:t>
            </a:r>
            <a:r>
              <a:rPr lang="en-US" sz="3600" dirty="0" err="1" smtClean="0">
                <a:solidFill>
                  <a:srgbClr val="F3F5FA"/>
                </a:solidFill>
              </a:rPr>
              <a:t>F.Rahmanifard</a:t>
            </a:r>
            <a:r>
              <a:rPr lang="en-US" sz="3600" dirty="0" err="1" smtClean="0">
                <a:solidFill>
                  <a:srgbClr val="F3F5FA"/>
                </a:solidFill>
              </a:rPr>
              <a:t>@unh.edu</a:t>
            </a:r>
            <a:r>
              <a:rPr lang="en-US" sz="3600" dirty="0" smtClean="0">
                <a:solidFill>
                  <a:srgbClr val="F3F5FA"/>
                </a:solidFill>
              </a:rPr>
              <a:t>)</a:t>
            </a:r>
            <a:endParaRPr lang="en-US" sz="3600" dirty="0">
              <a:solidFill>
                <a:srgbClr val="F3F5FA"/>
              </a:solidFill>
            </a:endParaRPr>
          </a:p>
          <a:p>
            <a:endParaRPr lang="en-US" sz="3400" dirty="0"/>
          </a:p>
        </p:txBody>
      </p:sp>
      <p:sp>
        <p:nvSpPr>
          <p:cNvPr id="94" name="Text Placeholder 93"/>
          <p:cNvSpPr>
            <a:spLocks noGrp="1"/>
          </p:cNvSpPr>
          <p:nvPr>
            <p:ph type="body" sz="quarter" idx="151"/>
          </p:nvPr>
        </p:nvSpPr>
        <p:spPr>
          <a:xfrm>
            <a:off x="3105857" y="2962712"/>
            <a:ext cx="30291472" cy="1430716"/>
          </a:xfrm>
        </p:spPr>
        <p:txBody>
          <a:bodyPr>
            <a:noAutofit/>
          </a:bodyPr>
          <a:lstStyle/>
          <a:p>
            <a:r>
              <a:rPr lang="en-US" sz="5200" dirty="0"/>
              <a:t>F. Rahmanifard, W. C. de </a:t>
            </a:r>
            <a:r>
              <a:rPr lang="en-US" sz="5200" dirty="0"/>
              <a:t>Wet, N. A. Schwadron, </a:t>
            </a:r>
            <a:r>
              <a:rPr lang="en-US" sz="5200" dirty="0"/>
              <a:t>M. J. Owens, A. P. </a:t>
            </a:r>
            <a:r>
              <a:rPr lang="en-US" sz="5200" dirty="0" smtClean="0"/>
              <a:t>Jordan, </a:t>
            </a:r>
            <a:endParaRPr lang="en-US" sz="5200" dirty="0"/>
          </a:p>
          <a:p>
            <a:r>
              <a:rPr lang="en-US" sz="5200" dirty="0"/>
              <a:t>J. K. </a:t>
            </a:r>
            <a:r>
              <a:rPr lang="en-US" sz="5200" dirty="0"/>
              <a:t>Wilson, C. J. </a:t>
            </a:r>
            <a:r>
              <a:rPr lang="en-US" sz="5200" dirty="0" smtClean="0"/>
              <a:t>Joyce</a:t>
            </a:r>
            <a:r>
              <a:rPr lang="en-US" sz="5200" dirty="0"/>
              <a:t>, C. W. Smith</a:t>
            </a:r>
            <a:r>
              <a:rPr lang="en-US" sz="5200" dirty="0" smtClean="0"/>
              <a:t>, </a:t>
            </a:r>
            <a:r>
              <a:rPr lang="en-US" sz="5200" dirty="0"/>
              <a:t>H. E. </a:t>
            </a:r>
            <a:r>
              <a:rPr lang="en-US" sz="5200" dirty="0" smtClean="0"/>
              <a:t>Spence, </a:t>
            </a:r>
            <a:r>
              <a:rPr lang="en-US" sz="5200" dirty="0"/>
              <a:t>L. W. </a:t>
            </a:r>
            <a:r>
              <a:rPr lang="en-US" sz="5200" dirty="0" smtClean="0"/>
              <a:t>Townsend</a:t>
            </a:r>
            <a:endParaRPr lang="en-US" sz="5200" dirty="0"/>
          </a:p>
        </p:txBody>
      </p:sp>
      <p:sp>
        <p:nvSpPr>
          <p:cNvPr id="95" name="Text Placeholder 94"/>
          <p:cNvSpPr>
            <a:spLocks noGrp="1"/>
          </p:cNvSpPr>
          <p:nvPr>
            <p:ph type="body" sz="quarter" idx="153"/>
          </p:nvPr>
        </p:nvSpPr>
        <p:spPr>
          <a:xfrm>
            <a:off x="676054" y="146931"/>
            <a:ext cx="35341146" cy="1830611"/>
          </a:xfrm>
        </p:spPr>
        <p:txBody>
          <a:bodyPr>
            <a:noAutofit/>
          </a:bodyPr>
          <a:lstStyle/>
          <a:p>
            <a:r>
              <a:rPr lang="en-US" sz="9600" dirty="0"/>
              <a:t>Modulation of the Galactic Cosmic Radiation through Solar Cycle 25 for a Modern Secular Minimum Condition</a:t>
            </a:r>
          </a:p>
        </p:txBody>
      </p:sp>
      <p:sp>
        <p:nvSpPr>
          <p:cNvPr id="3" name="TextBox 2"/>
          <p:cNvSpPr txBox="1"/>
          <p:nvPr/>
        </p:nvSpPr>
        <p:spPr>
          <a:xfrm>
            <a:off x="43304534" y="4241028"/>
            <a:ext cx="211015" cy="521007"/>
          </a:xfrm>
          <a:prstGeom prst="rect">
            <a:avLst/>
          </a:prstGeom>
          <a:noFill/>
        </p:spPr>
        <p:txBody>
          <a:bodyPr wrap="none" lIns="104487" tIns="52244" rIns="104487" bIns="52244" rtlCol="0">
            <a:spAutoFit/>
          </a:bodyPr>
          <a:lstStyle/>
          <a:p>
            <a:endParaRPr lang="en-US" sz="2700" dirty="0">
              <a:latin typeface="Times New Roman" panose="02020603050405020304" pitchFamily="18" charset="0"/>
              <a:cs typeface="Times New Roman" panose="02020603050405020304" pitchFamily="18"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820528908"/>
              </p:ext>
            </p:extLst>
          </p:nvPr>
        </p:nvGraphicFramePr>
        <p:xfrm>
          <a:off x="18211800" y="20026000"/>
          <a:ext cx="152400" cy="181609"/>
        </p:xfrm>
        <a:graphic>
          <a:graphicData uri="http://schemas.openxmlformats.org/presentationml/2006/ole">
            <mc:AlternateContent xmlns:mc="http://schemas.openxmlformats.org/markup-compatibility/2006">
              <mc:Choice xmlns:v="urn:schemas-microsoft-com:vml" Requires="v">
                <p:oleObj spid="_x0000_s4318" name="Equation" r:id="rId7" imgW="114300" imgH="165100" progId="Equation.3">
                  <p:embed/>
                </p:oleObj>
              </mc:Choice>
              <mc:Fallback>
                <p:oleObj name="Equation" r:id="rId7" imgW="114300" imgH="165100" progId="Equation.3">
                  <p:embed/>
                  <p:pic>
                    <p:nvPicPr>
                      <p:cNvPr id="0" name=""/>
                      <p:cNvPicPr/>
                      <p:nvPr/>
                    </p:nvPicPr>
                    <p:blipFill>
                      <a:blip r:embed="rId8"/>
                      <a:stretch>
                        <a:fillRect/>
                      </a:stretch>
                    </p:blipFill>
                    <p:spPr>
                      <a:xfrm>
                        <a:off x="18211800" y="20026000"/>
                        <a:ext cx="152400" cy="181609"/>
                      </a:xfrm>
                      <a:prstGeom prst="rect">
                        <a:avLst/>
                      </a:prstGeom>
                    </p:spPr>
                  </p:pic>
                </p:oleObj>
              </mc:Fallback>
            </mc:AlternateContent>
          </a:graphicData>
        </a:graphic>
      </p:graphicFrame>
      <p:sp>
        <p:nvSpPr>
          <p:cNvPr id="11" name="TextBox 10"/>
          <p:cNvSpPr txBox="1"/>
          <p:nvPr/>
        </p:nvSpPr>
        <p:spPr>
          <a:xfrm>
            <a:off x="9911661" y="26487215"/>
            <a:ext cx="219299" cy="936505"/>
          </a:xfrm>
          <a:prstGeom prst="rect">
            <a:avLst/>
          </a:prstGeom>
          <a:noFill/>
        </p:spPr>
        <p:txBody>
          <a:bodyPr wrap="none" lIns="104487" tIns="52244" rIns="104487" bIns="52244" rtlCol="0">
            <a:spAutoFit/>
          </a:bodyPr>
          <a:lstStyle/>
          <a:p>
            <a:endParaRPr lang="en-US" sz="2700" dirty="0"/>
          </a:p>
          <a:p>
            <a:endParaRPr lang="en-US" sz="2700"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14269157" y="18384523"/>
            <a:ext cx="211015" cy="521007"/>
          </a:xfrm>
          <a:prstGeom prst="rect">
            <a:avLst/>
          </a:prstGeom>
          <a:noFill/>
        </p:spPr>
        <p:txBody>
          <a:bodyPr wrap="none" lIns="104487" tIns="52244" rIns="104487" bIns="52244" rtlCol="0">
            <a:spAutoFit/>
          </a:bodyPr>
          <a:lstStyle/>
          <a:p>
            <a:endParaRPr lang="en-US" sz="2700" dirty="0">
              <a:latin typeface="Times New Roman" panose="02020603050405020304" pitchFamily="18" charset="0"/>
              <a:cs typeface="Times New Roman" panose="02020603050405020304" pitchFamily="18" charset="0"/>
            </a:endParaRPr>
          </a:p>
        </p:txBody>
      </p:sp>
      <p:sp>
        <p:nvSpPr>
          <p:cNvPr id="38" name="Text Placeholder 84"/>
          <p:cNvSpPr txBox="1">
            <a:spLocks/>
          </p:cNvSpPr>
          <p:nvPr/>
        </p:nvSpPr>
        <p:spPr>
          <a:xfrm>
            <a:off x="965199" y="6400913"/>
            <a:ext cx="10474209" cy="765808"/>
          </a:xfrm>
          <a:prstGeom prst="rect">
            <a:avLst/>
          </a:prstGeom>
          <a:noFill/>
        </p:spPr>
        <p:txBody>
          <a:bodyPr wrap="square" lIns="89641" tIns="89641" rIns="89641" bIns="89641" anchor="ctr" anchorCtr="0">
            <a:spAutoFit/>
          </a:bodyPr>
          <a:lstStyle>
            <a:lvl1pPr marL="0" indent="0" algn="ctr" defTabSz="3765366" rtl="0" eaLnBrk="1" latinLnBrk="0" hangingPunct="1">
              <a:spcBef>
                <a:spcPct val="20000"/>
              </a:spcBef>
              <a:buFont typeface="Arial" pitchFamily="34" charset="0"/>
              <a:buNone/>
              <a:defRPr sz="3500" b="1" u="sng" kern="1200" baseline="0">
                <a:solidFill>
                  <a:schemeClr val="accent5">
                    <a:lumMod val="50000"/>
                  </a:schemeClr>
                </a:solidFill>
                <a:latin typeface="+mn-lt"/>
                <a:ea typeface="+mn-ea"/>
                <a:cs typeface="+mn-cs"/>
              </a:defRPr>
            </a:lvl1pPr>
            <a:lvl2pPr marL="3059360" indent="-1176677" algn="l" defTabSz="3765366" rtl="0" eaLnBrk="1" latinLnBrk="0" hangingPunct="1">
              <a:spcBef>
                <a:spcPct val="20000"/>
              </a:spcBef>
              <a:buFont typeface="Arial" pitchFamily="34" charset="0"/>
              <a:buChar char="–"/>
              <a:defRPr sz="11600" kern="1200">
                <a:solidFill>
                  <a:schemeClr val="tx1"/>
                </a:solidFill>
                <a:latin typeface="+mn-lt"/>
                <a:ea typeface="+mn-ea"/>
                <a:cs typeface="+mn-cs"/>
              </a:defRPr>
            </a:lvl2pPr>
            <a:lvl3pPr marL="4706708" indent="-941342" algn="l" defTabSz="3765366"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9391"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4pPr>
            <a:lvl5pPr marL="8472073"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r>
              <a:rPr lang="en-US" sz="3800" dirty="0" smtClean="0">
                <a:solidFill>
                  <a:schemeClr val="accent5">
                    <a:lumMod val="75000"/>
                  </a:schemeClr>
                </a:solidFill>
                <a:latin typeface="+mj-lt"/>
              </a:rPr>
              <a:t>Introduction</a:t>
            </a:r>
            <a:endParaRPr lang="en-US" sz="3800" dirty="0">
              <a:solidFill>
                <a:schemeClr val="accent5">
                  <a:lumMod val="75000"/>
                </a:schemeClr>
              </a:solidFill>
              <a:latin typeface="+mj-lt"/>
            </a:endParaRPr>
          </a:p>
        </p:txBody>
      </p:sp>
      <p:sp>
        <p:nvSpPr>
          <p:cNvPr id="43" name="TextBox 42"/>
          <p:cNvSpPr txBox="1"/>
          <p:nvPr/>
        </p:nvSpPr>
        <p:spPr>
          <a:xfrm>
            <a:off x="-17088472" y="19431518"/>
            <a:ext cx="211015" cy="521007"/>
          </a:xfrm>
          <a:prstGeom prst="rect">
            <a:avLst/>
          </a:prstGeom>
          <a:noFill/>
        </p:spPr>
        <p:txBody>
          <a:bodyPr wrap="none" lIns="104487" tIns="52244" rIns="104487" bIns="52244" rtlCol="0">
            <a:spAutoFit/>
          </a:bodyPr>
          <a:lstStyle/>
          <a:p>
            <a:endParaRPr lang="en-US" sz="2700" dirty="0">
              <a:latin typeface="Times New Roman" panose="02020603050405020304" pitchFamily="18" charset="0"/>
              <a:cs typeface="Times New Roman" panose="02020603050405020304" pitchFamily="18" charset="0"/>
            </a:endParaRPr>
          </a:p>
        </p:txBody>
      </p:sp>
      <p:sp>
        <p:nvSpPr>
          <p:cNvPr id="68" name="Text Placeholder 87"/>
          <p:cNvSpPr txBox="1">
            <a:spLocks/>
          </p:cNvSpPr>
          <p:nvPr/>
        </p:nvSpPr>
        <p:spPr>
          <a:xfrm>
            <a:off x="25206057" y="30559582"/>
            <a:ext cx="10508515" cy="765808"/>
          </a:xfrm>
          <a:prstGeom prst="rect">
            <a:avLst/>
          </a:prstGeom>
          <a:noFill/>
        </p:spPr>
        <p:txBody>
          <a:bodyPr wrap="square" lIns="89641" tIns="89641" rIns="89641" bIns="89641" anchor="ctr" anchorCtr="0">
            <a:spAutoFit/>
          </a:bodyPr>
          <a:lstStyle>
            <a:lvl1pPr marL="0" indent="0" algn="ctr" defTabSz="3765366" rtl="0" eaLnBrk="1" latinLnBrk="0" hangingPunct="1">
              <a:spcBef>
                <a:spcPct val="20000"/>
              </a:spcBef>
              <a:buFont typeface="Arial" pitchFamily="34" charset="0"/>
              <a:buNone/>
              <a:defRPr sz="3500" b="1" u="sng" kern="1200" baseline="0">
                <a:solidFill>
                  <a:schemeClr val="accent5">
                    <a:lumMod val="50000"/>
                  </a:schemeClr>
                </a:solidFill>
                <a:latin typeface="+mn-lt"/>
                <a:ea typeface="+mn-ea"/>
                <a:cs typeface="+mn-cs"/>
              </a:defRPr>
            </a:lvl1pPr>
            <a:lvl2pPr marL="3059360" indent="-1176677" algn="l" defTabSz="3765366" rtl="0" eaLnBrk="1" latinLnBrk="0" hangingPunct="1">
              <a:spcBef>
                <a:spcPct val="20000"/>
              </a:spcBef>
              <a:buFont typeface="Arial" pitchFamily="34" charset="0"/>
              <a:buChar char="–"/>
              <a:defRPr sz="11600" kern="1200">
                <a:solidFill>
                  <a:schemeClr val="tx1"/>
                </a:solidFill>
                <a:latin typeface="+mn-lt"/>
                <a:ea typeface="+mn-ea"/>
                <a:cs typeface="+mn-cs"/>
              </a:defRPr>
            </a:lvl2pPr>
            <a:lvl3pPr marL="4706708" indent="-941342" algn="l" defTabSz="3765366"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9391"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4pPr>
            <a:lvl5pPr marL="8472073"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r>
              <a:rPr lang="en-US" sz="3800" dirty="0" smtClean="0">
                <a:solidFill>
                  <a:srgbClr val="006FD5"/>
                </a:solidFill>
              </a:rPr>
              <a:t>Conclusions</a:t>
            </a:r>
            <a:endParaRPr lang="en-US" sz="3800" dirty="0">
              <a:solidFill>
                <a:srgbClr val="006FD5"/>
              </a:solidFill>
            </a:endParaRPr>
          </a:p>
        </p:txBody>
      </p:sp>
      <p:sp>
        <p:nvSpPr>
          <p:cNvPr id="69" name="Text Placeholder 90"/>
          <p:cNvSpPr txBox="1">
            <a:spLocks/>
          </p:cNvSpPr>
          <p:nvPr/>
        </p:nvSpPr>
        <p:spPr>
          <a:xfrm>
            <a:off x="18364200" y="24912407"/>
            <a:ext cx="17256448" cy="841925"/>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endParaRPr lang="en-US" dirty="0"/>
          </a:p>
        </p:txBody>
      </p:sp>
      <p:pic>
        <p:nvPicPr>
          <p:cNvPr id="78" name="Picture 77" descr="logo_unh.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5740" y="2260187"/>
            <a:ext cx="3760488" cy="3017520"/>
          </a:xfrm>
          <a:prstGeom prst="rect">
            <a:avLst/>
          </a:prstGeom>
        </p:spPr>
      </p:pic>
      <p:sp>
        <p:nvSpPr>
          <p:cNvPr id="96" name="Text Placeholder 82"/>
          <p:cNvSpPr txBox="1">
            <a:spLocks/>
          </p:cNvSpPr>
          <p:nvPr/>
        </p:nvSpPr>
        <p:spPr>
          <a:xfrm>
            <a:off x="835777" y="7041589"/>
            <a:ext cx="10603555" cy="10369127"/>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marL="208975" indent="-313461" algn="just">
              <a:buFont typeface="Arial"/>
              <a:buChar char="•"/>
            </a:pPr>
            <a:r>
              <a:rPr lang="en-US" sz="3000" dirty="0" smtClean="0">
                <a:solidFill>
                  <a:schemeClr val="tx1"/>
                </a:solidFill>
                <a:latin typeface="+mn-lt"/>
              </a:rPr>
              <a:t>A persistent </a:t>
            </a:r>
            <a:r>
              <a:rPr lang="en-US" sz="3000" dirty="0">
                <a:solidFill>
                  <a:schemeClr val="tx1"/>
                </a:solidFill>
                <a:latin typeface="+mn-lt"/>
              </a:rPr>
              <a:t>decline in the strength of solar cycles indicate that we are at the beginning of a secular solar minimum. </a:t>
            </a:r>
          </a:p>
          <a:p>
            <a:pPr marL="208975" indent="-313461" algn="just">
              <a:buFont typeface="Arial"/>
              <a:buChar char="•"/>
            </a:pPr>
            <a:r>
              <a:rPr lang="en-US" sz="3000" dirty="0">
                <a:solidFill>
                  <a:schemeClr val="tx1"/>
                </a:solidFill>
                <a:latin typeface="+mn-lt"/>
              </a:rPr>
              <a:t>The fluxes of galactic cosmic rays (GCRs) have increased to levels never reported previously in the space age. </a:t>
            </a:r>
          </a:p>
          <a:p>
            <a:pPr marL="208975" indent="-313461" algn="just">
              <a:buFont typeface="Arial"/>
              <a:buChar char="•"/>
            </a:pPr>
            <a:r>
              <a:rPr lang="en-US" sz="3000" dirty="0">
                <a:solidFill>
                  <a:schemeClr val="tx1"/>
                </a:solidFill>
                <a:latin typeface="+mn-lt"/>
              </a:rPr>
              <a:t>This might limit safe human space exploration over long-term missions (e.g., to Mars). </a:t>
            </a:r>
          </a:p>
          <a:p>
            <a:pPr marL="208975" indent="-313461" algn="just">
              <a:buFont typeface="Arial"/>
              <a:buChar char="•"/>
            </a:pPr>
            <a:r>
              <a:rPr lang="en-US" sz="3000" dirty="0">
                <a:solidFill>
                  <a:schemeClr val="tx1"/>
                </a:solidFill>
                <a:latin typeface="+mn-lt"/>
              </a:rPr>
              <a:t>We use data from the Cosmic Ray Telescope for the Effects of Radiation (CRaTER) to investigate the space radiation environment through solar cycle 24. </a:t>
            </a:r>
          </a:p>
          <a:p>
            <a:pPr marL="208975" indent="-313461" algn="just">
              <a:buFont typeface="Arial"/>
              <a:buChar char="•"/>
            </a:pPr>
            <a:r>
              <a:rPr lang="en-US" sz="3000" dirty="0">
                <a:solidFill>
                  <a:schemeClr val="tx1"/>
                </a:solidFill>
                <a:latin typeface="+mn-lt"/>
              </a:rPr>
              <a:t>We examine the correlation between the heliospheric magnetic field (HMF), the global solar wind speed, and the modulation potential of the GCRs. </a:t>
            </a:r>
          </a:p>
          <a:p>
            <a:pPr marL="208975" indent="-313461" algn="just">
              <a:buFont typeface="Arial"/>
              <a:buChar char="•"/>
            </a:pPr>
            <a:r>
              <a:rPr lang="en-US" sz="3000" dirty="0">
                <a:solidFill>
                  <a:schemeClr val="tx1"/>
                </a:solidFill>
                <a:latin typeface="+mn-lt"/>
              </a:rPr>
              <a:t>We apply this correlation to past secular minima conditions, including the Dalton (1790-1830) and the Gleissberg (1890-1920) as possible scenarios to predict the modulation potential and dose rates of GCRs through solar cycle 25</a:t>
            </a:r>
            <a:r>
              <a:rPr lang="en-US" sz="3000" dirty="0" smtClean="0">
                <a:solidFill>
                  <a:schemeClr val="tx1"/>
                </a:solidFill>
                <a:latin typeface="+mn-lt"/>
              </a:rPr>
              <a:t>.</a:t>
            </a:r>
          </a:p>
          <a:p>
            <a:pPr marL="208975" indent="-313461" algn="just">
              <a:buFont typeface="Arial"/>
              <a:buChar char="•"/>
            </a:pPr>
            <a:r>
              <a:rPr lang="en-US" sz="3200" dirty="0">
                <a:solidFill>
                  <a:schemeClr val="tx1"/>
                </a:solidFill>
                <a:latin typeface="+mn-lt"/>
              </a:rPr>
              <a:t>We used these results to determine the most conservative permissible mission duration (</a:t>
            </a:r>
            <a:r>
              <a:rPr lang="en-US" sz="3200" dirty="0" smtClean="0">
                <a:solidFill>
                  <a:schemeClr val="tx1"/>
                </a:solidFill>
                <a:latin typeface="+mn-lt"/>
              </a:rPr>
              <a:t>PMD) based </a:t>
            </a:r>
            <a:r>
              <a:rPr lang="en-US" sz="3200" dirty="0">
                <a:solidFill>
                  <a:schemeClr val="tx1"/>
                </a:solidFill>
                <a:latin typeface="+mn-lt"/>
              </a:rPr>
              <a:t>on a </a:t>
            </a:r>
            <a:r>
              <a:rPr lang="en-US" sz="3200" dirty="0" smtClean="0">
                <a:solidFill>
                  <a:schemeClr val="tx1"/>
                </a:solidFill>
                <a:latin typeface="+mn-lt"/>
              </a:rPr>
              <a:t>3% </a:t>
            </a:r>
            <a:r>
              <a:rPr lang="en-US" sz="3200" dirty="0">
                <a:solidFill>
                  <a:schemeClr val="tx1"/>
                </a:solidFill>
                <a:latin typeface="+mn-lt"/>
              </a:rPr>
              <a:t>risk of exposure-induced death (REID) at the upper </a:t>
            </a:r>
            <a:r>
              <a:rPr lang="en-US" sz="3200" dirty="0" smtClean="0">
                <a:solidFill>
                  <a:schemeClr val="tx1"/>
                </a:solidFill>
                <a:latin typeface="+mn-lt"/>
              </a:rPr>
              <a:t>95% </a:t>
            </a:r>
            <a:r>
              <a:rPr lang="en-US" sz="3200" dirty="0">
                <a:solidFill>
                  <a:schemeClr val="tx1"/>
                </a:solidFill>
                <a:latin typeface="+mn-lt"/>
              </a:rPr>
              <a:t>confidence interval in interplanetary space</a:t>
            </a:r>
            <a:r>
              <a:rPr lang="en-US" sz="3200" dirty="0" smtClean="0">
                <a:solidFill>
                  <a:schemeClr val="tx1"/>
                </a:solidFill>
                <a:latin typeface="+mn-lt"/>
              </a:rPr>
              <a:t>.</a:t>
            </a:r>
            <a:endParaRPr lang="en-US" sz="3200" dirty="0">
              <a:solidFill>
                <a:schemeClr val="tx1"/>
              </a:solidFill>
              <a:latin typeface="+mn-lt"/>
            </a:endParaRPr>
          </a:p>
        </p:txBody>
      </p:sp>
      <p:sp>
        <p:nvSpPr>
          <p:cNvPr id="57" name="Text Placeholder 84"/>
          <p:cNvSpPr txBox="1">
            <a:spLocks/>
          </p:cNvSpPr>
          <p:nvPr/>
        </p:nvSpPr>
        <p:spPr>
          <a:xfrm>
            <a:off x="835702" y="25279614"/>
            <a:ext cx="10603631" cy="765808"/>
          </a:xfrm>
          <a:prstGeom prst="rect">
            <a:avLst/>
          </a:prstGeom>
          <a:noFill/>
        </p:spPr>
        <p:txBody>
          <a:bodyPr wrap="square" lIns="89641" tIns="89641" rIns="89641" bIns="89641" anchor="ctr" anchorCtr="0">
            <a:spAutoFit/>
          </a:bodyPr>
          <a:lstStyle>
            <a:lvl1pPr marL="0" indent="0" algn="ctr" defTabSz="3765368" rtl="0" eaLnBrk="1" latinLnBrk="0" hangingPunct="1">
              <a:spcBef>
                <a:spcPct val="20000"/>
              </a:spcBef>
              <a:buFont typeface="Arial" pitchFamily="34" charset="0"/>
              <a:buNone/>
              <a:defRPr sz="3600" b="1" u="sng" kern="1200" baseline="0">
                <a:solidFill>
                  <a:schemeClr val="accent5">
                    <a:lumMod val="50000"/>
                  </a:schemeClr>
                </a:solidFill>
                <a:latin typeface="+mn-lt"/>
                <a:ea typeface="+mn-ea"/>
                <a:cs typeface="+mn-cs"/>
              </a:defRPr>
            </a:lvl1pPr>
            <a:lvl2pPr marL="3059360" indent="-1176676" algn="l" defTabSz="3765368" rtl="0" eaLnBrk="1" latinLnBrk="0" hangingPunct="1">
              <a:spcBef>
                <a:spcPct val="20000"/>
              </a:spcBef>
              <a:buFont typeface="Arial" pitchFamily="34" charset="0"/>
              <a:buChar char="–"/>
              <a:defRPr sz="11600" kern="1200">
                <a:solidFill>
                  <a:schemeClr val="tx1"/>
                </a:solidFill>
                <a:latin typeface="+mn-lt"/>
                <a:ea typeface="+mn-ea"/>
                <a:cs typeface="+mn-cs"/>
              </a:defRPr>
            </a:lvl2pPr>
            <a:lvl3pPr marL="4706708" indent="-941344" algn="l" defTabSz="3765368" rtl="0" eaLnBrk="1" latinLnBrk="0" hangingPunct="1">
              <a:spcBef>
                <a:spcPct val="20000"/>
              </a:spcBef>
              <a:buFont typeface="Arial" pitchFamily="34" charset="0"/>
              <a:buChar char="•"/>
              <a:defRPr sz="10000" kern="1200">
                <a:solidFill>
                  <a:schemeClr val="tx1"/>
                </a:solidFill>
                <a:latin typeface="+mn-lt"/>
                <a:ea typeface="+mn-ea"/>
                <a:cs typeface="+mn-cs"/>
              </a:defRPr>
            </a:lvl3pPr>
            <a:lvl4pPr marL="6589392" indent="-941344" algn="l" defTabSz="3765368" rtl="0" eaLnBrk="1" latinLnBrk="0" hangingPunct="1">
              <a:spcBef>
                <a:spcPct val="20000"/>
              </a:spcBef>
              <a:buFont typeface="Arial" pitchFamily="34" charset="0"/>
              <a:buChar char="–"/>
              <a:defRPr sz="8400" kern="1200">
                <a:solidFill>
                  <a:schemeClr val="tx1"/>
                </a:solidFill>
                <a:latin typeface="+mn-lt"/>
                <a:ea typeface="+mn-ea"/>
                <a:cs typeface="+mn-cs"/>
              </a:defRPr>
            </a:lvl4pPr>
            <a:lvl5pPr marL="8472072" indent="-941344" algn="l" defTabSz="3765368" rtl="0" eaLnBrk="1" latinLnBrk="0" hangingPunct="1">
              <a:spcBef>
                <a:spcPct val="20000"/>
              </a:spcBef>
              <a:buFont typeface="Arial" pitchFamily="34" charset="0"/>
              <a:buChar char="»"/>
              <a:defRPr sz="8400" kern="1200">
                <a:solidFill>
                  <a:schemeClr val="tx1"/>
                </a:solidFill>
                <a:latin typeface="+mn-lt"/>
                <a:ea typeface="+mn-ea"/>
                <a:cs typeface="+mn-cs"/>
              </a:defRPr>
            </a:lvl5pPr>
            <a:lvl6pPr marL="10354756" indent="-941344" algn="l" defTabSz="3765368" rtl="0" eaLnBrk="1" latinLnBrk="0" hangingPunct="1">
              <a:spcBef>
                <a:spcPct val="20000"/>
              </a:spcBef>
              <a:buFont typeface="Arial" pitchFamily="34" charset="0"/>
              <a:buChar char="•"/>
              <a:defRPr sz="8400" kern="1200">
                <a:solidFill>
                  <a:schemeClr val="tx1"/>
                </a:solidFill>
                <a:latin typeface="+mn-lt"/>
                <a:ea typeface="+mn-ea"/>
                <a:cs typeface="+mn-cs"/>
              </a:defRPr>
            </a:lvl6pPr>
            <a:lvl7pPr marL="12237440" indent="-941344" algn="l" defTabSz="3765368" rtl="0" eaLnBrk="1" latinLnBrk="0" hangingPunct="1">
              <a:spcBef>
                <a:spcPct val="20000"/>
              </a:spcBef>
              <a:buFont typeface="Arial" pitchFamily="34" charset="0"/>
              <a:buChar char="•"/>
              <a:defRPr sz="8400" kern="1200">
                <a:solidFill>
                  <a:schemeClr val="tx1"/>
                </a:solidFill>
                <a:latin typeface="+mn-lt"/>
                <a:ea typeface="+mn-ea"/>
                <a:cs typeface="+mn-cs"/>
              </a:defRPr>
            </a:lvl7pPr>
            <a:lvl8pPr marL="14120124" indent="-941344" algn="l" defTabSz="3765368" rtl="0" eaLnBrk="1" latinLnBrk="0" hangingPunct="1">
              <a:spcBef>
                <a:spcPct val="20000"/>
              </a:spcBef>
              <a:buFont typeface="Arial" pitchFamily="34" charset="0"/>
              <a:buChar char="•"/>
              <a:defRPr sz="8400" kern="1200">
                <a:solidFill>
                  <a:schemeClr val="tx1"/>
                </a:solidFill>
                <a:latin typeface="+mn-lt"/>
                <a:ea typeface="+mn-ea"/>
                <a:cs typeface="+mn-cs"/>
              </a:defRPr>
            </a:lvl8pPr>
            <a:lvl9pPr marL="16002804" indent="-941344" algn="l" defTabSz="3765368" rtl="0" eaLnBrk="1" latinLnBrk="0" hangingPunct="1">
              <a:spcBef>
                <a:spcPct val="20000"/>
              </a:spcBef>
              <a:buFont typeface="Arial" pitchFamily="34" charset="0"/>
              <a:buChar char="•"/>
              <a:defRPr sz="8400" kern="1200">
                <a:solidFill>
                  <a:schemeClr val="tx1"/>
                </a:solidFill>
                <a:latin typeface="+mn-lt"/>
                <a:ea typeface="+mn-ea"/>
                <a:cs typeface="+mn-cs"/>
              </a:defRPr>
            </a:lvl9pPr>
          </a:lstStyle>
          <a:p>
            <a:r>
              <a:rPr lang="en-US" sz="3800" dirty="0" smtClean="0">
                <a:solidFill>
                  <a:srgbClr val="006FD5"/>
                </a:solidFill>
              </a:rPr>
              <a:t>Modulation Potential</a:t>
            </a:r>
            <a:endParaRPr lang="en-US" sz="3800" dirty="0">
              <a:solidFill>
                <a:srgbClr val="006FD5"/>
              </a:solidFill>
            </a:endParaRPr>
          </a:p>
        </p:txBody>
      </p:sp>
      <p:sp>
        <p:nvSpPr>
          <p:cNvPr id="58" name="Text Placeholder 87"/>
          <p:cNvSpPr txBox="1">
            <a:spLocks/>
          </p:cNvSpPr>
          <p:nvPr/>
        </p:nvSpPr>
        <p:spPr>
          <a:xfrm>
            <a:off x="25256589" y="37641265"/>
            <a:ext cx="10457983" cy="673494"/>
          </a:xfrm>
          <a:prstGeom prst="rect">
            <a:avLst/>
          </a:prstGeom>
          <a:noFill/>
        </p:spPr>
        <p:txBody>
          <a:bodyPr wrap="square" lIns="89641" tIns="89641" rIns="89641" bIns="89641" anchor="ctr" anchorCtr="0">
            <a:spAutoFit/>
          </a:bodyPr>
          <a:lstStyle>
            <a:lvl1pPr marL="0" indent="0" algn="ctr" defTabSz="3765366" rtl="0" eaLnBrk="1" latinLnBrk="0" hangingPunct="1">
              <a:spcBef>
                <a:spcPct val="20000"/>
              </a:spcBef>
              <a:buFont typeface="Arial" pitchFamily="34" charset="0"/>
              <a:buNone/>
              <a:defRPr sz="3500" b="1" u="sng" kern="1200" baseline="0">
                <a:solidFill>
                  <a:schemeClr val="accent5">
                    <a:lumMod val="50000"/>
                  </a:schemeClr>
                </a:solidFill>
                <a:latin typeface="+mn-lt"/>
                <a:ea typeface="+mn-ea"/>
                <a:cs typeface="+mn-cs"/>
              </a:defRPr>
            </a:lvl1pPr>
            <a:lvl2pPr marL="3059360" indent="-1176677" algn="l" defTabSz="3765366" rtl="0" eaLnBrk="1" latinLnBrk="0" hangingPunct="1">
              <a:spcBef>
                <a:spcPct val="20000"/>
              </a:spcBef>
              <a:buFont typeface="Arial" pitchFamily="34" charset="0"/>
              <a:buChar char="–"/>
              <a:defRPr sz="11600" kern="1200">
                <a:solidFill>
                  <a:schemeClr val="tx1"/>
                </a:solidFill>
                <a:latin typeface="+mn-lt"/>
                <a:ea typeface="+mn-ea"/>
                <a:cs typeface="+mn-cs"/>
              </a:defRPr>
            </a:lvl2pPr>
            <a:lvl3pPr marL="4706708" indent="-941342" algn="l" defTabSz="3765366"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9391"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4pPr>
            <a:lvl5pPr marL="8472073"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r>
              <a:rPr lang="en-US" sz="2500" dirty="0">
                <a:solidFill>
                  <a:srgbClr val="006FD5"/>
                </a:solidFill>
              </a:rPr>
              <a:t>References</a:t>
            </a:r>
            <a:r>
              <a:rPr lang="en-US" sz="3200" dirty="0">
                <a:solidFill>
                  <a:srgbClr val="006FD5"/>
                </a:solidFill>
              </a:rPr>
              <a:t>:</a:t>
            </a:r>
          </a:p>
        </p:txBody>
      </p:sp>
      <p:sp>
        <p:nvSpPr>
          <p:cNvPr id="107" name="Text Placeholder 82"/>
          <p:cNvSpPr txBox="1">
            <a:spLocks/>
          </p:cNvSpPr>
          <p:nvPr/>
        </p:nvSpPr>
        <p:spPr>
          <a:xfrm>
            <a:off x="965199" y="18701478"/>
            <a:ext cx="10474133" cy="6361875"/>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marL="208975" indent="-313461" algn="just">
              <a:spcBef>
                <a:spcPts val="2057"/>
              </a:spcBef>
              <a:buFont typeface="Arial"/>
              <a:buChar char="•"/>
            </a:pPr>
            <a:r>
              <a:rPr lang="en-US" sz="3000" dirty="0">
                <a:solidFill>
                  <a:srgbClr val="000000"/>
                </a:solidFill>
                <a:latin typeface="+mn-lt"/>
              </a:rPr>
              <a:t>GCRs are energetic charged particles, accelerated in supernova explosions that enter the heliosphere at a constant rate. </a:t>
            </a:r>
          </a:p>
          <a:p>
            <a:pPr marL="208975" indent="-313461" algn="just">
              <a:buFont typeface="Arial"/>
              <a:buChar char="•"/>
            </a:pPr>
            <a:r>
              <a:rPr lang="en-US" sz="3000" dirty="0">
                <a:solidFill>
                  <a:srgbClr val="000000"/>
                </a:solidFill>
                <a:latin typeface="+mn-lt"/>
              </a:rPr>
              <a:t>They consist of protons, heavier ions and electrons. </a:t>
            </a:r>
          </a:p>
          <a:p>
            <a:pPr marL="208975" indent="-313461" algn="just">
              <a:buFont typeface="Arial"/>
              <a:buChar char="•"/>
            </a:pPr>
            <a:r>
              <a:rPr lang="en-US" sz="3000" dirty="0">
                <a:solidFill>
                  <a:srgbClr val="000000"/>
                </a:solidFill>
                <a:latin typeface="+mn-lt"/>
              </a:rPr>
              <a:t>Most of them are filtered at the interface between the heliosphere and the interstellar medium. </a:t>
            </a:r>
          </a:p>
          <a:p>
            <a:pPr marL="208975" indent="-313461" algn="just">
              <a:buFont typeface="Arial"/>
              <a:buChar char="•"/>
            </a:pPr>
            <a:r>
              <a:rPr lang="en-US" sz="3000" dirty="0">
                <a:solidFill>
                  <a:srgbClr val="000000"/>
                </a:solidFill>
                <a:latin typeface="+mn-lt"/>
              </a:rPr>
              <a:t>The remaining </a:t>
            </a:r>
            <a:r>
              <a:rPr lang="en-US" sz="3000" dirty="0" smtClean="0">
                <a:solidFill>
                  <a:srgbClr val="000000"/>
                </a:solidFill>
                <a:latin typeface="+mn-lt"/>
              </a:rPr>
              <a:t>ions that enter the heliosphere </a:t>
            </a:r>
            <a:r>
              <a:rPr lang="en-US" sz="3000" dirty="0">
                <a:solidFill>
                  <a:srgbClr val="000000"/>
                </a:solidFill>
                <a:latin typeface="+mn-lt"/>
              </a:rPr>
              <a:t>are modulated by the HMF. Thus, solar cycles affect their flux in the inner heliosphere. </a:t>
            </a:r>
          </a:p>
          <a:p>
            <a:pPr marL="208975" indent="-313461" algn="just">
              <a:buFont typeface="Arial"/>
              <a:buChar char="•"/>
            </a:pPr>
            <a:r>
              <a:rPr lang="en-US" sz="3000" dirty="0">
                <a:solidFill>
                  <a:srgbClr val="000000"/>
                </a:solidFill>
                <a:latin typeface="+mn-lt"/>
              </a:rPr>
              <a:t>GCRs are highly energetic and penetrating, albeit with low fluxes. </a:t>
            </a:r>
            <a:r>
              <a:rPr lang="en-US" sz="3000" dirty="0">
                <a:solidFill>
                  <a:srgbClr val="000000"/>
                </a:solidFill>
                <a:latin typeface="+mn-lt"/>
              </a:rPr>
              <a:t>T</a:t>
            </a:r>
            <a:r>
              <a:rPr lang="en-US" sz="3000" dirty="0" smtClean="0">
                <a:solidFill>
                  <a:srgbClr val="000000"/>
                </a:solidFill>
                <a:latin typeface="+mn-lt"/>
              </a:rPr>
              <a:t>hey </a:t>
            </a:r>
            <a:r>
              <a:rPr lang="en-US" sz="3000" dirty="0">
                <a:solidFill>
                  <a:srgbClr val="000000"/>
                </a:solidFill>
                <a:latin typeface="+mn-lt"/>
              </a:rPr>
              <a:t>need time to build doses and are associated with long-term </a:t>
            </a:r>
            <a:r>
              <a:rPr lang="en-US" sz="3000" dirty="0" smtClean="0">
                <a:solidFill>
                  <a:srgbClr val="000000"/>
                </a:solidFill>
                <a:latin typeface="+mn-lt"/>
              </a:rPr>
              <a:t>(cancer) effects for </a:t>
            </a:r>
            <a:r>
              <a:rPr lang="en-US" sz="3000" dirty="0">
                <a:solidFill>
                  <a:srgbClr val="000000"/>
                </a:solidFill>
                <a:latin typeface="+mn-lt"/>
              </a:rPr>
              <a:t>the space missions’ crew.</a:t>
            </a:r>
          </a:p>
        </p:txBody>
      </p:sp>
      <p:sp>
        <p:nvSpPr>
          <p:cNvPr id="86" name="Text Placeholder 85"/>
          <p:cNvSpPr>
            <a:spLocks noGrp="1"/>
          </p:cNvSpPr>
          <p:nvPr>
            <p:ph type="body" sz="quarter" idx="25"/>
          </p:nvPr>
        </p:nvSpPr>
        <p:spPr>
          <a:xfrm>
            <a:off x="11743266" y="17258630"/>
            <a:ext cx="13241868" cy="765808"/>
          </a:xfrm>
        </p:spPr>
        <p:txBody>
          <a:bodyPr/>
          <a:lstStyle/>
          <a:p>
            <a:r>
              <a:rPr lang="en-US" sz="3800" dirty="0" smtClean="0">
                <a:solidFill>
                  <a:srgbClr val="006FD5"/>
                </a:solidFill>
              </a:rPr>
              <a:t>Extreme Scenarios for a Modern Minimum</a:t>
            </a:r>
            <a:endParaRPr lang="en-US" sz="3800" dirty="0">
              <a:solidFill>
                <a:srgbClr val="006FD5"/>
              </a:solidFill>
            </a:endParaRPr>
          </a:p>
        </p:txBody>
      </p:sp>
      <p:sp>
        <p:nvSpPr>
          <p:cNvPr id="45" name="Text Placeholder 82"/>
          <p:cNvSpPr txBox="1">
            <a:spLocks/>
          </p:cNvSpPr>
          <p:nvPr/>
        </p:nvSpPr>
        <p:spPr>
          <a:xfrm>
            <a:off x="835778" y="25850935"/>
            <a:ext cx="10603630" cy="13200673"/>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marL="208975" indent="-313461" algn="just">
              <a:buFont typeface="Arial"/>
              <a:buChar char="•"/>
            </a:pPr>
            <a:r>
              <a:rPr lang="en-US" sz="3000" dirty="0">
                <a:solidFill>
                  <a:srgbClr val="000000"/>
                </a:solidFill>
                <a:latin typeface="+mn-lt"/>
              </a:rPr>
              <a:t>Transport of GCRs in the interplanetary medium can be described by a modulation </a:t>
            </a:r>
            <a:r>
              <a:rPr lang="en-US" sz="3000" dirty="0" smtClean="0">
                <a:solidFill>
                  <a:srgbClr val="000000"/>
                </a:solidFill>
                <a:latin typeface="+mn-lt"/>
              </a:rPr>
              <a:t>potential.</a:t>
            </a:r>
            <a:endParaRPr lang="en-US" sz="3000" dirty="0">
              <a:solidFill>
                <a:srgbClr val="000000"/>
              </a:solidFill>
              <a:latin typeface="+mn-lt"/>
            </a:endParaRPr>
          </a:p>
          <a:p>
            <a:pPr marL="208975" indent="-313461" algn="just">
              <a:buFont typeface="Arial"/>
              <a:buChar char="•"/>
            </a:pPr>
            <a:r>
              <a:rPr lang="en-US" sz="3000" dirty="0">
                <a:solidFill>
                  <a:srgbClr val="000000"/>
                </a:solidFill>
                <a:latin typeface="+mn-lt"/>
              </a:rPr>
              <a:t>The modulation potential approximately corresponds to the energy lost to GCR particles traveling from the LISM to the inner heliosphere</a:t>
            </a:r>
            <a:r>
              <a:rPr lang="en-US" sz="3000" dirty="0" smtClean="0">
                <a:solidFill>
                  <a:srgbClr val="000000"/>
                </a:solidFill>
                <a:latin typeface="+mn-lt"/>
              </a:rPr>
              <a:t>:</a:t>
            </a:r>
          </a:p>
          <a:p>
            <a:pPr algn="just"/>
            <a:endParaRPr lang="en-US" sz="3000" dirty="0">
              <a:solidFill>
                <a:srgbClr val="000000"/>
              </a:solidFill>
              <a:latin typeface="+mn-lt"/>
            </a:endParaRPr>
          </a:p>
          <a:p>
            <a:pPr marL="208975" indent="-313461" algn="just">
              <a:buFont typeface="Arial"/>
              <a:buChar char="•"/>
            </a:pPr>
            <a:r>
              <a:rPr lang="en-US" sz="3000" dirty="0">
                <a:solidFill>
                  <a:srgbClr val="000000"/>
                </a:solidFill>
                <a:latin typeface="+mn-lt"/>
              </a:rPr>
              <a:t>The modulation potential correlates with HMF and solar wind speed (Schwadron 2012, 2014). We examined this correlation</a:t>
            </a:r>
            <a:r>
              <a:rPr lang="en-US" sz="3000" dirty="0" smtClean="0">
                <a:solidFill>
                  <a:srgbClr val="000000"/>
                </a:solidFill>
                <a:latin typeface="+mn-lt"/>
              </a:rPr>
              <a:t>:</a:t>
            </a:r>
          </a:p>
          <a:p>
            <a:pPr algn="just"/>
            <a:endParaRPr lang="en-US" sz="3000" dirty="0" smtClean="0">
              <a:solidFill>
                <a:srgbClr val="000000"/>
              </a:solidFill>
              <a:latin typeface="+mn-lt"/>
            </a:endParaRPr>
          </a:p>
          <a:p>
            <a:pPr marL="208975" indent="-313461" algn="just">
              <a:buFont typeface="Arial"/>
              <a:buChar char="•"/>
            </a:pPr>
            <a:endParaRPr lang="en-US" sz="3000" dirty="0">
              <a:solidFill>
                <a:srgbClr val="000000"/>
              </a:solidFill>
              <a:latin typeface="+mn-lt"/>
            </a:endParaRPr>
          </a:p>
          <a:p>
            <a:pPr marL="208975" indent="-313461" algn="just">
              <a:buFont typeface="Arial"/>
              <a:buChar char="•"/>
            </a:pPr>
            <a:endParaRPr lang="en-US" sz="3000" dirty="0" smtClean="0">
              <a:solidFill>
                <a:srgbClr val="000000"/>
              </a:solidFill>
              <a:latin typeface="+mn-lt"/>
            </a:endParaRPr>
          </a:p>
          <a:p>
            <a:pPr marL="208975" indent="-313461" algn="just">
              <a:buFont typeface="Arial"/>
              <a:buChar char="•"/>
            </a:pPr>
            <a:endParaRPr lang="en-US" sz="3000" dirty="0">
              <a:solidFill>
                <a:srgbClr val="000000"/>
              </a:solidFill>
              <a:latin typeface="+mn-lt"/>
            </a:endParaRPr>
          </a:p>
          <a:p>
            <a:pPr marL="208975" indent="-313461" algn="just">
              <a:buFont typeface="Arial"/>
              <a:buChar char="•"/>
            </a:pPr>
            <a:endParaRPr lang="en-US" sz="3000" dirty="0" smtClean="0">
              <a:solidFill>
                <a:srgbClr val="000000"/>
              </a:solidFill>
              <a:latin typeface="+mn-lt"/>
            </a:endParaRPr>
          </a:p>
          <a:p>
            <a:pPr marL="208975" indent="-313461" algn="just">
              <a:buFont typeface="Arial"/>
              <a:buChar char="•"/>
            </a:pPr>
            <a:endParaRPr lang="en-US" sz="3000" dirty="0">
              <a:solidFill>
                <a:srgbClr val="000000"/>
              </a:solidFill>
              <a:latin typeface="+mn-lt"/>
            </a:endParaRPr>
          </a:p>
          <a:p>
            <a:pPr marL="208975" indent="-313461" algn="just">
              <a:buFont typeface="Arial"/>
              <a:buChar char="•"/>
            </a:pPr>
            <a:endParaRPr lang="en-US" sz="3000" dirty="0" smtClean="0">
              <a:solidFill>
                <a:srgbClr val="000000"/>
              </a:solidFill>
              <a:latin typeface="+mn-lt"/>
            </a:endParaRPr>
          </a:p>
          <a:p>
            <a:pPr marL="208975" indent="-313461" algn="just">
              <a:buFont typeface="Arial"/>
              <a:buChar char="•"/>
            </a:pPr>
            <a:endParaRPr lang="en-US" sz="3000" dirty="0">
              <a:solidFill>
                <a:srgbClr val="000000"/>
              </a:solidFill>
              <a:latin typeface="+mn-lt"/>
            </a:endParaRPr>
          </a:p>
          <a:p>
            <a:pPr marL="208975" indent="-313461" algn="just">
              <a:buFont typeface="Arial"/>
              <a:buChar char="•"/>
            </a:pPr>
            <a:endParaRPr lang="en-US" sz="3000" dirty="0" smtClean="0">
              <a:solidFill>
                <a:srgbClr val="000000"/>
              </a:solidFill>
              <a:latin typeface="+mn-lt"/>
            </a:endParaRPr>
          </a:p>
          <a:p>
            <a:pPr marL="208975" indent="-313461" algn="just">
              <a:buFont typeface="Arial"/>
              <a:buChar char="•"/>
            </a:pPr>
            <a:endParaRPr lang="en-US" sz="3000" dirty="0">
              <a:solidFill>
                <a:srgbClr val="000000"/>
              </a:solidFill>
              <a:latin typeface="+mn-lt"/>
            </a:endParaRPr>
          </a:p>
          <a:p>
            <a:pPr marL="208975" indent="-313461" algn="just">
              <a:buFont typeface="Arial"/>
              <a:buChar char="•"/>
            </a:pPr>
            <a:endParaRPr lang="en-US" sz="3000" dirty="0" smtClean="0">
              <a:solidFill>
                <a:srgbClr val="000000"/>
              </a:solidFill>
              <a:latin typeface="+mn-lt"/>
            </a:endParaRPr>
          </a:p>
          <a:p>
            <a:pPr algn="just"/>
            <a:endParaRPr lang="en-US" sz="3000" dirty="0" smtClean="0">
              <a:solidFill>
                <a:srgbClr val="000000"/>
              </a:solidFill>
              <a:latin typeface="+mn-lt"/>
            </a:endParaRPr>
          </a:p>
          <a:p>
            <a:pPr algn="just"/>
            <a:endParaRPr lang="en-US" sz="3000" dirty="0" smtClean="0">
              <a:solidFill>
                <a:srgbClr val="000000"/>
              </a:solidFill>
              <a:latin typeface="+mn-lt"/>
            </a:endParaRPr>
          </a:p>
          <a:p>
            <a:pPr marL="208975" indent="-313461" algn="just">
              <a:buFont typeface="Arial"/>
              <a:buChar char="•"/>
            </a:pPr>
            <a:r>
              <a:rPr lang="en-US" sz="3200" dirty="0" smtClean="0">
                <a:solidFill>
                  <a:srgbClr val="000000"/>
                </a:solidFill>
                <a:latin typeface="+mn-lt"/>
              </a:rPr>
              <a:t>The observed </a:t>
            </a:r>
            <a:r>
              <a:rPr lang="en-US" sz="3200" dirty="0">
                <a:solidFill>
                  <a:srgbClr val="000000"/>
                </a:solidFill>
                <a:latin typeface="+mn-lt"/>
              </a:rPr>
              <a:t>trend in variations of the modulation potential with </a:t>
            </a:r>
            <a:r>
              <a:rPr lang="en-US" sz="3200" dirty="0" smtClean="0">
                <a:solidFill>
                  <a:srgbClr val="000000"/>
                </a:solidFill>
                <a:latin typeface="+mn-lt"/>
              </a:rPr>
              <a:t>HMF is </a:t>
            </a:r>
            <a:r>
              <a:rPr lang="en-US" sz="3200" dirty="0">
                <a:solidFill>
                  <a:srgbClr val="000000"/>
                </a:solidFill>
                <a:latin typeface="+mn-lt"/>
              </a:rPr>
              <a:t>suggesting a </a:t>
            </a:r>
            <a:r>
              <a:rPr lang="en-US" sz="3200" dirty="0" smtClean="0">
                <a:solidFill>
                  <a:srgbClr val="000000"/>
                </a:solidFill>
                <a:latin typeface="+mn-lt"/>
              </a:rPr>
              <a:t>hysteresis, which might </a:t>
            </a:r>
            <a:r>
              <a:rPr lang="en-US" sz="3200" dirty="0">
                <a:solidFill>
                  <a:srgbClr val="000000"/>
                </a:solidFill>
                <a:latin typeface="+mn-lt"/>
              </a:rPr>
              <a:t>be associated with Hale </a:t>
            </a:r>
            <a:r>
              <a:rPr lang="en-US" sz="3200" dirty="0" smtClean="0">
                <a:solidFill>
                  <a:srgbClr val="000000"/>
                </a:solidFill>
                <a:latin typeface="+mn-lt"/>
              </a:rPr>
              <a:t>cycles.</a:t>
            </a:r>
            <a:endParaRPr lang="en-US" sz="3200" dirty="0">
              <a:solidFill>
                <a:srgbClr val="000000"/>
              </a:solidFill>
              <a:latin typeface="+mn-lt"/>
            </a:endParaRPr>
          </a:p>
        </p:txBody>
      </p:sp>
      <p:pic>
        <p:nvPicPr>
          <p:cNvPr id="47" name="Picture 46"/>
          <p:cNvPicPr>
            <a:picLocks noChangeAspect="1"/>
          </p:cNvPicPr>
          <p:nvPr/>
        </p:nvPicPr>
        <p:blipFill>
          <a:blip r:embed="rId10"/>
          <a:stretch>
            <a:fillRect/>
          </a:stretch>
        </p:blipFill>
        <p:spPr>
          <a:xfrm>
            <a:off x="-127000" y="28490080"/>
            <a:ext cx="12437533" cy="508517"/>
          </a:xfrm>
          <a:prstGeom prst="rect">
            <a:avLst/>
          </a:prstGeom>
        </p:spPr>
      </p:pic>
      <p:sp>
        <p:nvSpPr>
          <p:cNvPr id="52" name="Text Placeholder 82"/>
          <p:cNvSpPr txBox="1">
            <a:spLocks/>
          </p:cNvSpPr>
          <p:nvPr/>
        </p:nvSpPr>
        <p:spPr>
          <a:xfrm>
            <a:off x="11743266" y="6991115"/>
            <a:ext cx="13241868" cy="2483890"/>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marL="208975" indent="-313461" algn="just">
              <a:buFont typeface="Arial"/>
              <a:buChar char="•"/>
            </a:pPr>
            <a:r>
              <a:rPr lang="en-US" sz="3000" dirty="0">
                <a:solidFill>
                  <a:srgbClr val="000000"/>
                </a:solidFill>
                <a:latin typeface="+mn-lt"/>
              </a:rPr>
              <a:t>The Solar Cycle 25 Prediction Panel </a:t>
            </a:r>
            <a:r>
              <a:rPr lang="en-US" sz="3000" dirty="0" smtClean="0">
                <a:solidFill>
                  <a:srgbClr val="000000"/>
                </a:solidFill>
                <a:latin typeface="+mn-lt"/>
              </a:rPr>
              <a:t>predicted next </a:t>
            </a:r>
            <a:r>
              <a:rPr lang="en-US" sz="3000" dirty="0">
                <a:solidFill>
                  <a:srgbClr val="000000"/>
                </a:solidFill>
                <a:latin typeface="+mn-lt"/>
              </a:rPr>
              <a:t>cycle is similar to the current.</a:t>
            </a:r>
            <a:endParaRPr lang="ar-IQ" sz="3000" dirty="0">
              <a:solidFill>
                <a:srgbClr val="000000"/>
              </a:solidFill>
              <a:latin typeface="+mn-lt"/>
            </a:endParaRPr>
          </a:p>
          <a:p>
            <a:pPr marL="208975" indent="-313461" algn="just">
              <a:buFont typeface="Arial"/>
              <a:buChar char="•"/>
            </a:pPr>
            <a:r>
              <a:rPr lang="en-US" sz="3000" dirty="0">
                <a:solidFill>
                  <a:srgbClr val="000000"/>
                </a:solidFill>
                <a:latin typeface="+mn-lt"/>
              </a:rPr>
              <a:t>Some models predict a deeper phase of a secular minimum.</a:t>
            </a:r>
          </a:p>
          <a:p>
            <a:pPr marL="208975" indent="-313461" algn="just">
              <a:buFont typeface="Arial"/>
              <a:buChar char="•"/>
            </a:pPr>
            <a:r>
              <a:rPr lang="en-US" sz="3000" dirty="0">
                <a:solidFill>
                  <a:srgbClr val="000000"/>
                </a:solidFill>
                <a:latin typeface="+mn-lt"/>
              </a:rPr>
              <a:t>As we are reassuming human deep space explorations, we need to consider scenarios close to deeper secular minima.</a:t>
            </a:r>
          </a:p>
        </p:txBody>
      </p:sp>
      <p:sp>
        <p:nvSpPr>
          <p:cNvPr id="12" name="TextBox 11"/>
          <p:cNvSpPr txBox="1"/>
          <p:nvPr/>
        </p:nvSpPr>
        <p:spPr>
          <a:xfrm>
            <a:off x="11705179" y="17973191"/>
            <a:ext cx="13330767" cy="1028838"/>
          </a:xfrm>
          <a:prstGeom prst="rect">
            <a:avLst/>
          </a:prstGeom>
          <a:noFill/>
        </p:spPr>
        <p:txBody>
          <a:bodyPr wrap="square" lIns="104487" tIns="52244" rIns="104487" bIns="52244" rtlCol="0">
            <a:spAutoFit/>
          </a:bodyPr>
          <a:lstStyle/>
          <a:p>
            <a:pPr marL="208975" indent="-313461">
              <a:buFont typeface="Arial"/>
              <a:buChar char="•"/>
            </a:pPr>
            <a:r>
              <a:rPr lang="en-US" sz="3000" dirty="0">
                <a:solidFill>
                  <a:srgbClr val="000000"/>
                </a:solidFill>
              </a:rPr>
              <a:t>A Dalton-like cycle 25 results in </a:t>
            </a:r>
            <a:r>
              <a:rPr lang="en-US" sz="3000" dirty="0" smtClean="0"/>
              <a:t>extreme scenarios </a:t>
            </a:r>
            <a:r>
              <a:rPr lang="en-US" sz="3000" dirty="0"/>
              <a:t>for the radiation environment.</a:t>
            </a:r>
          </a:p>
          <a:p>
            <a:pPr marL="208975" indent="-313461">
              <a:buFont typeface="Arial"/>
              <a:buChar char="•"/>
            </a:pPr>
            <a:r>
              <a:rPr lang="en-US" sz="3000" dirty="0">
                <a:solidFill>
                  <a:srgbClr val="000000"/>
                </a:solidFill>
              </a:rPr>
              <a:t>A Gleissberg-like cycle leads to a </a:t>
            </a:r>
            <a:r>
              <a:rPr lang="en-US" sz="3000" dirty="0"/>
              <a:t>less alarming and </a:t>
            </a:r>
            <a:r>
              <a:rPr lang="en-US" sz="3000" dirty="0" smtClean="0"/>
              <a:t>more </a:t>
            </a:r>
            <a:r>
              <a:rPr lang="en-US" sz="3000" dirty="0"/>
              <a:t>realistic condition.</a:t>
            </a:r>
          </a:p>
        </p:txBody>
      </p:sp>
      <p:sp>
        <p:nvSpPr>
          <p:cNvPr id="59" name="Text Placeholder 85"/>
          <p:cNvSpPr>
            <a:spLocks noGrp="1"/>
          </p:cNvSpPr>
          <p:nvPr>
            <p:ph type="body" sz="quarter" idx="25"/>
          </p:nvPr>
        </p:nvSpPr>
        <p:spPr>
          <a:xfrm>
            <a:off x="11700933" y="6447088"/>
            <a:ext cx="13241868" cy="765808"/>
          </a:xfrm>
        </p:spPr>
        <p:txBody>
          <a:bodyPr/>
          <a:lstStyle/>
          <a:p>
            <a:r>
              <a:rPr lang="en-US" sz="3800" dirty="0" smtClean="0">
                <a:solidFill>
                  <a:srgbClr val="006FD5"/>
                </a:solidFill>
              </a:rPr>
              <a:t>Scenarios for Solar Cycle 25</a:t>
            </a:r>
            <a:endParaRPr lang="en-US" sz="3800" dirty="0">
              <a:solidFill>
                <a:srgbClr val="006FD5"/>
              </a:solidFill>
            </a:endParaRPr>
          </a:p>
        </p:txBody>
      </p:sp>
      <p:sp>
        <p:nvSpPr>
          <p:cNvPr id="62" name="TextBox 61"/>
          <p:cNvSpPr txBox="1"/>
          <p:nvPr/>
        </p:nvSpPr>
        <p:spPr>
          <a:xfrm>
            <a:off x="11876685" y="25015104"/>
            <a:ext cx="6468534" cy="3983493"/>
          </a:xfrm>
          <a:prstGeom prst="rect">
            <a:avLst/>
          </a:prstGeom>
          <a:noFill/>
        </p:spPr>
        <p:txBody>
          <a:bodyPr wrap="square" lIns="104487" tIns="52244" rIns="104487" bIns="52244" rtlCol="0">
            <a:spAutoFit/>
          </a:bodyPr>
          <a:lstStyle/>
          <a:p>
            <a:pPr marL="208975" indent="-313461">
              <a:buFont typeface="Arial"/>
              <a:buChar char="•"/>
            </a:pPr>
            <a:r>
              <a:rPr lang="en-US" sz="2800" dirty="0">
                <a:solidFill>
                  <a:srgbClr val="000000"/>
                </a:solidFill>
              </a:rPr>
              <a:t>W</a:t>
            </a:r>
            <a:r>
              <a:rPr lang="en-US" sz="2800" dirty="0" smtClean="0">
                <a:solidFill>
                  <a:srgbClr val="000000"/>
                </a:solidFill>
              </a:rPr>
              <a:t>e </a:t>
            </a:r>
            <a:r>
              <a:rPr lang="en-US" sz="2800" dirty="0" smtClean="0"/>
              <a:t>raised </a:t>
            </a:r>
            <a:r>
              <a:rPr lang="en-US" sz="2800" dirty="0"/>
              <a:t>the modulation potential to reach a floor of 420 MV based </a:t>
            </a:r>
            <a:r>
              <a:rPr lang="en-US" sz="2800" dirty="0" smtClean="0"/>
              <a:t>on BON14.</a:t>
            </a:r>
            <a:endParaRPr lang="en-US" sz="2800" dirty="0"/>
          </a:p>
          <a:p>
            <a:pPr marL="208975" indent="-313461">
              <a:buFont typeface="Arial"/>
              <a:buChar char="•"/>
            </a:pPr>
            <a:r>
              <a:rPr lang="en-US" sz="2800" dirty="0" smtClean="0">
                <a:solidFill>
                  <a:srgbClr val="000000"/>
                </a:solidFill>
              </a:rPr>
              <a:t>We </a:t>
            </a:r>
            <a:r>
              <a:rPr lang="en-US" sz="2800" dirty="0"/>
              <a:t>expect the filtration of GCRs at the edge of the </a:t>
            </a:r>
            <a:r>
              <a:rPr lang="en-US" sz="2800" dirty="0" smtClean="0"/>
              <a:t>heliosphere (and the floor) </a:t>
            </a:r>
            <a:r>
              <a:rPr lang="en-US" sz="2800" dirty="0"/>
              <a:t>to vary with long-term solar variations.</a:t>
            </a:r>
          </a:p>
          <a:p>
            <a:pPr marL="208975" indent="-313461">
              <a:buFont typeface="Arial"/>
              <a:buChar char="•"/>
            </a:pPr>
            <a:r>
              <a:rPr lang="en-US" sz="2800" dirty="0" smtClean="0"/>
              <a:t>We expect </a:t>
            </a:r>
            <a:r>
              <a:rPr lang="en-US" sz="2800" dirty="0"/>
              <a:t>solar cycle solar cycle 25, if deeper than cycle 24, to demonstrate a new floor in modulation </a:t>
            </a:r>
            <a:r>
              <a:rPr lang="en-US" sz="2800" dirty="0" smtClean="0"/>
              <a:t>potential.</a:t>
            </a:r>
            <a:endParaRPr lang="en-US" sz="2800" dirty="0"/>
          </a:p>
          <a:p>
            <a:pPr marL="208975" indent="-313461">
              <a:buFont typeface="Arial"/>
              <a:buChar char="•"/>
            </a:pPr>
            <a:endParaRPr lang="en-US" sz="2800" dirty="0" smtClean="0"/>
          </a:p>
        </p:txBody>
      </p:sp>
      <p:grpSp>
        <p:nvGrpSpPr>
          <p:cNvPr id="27" name="Group 26"/>
          <p:cNvGrpSpPr/>
          <p:nvPr/>
        </p:nvGrpSpPr>
        <p:grpSpPr>
          <a:xfrm>
            <a:off x="11816836" y="19256136"/>
            <a:ext cx="6663690" cy="5330952"/>
            <a:chOff x="11816836" y="19569964"/>
            <a:chExt cx="6663690" cy="5330952"/>
          </a:xfrm>
        </p:grpSpPr>
        <p:pic>
          <p:nvPicPr>
            <p:cNvPr id="50" name="Picture 49"/>
            <p:cNvPicPr>
              <a:picLocks noChangeAspect="1"/>
            </p:cNvPicPr>
            <p:nvPr/>
          </p:nvPicPr>
          <p:blipFill>
            <a:blip r:embed="rId11"/>
            <a:stretch>
              <a:fillRect/>
            </a:stretch>
          </p:blipFill>
          <p:spPr>
            <a:xfrm>
              <a:off x="11816836" y="19569964"/>
              <a:ext cx="6663690" cy="5330952"/>
            </a:xfrm>
            <a:prstGeom prst="rect">
              <a:avLst/>
            </a:prstGeom>
          </p:spPr>
        </p:pic>
        <p:cxnSp>
          <p:nvCxnSpPr>
            <p:cNvPr id="74" name="Straight Arrow Connector 73"/>
            <p:cNvCxnSpPr/>
            <p:nvPr/>
          </p:nvCxnSpPr>
          <p:spPr>
            <a:xfrm flipV="1">
              <a:off x="12922250" y="21384929"/>
              <a:ext cx="2520950" cy="1760222"/>
            </a:xfrm>
            <a:prstGeom prst="straightConnector1">
              <a:avLst/>
            </a:prstGeom>
            <a:ln>
              <a:solidFill>
                <a:srgbClr val="0000FF"/>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75" name="Straight Arrow Connector 74"/>
            <p:cNvCxnSpPr/>
            <p:nvPr/>
          </p:nvCxnSpPr>
          <p:spPr>
            <a:xfrm flipV="1">
              <a:off x="13703300" y="20123150"/>
              <a:ext cx="3816350" cy="2579405"/>
            </a:xfrm>
            <a:prstGeom prst="straightConnector1">
              <a:avLst/>
            </a:prstGeom>
            <a:ln>
              <a:solidFill>
                <a:srgbClr val="00800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76" name="Straight Arrow Connector 75"/>
            <p:cNvCxnSpPr/>
            <p:nvPr/>
          </p:nvCxnSpPr>
          <p:spPr>
            <a:xfrm flipV="1">
              <a:off x="14668500" y="21310600"/>
              <a:ext cx="2641600" cy="1739901"/>
            </a:xfrm>
            <a:prstGeom prst="straightConnector1">
              <a:avLst/>
            </a:prstGeom>
            <a:ln>
              <a:solidFill>
                <a:schemeClr val="tx1">
                  <a:lumMod val="65000"/>
                  <a:lumOff val="35000"/>
                </a:schemeClr>
              </a:solidFill>
              <a:headEnd type="arrow"/>
              <a:tailEnd type="arrow"/>
            </a:ln>
          </p:spPr>
          <p:style>
            <a:lnRef idx="2">
              <a:schemeClr val="accent1"/>
            </a:lnRef>
            <a:fillRef idx="0">
              <a:schemeClr val="accent1"/>
            </a:fillRef>
            <a:effectRef idx="1">
              <a:schemeClr val="accent1"/>
            </a:effectRef>
            <a:fontRef idx="minor">
              <a:schemeClr val="tx1"/>
            </a:fontRef>
          </p:style>
        </p:cxnSp>
      </p:grpSp>
      <p:sp>
        <p:nvSpPr>
          <p:cNvPr id="71" name="Text Placeholder 90"/>
          <p:cNvSpPr txBox="1">
            <a:spLocks/>
          </p:cNvSpPr>
          <p:nvPr/>
        </p:nvSpPr>
        <p:spPr>
          <a:xfrm>
            <a:off x="25256587" y="31077953"/>
            <a:ext cx="10508515" cy="6386496"/>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indent="-313461">
              <a:spcBef>
                <a:spcPts val="768"/>
              </a:spcBef>
              <a:buFont typeface="Arial"/>
              <a:buChar char="•"/>
            </a:pPr>
            <a:r>
              <a:rPr lang="en-US" sz="3000" dirty="0">
                <a:solidFill>
                  <a:srgbClr val="000000"/>
                </a:solidFill>
                <a:latin typeface="+mj-lt"/>
              </a:rPr>
              <a:t>Deep space radiation in the next decade or two may be more dangerous to interplanetary crews than previously realized. </a:t>
            </a:r>
          </a:p>
          <a:p>
            <a:pPr indent="-313461">
              <a:spcBef>
                <a:spcPts val="768"/>
              </a:spcBef>
              <a:buFont typeface="Arial"/>
              <a:buChar char="•"/>
            </a:pPr>
            <a:r>
              <a:rPr lang="en-US" sz="3000" dirty="0" smtClean="0">
                <a:solidFill>
                  <a:srgbClr val="000000"/>
                </a:solidFill>
                <a:latin typeface="+mj-lt"/>
              </a:rPr>
              <a:t>The </a:t>
            </a:r>
            <a:r>
              <a:rPr lang="en-US" sz="3000" dirty="0">
                <a:solidFill>
                  <a:srgbClr val="000000"/>
                </a:solidFill>
                <a:latin typeface="+mj-lt"/>
              </a:rPr>
              <a:t>trend of weakening solar activity over the last 60 years indicates the possibility of another grand minimum </a:t>
            </a:r>
            <a:r>
              <a:rPr lang="en-US" sz="3000" dirty="0" smtClean="0">
                <a:solidFill>
                  <a:srgbClr val="000000"/>
                </a:solidFill>
                <a:latin typeface="+mj-lt"/>
              </a:rPr>
              <a:t>scenario.</a:t>
            </a:r>
          </a:p>
          <a:p>
            <a:pPr indent="-313461">
              <a:spcBef>
                <a:spcPts val="768"/>
              </a:spcBef>
              <a:buFont typeface="Arial"/>
              <a:buChar char="•"/>
            </a:pPr>
            <a:r>
              <a:rPr lang="en-US" sz="3000" dirty="0">
                <a:solidFill>
                  <a:srgbClr val="000000"/>
                </a:solidFill>
                <a:latin typeface="+mj-lt"/>
              </a:rPr>
              <a:t>T</a:t>
            </a:r>
            <a:r>
              <a:rPr lang="en-US" sz="3000" dirty="0" smtClean="0">
                <a:solidFill>
                  <a:srgbClr val="000000"/>
                </a:solidFill>
                <a:latin typeface="+mj-lt"/>
              </a:rPr>
              <a:t>he </a:t>
            </a:r>
            <a:r>
              <a:rPr lang="en-US" sz="3000" dirty="0">
                <a:solidFill>
                  <a:srgbClr val="000000"/>
                </a:solidFill>
                <a:latin typeface="+mj-lt"/>
              </a:rPr>
              <a:t>galactic cosmic ray fluxes in the </a:t>
            </a:r>
            <a:r>
              <a:rPr lang="en-US" sz="3000" dirty="0" smtClean="0">
                <a:solidFill>
                  <a:srgbClr val="000000"/>
                </a:solidFill>
                <a:latin typeface="+mj-lt"/>
              </a:rPr>
              <a:t>inner </a:t>
            </a:r>
            <a:r>
              <a:rPr lang="en-US" sz="3000" dirty="0">
                <a:solidFill>
                  <a:srgbClr val="000000"/>
                </a:solidFill>
                <a:latin typeface="+mj-lt"/>
              </a:rPr>
              <a:t>solar system may increase more rapidly than previous </a:t>
            </a:r>
            <a:r>
              <a:rPr lang="en-US" sz="3000" dirty="0" smtClean="0">
                <a:solidFill>
                  <a:srgbClr val="000000"/>
                </a:solidFill>
                <a:latin typeface="+mj-lt"/>
              </a:rPr>
              <a:t>estimates accompanied </a:t>
            </a:r>
            <a:r>
              <a:rPr lang="en-US" sz="3000" dirty="0">
                <a:solidFill>
                  <a:srgbClr val="000000"/>
                </a:solidFill>
                <a:latin typeface="+mj-lt"/>
              </a:rPr>
              <a:t>by a worsening radiation environment</a:t>
            </a:r>
            <a:r>
              <a:rPr lang="en-US" sz="3000" dirty="0" smtClean="0">
                <a:solidFill>
                  <a:srgbClr val="000000"/>
                </a:solidFill>
                <a:latin typeface="+mj-lt"/>
              </a:rPr>
              <a:t>.</a:t>
            </a:r>
          </a:p>
          <a:p>
            <a:pPr indent="-313461">
              <a:spcBef>
                <a:spcPts val="768"/>
              </a:spcBef>
              <a:buFont typeface="Arial"/>
              <a:buChar char="•"/>
            </a:pPr>
            <a:r>
              <a:rPr lang="en-US" sz="3000" dirty="0" smtClean="0">
                <a:solidFill>
                  <a:srgbClr val="000000"/>
                </a:solidFill>
                <a:latin typeface="+mj-lt"/>
              </a:rPr>
              <a:t>Accounting </a:t>
            </a:r>
            <a:r>
              <a:rPr lang="en-US" sz="3000" dirty="0">
                <a:solidFill>
                  <a:srgbClr val="000000"/>
                </a:solidFill>
                <a:latin typeface="+mj-lt"/>
              </a:rPr>
              <a:t>for a floor in the modulation potential, invoked by the </a:t>
            </a:r>
            <a:r>
              <a:rPr lang="en-US" sz="3000" dirty="0" smtClean="0">
                <a:solidFill>
                  <a:srgbClr val="000000"/>
                </a:solidFill>
                <a:latin typeface="+mj-lt"/>
              </a:rPr>
              <a:t>BON14 model</a:t>
            </a:r>
            <a:r>
              <a:rPr lang="en-US" sz="3000" dirty="0">
                <a:solidFill>
                  <a:srgbClr val="000000"/>
                </a:solidFill>
                <a:latin typeface="+mj-lt"/>
              </a:rPr>
              <a:t>, moderates the projected radiation levels in cycle 25</a:t>
            </a:r>
            <a:r>
              <a:rPr lang="en-US" sz="3000" dirty="0" smtClean="0">
                <a:solidFill>
                  <a:srgbClr val="000000"/>
                </a:solidFill>
                <a:latin typeface="+mj-lt"/>
              </a:rPr>
              <a:t>.</a:t>
            </a:r>
            <a:endParaRPr lang="en-US" sz="3000" dirty="0">
              <a:solidFill>
                <a:srgbClr val="000000"/>
              </a:solidFill>
              <a:latin typeface="+mj-lt"/>
            </a:endParaRPr>
          </a:p>
          <a:p>
            <a:pPr indent="-313461">
              <a:spcBef>
                <a:spcPts val="768"/>
              </a:spcBef>
              <a:buFont typeface="Arial"/>
              <a:buChar char="•"/>
            </a:pPr>
            <a:r>
              <a:rPr lang="en-US" sz="3000" dirty="0" smtClean="0">
                <a:solidFill>
                  <a:srgbClr val="000000"/>
                </a:solidFill>
                <a:latin typeface="+mj-lt"/>
              </a:rPr>
              <a:t>The 420 MV </a:t>
            </a:r>
            <a:r>
              <a:rPr lang="en-US" sz="3000" dirty="0">
                <a:solidFill>
                  <a:srgbClr val="000000"/>
                </a:solidFill>
                <a:latin typeface="+mj-lt"/>
              </a:rPr>
              <a:t>floor in modulation potential </a:t>
            </a:r>
            <a:r>
              <a:rPr lang="en-US" sz="3000" dirty="0" smtClean="0">
                <a:solidFill>
                  <a:srgbClr val="000000"/>
                </a:solidFill>
                <a:latin typeface="+mj-lt"/>
              </a:rPr>
              <a:t>predicted by BON14 </a:t>
            </a:r>
            <a:r>
              <a:rPr lang="en-US" sz="3000" dirty="0">
                <a:solidFill>
                  <a:srgbClr val="000000"/>
                </a:solidFill>
                <a:latin typeface="+mj-lt"/>
              </a:rPr>
              <a:t>has yet to be tested in a grand minimum scenario</a:t>
            </a:r>
            <a:r>
              <a:rPr lang="en-US" sz="3000" dirty="0" smtClean="0">
                <a:solidFill>
                  <a:srgbClr val="000000"/>
                </a:solidFill>
                <a:latin typeface="+mj-lt"/>
              </a:rPr>
              <a:t>.</a:t>
            </a:r>
            <a:endParaRPr lang="en-US" sz="3000" dirty="0">
              <a:solidFill>
                <a:srgbClr val="000000"/>
              </a:solidFill>
              <a:latin typeface="+mj-lt"/>
            </a:endParaRPr>
          </a:p>
        </p:txBody>
      </p:sp>
      <p:sp>
        <p:nvSpPr>
          <p:cNvPr id="92" name="TextBox 91"/>
          <p:cNvSpPr txBox="1"/>
          <p:nvPr/>
        </p:nvSpPr>
        <p:spPr>
          <a:xfrm>
            <a:off x="11946839" y="9468412"/>
            <a:ext cx="4735137" cy="936515"/>
          </a:xfrm>
          <a:prstGeom prst="rect">
            <a:avLst/>
          </a:prstGeom>
          <a:noFill/>
        </p:spPr>
        <p:txBody>
          <a:bodyPr wrap="square" lIns="104487" tIns="52244" rIns="104487" bIns="52244" rtlCol="0">
            <a:spAutoFit/>
          </a:bodyPr>
          <a:lstStyle/>
          <a:p>
            <a:r>
              <a:rPr lang="en-US" sz="2700" dirty="0">
                <a:solidFill>
                  <a:srgbClr val="123395"/>
                </a:solidFill>
              </a:rPr>
              <a:t>Smoothed Maximum: 82.0</a:t>
            </a:r>
          </a:p>
          <a:p>
            <a:r>
              <a:rPr lang="en-US" sz="2700" dirty="0">
                <a:solidFill>
                  <a:srgbClr val="123395"/>
                </a:solidFill>
              </a:rPr>
              <a:t>Smoothed Minimum: 5.3</a:t>
            </a:r>
          </a:p>
        </p:txBody>
      </p:sp>
      <p:sp>
        <p:nvSpPr>
          <p:cNvPr id="97" name="TextBox 96"/>
          <p:cNvSpPr txBox="1"/>
          <p:nvPr/>
        </p:nvSpPr>
        <p:spPr>
          <a:xfrm>
            <a:off x="18364200" y="9475005"/>
            <a:ext cx="4559468" cy="936515"/>
          </a:xfrm>
          <a:prstGeom prst="rect">
            <a:avLst/>
          </a:prstGeom>
          <a:noFill/>
        </p:spPr>
        <p:txBody>
          <a:bodyPr wrap="square" lIns="104487" tIns="52244" rIns="104487" bIns="52244" rtlCol="0">
            <a:spAutoFit/>
          </a:bodyPr>
          <a:lstStyle/>
          <a:p>
            <a:r>
              <a:rPr lang="en-US" sz="2700" dirty="0">
                <a:solidFill>
                  <a:srgbClr val="008000"/>
                </a:solidFill>
              </a:rPr>
              <a:t>Smoothed Maximum: 124.4</a:t>
            </a:r>
          </a:p>
          <a:p>
            <a:r>
              <a:rPr lang="en-US" sz="2700" dirty="0">
                <a:solidFill>
                  <a:srgbClr val="008000"/>
                </a:solidFill>
              </a:rPr>
              <a:t>Smoothed Minimum: 3.7</a:t>
            </a:r>
          </a:p>
        </p:txBody>
      </p:sp>
      <p:sp>
        <p:nvSpPr>
          <p:cNvPr id="98" name="TextBox 97"/>
          <p:cNvSpPr txBox="1"/>
          <p:nvPr/>
        </p:nvSpPr>
        <p:spPr>
          <a:xfrm>
            <a:off x="13477115" y="13663156"/>
            <a:ext cx="4565365" cy="936515"/>
          </a:xfrm>
          <a:prstGeom prst="rect">
            <a:avLst/>
          </a:prstGeom>
          <a:noFill/>
        </p:spPr>
        <p:txBody>
          <a:bodyPr wrap="square" lIns="104487" tIns="52244" rIns="104487" bIns="52244" rtlCol="0">
            <a:spAutoFit/>
          </a:bodyPr>
          <a:lstStyle/>
          <a:p>
            <a:r>
              <a:rPr lang="en-US" sz="2700" dirty="0">
                <a:solidFill>
                  <a:srgbClr val="800000"/>
                </a:solidFill>
              </a:rPr>
              <a:t>Smoothed Maximum: 116.4</a:t>
            </a:r>
          </a:p>
          <a:p>
            <a:r>
              <a:rPr lang="en-US" sz="2700" dirty="0">
                <a:solidFill>
                  <a:srgbClr val="800000"/>
                </a:solidFill>
              </a:rPr>
              <a:t>Smoothed Minimum: 2.2</a:t>
            </a:r>
          </a:p>
        </p:txBody>
      </p:sp>
      <p:sp>
        <p:nvSpPr>
          <p:cNvPr id="99" name="Oval 98"/>
          <p:cNvSpPr/>
          <p:nvPr/>
        </p:nvSpPr>
        <p:spPr>
          <a:xfrm>
            <a:off x="14314408" y="14745664"/>
            <a:ext cx="2077154" cy="1232862"/>
          </a:xfrm>
          <a:prstGeom prst="ellipse">
            <a:avLst/>
          </a:prstGeom>
          <a:noFill/>
          <a:ln w="38100" cmpd="sng">
            <a:solidFill>
              <a:srgbClr val="800000"/>
            </a:solidFill>
          </a:ln>
        </p:spPr>
        <p:style>
          <a:lnRef idx="1">
            <a:schemeClr val="accent1"/>
          </a:lnRef>
          <a:fillRef idx="3">
            <a:schemeClr val="accent1"/>
          </a:fillRef>
          <a:effectRef idx="2">
            <a:schemeClr val="accent1"/>
          </a:effectRef>
          <a:fontRef idx="minor">
            <a:schemeClr val="lt1"/>
          </a:fontRef>
        </p:style>
        <p:txBody>
          <a:bodyPr lIns="104487" tIns="52244" rIns="104487" bIns="52244" rtlCol="0" anchor="ctr"/>
          <a:lstStyle/>
          <a:p>
            <a:pPr algn="ctr"/>
            <a:endParaRPr lang="en-US"/>
          </a:p>
        </p:txBody>
      </p:sp>
      <p:cxnSp>
        <p:nvCxnSpPr>
          <p:cNvPr id="100" name="Straight Arrow Connector 99"/>
          <p:cNvCxnSpPr/>
          <p:nvPr/>
        </p:nvCxnSpPr>
        <p:spPr>
          <a:xfrm flipH="1" flipV="1">
            <a:off x="14314408" y="10411520"/>
            <a:ext cx="903111" cy="1863798"/>
          </a:xfrm>
          <a:prstGeom prst="straightConnector1">
            <a:avLst/>
          </a:prstGeom>
          <a:ln w="38100" cmpd="sng">
            <a:solidFill>
              <a:srgbClr val="21359A"/>
            </a:solidFill>
            <a:tailEnd type="arrow"/>
          </a:ln>
        </p:spPr>
        <p:style>
          <a:lnRef idx="2">
            <a:schemeClr val="accent1"/>
          </a:lnRef>
          <a:fillRef idx="0">
            <a:schemeClr val="accent1"/>
          </a:fillRef>
          <a:effectRef idx="1">
            <a:schemeClr val="accent1"/>
          </a:effectRef>
          <a:fontRef idx="minor">
            <a:schemeClr val="tx1"/>
          </a:fontRef>
        </p:style>
      </p:cxnSp>
      <p:cxnSp>
        <p:nvCxnSpPr>
          <p:cNvPr id="101" name="Straight Arrow Connector 100"/>
          <p:cNvCxnSpPr/>
          <p:nvPr/>
        </p:nvCxnSpPr>
        <p:spPr>
          <a:xfrm flipH="1" flipV="1">
            <a:off x="19897352" y="10411520"/>
            <a:ext cx="968401" cy="1566811"/>
          </a:xfrm>
          <a:prstGeom prst="straightConnector1">
            <a:avLst/>
          </a:prstGeom>
          <a:ln w="38100" cmpd="sng">
            <a:solidFill>
              <a:srgbClr val="008000"/>
            </a:solidFill>
            <a:tailEnd type="arrow"/>
          </a:ln>
        </p:spPr>
        <p:style>
          <a:lnRef idx="2">
            <a:schemeClr val="accent1"/>
          </a:lnRef>
          <a:fillRef idx="0">
            <a:schemeClr val="accent1"/>
          </a:fillRef>
          <a:effectRef idx="1">
            <a:schemeClr val="accent1"/>
          </a:effectRef>
          <a:fontRef idx="minor">
            <a:schemeClr val="tx1"/>
          </a:fontRef>
        </p:style>
      </p:cxnSp>
      <p:pic>
        <p:nvPicPr>
          <p:cNvPr id="49" name="Picture 48"/>
          <p:cNvPicPr>
            <a:picLocks noChangeAspect="1"/>
          </p:cNvPicPr>
          <p:nvPr/>
        </p:nvPicPr>
        <p:blipFill>
          <a:blip r:embed="rId12"/>
          <a:stretch>
            <a:fillRect/>
          </a:stretch>
        </p:blipFill>
        <p:spPr>
          <a:xfrm>
            <a:off x="11788711" y="29052461"/>
            <a:ext cx="8689743" cy="9931135"/>
          </a:xfrm>
          <a:prstGeom prst="rect">
            <a:avLst/>
          </a:prstGeom>
        </p:spPr>
      </p:pic>
      <p:pic>
        <p:nvPicPr>
          <p:cNvPr id="51" name="Picture 50"/>
          <p:cNvPicPr>
            <a:picLocks noChangeAspect="1"/>
          </p:cNvPicPr>
          <p:nvPr/>
        </p:nvPicPr>
        <p:blipFill>
          <a:blip r:embed="rId13"/>
          <a:stretch>
            <a:fillRect/>
          </a:stretch>
        </p:blipFill>
        <p:spPr>
          <a:xfrm>
            <a:off x="18211800" y="23949009"/>
            <a:ext cx="6629400" cy="5303520"/>
          </a:xfrm>
          <a:prstGeom prst="rect">
            <a:avLst/>
          </a:prstGeom>
        </p:spPr>
      </p:pic>
      <p:sp>
        <p:nvSpPr>
          <p:cNvPr id="84" name="TextBox 83"/>
          <p:cNvSpPr txBox="1"/>
          <p:nvPr/>
        </p:nvSpPr>
        <p:spPr>
          <a:xfrm>
            <a:off x="20478454" y="30326133"/>
            <a:ext cx="4464347" cy="2183000"/>
          </a:xfrm>
          <a:prstGeom prst="rect">
            <a:avLst/>
          </a:prstGeom>
          <a:noFill/>
        </p:spPr>
        <p:txBody>
          <a:bodyPr wrap="square" lIns="104487" tIns="52244" rIns="104487" bIns="52244" rtlCol="0">
            <a:spAutoFit/>
          </a:bodyPr>
          <a:lstStyle/>
          <a:p>
            <a:r>
              <a:rPr lang="en-US" sz="2700" dirty="0"/>
              <a:t>We use HMF </a:t>
            </a:r>
            <a:r>
              <a:rPr lang="en-US" sz="2700" dirty="0" smtClean="0"/>
              <a:t>from </a:t>
            </a:r>
            <a:r>
              <a:rPr lang="en-US" sz="2700" dirty="0"/>
              <a:t>Rahmanifard (2017) and global solar wind speed from Owens (2017) to </a:t>
            </a:r>
            <a:r>
              <a:rPr lang="en-US" sz="2700" dirty="0" smtClean="0"/>
              <a:t>project </a:t>
            </a:r>
            <a:r>
              <a:rPr lang="en-US" sz="2700" dirty="0"/>
              <a:t>the modulation potential.</a:t>
            </a:r>
          </a:p>
        </p:txBody>
      </p:sp>
      <p:sp>
        <p:nvSpPr>
          <p:cNvPr id="46" name="TextBox 45"/>
          <p:cNvSpPr txBox="1"/>
          <p:nvPr/>
        </p:nvSpPr>
        <p:spPr>
          <a:xfrm>
            <a:off x="20478454" y="32745225"/>
            <a:ext cx="4464348" cy="2598499"/>
          </a:xfrm>
          <a:prstGeom prst="rect">
            <a:avLst/>
          </a:prstGeom>
          <a:noFill/>
        </p:spPr>
        <p:txBody>
          <a:bodyPr wrap="square" lIns="104487" tIns="52244" rIns="104487" bIns="52244" rtlCol="0">
            <a:spAutoFit/>
          </a:bodyPr>
          <a:lstStyle/>
          <a:p>
            <a:r>
              <a:rPr lang="en-US" sz="2700" dirty="0"/>
              <a:t>The modulation potential falls below the 420.0 MV floor </a:t>
            </a:r>
            <a:r>
              <a:rPr lang="en-US" sz="2700" dirty="0" smtClean="0"/>
              <a:t>during the </a:t>
            </a:r>
            <a:r>
              <a:rPr lang="en-US" sz="2700" dirty="0"/>
              <a:t>minimum </a:t>
            </a:r>
            <a:r>
              <a:rPr lang="en-US" sz="2700" dirty="0" smtClean="0"/>
              <a:t>of a </a:t>
            </a:r>
            <a:r>
              <a:rPr lang="en-US" sz="2700" dirty="0"/>
              <a:t>Gleissberg-like cycle 25 and throughout the whole cycle for a Dalton-like </a:t>
            </a:r>
            <a:r>
              <a:rPr lang="en-US" sz="2700" dirty="0" smtClean="0"/>
              <a:t>cycle 25. </a:t>
            </a:r>
            <a:endParaRPr lang="en-US" sz="2700" dirty="0">
              <a:latin typeface="Times New Roman" panose="02020603050405020304" pitchFamily="18" charset="0"/>
              <a:cs typeface="Times New Roman" panose="02020603050405020304" pitchFamily="18" charset="0"/>
            </a:endParaRPr>
          </a:p>
        </p:txBody>
      </p:sp>
      <p:sp>
        <p:nvSpPr>
          <p:cNvPr id="54" name="TextBox 53"/>
          <p:cNvSpPr txBox="1"/>
          <p:nvPr/>
        </p:nvSpPr>
        <p:spPr>
          <a:xfrm>
            <a:off x="20478454" y="35565780"/>
            <a:ext cx="4464348" cy="2598499"/>
          </a:xfrm>
          <a:prstGeom prst="rect">
            <a:avLst/>
          </a:prstGeom>
          <a:noFill/>
        </p:spPr>
        <p:txBody>
          <a:bodyPr wrap="square" lIns="104487" tIns="52244" rIns="104487" bIns="52244" rtlCol="0">
            <a:spAutoFit/>
          </a:bodyPr>
          <a:lstStyle/>
          <a:p>
            <a:r>
              <a:rPr lang="en-US" sz="2700" dirty="0"/>
              <a:t>Implementing a 420.0 MV floor leads to more effective modulation of the GCRs. However, the Dalton-like case still exhibits remarkably low modulation. </a:t>
            </a:r>
            <a:endParaRPr lang="en-US" sz="2700"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18042480" y="19499335"/>
            <a:ext cx="6433136" cy="3968105"/>
          </a:xfrm>
          <a:prstGeom prst="rect">
            <a:avLst/>
          </a:prstGeom>
          <a:noFill/>
        </p:spPr>
        <p:txBody>
          <a:bodyPr wrap="square" lIns="104487" tIns="52244" rIns="104487" bIns="52244" rtlCol="0">
            <a:spAutoFit/>
          </a:bodyPr>
          <a:lstStyle/>
          <a:p>
            <a:pPr marL="208975" indent="-313461">
              <a:buFont typeface="Arial"/>
              <a:buChar char="•"/>
            </a:pPr>
            <a:r>
              <a:rPr lang="en-US" sz="2800" dirty="0" smtClean="0">
                <a:solidFill>
                  <a:srgbClr val="000000"/>
                </a:solidFill>
              </a:rPr>
              <a:t>The </a:t>
            </a:r>
            <a:r>
              <a:rPr lang="en-US" sz="2800" dirty="0" smtClean="0"/>
              <a:t>modulation potential decreases to values much lower than the floor predicted by the Badhwar-O’Neill 2014 (BON14)</a:t>
            </a:r>
            <a:r>
              <a:rPr lang="ar-IQ" sz="2800" dirty="0" smtClean="0"/>
              <a:t> </a:t>
            </a:r>
            <a:r>
              <a:rPr lang="en-US" sz="2800" dirty="0" smtClean="0"/>
              <a:t>model.</a:t>
            </a:r>
          </a:p>
          <a:p>
            <a:pPr marL="208975" indent="-313461">
              <a:buFont typeface="Arial"/>
              <a:buChar char="•"/>
            </a:pPr>
            <a:r>
              <a:rPr lang="en-US" sz="2800" dirty="0" smtClean="0">
                <a:solidFill>
                  <a:srgbClr val="000000"/>
                </a:solidFill>
              </a:rPr>
              <a:t>This </a:t>
            </a:r>
            <a:r>
              <a:rPr lang="en-US" sz="2800" dirty="0" smtClean="0"/>
              <a:t>floor </a:t>
            </a:r>
            <a:r>
              <a:rPr lang="en-US" sz="2800" dirty="0"/>
              <a:t>can be associated with extensive filtration of </a:t>
            </a:r>
            <a:r>
              <a:rPr lang="en-US" sz="2800" dirty="0" smtClean="0"/>
              <a:t>the </a:t>
            </a:r>
            <a:r>
              <a:rPr lang="en-US" sz="2800" dirty="0"/>
              <a:t>GCRs </a:t>
            </a:r>
            <a:r>
              <a:rPr lang="en-US" sz="2800" dirty="0" smtClean="0"/>
              <a:t> by the accumulation </a:t>
            </a:r>
            <a:r>
              <a:rPr lang="en-US" sz="2800" dirty="0"/>
              <a:t>of </a:t>
            </a:r>
            <a:r>
              <a:rPr lang="en-US" sz="2800" dirty="0" smtClean="0"/>
              <a:t>large </a:t>
            </a:r>
            <a:r>
              <a:rPr lang="en-US" sz="2800" dirty="0"/>
              <a:t>magnetic structures at the edge of the heliosphere.</a:t>
            </a:r>
          </a:p>
          <a:p>
            <a:endParaRPr lang="en-US" sz="2700" dirty="0"/>
          </a:p>
        </p:txBody>
      </p:sp>
      <p:sp>
        <p:nvSpPr>
          <p:cNvPr id="70" name="Text Placeholder 85"/>
          <p:cNvSpPr>
            <a:spLocks noGrp="1"/>
          </p:cNvSpPr>
          <p:nvPr>
            <p:ph type="body" sz="quarter" idx="25"/>
          </p:nvPr>
        </p:nvSpPr>
        <p:spPr>
          <a:xfrm>
            <a:off x="25112133" y="6470171"/>
            <a:ext cx="10748086" cy="719642"/>
          </a:xfrm>
        </p:spPr>
        <p:txBody>
          <a:bodyPr/>
          <a:lstStyle/>
          <a:p>
            <a:r>
              <a:rPr lang="en-US" sz="3500" dirty="0" smtClean="0">
                <a:solidFill>
                  <a:srgbClr val="006FD5"/>
                </a:solidFill>
              </a:rPr>
              <a:t>Conservative Radiation Risks</a:t>
            </a:r>
            <a:endParaRPr lang="en-US" sz="3500" dirty="0">
              <a:solidFill>
                <a:srgbClr val="006FD5"/>
              </a:solidFill>
            </a:endParaRPr>
          </a:p>
        </p:txBody>
      </p:sp>
      <p:sp>
        <p:nvSpPr>
          <p:cNvPr id="72" name="Text Placeholder 82"/>
          <p:cNvSpPr txBox="1">
            <a:spLocks/>
          </p:cNvSpPr>
          <p:nvPr/>
        </p:nvSpPr>
        <p:spPr>
          <a:xfrm>
            <a:off x="25256588" y="18568611"/>
            <a:ext cx="10603631" cy="2914777"/>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marL="208975" indent="-313461" algn="just">
              <a:spcBef>
                <a:spcPts val="2057"/>
              </a:spcBef>
              <a:buFont typeface="Arial"/>
              <a:buChar char="•"/>
            </a:pPr>
            <a:r>
              <a:rPr lang="en-US" sz="3200" dirty="0" smtClean="0">
                <a:solidFill>
                  <a:srgbClr val="000000"/>
                </a:solidFill>
                <a:latin typeface="+mn-lt"/>
              </a:rPr>
              <a:t>We used de Wet (2020) </a:t>
            </a:r>
            <a:r>
              <a:rPr lang="en-US" sz="3200" dirty="0">
                <a:solidFill>
                  <a:srgbClr val="000000"/>
                </a:solidFill>
                <a:latin typeface="+mn-lt"/>
              </a:rPr>
              <a:t>evaluation of the NASA risk model to </a:t>
            </a:r>
            <a:r>
              <a:rPr lang="en-US" sz="3200" dirty="0" smtClean="0">
                <a:solidFill>
                  <a:srgbClr val="000000"/>
                </a:solidFill>
                <a:latin typeface="+mn-lt"/>
              </a:rPr>
              <a:t>find permissible </a:t>
            </a:r>
            <a:r>
              <a:rPr lang="en-US" sz="3200" dirty="0">
                <a:solidFill>
                  <a:srgbClr val="000000"/>
                </a:solidFill>
                <a:latin typeface="+mn-lt"/>
              </a:rPr>
              <a:t>mission </a:t>
            </a:r>
            <a:r>
              <a:rPr lang="en-US" sz="3200" dirty="0" smtClean="0">
                <a:solidFill>
                  <a:srgbClr val="000000"/>
                </a:solidFill>
                <a:latin typeface="+mn-lt"/>
              </a:rPr>
              <a:t>duration (PMD) </a:t>
            </a:r>
            <a:r>
              <a:rPr lang="en-US" sz="3200" dirty="0">
                <a:solidFill>
                  <a:srgbClr val="000000"/>
                </a:solidFill>
                <a:latin typeface="+mn-lt"/>
              </a:rPr>
              <a:t>from the modulation potential for Gleissberg-like and Dalton-like cycle 25</a:t>
            </a:r>
            <a:r>
              <a:rPr lang="en-US" sz="3200" dirty="0" smtClean="0">
                <a:solidFill>
                  <a:srgbClr val="000000"/>
                </a:solidFill>
                <a:latin typeface="+mn-lt"/>
              </a:rPr>
              <a:t>.</a:t>
            </a:r>
            <a:r>
              <a:rPr lang="en-US" sz="3000" dirty="0">
                <a:solidFill>
                  <a:srgbClr val="000000"/>
                </a:solidFill>
                <a:latin typeface="+mn-lt"/>
              </a:rPr>
              <a:t> </a:t>
            </a:r>
            <a:r>
              <a:rPr lang="en-US" sz="3000" dirty="0" smtClean="0">
                <a:solidFill>
                  <a:srgbClr val="000000"/>
                </a:solidFill>
                <a:latin typeface="+mn-lt"/>
              </a:rPr>
              <a:t>These </a:t>
            </a:r>
            <a:r>
              <a:rPr lang="en-US" sz="3200" dirty="0" smtClean="0">
                <a:solidFill>
                  <a:srgbClr val="000000"/>
                </a:solidFill>
                <a:latin typeface="+mn-lt"/>
              </a:rPr>
              <a:t>PMD values are </a:t>
            </a:r>
            <a:r>
              <a:rPr lang="en-US" sz="3200" dirty="0">
                <a:solidFill>
                  <a:srgbClr val="000000"/>
                </a:solidFill>
                <a:latin typeface="+mn-lt"/>
              </a:rPr>
              <a:t>based on a </a:t>
            </a:r>
            <a:r>
              <a:rPr lang="en-US" sz="3200" dirty="0" smtClean="0">
                <a:solidFill>
                  <a:srgbClr val="000000"/>
                </a:solidFill>
                <a:latin typeface="+mn-lt"/>
              </a:rPr>
              <a:t>3% </a:t>
            </a:r>
            <a:r>
              <a:rPr lang="en-US" sz="3200" dirty="0">
                <a:solidFill>
                  <a:srgbClr val="000000"/>
                </a:solidFill>
                <a:latin typeface="+mn-lt"/>
              </a:rPr>
              <a:t>REID at </a:t>
            </a:r>
            <a:r>
              <a:rPr lang="en-US" sz="3200" dirty="0" smtClean="0">
                <a:solidFill>
                  <a:srgbClr val="000000"/>
                </a:solidFill>
                <a:latin typeface="+mn-lt"/>
              </a:rPr>
              <a:t>95% </a:t>
            </a:r>
            <a:r>
              <a:rPr lang="en-US" sz="3200" dirty="0">
                <a:solidFill>
                  <a:srgbClr val="000000"/>
                </a:solidFill>
                <a:latin typeface="+mn-lt"/>
              </a:rPr>
              <a:t>confidence </a:t>
            </a:r>
            <a:r>
              <a:rPr lang="en-US" sz="3200" dirty="0" smtClean="0">
                <a:solidFill>
                  <a:srgbClr val="000000"/>
                </a:solidFill>
                <a:latin typeface="+mn-lt"/>
              </a:rPr>
              <a:t>level.</a:t>
            </a:r>
            <a:endParaRPr lang="en-US" sz="3200" dirty="0">
              <a:solidFill>
                <a:srgbClr val="000000"/>
              </a:solidFill>
              <a:latin typeface="+mn-lt"/>
            </a:endParaRPr>
          </a:p>
        </p:txBody>
      </p:sp>
      <p:pic>
        <p:nvPicPr>
          <p:cNvPr id="28" name="Picture 27"/>
          <p:cNvPicPr>
            <a:picLocks noChangeAspect="1"/>
          </p:cNvPicPr>
          <p:nvPr/>
        </p:nvPicPr>
        <p:blipFill>
          <a:blip r:embed="rId14"/>
          <a:stretch>
            <a:fillRect/>
          </a:stretch>
        </p:blipFill>
        <p:spPr>
          <a:xfrm>
            <a:off x="25722660" y="12275318"/>
            <a:ext cx="9609118" cy="6406079"/>
          </a:xfrm>
          <a:prstGeom prst="rect">
            <a:avLst/>
          </a:prstGeom>
        </p:spPr>
      </p:pic>
      <p:pic>
        <p:nvPicPr>
          <p:cNvPr id="73" name="Picture 19"/>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1140670" y="1977542"/>
            <a:ext cx="4196906" cy="35828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7" name="Text Placeholder 82"/>
          <p:cNvSpPr txBox="1">
            <a:spLocks/>
          </p:cNvSpPr>
          <p:nvPr/>
        </p:nvSpPr>
        <p:spPr>
          <a:xfrm>
            <a:off x="25160085" y="7041589"/>
            <a:ext cx="10603631" cy="5596794"/>
          </a:xfrm>
          <a:prstGeom prst="rect">
            <a:avLst/>
          </a:prstGeom>
        </p:spPr>
        <p:txBody>
          <a:bodyPr wrap="square" lIns="224094" tIns="224094" rIns="224094" bIns="224094">
            <a:spAutoFit/>
          </a:bodyPr>
          <a:lstStyle>
            <a:lvl1pPr marL="0" indent="0" algn="l" defTabSz="3765366" rtl="0" eaLnBrk="1" latinLnBrk="0" hangingPunct="1">
              <a:spcBef>
                <a:spcPct val="20000"/>
              </a:spcBef>
              <a:buFont typeface="Arial" pitchFamily="34" charset="0"/>
              <a:buNone/>
              <a:defRPr sz="2400" kern="1200">
                <a:solidFill>
                  <a:schemeClr val="accent5">
                    <a:lumMod val="50000"/>
                  </a:schemeClr>
                </a:solidFill>
                <a:latin typeface="Times New Roman" panose="02020603050405020304" pitchFamily="18" charset="0"/>
                <a:ea typeface="+mn-ea"/>
                <a:cs typeface="Times New Roman" panose="02020603050405020304" pitchFamily="18" charset="0"/>
              </a:defRPr>
            </a:lvl1pPr>
            <a:lvl2pPr marL="1274733"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2pPr>
            <a:lvl3pPr marL="1765015" indent="-490282"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3pPr>
            <a:lvl4pPr marL="2304325" indent="-539310"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4pPr>
            <a:lvl5pPr marL="2696551" indent="-392226" algn="l" defTabSz="3765366" rtl="0" eaLnBrk="1" latinLnBrk="0" hangingPunct="1">
              <a:spcBef>
                <a:spcPct val="20000"/>
              </a:spcBef>
              <a:buFont typeface="Arial" pitchFamily="34" charset="0"/>
              <a:buChar char="»"/>
              <a:defRPr sz="2200" kern="1200">
                <a:solidFill>
                  <a:schemeClr val="tx1"/>
                </a:solidFill>
                <a:latin typeface="Trebuchet MS" pitchFamily="34" charset="0"/>
                <a:ea typeface="+mn-ea"/>
                <a:cs typeface="+mn-cs"/>
              </a:defRPr>
            </a:lvl5pPr>
            <a:lvl6pPr marL="10354757"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6pPr>
            <a:lvl7pPr marL="12237439"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7pPr>
            <a:lvl8pPr marL="14120122"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8pPr>
            <a:lvl9pPr marL="16002805" indent="-941342" algn="l" defTabSz="3765366" rtl="0" eaLnBrk="1" latinLnBrk="0" hangingPunct="1">
              <a:spcBef>
                <a:spcPct val="20000"/>
              </a:spcBef>
              <a:buFont typeface="Arial" pitchFamily="34" charset="0"/>
              <a:buChar char="•"/>
              <a:defRPr sz="8300" kern="1200">
                <a:solidFill>
                  <a:schemeClr val="tx1"/>
                </a:solidFill>
                <a:latin typeface="+mn-lt"/>
                <a:ea typeface="+mn-ea"/>
                <a:cs typeface="+mn-cs"/>
              </a:defRPr>
            </a:lvl9pPr>
          </a:lstStyle>
          <a:p>
            <a:pPr marL="208975" indent="-313461" algn="just">
              <a:spcBef>
                <a:spcPts val="2057"/>
              </a:spcBef>
              <a:buFont typeface="Arial"/>
              <a:buChar char="•"/>
            </a:pPr>
            <a:r>
              <a:rPr lang="en-US" sz="3000" dirty="0" smtClean="0">
                <a:solidFill>
                  <a:srgbClr val="000000"/>
                </a:solidFill>
                <a:latin typeface="+mn-lt"/>
              </a:rPr>
              <a:t>The same correlation </a:t>
            </a:r>
            <a:r>
              <a:rPr lang="en-US" sz="3000" dirty="0" smtClean="0">
                <a:solidFill>
                  <a:srgbClr val="000000"/>
                </a:solidFill>
                <a:latin typeface="+mn-lt"/>
              </a:rPr>
              <a:t>for </a:t>
            </a:r>
            <a:r>
              <a:rPr lang="en-US" sz="3000" dirty="0">
                <a:solidFill>
                  <a:srgbClr val="000000"/>
                </a:solidFill>
                <a:latin typeface="+mn-lt"/>
              </a:rPr>
              <a:t>cycle 25 as </a:t>
            </a:r>
            <a:r>
              <a:rPr lang="en-US" sz="3000" dirty="0" smtClean="0">
                <a:solidFill>
                  <a:srgbClr val="000000"/>
                </a:solidFill>
                <a:latin typeface="+mn-lt"/>
              </a:rPr>
              <a:t>for </a:t>
            </a:r>
            <a:r>
              <a:rPr lang="en-US" sz="3000" dirty="0">
                <a:solidFill>
                  <a:srgbClr val="000000"/>
                </a:solidFill>
                <a:latin typeface="+mn-lt"/>
              </a:rPr>
              <a:t>cycle </a:t>
            </a:r>
            <a:r>
              <a:rPr lang="en-US" sz="3000" dirty="0" smtClean="0">
                <a:solidFill>
                  <a:srgbClr val="000000"/>
                </a:solidFill>
                <a:latin typeface="+mn-lt"/>
              </a:rPr>
              <a:t>24, without considering a floor, along with </a:t>
            </a:r>
            <a:r>
              <a:rPr lang="en-US" sz="3000" dirty="0">
                <a:solidFill>
                  <a:srgbClr val="000000"/>
                </a:solidFill>
                <a:latin typeface="+mn-lt"/>
              </a:rPr>
              <a:t>a drastic decrease in the level of solar </a:t>
            </a:r>
            <a:r>
              <a:rPr lang="en-US" sz="3000" dirty="0" smtClean="0">
                <a:solidFill>
                  <a:srgbClr val="000000"/>
                </a:solidFill>
                <a:latin typeface="+mn-lt"/>
              </a:rPr>
              <a:t>activity, </a:t>
            </a:r>
            <a:r>
              <a:rPr lang="en-US" sz="3000" dirty="0">
                <a:solidFill>
                  <a:srgbClr val="000000"/>
                </a:solidFill>
                <a:latin typeface="+mn-lt"/>
              </a:rPr>
              <a:t>similar to </a:t>
            </a:r>
            <a:r>
              <a:rPr lang="en-US" sz="3000" dirty="0" smtClean="0">
                <a:solidFill>
                  <a:srgbClr val="000000"/>
                </a:solidFill>
                <a:latin typeface="+mn-lt"/>
              </a:rPr>
              <a:t>the </a:t>
            </a:r>
            <a:r>
              <a:rPr lang="en-US" sz="3000" dirty="0">
                <a:solidFill>
                  <a:srgbClr val="000000"/>
                </a:solidFill>
                <a:latin typeface="+mn-lt"/>
              </a:rPr>
              <a:t>Dalton period, leads to a radical decrease in the modulation potential. </a:t>
            </a:r>
            <a:endParaRPr lang="en-US" sz="3000" dirty="0" smtClean="0">
              <a:solidFill>
                <a:srgbClr val="000000"/>
              </a:solidFill>
              <a:latin typeface="+mn-lt"/>
            </a:endParaRPr>
          </a:p>
          <a:p>
            <a:pPr marL="208975" indent="-313461" algn="just">
              <a:spcBef>
                <a:spcPts val="2057"/>
              </a:spcBef>
              <a:buFont typeface="Arial"/>
              <a:buChar char="•"/>
            </a:pPr>
            <a:r>
              <a:rPr lang="en-US" sz="3000" dirty="0" smtClean="0">
                <a:solidFill>
                  <a:srgbClr val="000000"/>
                </a:solidFill>
                <a:latin typeface="+mn-lt"/>
              </a:rPr>
              <a:t>A </a:t>
            </a:r>
            <a:r>
              <a:rPr lang="en-US" sz="3000" dirty="0">
                <a:solidFill>
                  <a:srgbClr val="000000"/>
                </a:solidFill>
                <a:latin typeface="+mn-lt"/>
              </a:rPr>
              <a:t>Gleissberg-like condition will not lead to a situation as dramatic</a:t>
            </a:r>
            <a:r>
              <a:rPr lang="en-US" sz="3000" dirty="0" smtClean="0">
                <a:solidFill>
                  <a:srgbClr val="000000"/>
                </a:solidFill>
                <a:latin typeface="+mn-lt"/>
              </a:rPr>
              <a:t>. A solar </a:t>
            </a:r>
            <a:r>
              <a:rPr lang="en-US" sz="3000" dirty="0">
                <a:solidFill>
                  <a:srgbClr val="000000"/>
                </a:solidFill>
                <a:latin typeface="+mn-lt"/>
              </a:rPr>
              <a:t>maximum similar to </a:t>
            </a:r>
            <a:r>
              <a:rPr lang="en-US" sz="3000" dirty="0" smtClean="0">
                <a:solidFill>
                  <a:srgbClr val="000000"/>
                </a:solidFill>
                <a:latin typeface="+mn-lt"/>
              </a:rPr>
              <a:t>cycle </a:t>
            </a:r>
            <a:r>
              <a:rPr lang="en-US" sz="3000" dirty="0">
                <a:solidFill>
                  <a:srgbClr val="000000"/>
                </a:solidFill>
                <a:latin typeface="+mn-lt"/>
              </a:rPr>
              <a:t>13 will recover the radiation environment by lowering dose rates to values smaller than the dose rates observed </a:t>
            </a:r>
            <a:r>
              <a:rPr lang="en-US" sz="3000" dirty="0" smtClean="0">
                <a:solidFill>
                  <a:srgbClr val="000000"/>
                </a:solidFill>
                <a:latin typeface="+mn-lt"/>
              </a:rPr>
              <a:t>for cycle </a:t>
            </a:r>
            <a:r>
              <a:rPr lang="en-US" sz="3000" dirty="0">
                <a:solidFill>
                  <a:srgbClr val="000000"/>
                </a:solidFill>
                <a:latin typeface="+mn-lt"/>
              </a:rPr>
              <a:t>24. </a:t>
            </a:r>
            <a:endParaRPr lang="en-US" sz="3000" dirty="0" smtClean="0">
              <a:solidFill>
                <a:srgbClr val="000000"/>
              </a:solidFill>
              <a:latin typeface="+mn-lt"/>
            </a:endParaRPr>
          </a:p>
          <a:p>
            <a:pPr marL="208975" indent="-313461" algn="just">
              <a:spcBef>
                <a:spcPts val="2057"/>
              </a:spcBef>
              <a:buFont typeface="Arial"/>
              <a:buChar char="•"/>
            </a:pPr>
            <a:r>
              <a:rPr lang="en-US" sz="3000" dirty="0" smtClean="0">
                <a:solidFill>
                  <a:srgbClr val="000000"/>
                </a:solidFill>
                <a:latin typeface="+mn-lt"/>
              </a:rPr>
              <a:t>Considering the floor significantly increases the </a:t>
            </a:r>
            <a:r>
              <a:rPr lang="en-US" sz="3000" dirty="0">
                <a:solidFill>
                  <a:srgbClr val="000000"/>
                </a:solidFill>
                <a:latin typeface="+mn-lt"/>
              </a:rPr>
              <a:t>projected dose rates </a:t>
            </a:r>
            <a:r>
              <a:rPr lang="en-US" sz="3000" dirty="0" smtClean="0">
                <a:solidFill>
                  <a:srgbClr val="000000"/>
                </a:solidFill>
                <a:latin typeface="+mn-lt"/>
              </a:rPr>
              <a:t>for cycle 25. </a:t>
            </a:r>
            <a:endParaRPr lang="en-US" sz="3000" dirty="0">
              <a:solidFill>
                <a:srgbClr val="000000"/>
              </a:solidFill>
              <a:latin typeface="+mn-lt"/>
            </a:endParaRPr>
          </a:p>
        </p:txBody>
      </p:sp>
      <p:pic>
        <p:nvPicPr>
          <p:cNvPr id="37" name="Picture 36"/>
          <p:cNvPicPr>
            <a:picLocks noChangeAspect="1"/>
          </p:cNvPicPr>
          <p:nvPr/>
        </p:nvPicPr>
        <p:blipFill>
          <a:blip r:embed="rId16"/>
          <a:stretch>
            <a:fillRect/>
          </a:stretch>
        </p:blipFill>
        <p:spPr>
          <a:xfrm>
            <a:off x="25525144" y="27802055"/>
            <a:ext cx="9911304" cy="2500812"/>
          </a:xfrm>
          <a:prstGeom prst="rect">
            <a:avLst/>
          </a:prstGeom>
        </p:spPr>
      </p:pic>
    </p:spTree>
    <p:extLst>
      <p:ext uri="{BB962C8B-B14F-4D97-AF65-F5344CB8AC3E}">
        <p14:creationId xmlns:p14="http://schemas.microsoft.com/office/powerpoint/2010/main" val="15425454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97" grpId="0"/>
      <p:bldP spid="98" grpId="0"/>
      <p:bldP spid="99" grpId="0" animBg="1"/>
    </p:bldLst>
  </p:timing>
</p:sld>
</file>

<file path=ppt/theme/theme1.xml><?xml version="1.0" encoding="utf-8"?>
<a:theme xmlns:a="http://schemas.openxmlformats.org/drawingml/2006/main" name="PosterPresentations.com-70CMx100CM">
  <a:themeElements>
    <a:clrScheme name="Custom 18">
      <a:dk1>
        <a:sysClr val="windowText" lastClr="000000"/>
      </a:dk1>
      <a:lt1>
        <a:sysClr val="window" lastClr="FFFFFF"/>
      </a:lt1>
      <a:dk2>
        <a:srgbClr val="000000"/>
      </a:dk2>
      <a:lt2>
        <a:srgbClr val="F8F8F8"/>
      </a:lt2>
      <a:accent1>
        <a:srgbClr val="DDDDDD"/>
      </a:accent1>
      <a:accent2>
        <a:srgbClr val="B2B2B2"/>
      </a:accent2>
      <a:accent3>
        <a:srgbClr val="969696"/>
      </a:accent3>
      <a:accent4>
        <a:srgbClr val="21359A"/>
      </a:accent4>
      <a:accent5>
        <a:srgbClr val="1D93FF"/>
      </a:accent5>
      <a:accent6>
        <a:srgbClr val="0000FF"/>
      </a:accent6>
      <a:hlink>
        <a:srgbClr val="08005F"/>
      </a:hlink>
      <a:folHlink>
        <a:srgbClr val="1042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400" dirty="0" smtClean="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PosterPresentations.com-70CMx100CM</Template>
  <TotalTime>15459</TotalTime>
  <Words>1162</Words>
  <Application>Microsoft Macintosh PowerPoint</Application>
  <PresentationFormat>Custom</PresentationFormat>
  <Paragraphs>79</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PosterPresentations.com-70CMx100CM</vt:lpstr>
      <vt:lpstr>Image</vt:lpstr>
      <vt:lpstr>Equation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Fatemeh Rahmanifard</cp:lastModifiedBy>
  <cp:revision>358</cp:revision>
  <cp:lastPrinted>2019-08-02T19:28:06Z</cp:lastPrinted>
  <dcterms:created xsi:type="dcterms:W3CDTF">2012-02-10T00:10:15Z</dcterms:created>
  <dcterms:modified xsi:type="dcterms:W3CDTF">2019-12-06T23:33:30Z</dcterms:modified>
</cp:coreProperties>
</file>