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 id="2147483659" r:id="rId2"/>
  </p:sldMasterIdLst>
  <p:notesMasterIdLst>
    <p:notesMasterId r:id="rId4"/>
  </p:notesMasterIdLst>
  <p:sldIdLst>
    <p:sldId id="256" r:id="rId3"/>
  </p:sldIdLst>
  <p:sldSz cx="32918400" cy="21945600"/>
  <p:notesSz cx="32099250" cy="53181250"/>
  <p:defaultText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12">
          <p15:clr>
            <a:srgbClr val="A4A3A4"/>
          </p15:clr>
        </p15:guide>
        <p15:guide id="2" orient="horz" pos="192">
          <p15:clr>
            <a:srgbClr val="A4A3A4"/>
          </p15:clr>
        </p15:guide>
        <p15:guide id="3" orient="horz" pos="13440">
          <p15:clr>
            <a:srgbClr val="A4A3A4"/>
          </p15:clr>
        </p15:guide>
        <p15:guide id="4" orient="horz">
          <p15:clr>
            <a:srgbClr val="A4A3A4"/>
          </p15:clr>
        </p15:guide>
        <p15:guide id="5" pos="436">
          <p15:clr>
            <a:srgbClr val="A4A3A4"/>
          </p15:clr>
        </p15:guide>
        <p15:guide id="6" pos="20302">
          <p15:clr>
            <a:srgbClr val="A4A3A4"/>
          </p15:clr>
        </p15:guide>
      </p15:sldGuideLst>
    </p:ext>
    <p:ext uri="{2D200454-40CA-4A62-9FC3-DE9A4176ACB9}">
      <p15:notesGuideLst xmlns:p15="http://schemas.microsoft.com/office/powerpoint/2012/main">
        <p15:guide id="1" orient="horz" pos="16750" userDrawn="1">
          <p15:clr>
            <a:srgbClr val="A4A3A4"/>
          </p15:clr>
        </p15:guide>
        <p15:guide id="2" pos="1011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4125" autoAdjust="0"/>
  </p:normalViewPr>
  <p:slideViewPr>
    <p:cSldViewPr snapToGrid="0" snapToObjects="1" showGuides="1">
      <p:cViewPr>
        <p:scale>
          <a:sx n="21" d="100"/>
          <a:sy n="21" d="100"/>
        </p:scale>
        <p:origin x="2766" y="882"/>
      </p:cViewPr>
      <p:guideLst>
        <p:guide orient="horz" pos="2212"/>
        <p:guide orient="horz" pos="192"/>
        <p:guide orient="horz" pos="13440"/>
        <p:guide orient="horz"/>
        <p:guide pos="436"/>
        <p:guide pos="203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6750"/>
        <p:guide pos="1011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4"/>
            <a:ext cx="13909675" cy="2659065"/>
          </a:xfrm>
          <a:prstGeom prst="rect">
            <a:avLst/>
          </a:prstGeom>
        </p:spPr>
        <p:txBody>
          <a:bodyPr vert="horz" lIns="549970" tIns="274991" rIns="549970" bIns="274991" rtlCol="0"/>
          <a:lstStyle>
            <a:lvl1pPr algn="l">
              <a:defRPr sz="6900"/>
            </a:lvl1pPr>
          </a:lstStyle>
          <a:p>
            <a:endParaRPr lang="en-US" dirty="0"/>
          </a:p>
        </p:txBody>
      </p:sp>
      <p:sp>
        <p:nvSpPr>
          <p:cNvPr id="3" name="Date Placeholder 2"/>
          <p:cNvSpPr>
            <a:spLocks noGrp="1"/>
          </p:cNvSpPr>
          <p:nvPr>
            <p:ph type="dt" idx="1"/>
          </p:nvPr>
        </p:nvSpPr>
        <p:spPr>
          <a:xfrm>
            <a:off x="18182150" y="4"/>
            <a:ext cx="13909675" cy="2659065"/>
          </a:xfrm>
          <a:prstGeom prst="rect">
            <a:avLst/>
          </a:prstGeom>
        </p:spPr>
        <p:txBody>
          <a:bodyPr vert="horz" lIns="549970" tIns="274991" rIns="549970" bIns="274991" rtlCol="0"/>
          <a:lstStyle>
            <a:lvl1pPr algn="r">
              <a:defRPr sz="6900"/>
            </a:lvl1pPr>
          </a:lstStyle>
          <a:p>
            <a:fld id="{E6CC2317-6751-4CD4-9995-8782DD78E936}" type="datetimeFigureOut">
              <a:rPr lang="en-US" smtClean="0"/>
              <a:pPr/>
              <a:t>1/7/2020</a:t>
            </a:fld>
            <a:endParaRPr lang="en-US" dirty="0"/>
          </a:p>
        </p:txBody>
      </p:sp>
      <p:sp>
        <p:nvSpPr>
          <p:cNvPr id="4" name="Slide Image Placeholder 3"/>
          <p:cNvSpPr>
            <a:spLocks noGrp="1" noRot="1" noChangeAspect="1"/>
          </p:cNvSpPr>
          <p:nvPr>
            <p:ph type="sldImg" idx="2"/>
          </p:nvPr>
        </p:nvSpPr>
        <p:spPr>
          <a:xfrm>
            <a:off x="1095375" y="3990975"/>
            <a:ext cx="29908500" cy="19939000"/>
          </a:xfrm>
          <a:prstGeom prst="rect">
            <a:avLst/>
          </a:prstGeom>
          <a:noFill/>
          <a:ln w="12700">
            <a:solidFill>
              <a:prstClr val="black"/>
            </a:solidFill>
          </a:ln>
        </p:spPr>
        <p:txBody>
          <a:bodyPr vert="horz" lIns="549970" tIns="274991" rIns="549970" bIns="274991" rtlCol="0" anchor="ctr"/>
          <a:lstStyle/>
          <a:p>
            <a:endParaRPr lang="en-US" dirty="0"/>
          </a:p>
        </p:txBody>
      </p:sp>
      <p:sp>
        <p:nvSpPr>
          <p:cNvPr id="5" name="Notes Placeholder 4"/>
          <p:cNvSpPr>
            <a:spLocks noGrp="1"/>
          </p:cNvSpPr>
          <p:nvPr>
            <p:ph type="body" sz="quarter" idx="3"/>
          </p:nvPr>
        </p:nvSpPr>
        <p:spPr>
          <a:xfrm>
            <a:off x="3209925" y="25261099"/>
            <a:ext cx="25679400" cy="23931565"/>
          </a:xfrm>
          <a:prstGeom prst="rect">
            <a:avLst/>
          </a:prstGeom>
        </p:spPr>
        <p:txBody>
          <a:bodyPr vert="horz" lIns="549970" tIns="274991" rIns="549970" bIns="27499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3" y="50512962"/>
            <a:ext cx="13909675" cy="2659065"/>
          </a:xfrm>
          <a:prstGeom prst="rect">
            <a:avLst/>
          </a:prstGeom>
        </p:spPr>
        <p:txBody>
          <a:bodyPr vert="horz" lIns="549970" tIns="274991" rIns="549970" bIns="274991" rtlCol="0" anchor="b"/>
          <a:lstStyle>
            <a:lvl1pPr algn="l">
              <a:defRPr sz="6900"/>
            </a:lvl1pPr>
          </a:lstStyle>
          <a:p>
            <a:endParaRPr lang="en-US" dirty="0"/>
          </a:p>
        </p:txBody>
      </p:sp>
      <p:sp>
        <p:nvSpPr>
          <p:cNvPr id="7" name="Slide Number Placeholder 6"/>
          <p:cNvSpPr>
            <a:spLocks noGrp="1"/>
          </p:cNvSpPr>
          <p:nvPr>
            <p:ph type="sldNum" sz="quarter" idx="5"/>
          </p:nvPr>
        </p:nvSpPr>
        <p:spPr>
          <a:xfrm>
            <a:off x="18182150" y="50512962"/>
            <a:ext cx="13909675" cy="2659065"/>
          </a:xfrm>
          <a:prstGeom prst="rect">
            <a:avLst/>
          </a:prstGeom>
        </p:spPr>
        <p:txBody>
          <a:bodyPr vert="horz" lIns="549970" tIns="274991" rIns="549970" bIns="274991" rtlCol="0" anchor="b"/>
          <a:lstStyle>
            <a:lvl1pPr algn="r">
              <a:defRPr sz="69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3784840913"/>
      </p:ext>
    </p:extLst>
  </p:cSld>
  <p:clrMap bg1="lt1" tx1="dk1" bg2="lt2" tx2="dk2" accent1="accent1" accent2="accent2" accent3="accent3" accent4="accent4" accent5="accent5" accent6="accent6" hlink="hlink" folHlink="folHlink"/>
  <p:notesStyle>
    <a:lvl1pPr marL="0" algn="l" defTabSz="3134552" rtl="0" eaLnBrk="1" latinLnBrk="0" hangingPunct="1">
      <a:defRPr sz="4100" kern="1200">
        <a:solidFill>
          <a:schemeClr val="tx1"/>
        </a:solidFill>
        <a:latin typeface="+mn-lt"/>
        <a:ea typeface="+mn-ea"/>
        <a:cs typeface="+mn-cs"/>
      </a:defRPr>
    </a:lvl1pPr>
    <a:lvl2pPr marL="1567277" algn="l" defTabSz="3134552" rtl="0" eaLnBrk="1" latinLnBrk="0" hangingPunct="1">
      <a:defRPr sz="4100" kern="1200">
        <a:solidFill>
          <a:schemeClr val="tx1"/>
        </a:solidFill>
        <a:latin typeface="+mn-lt"/>
        <a:ea typeface="+mn-ea"/>
        <a:cs typeface="+mn-cs"/>
      </a:defRPr>
    </a:lvl2pPr>
    <a:lvl3pPr marL="3134552" algn="l" defTabSz="3134552" rtl="0" eaLnBrk="1" latinLnBrk="0" hangingPunct="1">
      <a:defRPr sz="4100" kern="1200">
        <a:solidFill>
          <a:schemeClr val="tx1"/>
        </a:solidFill>
        <a:latin typeface="+mn-lt"/>
        <a:ea typeface="+mn-ea"/>
        <a:cs typeface="+mn-cs"/>
      </a:defRPr>
    </a:lvl3pPr>
    <a:lvl4pPr marL="4701829" algn="l" defTabSz="3134552" rtl="0" eaLnBrk="1" latinLnBrk="0" hangingPunct="1">
      <a:defRPr sz="4100" kern="1200">
        <a:solidFill>
          <a:schemeClr val="tx1"/>
        </a:solidFill>
        <a:latin typeface="+mn-lt"/>
        <a:ea typeface="+mn-ea"/>
        <a:cs typeface="+mn-cs"/>
      </a:defRPr>
    </a:lvl4pPr>
    <a:lvl5pPr marL="6269105" algn="l" defTabSz="3134552" rtl="0" eaLnBrk="1" latinLnBrk="0" hangingPunct="1">
      <a:defRPr sz="4100" kern="1200">
        <a:solidFill>
          <a:schemeClr val="tx1"/>
        </a:solidFill>
        <a:latin typeface="+mn-lt"/>
        <a:ea typeface="+mn-ea"/>
        <a:cs typeface="+mn-cs"/>
      </a:defRPr>
    </a:lvl5pPr>
    <a:lvl6pPr marL="7836382" algn="l" defTabSz="3134552" rtl="0" eaLnBrk="1" latinLnBrk="0" hangingPunct="1">
      <a:defRPr sz="4100" kern="1200">
        <a:solidFill>
          <a:schemeClr val="tx1"/>
        </a:solidFill>
        <a:latin typeface="+mn-lt"/>
        <a:ea typeface="+mn-ea"/>
        <a:cs typeface="+mn-cs"/>
      </a:defRPr>
    </a:lvl6pPr>
    <a:lvl7pPr marL="9403659" algn="l" defTabSz="3134552" rtl="0" eaLnBrk="1" latinLnBrk="0" hangingPunct="1">
      <a:defRPr sz="4100" kern="1200">
        <a:solidFill>
          <a:schemeClr val="tx1"/>
        </a:solidFill>
        <a:latin typeface="+mn-lt"/>
        <a:ea typeface="+mn-ea"/>
        <a:cs typeface="+mn-cs"/>
      </a:defRPr>
    </a:lvl7pPr>
    <a:lvl8pPr marL="10970935" algn="l" defTabSz="3134552" rtl="0" eaLnBrk="1" latinLnBrk="0" hangingPunct="1">
      <a:defRPr sz="4100" kern="1200">
        <a:solidFill>
          <a:schemeClr val="tx1"/>
        </a:solidFill>
        <a:latin typeface="+mn-lt"/>
        <a:ea typeface="+mn-ea"/>
        <a:cs typeface="+mn-cs"/>
      </a:defRPr>
    </a:lvl8pPr>
    <a:lvl9pPr marL="12538212" algn="l" defTabSz="3134552" rtl="0" eaLnBrk="1" latinLnBrk="0" hangingPunct="1">
      <a:defRPr sz="4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1226325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8x72 templat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4002937"/>
            <a:ext cx="1019345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691753" y="3510493"/>
            <a:ext cx="10179845"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691754" y="12023504"/>
            <a:ext cx="1019464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706560" y="11495316"/>
            <a:ext cx="1017984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365707" y="1425990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365707" y="13715605"/>
            <a:ext cx="10178651"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371661" y="400293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366899" y="3510493"/>
            <a:ext cx="10184606"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2046806" y="3510493"/>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2046806" y="4002937"/>
            <a:ext cx="10182022"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2046806" y="1147391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2043033" y="11966354"/>
            <a:ext cx="10185796" cy="606704"/>
          </a:xfrm>
          <a:prstGeom prst="rect">
            <a:avLst/>
          </a:prstGeom>
        </p:spPr>
        <p:txBody>
          <a:bodyPr wrap="square" lIns="163258" tIns="163258" rIns="163258" bIns="163258">
            <a:spAutoFit/>
          </a:bodyPr>
          <a:lstStyle>
            <a:lvl1pPr marL="0" indent="0">
              <a:buNone/>
              <a:tabLst/>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2046806" y="1706245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2046807" y="17612045"/>
            <a:ext cx="10185796"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63" name="Text Placeholder 76"/>
          <p:cNvSpPr>
            <a:spLocks noGrp="1"/>
          </p:cNvSpPr>
          <p:nvPr>
            <p:ph type="body" sz="quarter" idx="150" hasCustomPrompt="1"/>
          </p:nvPr>
        </p:nvSpPr>
        <p:spPr>
          <a:xfrm>
            <a:off x="4378036" y="1522268"/>
            <a:ext cx="24162328" cy="805296"/>
          </a:xfrm>
          <a:prstGeom prst="rect">
            <a:avLst/>
          </a:prstGeom>
        </p:spPr>
        <p:txBody>
          <a:bodyPr>
            <a:normAutofit/>
          </a:bodyPr>
          <a:lstStyle>
            <a:lvl1pPr marL="0" indent="0" algn="ctr">
              <a:buFontTx/>
              <a:buNone/>
              <a:defRPr sz="48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4" name="Text Placeholder 76"/>
          <p:cNvSpPr>
            <a:spLocks noGrp="1"/>
          </p:cNvSpPr>
          <p:nvPr>
            <p:ph type="body" sz="quarter" idx="184" hasCustomPrompt="1"/>
          </p:nvPr>
        </p:nvSpPr>
        <p:spPr>
          <a:xfrm>
            <a:off x="4378036" y="2305475"/>
            <a:ext cx="24162328" cy="634555"/>
          </a:xfrm>
          <a:prstGeom prst="rect">
            <a:avLst/>
          </a:prstGeom>
        </p:spPr>
        <p:txBody>
          <a:bodyPr>
            <a:normAutofit/>
          </a:bodyPr>
          <a:lstStyle>
            <a:lvl1pPr marL="0" indent="0" algn="ctr">
              <a:buFontTx/>
              <a:buNone/>
              <a:defRPr sz="40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85" hasCustomPrompt="1"/>
          </p:nvPr>
        </p:nvSpPr>
        <p:spPr>
          <a:xfrm>
            <a:off x="4378036" y="319262"/>
            <a:ext cx="24162328" cy="1203006"/>
          </a:xfrm>
          <a:prstGeom prst="rect">
            <a:avLst/>
          </a:prstGeom>
        </p:spPr>
        <p:txBody>
          <a:bodyPr>
            <a:normAutofit/>
          </a:bodyPr>
          <a:lstStyle>
            <a:lvl1pPr marL="0" indent="0" algn="ctr">
              <a:buFontTx/>
              <a:buNone/>
              <a:defRPr sz="7200" b="1">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4002937"/>
            <a:ext cx="1019345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691753" y="3510493"/>
            <a:ext cx="10179845"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691754" y="12023504"/>
            <a:ext cx="10194648"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706560" y="11495316"/>
            <a:ext cx="10179844"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365707" y="1425990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365707" y="13715605"/>
            <a:ext cx="10178651"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371661" y="4002937"/>
            <a:ext cx="10178651"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366899" y="3510493"/>
            <a:ext cx="10184606"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2046806" y="3510493"/>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2046806" y="4002937"/>
            <a:ext cx="10182022"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2046806" y="1147391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2043033" y="11966354"/>
            <a:ext cx="10185796" cy="606704"/>
          </a:xfrm>
          <a:prstGeom prst="rect">
            <a:avLst/>
          </a:prstGeom>
        </p:spPr>
        <p:txBody>
          <a:bodyPr wrap="square" lIns="163258" tIns="163258" rIns="163258" bIns="163258">
            <a:spAutoFit/>
          </a:bodyPr>
          <a:lstStyle>
            <a:lvl1pPr marL="0" indent="0">
              <a:buNone/>
              <a:tabLst/>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2046806" y="17062451"/>
            <a:ext cx="10182022" cy="531993"/>
          </a:xfrm>
          <a:prstGeom prst="rect">
            <a:avLst/>
          </a:prstGeom>
          <a:noFill/>
        </p:spPr>
        <p:txBody>
          <a:bodyPr wrap="square" lIns="65304" tIns="65304" rIns="65304" bIns="65304" anchor="ctr" anchorCtr="0">
            <a:spAutoFit/>
          </a:bodyPr>
          <a:lstStyle>
            <a:lvl1pPr marL="0" indent="0" algn="ctr">
              <a:buNone/>
              <a:defRPr sz="26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2046807" y="17612045"/>
            <a:ext cx="10185796" cy="606704"/>
          </a:xfrm>
          <a:prstGeom prst="rect">
            <a:avLst/>
          </a:prstGeom>
        </p:spPr>
        <p:txBody>
          <a:bodyPr wrap="square" lIns="163258" tIns="163258" rIns="163258" bIns="163258">
            <a:spAutoFit/>
          </a:bodyPr>
          <a:lstStyle>
            <a:lvl1pPr marL="0" indent="0">
              <a:buNone/>
              <a:defRPr sz="1800">
                <a:solidFill>
                  <a:schemeClr val="accent5">
                    <a:lumMod val="50000"/>
                  </a:schemeClr>
                </a:solidFill>
                <a:latin typeface="Times New Roman" panose="02020603050405020304" pitchFamily="18" charset="0"/>
                <a:cs typeface="Times New Roman" panose="02020603050405020304" pitchFamily="18" charset="0"/>
              </a:defRPr>
            </a:lvl1pPr>
            <a:lvl2pPr marL="1061176" indent="-408145">
              <a:defRPr sz="1800">
                <a:latin typeface="Trebuchet MS" pitchFamily="34" charset="0"/>
              </a:defRPr>
            </a:lvl2pPr>
            <a:lvl3pPr marL="1469322" indent="-408145">
              <a:defRPr sz="1800">
                <a:latin typeface="Trebuchet MS" pitchFamily="34" charset="0"/>
              </a:defRPr>
            </a:lvl3pPr>
            <a:lvl4pPr marL="1918281" indent="-448960">
              <a:defRPr sz="1800">
                <a:latin typeface="Trebuchet MS" pitchFamily="34" charset="0"/>
              </a:defRPr>
            </a:lvl4pPr>
            <a:lvl5pPr marL="2244797" indent="-326516">
              <a:defRPr sz="1800">
                <a:latin typeface="Trebuchet MS" pitchFamily="34" charset="0"/>
              </a:defRPr>
            </a:lvl5pPr>
          </a:lstStyle>
          <a:p>
            <a:pPr lvl="0"/>
            <a:r>
              <a:rPr lang="en-US" dirty="0"/>
              <a:t>Type in or paste your text here</a:t>
            </a:r>
          </a:p>
        </p:txBody>
      </p:sp>
      <p:sp>
        <p:nvSpPr>
          <p:cNvPr id="63" name="Text Placeholder 76"/>
          <p:cNvSpPr>
            <a:spLocks noGrp="1"/>
          </p:cNvSpPr>
          <p:nvPr>
            <p:ph type="body" sz="quarter" idx="150" hasCustomPrompt="1"/>
          </p:nvPr>
        </p:nvSpPr>
        <p:spPr>
          <a:xfrm>
            <a:off x="4378036" y="1522268"/>
            <a:ext cx="24162328" cy="805296"/>
          </a:xfrm>
          <a:prstGeom prst="rect">
            <a:avLst/>
          </a:prstGeom>
        </p:spPr>
        <p:txBody>
          <a:bodyPr>
            <a:normAutofit/>
          </a:bodyPr>
          <a:lstStyle>
            <a:lvl1pPr marL="0" indent="0" algn="ctr">
              <a:buFontTx/>
              <a:buNone/>
              <a:defRPr sz="48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4" name="Text Placeholder 76"/>
          <p:cNvSpPr>
            <a:spLocks noGrp="1"/>
          </p:cNvSpPr>
          <p:nvPr>
            <p:ph type="body" sz="quarter" idx="184" hasCustomPrompt="1"/>
          </p:nvPr>
        </p:nvSpPr>
        <p:spPr>
          <a:xfrm>
            <a:off x="4378036" y="2305475"/>
            <a:ext cx="24162328" cy="634555"/>
          </a:xfrm>
          <a:prstGeom prst="rect">
            <a:avLst/>
          </a:prstGeom>
        </p:spPr>
        <p:txBody>
          <a:bodyPr>
            <a:normAutofit/>
          </a:bodyPr>
          <a:lstStyle>
            <a:lvl1pPr marL="0" indent="0" algn="ctr">
              <a:buFontTx/>
              <a:buNone/>
              <a:defRPr sz="4000">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85" hasCustomPrompt="1"/>
          </p:nvPr>
        </p:nvSpPr>
        <p:spPr>
          <a:xfrm>
            <a:off x="4378036" y="319262"/>
            <a:ext cx="24162328" cy="1203006"/>
          </a:xfrm>
          <a:prstGeom prst="rect">
            <a:avLst/>
          </a:prstGeom>
        </p:spPr>
        <p:txBody>
          <a:bodyPr>
            <a:normAutofit/>
          </a:bodyPr>
          <a:lstStyle>
            <a:lvl1pPr marL="0" indent="0" algn="ctr">
              <a:buFontTx/>
              <a:buNone/>
              <a:defRPr sz="7200" b="1">
                <a:solidFill>
                  <a:schemeClr val="accent5">
                    <a:lumMod val="50000"/>
                  </a:schemeClr>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2353353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4" name="Text Box 14"/>
          <p:cNvSpPr txBox="1">
            <a:spLocks noChangeArrowheads="1"/>
          </p:cNvSpPr>
          <p:nvPr userDrawn="1"/>
        </p:nvSpPr>
        <p:spPr bwMode="auto">
          <a:xfrm>
            <a:off x="1333503" y="21528803"/>
            <a:ext cx="1885950" cy="250727"/>
          </a:xfrm>
          <a:prstGeom prst="rect">
            <a:avLst/>
          </a:prstGeom>
          <a:noFill/>
          <a:ln w="9525">
            <a:noFill/>
            <a:miter lim="800000"/>
            <a:headEnd/>
            <a:tailEnd/>
          </a:ln>
          <a:effectLst/>
        </p:spPr>
        <p:txBody>
          <a:bodyPr lIns="65180" tIns="32584" rIns="65180" bIns="32584">
            <a:spAutoFit/>
          </a:bodyPr>
          <a:lstStyle/>
          <a:p>
            <a:pPr eaLnBrk="0" hangingPunct="0">
              <a:lnSpc>
                <a:spcPct val="65000"/>
              </a:lnSpc>
              <a:spcBef>
                <a:spcPct val="50000"/>
              </a:spcBef>
              <a:defRPr/>
            </a:pPr>
            <a:r>
              <a:rPr lang="en-US" sz="4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graphicFrame>
        <p:nvGraphicFramePr>
          <p:cNvPr id="3" name="Table 2">
            <a:extLst>
              <a:ext uri="{FF2B5EF4-FFF2-40B4-BE49-F238E27FC236}">
                <a16:creationId xmlns:a16="http://schemas.microsoft.com/office/drawing/2014/main" id="{D6ADC363-9DE1-CC42-9187-038EEE9EB351}"/>
              </a:ext>
            </a:extLst>
          </p:cNvPr>
          <p:cNvGraphicFramePr>
            <a:graphicFrameLocks noGrp="1"/>
          </p:cNvGraphicFramePr>
          <p:nvPr userDrawn="1">
            <p:extLst>
              <p:ext uri="{D42A27DB-BD31-4B8C-83A1-F6EECF244321}">
                <p14:modId xmlns:p14="http://schemas.microsoft.com/office/powerpoint/2010/main" val="2970334486"/>
              </p:ext>
            </p:extLst>
          </p:nvPr>
        </p:nvGraphicFramePr>
        <p:xfrm>
          <a:off x="-6404644" y="65314"/>
          <a:ext cx="6099844" cy="21896427"/>
        </p:xfrm>
        <a:graphic>
          <a:graphicData uri="http://schemas.openxmlformats.org/drawingml/2006/table">
            <a:tbl>
              <a:tblPr firstRow="1" bandRow="1">
                <a:tableStyleId>{5C22544A-7EE6-4342-B048-85BDC9FD1C3A}</a:tableStyleId>
              </a:tblPr>
              <a:tblGrid>
                <a:gridCol w="2615564">
                  <a:extLst>
                    <a:ext uri="{9D8B030D-6E8A-4147-A177-3AD203B41FA5}">
                      <a16:colId xmlns:a16="http://schemas.microsoft.com/office/drawing/2014/main" val="20000"/>
                    </a:ext>
                  </a:extLst>
                </a:gridCol>
                <a:gridCol w="3484280">
                  <a:extLst>
                    <a:ext uri="{9D8B030D-6E8A-4147-A177-3AD203B41FA5}">
                      <a16:colId xmlns:a16="http://schemas.microsoft.com/office/drawing/2014/main" val="20001"/>
                    </a:ext>
                  </a:extLst>
                </a:gridCol>
              </a:tblGrid>
              <a:tr h="806819">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400" b="0" spc="600" dirty="0">
                          <a:solidFill>
                            <a:srgbClr val="1F3A4E"/>
                          </a:solidFill>
                          <a:latin typeface="Arial Black" panose="020B0A04020102020204" pitchFamily="34" charset="0"/>
                        </a:rPr>
                        <a:t>QUICK START GUIDE</a:t>
                      </a:r>
                      <a:br>
                        <a:rPr lang="en-US" sz="2400" b="0" spc="600" dirty="0">
                          <a:solidFill>
                            <a:srgbClr val="1F3A4E"/>
                          </a:solidFill>
                          <a:latin typeface="Arial Black" panose="020B0A04020102020204" pitchFamily="34" charset="0"/>
                        </a:rPr>
                      </a:br>
                      <a:r>
                        <a:rPr lang="en-US" sz="1800" b="1" spc="0" dirty="0">
                          <a:solidFill>
                            <a:srgbClr val="FF0000"/>
                          </a:solidFill>
                          <a:latin typeface="Trebuchet MS" pitchFamily="34" charset="0"/>
                        </a:rPr>
                        <a:t>(THIS SIDEBAR WILL NOT PRINT)</a:t>
                      </a:r>
                      <a:endParaRPr lang="en-US" sz="24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2608924">
                <a:tc gridSpan="2">
                  <a:txBody>
                    <a:bodyPr/>
                    <a:lstStyle/>
                    <a:p>
                      <a:pPr defTabSz="3765639"/>
                      <a:r>
                        <a:rPr lang="en-US" sz="1400" i="0" dirty="0">
                          <a:solidFill>
                            <a:srgbClr val="D9D9D9"/>
                          </a:solidFill>
                          <a:latin typeface="Arial"/>
                          <a:cs typeface="Arial"/>
                        </a:rPr>
                        <a:t>This PowerPoint template produces a </a:t>
                      </a:r>
                      <a:r>
                        <a:rPr lang="en-US" sz="1400" i="0" dirty="0">
                          <a:solidFill>
                            <a:srgbClr val="FFC000"/>
                          </a:solidFill>
                          <a:latin typeface="Arial"/>
                          <a:cs typeface="Arial"/>
                        </a:rPr>
                        <a:t>48"x72" </a:t>
                      </a:r>
                      <a:r>
                        <a:rPr lang="en-US" sz="14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1400" i="0" dirty="0">
                        <a:solidFill>
                          <a:srgbClr val="D9D9D9"/>
                        </a:solidFill>
                        <a:latin typeface="Arial"/>
                        <a:cs typeface="Arial"/>
                      </a:endParaRPr>
                    </a:p>
                    <a:p>
                      <a:pPr defTabSz="3765639"/>
                      <a:r>
                        <a:rPr lang="en-US" sz="14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1400" i="0" dirty="0" err="1">
                          <a:solidFill>
                            <a:srgbClr val="FFC000"/>
                          </a:solidFill>
                          <a:latin typeface="Arial"/>
                          <a:cs typeface="Arial"/>
                        </a:rPr>
                        <a:t>PosterPresentations.com</a:t>
                      </a:r>
                      <a:r>
                        <a:rPr lang="en-US" sz="1400" i="0" dirty="0">
                          <a:solidFill>
                            <a:srgbClr val="D9D9D9"/>
                          </a:solidFill>
                          <a:latin typeface="Arial"/>
                          <a:cs typeface="Arial"/>
                        </a:rPr>
                        <a:t> and click on the  </a:t>
                      </a:r>
                      <a:r>
                        <a:rPr lang="en-US" sz="1400" i="0" dirty="0">
                          <a:solidFill>
                            <a:srgbClr val="FFC000"/>
                          </a:solidFill>
                          <a:latin typeface="Arial"/>
                          <a:cs typeface="Arial"/>
                        </a:rPr>
                        <a:t>HELP DESK</a:t>
                      </a:r>
                      <a:r>
                        <a:rPr lang="en-US" sz="1400" i="0" baseline="0" dirty="0">
                          <a:solidFill>
                            <a:srgbClr val="D9D9D9"/>
                          </a:solidFill>
                          <a:latin typeface="Arial"/>
                          <a:cs typeface="Arial"/>
                        </a:rPr>
                        <a:t> </a:t>
                      </a:r>
                      <a:r>
                        <a:rPr lang="en-US" sz="1400" i="0" dirty="0">
                          <a:solidFill>
                            <a:srgbClr val="D9D9D9"/>
                          </a:solidFill>
                          <a:latin typeface="Arial"/>
                          <a:cs typeface="Arial"/>
                        </a:rPr>
                        <a:t>tab.</a:t>
                      </a:r>
                    </a:p>
                    <a:p>
                      <a:pPr defTabSz="3765639"/>
                      <a:endParaRPr lang="en-US" sz="1400" i="0" dirty="0">
                        <a:solidFill>
                          <a:srgbClr val="D9D9D9"/>
                        </a:solidFill>
                        <a:latin typeface="Arial"/>
                        <a:cs typeface="Arial"/>
                      </a:endParaRPr>
                    </a:p>
                    <a:p>
                      <a:pPr defTabSz="3765639"/>
                      <a:r>
                        <a:rPr lang="en-US" sz="1400" i="0" dirty="0">
                          <a:solidFill>
                            <a:srgbClr val="D9D9D9"/>
                          </a:solidFill>
                          <a:latin typeface="Arial"/>
                          <a:cs typeface="Arial"/>
                        </a:rPr>
                        <a:t>To print your poster using our same-day professional printing service, go online to </a:t>
                      </a:r>
                      <a:r>
                        <a:rPr lang="en-US" sz="1400" i="0" dirty="0" err="1">
                          <a:solidFill>
                            <a:srgbClr val="FFC000"/>
                          </a:solidFill>
                          <a:latin typeface="Arial"/>
                          <a:cs typeface="Arial"/>
                        </a:rPr>
                        <a:t>PosterPresentations.com</a:t>
                      </a:r>
                      <a:r>
                        <a:rPr lang="en-US" sz="1400" i="0" dirty="0">
                          <a:solidFill>
                            <a:srgbClr val="D9D9D9"/>
                          </a:solidFill>
                          <a:latin typeface="Arial"/>
                          <a:cs typeface="Arial"/>
                        </a:rPr>
                        <a:t> and click on "</a:t>
                      </a:r>
                      <a:r>
                        <a:rPr lang="en-US" sz="1400" i="0" dirty="0">
                          <a:solidFill>
                            <a:srgbClr val="FFC000"/>
                          </a:solidFill>
                          <a:latin typeface="Arial"/>
                          <a:cs typeface="Arial"/>
                        </a:rPr>
                        <a:t>Order your poster</a:t>
                      </a:r>
                      <a:r>
                        <a:rPr lang="en-US" sz="1400" i="0" dirty="0">
                          <a:solidFill>
                            <a:srgbClr val="D9D9D9"/>
                          </a:solidFill>
                          <a:latin typeface="Arial"/>
                          <a:cs typeface="Arial"/>
                        </a:rPr>
                        <a:t>".</a:t>
                      </a:r>
                      <a:endParaRPr lang="en-US" sz="14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3111849">
                <a:tc>
                  <a:txBody>
                    <a:bodyPr/>
                    <a:lstStyle/>
                    <a:p>
                      <a:pPr algn="ctr"/>
                      <a:endParaRPr lang="en-US" sz="1400" dirty="0">
                        <a:solidFill>
                          <a:srgbClr val="1F3A4E"/>
                        </a:solidFill>
                      </a:endParaRPr>
                    </a:p>
                    <a:p>
                      <a:pPr algn="ctr"/>
                      <a:endParaRPr lang="en-US" sz="1400" dirty="0">
                        <a:solidFill>
                          <a:srgbClr val="1F3A4E"/>
                        </a:solidFill>
                      </a:endParaRPr>
                    </a:p>
                    <a:p>
                      <a:pPr algn="ctr"/>
                      <a:r>
                        <a:rPr lang="en-US" sz="1400" dirty="0">
                          <a:solidFill>
                            <a:schemeClr val="bg1"/>
                          </a:solidFill>
                          <a:latin typeface="Arial" panose="020B0604020202020204" pitchFamily="34" charset="0"/>
                          <a:cs typeface="Arial" panose="020B0604020202020204" pitchFamily="34" charset="0"/>
                        </a:rPr>
                        <a:t>This is a template for a</a:t>
                      </a:r>
                      <a:br>
                        <a:rPr lang="en-US" sz="1400" dirty="0">
                          <a:solidFill>
                            <a:schemeClr val="bg1"/>
                          </a:solidFill>
                          <a:latin typeface="Arial" panose="020B0604020202020204" pitchFamily="34" charset="0"/>
                          <a:cs typeface="Arial" panose="020B0604020202020204" pitchFamily="34" charset="0"/>
                        </a:rPr>
                      </a:br>
                      <a:r>
                        <a:rPr lang="en-US" sz="1400" dirty="0">
                          <a:solidFill>
                            <a:schemeClr val="bg1"/>
                          </a:solidFill>
                          <a:latin typeface="Arial" panose="020B0604020202020204" pitchFamily="34" charset="0"/>
                          <a:cs typeface="Arial" panose="020B0604020202020204" pitchFamily="34" charset="0"/>
                        </a:rPr>
                        <a:t>presentation poster</a:t>
                      </a:r>
                      <a:br>
                        <a:rPr lang="en-US" sz="1400" dirty="0">
                          <a:solidFill>
                            <a:schemeClr val="bg1"/>
                          </a:solidFill>
                          <a:latin typeface="Arial" panose="020B0604020202020204" pitchFamily="34" charset="0"/>
                          <a:cs typeface="Arial" panose="020B0604020202020204" pitchFamily="34" charset="0"/>
                        </a:rPr>
                      </a:br>
                      <a:r>
                        <a:rPr lang="en-US" sz="2400" b="1" dirty="0">
                          <a:solidFill>
                            <a:srgbClr val="FFC000"/>
                          </a:solidFill>
                          <a:latin typeface="Arial" panose="020B0604020202020204" pitchFamily="34" charset="0"/>
                          <a:cs typeface="Arial" panose="020B0604020202020204" pitchFamily="34" charset="0"/>
                        </a:rPr>
                        <a:t>48 inches tall</a:t>
                      </a:r>
                      <a:br>
                        <a:rPr lang="en-US" sz="2400" b="1" dirty="0">
                          <a:solidFill>
                            <a:srgbClr val="FFC000"/>
                          </a:solidFill>
                          <a:latin typeface="Arial" panose="020B0604020202020204" pitchFamily="34" charset="0"/>
                          <a:cs typeface="Arial" panose="020B0604020202020204" pitchFamily="34" charset="0"/>
                        </a:rPr>
                      </a:br>
                      <a:r>
                        <a:rPr lang="en-US" sz="2400" b="1" dirty="0">
                          <a:solidFill>
                            <a:srgbClr val="FFC000"/>
                          </a:solidFill>
                          <a:latin typeface="Arial" panose="020B0604020202020204" pitchFamily="34" charset="0"/>
                          <a:cs typeface="Arial" panose="020B0604020202020204" pitchFamily="34" charset="0"/>
                        </a:rPr>
                        <a:t>by</a:t>
                      </a:r>
                      <a:br>
                        <a:rPr lang="en-US" sz="2400" b="1" dirty="0">
                          <a:solidFill>
                            <a:srgbClr val="FFC000"/>
                          </a:solidFill>
                          <a:latin typeface="Arial" panose="020B0604020202020204" pitchFamily="34" charset="0"/>
                          <a:cs typeface="Arial" panose="020B0604020202020204" pitchFamily="34" charset="0"/>
                        </a:rPr>
                      </a:br>
                      <a:r>
                        <a:rPr lang="en-US" sz="2400" b="1" dirty="0">
                          <a:solidFill>
                            <a:srgbClr val="FFC000"/>
                          </a:solidFill>
                          <a:latin typeface="Arial" panose="020B0604020202020204" pitchFamily="34" charset="0"/>
                          <a:cs typeface="Arial" panose="020B0604020202020204" pitchFamily="34" charset="0"/>
                        </a:rPr>
                        <a:t>72 inches wide</a:t>
                      </a:r>
                      <a:br>
                        <a:rPr lang="en-US" sz="1400" dirty="0">
                          <a:solidFill>
                            <a:schemeClr val="bg1"/>
                          </a:solidFill>
                          <a:latin typeface="Arial" panose="020B0604020202020204" pitchFamily="34" charset="0"/>
                          <a:cs typeface="Arial" panose="020B0604020202020204" pitchFamily="34" charset="0"/>
                        </a:rPr>
                      </a:br>
                      <a:endParaRPr lang="en-US" sz="14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1600" b="1" baseline="0" dirty="0">
                          <a:solidFill>
                            <a:srgbClr val="FFC000"/>
                          </a:solidFill>
                          <a:latin typeface="Arial" panose="020B0604020202020204" pitchFamily="34" charset="0"/>
                          <a:cs typeface="Arial" panose="020B0604020202020204" pitchFamily="34" charset="0"/>
                        </a:rPr>
                        <a:t>Important: </a:t>
                      </a:r>
                      <a:br>
                        <a:rPr lang="en-US" sz="1600" b="1" baseline="0" dirty="0">
                          <a:solidFill>
                            <a:srgbClr val="FFC000"/>
                          </a:solidFill>
                          <a:latin typeface="Arial" panose="020B0604020202020204" pitchFamily="34" charset="0"/>
                          <a:cs typeface="Arial" panose="020B0604020202020204" pitchFamily="34" charset="0"/>
                        </a:rPr>
                      </a:br>
                      <a:r>
                        <a:rPr lang="en-US" sz="1600" b="1" baseline="0" dirty="0">
                          <a:solidFill>
                            <a:srgbClr val="FFC000"/>
                          </a:solidFill>
                          <a:latin typeface="Arial" panose="020B0604020202020204" pitchFamily="34" charset="0"/>
                          <a:cs typeface="Arial" panose="020B0604020202020204" pitchFamily="34" charset="0"/>
                        </a:rPr>
                        <a:t>Check the template size</a:t>
                      </a:r>
                      <a:br>
                        <a:rPr lang="en-US" sz="1400" b="0" baseline="0" dirty="0">
                          <a:solidFill>
                            <a:srgbClr val="FFC000"/>
                          </a:solidFill>
                          <a:latin typeface="Arial" panose="020B0604020202020204" pitchFamily="34" charset="0"/>
                          <a:cs typeface="Arial" panose="020B0604020202020204" pitchFamily="34" charset="0"/>
                        </a:rPr>
                      </a:br>
                      <a:r>
                        <a:rPr lang="en-US" sz="14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1400" b="0" baseline="0" dirty="0">
                          <a:solidFill>
                            <a:srgbClr val="D9D9D9"/>
                          </a:solidFill>
                          <a:latin typeface="Arial" panose="020B0604020202020204" pitchFamily="34" charset="0"/>
                          <a:cs typeface="Arial" panose="020B0604020202020204" pitchFamily="34" charset="0"/>
                        </a:rPr>
                      </a:br>
                      <a:r>
                        <a:rPr lang="en-US" sz="14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1400" b="0" baseline="0" dirty="0">
                          <a:solidFill>
                            <a:srgbClr val="D9D9D9"/>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24 tall x 36 wide</a:t>
                      </a:r>
                      <a:br>
                        <a:rPr lang="en-US" sz="1400" b="0" baseline="0" dirty="0">
                          <a:solidFill>
                            <a:srgbClr val="FFC000"/>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42 tall x 63 wide</a:t>
                      </a:r>
                    </a:p>
                  </a:txBody>
                  <a:tcPr marL="182880" marT="137160">
                    <a:solidFill>
                      <a:srgbClr val="010101"/>
                    </a:solidFill>
                  </a:tcPr>
                </a:tc>
                <a:extLst>
                  <a:ext uri="{0D108BD9-81ED-4DB2-BD59-A6C34878D82A}">
                    <a16:rowId xmlns:a16="http://schemas.microsoft.com/office/drawing/2014/main" val="10008"/>
                  </a:ext>
                </a:extLst>
              </a:tr>
              <a:tr h="3048984">
                <a:tc>
                  <a:txBody>
                    <a:bodyPr/>
                    <a:lstStyle/>
                    <a:p>
                      <a:endParaRPr lang="en-US" sz="1400" dirty="0">
                        <a:solidFill>
                          <a:srgbClr val="1F3A4E"/>
                        </a:solidFill>
                      </a:endParaRPr>
                    </a:p>
                  </a:txBody>
                  <a:tcPr>
                    <a:blipFill rotWithShape="1">
                      <a:blip r:embed="rId3"/>
                      <a:stretch>
                        <a:fillRect/>
                      </a:stretch>
                    </a:blipFill>
                  </a:tcPr>
                </a:tc>
                <a:tc>
                  <a:txBody>
                    <a:bodyPr/>
                    <a:lstStyle/>
                    <a:p>
                      <a:pPr algn="l"/>
                      <a:r>
                        <a:rPr lang="en-US" sz="1600" b="1" baseline="0" dirty="0">
                          <a:solidFill>
                            <a:srgbClr val="FFC000"/>
                          </a:solidFill>
                          <a:latin typeface="Arial" panose="020B0604020202020204" pitchFamily="34" charset="0"/>
                          <a:cs typeface="Arial" panose="020B0604020202020204" pitchFamily="34" charset="0"/>
                        </a:rPr>
                        <a:t>How to </a:t>
                      </a:r>
                      <a:r>
                        <a:rPr lang="en-US" sz="2800" b="1" baseline="0" dirty="0">
                          <a:solidFill>
                            <a:srgbClr val="FFC000"/>
                          </a:solidFill>
                          <a:latin typeface="Arial" panose="020B0604020202020204" pitchFamily="34" charset="0"/>
                          <a:cs typeface="Arial" panose="020B0604020202020204" pitchFamily="34" charset="0"/>
                        </a:rPr>
                        <a:t>Zoom in </a:t>
                      </a:r>
                      <a:r>
                        <a:rPr lang="en-US" sz="1600" b="1" baseline="0" dirty="0">
                          <a:solidFill>
                            <a:srgbClr val="FFC000"/>
                          </a:solidFill>
                          <a:latin typeface="Arial" panose="020B0604020202020204" pitchFamily="34" charset="0"/>
                          <a:cs typeface="Arial" panose="020B0604020202020204" pitchFamily="34" charset="0"/>
                        </a:rPr>
                        <a:t>and </a:t>
                      </a:r>
                      <a:r>
                        <a:rPr lang="en-US" sz="1200" b="1" baseline="0" dirty="0">
                          <a:solidFill>
                            <a:srgbClr val="FFC000"/>
                          </a:solidFill>
                          <a:latin typeface="Arial" panose="020B0604020202020204" pitchFamily="34" charset="0"/>
                          <a:cs typeface="Arial" panose="020B0604020202020204" pitchFamily="34" charset="0"/>
                        </a:rPr>
                        <a:t>out</a:t>
                      </a:r>
                      <a:endParaRPr lang="en-US" sz="1600" b="1" baseline="0" dirty="0">
                        <a:solidFill>
                          <a:srgbClr val="FFC000"/>
                        </a:solidFill>
                        <a:latin typeface="Arial" panose="020B0604020202020204" pitchFamily="34" charset="0"/>
                        <a:cs typeface="Arial" panose="020B0604020202020204" pitchFamily="34" charset="0"/>
                      </a:endParaRPr>
                    </a:p>
                    <a:p>
                      <a:pPr algn="l"/>
                      <a:r>
                        <a:rPr lang="en-US" sz="14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1400" b="0" baseline="0" dirty="0">
                          <a:solidFill>
                            <a:srgbClr val="D9D9D9"/>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1. </a:t>
                      </a:r>
                      <a:r>
                        <a:rPr lang="en-US" sz="14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1400" b="0" baseline="0" dirty="0">
                          <a:solidFill>
                            <a:srgbClr val="D9D9D9"/>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2. </a:t>
                      </a:r>
                      <a:r>
                        <a:rPr lang="en-US" sz="14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445910">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1600" b="1" baseline="0" dirty="0">
                          <a:solidFill>
                            <a:srgbClr val="FFC000"/>
                          </a:solidFill>
                          <a:latin typeface="Arial" panose="020B0604020202020204" pitchFamily="34" charset="0"/>
                          <a:cs typeface="Arial" panose="020B0604020202020204" pitchFamily="34" charset="0"/>
                        </a:rPr>
                        <a:t>Ruler and Guides</a:t>
                      </a:r>
                      <a:br>
                        <a:rPr lang="en-US" sz="1400" b="0" baseline="0" dirty="0">
                          <a:solidFill>
                            <a:srgbClr val="FFC000"/>
                          </a:solidFill>
                          <a:latin typeface="Arial" panose="020B0604020202020204" pitchFamily="34" charset="0"/>
                          <a:cs typeface="Arial" panose="020B0604020202020204" pitchFamily="34" charset="0"/>
                        </a:rPr>
                      </a:br>
                      <a:r>
                        <a:rPr lang="en-US" sz="14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2860387">
                <a:tc>
                  <a:txBody>
                    <a:bodyPr/>
                    <a:lstStyle/>
                    <a:p>
                      <a:endParaRPr lang="en-US" sz="1400" dirty="0">
                        <a:solidFill>
                          <a:srgbClr val="1F3A4E"/>
                        </a:solidFill>
                      </a:endParaRPr>
                    </a:p>
                  </a:txBody>
                  <a:tcPr>
                    <a:blipFill rotWithShape="1">
                      <a:blip r:embed="rId4"/>
                      <a:stretch>
                        <a:fillRect/>
                      </a:stretch>
                    </a:blipFill>
                  </a:tcPr>
                </a:tc>
                <a:tc>
                  <a:txBody>
                    <a:bodyPr/>
                    <a:lstStyle/>
                    <a:p>
                      <a:pPr marL="0" lvl="1" indent="0" algn="l" defTabSz="114300"/>
                      <a:r>
                        <a:rPr lang="en-US" sz="1600" b="1" baseline="0" dirty="0">
                          <a:solidFill>
                            <a:srgbClr val="FFC000"/>
                          </a:solidFill>
                          <a:latin typeface="Arial" panose="020B0604020202020204" pitchFamily="34" charset="0"/>
                          <a:cs typeface="Arial" panose="020B0604020202020204" pitchFamily="34" charset="0"/>
                        </a:rPr>
                        <a:t>Headers and text containers</a:t>
                      </a:r>
                      <a:br>
                        <a:rPr lang="en-US" sz="1400" b="0" baseline="0" dirty="0">
                          <a:solidFill>
                            <a:schemeClr val="bg1"/>
                          </a:solidFill>
                          <a:latin typeface="Arial" panose="020B0604020202020204" pitchFamily="34" charset="0"/>
                          <a:cs typeface="Arial" panose="020B0604020202020204" pitchFamily="34" charset="0"/>
                        </a:rPr>
                      </a:br>
                      <a:r>
                        <a:rPr lang="en-US" sz="14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1400" b="0" baseline="0" dirty="0">
                          <a:solidFill>
                            <a:schemeClr val="bg1"/>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a:t>
                      </a:r>
                      <a:r>
                        <a:rPr lang="en-US" sz="1400" b="0" baseline="0" dirty="0">
                          <a:solidFill>
                            <a:schemeClr val="bg1"/>
                          </a:solidFill>
                          <a:latin typeface="Arial" panose="020B0604020202020204" pitchFamily="34" charset="0"/>
                          <a:cs typeface="Arial" panose="020B0604020202020204" pitchFamily="34" charset="0"/>
                        </a:rPr>
                        <a:t> </a:t>
                      </a:r>
                      <a:r>
                        <a:rPr lang="en-US" sz="14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1400" b="0" baseline="0" dirty="0">
                          <a:solidFill>
                            <a:schemeClr val="bg1"/>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a:t>
                      </a:r>
                      <a:r>
                        <a:rPr lang="en-US" sz="1400" b="0" baseline="0" dirty="0">
                          <a:solidFill>
                            <a:schemeClr val="bg1"/>
                          </a:solidFill>
                          <a:latin typeface="Arial" panose="020B0604020202020204" pitchFamily="34" charset="0"/>
                          <a:cs typeface="Arial" panose="020B0604020202020204" pitchFamily="34" charset="0"/>
                        </a:rPr>
                        <a:t> </a:t>
                      </a:r>
                      <a:r>
                        <a:rPr lang="en-US" sz="14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1400" b="0" baseline="0" dirty="0">
                          <a:solidFill>
                            <a:schemeClr val="bg1"/>
                          </a:solidFill>
                          <a:latin typeface="Arial" panose="020B0604020202020204" pitchFamily="34" charset="0"/>
                          <a:cs typeface="Arial" panose="020B0604020202020204" pitchFamily="34" charset="0"/>
                        </a:rPr>
                      </a:br>
                      <a:r>
                        <a:rPr lang="en-US" sz="1400" b="0" baseline="0" dirty="0">
                          <a:solidFill>
                            <a:srgbClr val="FFC000"/>
                          </a:solidFill>
                          <a:latin typeface="Arial" panose="020B0604020202020204" pitchFamily="34" charset="0"/>
                          <a:cs typeface="Arial" panose="020B0604020202020204" pitchFamily="34" charset="0"/>
                        </a:rPr>
                        <a:t>-</a:t>
                      </a:r>
                      <a:r>
                        <a:rPr lang="en-US" sz="1400" b="0" baseline="0" dirty="0">
                          <a:solidFill>
                            <a:schemeClr val="bg1"/>
                          </a:solidFill>
                          <a:latin typeface="Arial" panose="020B0604020202020204" pitchFamily="34" charset="0"/>
                          <a:cs typeface="Arial" panose="020B0604020202020204" pitchFamily="34" charset="0"/>
                        </a:rPr>
                        <a:t> </a:t>
                      </a:r>
                      <a:r>
                        <a:rPr lang="en-US" sz="14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2326029">
                <a:tc gridSpan="2">
                  <a:txBody>
                    <a:bodyPr/>
                    <a:lstStyle/>
                    <a:p>
                      <a:r>
                        <a:rPr lang="en-US" sz="1600" b="1" dirty="0">
                          <a:solidFill>
                            <a:srgbClr val="FFC000"/>
                          </a:solidFill>
                          <a:latin typeface="Arial" panose="020B0604020202020204" pitchFamily="34" charset="0"/>
                          <a:cs typeface="Arial" panose="020B0604020202020204" pitchFamily="34" charset="0"/>
                        </a:rPr>
                        <a:t>Adding content to the poster</a:t>
                      </a:r>
                    </a:p>
                    <a:p>
                      <a:r>
                        <a:rPr lang="en-US" sz="14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14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14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1540209">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6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1354639">
                <a:tc gridSpan="2">
                  <a:txBody>
                    <a:bodyPr/>
                    <a:lstStyle/>
                    <a:p>
                      <a:endParaRPr lang="en-US" sz="14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893728">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6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14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1882808">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4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4" name="Table 3">
            <a:extLst>
              <a:ext uri="{FF2B5EF4-FFF2-40B4-BE49-F238E27FC236}">
                <a16:creationId xmlns:a16="http://schemas.microsoft.com/office/drawing/2014/main" id="{DBF19A92-AB11-BE40-A60E-D1F9930BEBB6}"/>
              </a:ext>
            </a:extLst>
          </p:cNvPr>
          <p:cNvGraphicFramePr>
            <a:graphicFrameLocks noGrp="1"/>
          </p:cNvGraphicFramePr>
          <p:nvPr userDrawn="1">
            <p:extLst>
              <p:ext uri="{D42A27DB-BD31-4B8C-83A1-F6EECF244321}">
                <p14:modId xmlns:p14="http://schemas.microsoft.com/office/powerpoint/2010/main" val="2259244064"/>
              </p:ext>
            </p:extLst>
          </p:nvPr>
        </p:nvGraphicFramePr>
        <p:xfrm>
          <a:off x="33273785" y="-163285"/>
          <a:ext cx="6103334" cy="22286349"/>
        </p:xfrm>
        <a:graphic>
          <a:graphicData uri="http://schemas.openxmlformats.org/drawingml/2006/table">
            <a:tbl>
              <a:tblPr firstRow="1" bandRow="1">
                <a:tableStyleId>{5C22544A-7EE6-4342-B048-85BDC9FD1C3A}</a:tableStyleId>
              </a:tblPr>
              <a:tblGrid>
                <a:gridCol w="2906147">
                  <a:extLst>
                    <a:ext uri="{9D8B030D-6E8A-4147-A177-3AD203B41FA5}">
                      <a16:colId xmlns:a16="http://schemas.microsoft.com/office/drawing/2014/main" val="20000"/>
                    </a:ext>
                  </a:extLst>
                </a:gridCol>
                <a:gridCol w="208280">
                  <a:extLst>
                    <a:ext uri="{9D8B030D-6E8A-4147-A177-3AD203B41FA5}">
                      <a16:colId xmlns:a16="http://schemas.microsoft.com/office/drawing/2014/main" val="764104496"/>
                    </a:ext>
                  </a:extLst>
                </a:gridCol>
                <a:gridCol w="2988907">
                  <a:extLst>
                    <a:ext uri="{9D8B030D-6E8A-4147-A177-3AD203B41FA5}">
                      <a16:colId xmlns:a16="http://schemas.microsoft.com/office/drawing/2014/main" val="4164475170"/>
                    </a:ext>
                  </a:extLst>
                </a:gridCol>
              </a:tblGrid>
              <a:tr h="900223">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b="0" spc="600" dirty="0">
                          <a:solidFill>
                            <a:srgbClr val="1F3A4E"/>
                          </a:solidFill>
                          <a:latin typeface="Arial Black" panose="020B0A04020102020204" pitchFamily="34" charset="0"/>
                        </a:rPr>
                        <a:t>QUICK START GUIDE</a:t>
                      </a:r>
                      <a:br>
                        <a:rPr lang="en-US" sz="2800" b="0" spc="600" dirty="0">
                          <a:solidFill>
                            <a:srgbClr val="1F3A4E"/>
                          </a:solidFill>
                          <a:latin typeface="Arial Black" panose="020B0A04020102020204" pitchFamily="34" charset="0"/>
                        </a:rPr>
                      </a:br>
                      <a:r>
                        <a:rPr lang="en-US" sz="2000" b="1" spc="0" dirty="0">
                          <a:solidFill>
                            <a:srgbClr val="FF0000"/>
                          </a:solidFill>
                          <a:latin typeface="Trebuchet MS" pitchFamily="34" charset="0"/>
                        </a:rPr>
                        <a:t>(THIS SIDEBAR WILL NOT PRINT)</a:t>
                      </a:r>
                      <a:endParaRPr lang="en-US" sz="28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929866">
                <a:tc gridSpan="3">
                  <a:txBody>
                    <a:bodyPr/>
                    <a:lstStyle/>
                    <a:p>
                      <a:pPr algn="l"/>
                      <a:r>
                        <a:rPr lang="en-US" sz="1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16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16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1600" dirty="0">
                        <a:solidFill>
                          <a:srgbClr val="FFC000"/>
                        </a:solidFill>
                      </a:endParaRPr>
                    </a:p>
                    <a:p>
                      <a:pPr marL="0" indent="0" algn="l" defTabSz="114300"/>
                      <a:endParaRPr lang="en-US" sz="16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16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16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16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701888">
                <a:tc gridSpan="3">
                  <a:txBody>
                    <a:bodyPr/>
                    <a:lstStyle/>
                    <a:p>
                      <a:r>
                        <a:rPr lang="en-US" sz="1800" b="1" dirty="0">
                          <a:solidFill>
                            <a:srgbClr val="FFC000"/>
                          </a:solidFill>
                          <a:latin typeface="Arial" panose="020B0604020202020204" pitchFamily="34" charset="0"/>
                          <a:cs typeface="Arial" panose="020B0604020202020204" pitchFamily="34" charset="0"/>
                        </a:rPr>
                        <a:t>How to change the column layout configuration</a:t>
                      </a:r>
                    </a:p>
                    <a:p>
                      <a:r>
                        <a:rPr lang="en-US" sz="16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1600" dirty="0">
                          <a:solidFill>
                            <a:srgbClr val="D9D9D9"/>
                          </a:solidFill>
                          <a:latin typeface="Arial" panose="020B0604020202020204" pitchFamily="34" charset="0"/>
                          <a:cs typeface="Arial" panose="020B0604020202020204" pitchFamily="34" charset="0"/>
                        </a:rPr>
                        <a:t>You can see a tutorial here: </a:t>
                      </a:r>
                      <a:r>
                        <a:rPr lang="en-US" sz="1600" u="sng" dirty="0">
                          <a:solidFill>
                            <a:srgbClr val="FFC000"/>
                          </a:solidFill>
                          <a:latin typeface="Arial" panose="020B0604020202020204" pitchFamily="34" charset="0"/>
                          <a:cs typeface="Arial" panose="020B0604020202020204" pitchFamily="34" charset="0"/>
                        </a:rPr>
                        <a:t>https://</a:t>
                      </a:r>
                      <a:r>
                        <a:rPr lang="en-US" sz="1600" u="sng" dirty="0" err="1">
                          <a:solidFill>
                            <a:srgbClr val="FFC000"/>
                          </a:solidFill>
                          <a:latin typeface="Arial" panose="020B0604020202020204" pitchFamily="34" charset="0"/>
                          <a:cs typeface="Arial" panose="020B0604020202020204" pitchFamily="34" charset="0"/>
                        </a:rPr>
                        <a:t>www.posterpresentations.com</a:t>
                      </a:r>
                      <a:r>
                        <a:rPr lang="en-US" sz="1600" u="sng" dirty="0">
                          <a:solidFill>
                            <a:srgbClr val="FFC000"/>
                          </a:solidFill>
                          <a:latin typeface="Arial" panose="020B0604020202020204" pitchFamily="34" charset="0"/>
                          <a:cs typeface="Arial" panose="020B0604020202020204" pitchFamily="34" charset="0"/>
                        </a:rPr>
                        <a:t>/how-to-change-the-column-</a:t>
                      </a:r>
                      <a:r>
                        <a:rPr lang="en-US" sz="1600" u="sng" dirty="0" err="1">
                          <a:solidFill>
                            <a:srgbClr val="FFC000"/>
                          </a:solidFill>
                          <a:latin typeface="Arial" panose="020B0604020202020204" pitchFamily="34" charset="0"/>
                          <a:cs typeface="Arial" panose="020B0604020202020204" pitchFamily="34" charset="0"/>
                        </a:rPr>
                        <a:t>configuration.html</a:t>
                      </a:r>
                      <a:endParaRPr lang="en-US" sz="4000" u="sng" dirty="0">
                        <a:solidFill>
                          <a:srgbClr val="FFC000"/>
                        </a:solidFill>
                      </a:endParaRPr>
                    </a:p>
                  </a:txBody>
                  <a:tcPr marL="182880" marT="137160">
                    <a:solidFill>
                      <a:schemeClr val="tx1"/>
                    </a:solidFill>
                  </a:tcPr>
                </a:tc>
                <a:tc hMerge="1">
                  <a:txBody>
                    <a:bodyPr/>
                    <a:lstStyle/>
                    <a:p>
                      <a:endParaRPr lang="en-US"/>
                    </a:p>
                  </a:txBody>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1464849">
                <a:tc>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6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8">
                        <a:extLst>
                          <a:ext uri="{28A0092B-C50C-407E-A947-70E740481C1C}">
                            <a14:useLocalDpi xmlns:a14="http://schemas.microsoft.com/office/drawing/2010/main" val="0"/>
                          </a:ext>
                        </a:extLst>
                      </a:blip>
                      <a:srcRect/>
                      <a:stretch>
                        <a:fillRect/>
                      </a:stretch>
                    </a:blipFill>
                  </a:tcPr>
                </a:tc>
                <a:tc rowSpan="2"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dirty="0">
                          <a:solidFill>
                            <a:srgbClr val="D9D9D9"/>
                          </a:solidFill>
                          <a:latin typeface="Arial" panose="020B0604020202020204" pitchFamily="34" charset="0"/>
                          <a:cs typeface="Arial" panose="020B0604020202020204" pitchFamily="34" charset="0"/>
                        </a:rPr>
                        <a:t>The Quick Start</a:t>
                      </a:r>
                      <a:r>
                        <a:rPr lang="en-US" sz="1600" baseline="0" noProof="0" dirty="0">
                          <a:solidFill>
                            <a:srgbClr val="D9D9D9"/>
                          </a:solidFill>
                          <a:latin typeface="Arial" panose="020B0604020202020204" pitchFamily="34" charset="0"/>
                          <a:cs typeface="Arial" panose="020B0604020202020204" pitchFamily="34" charset="0"/>
                        </a:rPr>
                        <a:t> Guides</a:t>
                      </a:r>
                      <a:r>
                        <a:rPr lang="en-US" sz="1600" noProof="0" dirty="0">
                          <a:solidFill>
                            <a:srgbClr val="D9D9D9"/>
                          </a:solidFill>
                          <a:latin typeface="Arial" panose="020B0604020202020204" pitchFamily="34" charset="0"/>
                          <a:cs typeface="Arial" panose="020B0604020202020204" pitchFamily="34" charset="0"/>
                        </a:rPr>
                        <a:t> </a:t>
                      </a:r>
                      <a:r>
                        <a:rPr lang="en-US" sz="1600" u="sng" noProof="0" dirty="0">
                          <a:solidFill>
                            <a:srgbClr val="D9D9D9"/>
                          </a:solidFill>
                          <a:latin typeface="Arial" panose="020B0604020202020204" pitchFamily="34" charset="0"/>
                          <a:cs typeface="Arial" panose="020B0604020202020204" pitchFamily="34" charset="0"/>
                        </a:rPr>
                        <a:t>are outside the template’s printable area</a:t>
                      </a:r>
                      <a:r>
                        <a:rPr lang="en-US" sz="1600" noProof="0" dirty="0">
                          <a:solidFill>
                            <a:srgbClr val="D9D9D9"/>
                          </a:solidFill>
                          <a:latin typeface="Arial" panose="020B0604020202020204" pitchFamily="34" charset="0"/>
                          <a:cs typeface="Arial" panose="020B0604020202020204" pitchFamily="34" charset="0"/>
                        </a:rPr>
                        <a:t> and they will not be on the printed poster</a:t>
                      </a:r>
                      <a:r>
                        <a:rPr lang="en-US" sz="16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6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6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baseline="0" noProof="0" dirty="0">
                          <a:solidFill>
                            <a:srgbClr val="D9D9D9"/>
                          </a:solidFill>
                          <a:latin typeface="Arial" panose="020B0604020202020204" pitchFamily="34" charset="0"/>
                          <a:cs typeface="Arial" panose="020B0604020202020204" pitchFamily="34" charset="0"/>
                        </a:rPr>
                        <a:t>To hide the guides click on the </a:t>
                      </a:r>
                      <a:r>
                        <a:rPr lang="en-US" sz="1600" b="1" baseline="0" noProof="0" dirty="0">
                          <a:solidFill>
                            <a:srgbClr val="D9D9D9"/>
                          </a:solidFill>
                          <a:latin typeface="Arial" panose="020B0604020202020204" pitchFamily="34" charset="0"/>
                          <a:cs typeface="Arial" panose="020B0604020202020204" pitchFamily="34" charset="0"/>
                        </a:rPr>
                        <a:t>Home</a:t>
                      </a:r>
                      <a:r>
                        <a:rPr lang="en-US" sz="16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1600" b="1" baseline="0" noProof="0" dirty="0">
                          <a:solidFill>
                            <a:srgbClr val="D9D9D9"/>
                          </a:solidFill>
                          <a:latin typeface="Arial" panose="020B0604020202020204" pitchFamily="34" charset="0"/>
                          <a:cs typeface="Arial" panose="020B0604020202020204" pitchFamily="34" charset="0"/>
                        </a:rPr>
                        <a:t>Layout</a:t>
                      </a:r>
                      <a:r>
                        <a:rPr lang="en-US" sz="16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1600" b="1" baseline="0" noProof="0" dirty="0">
                          <a:solidFill>
                            <a:srgbClr val="D9D9D9"/>
                          </a:solidFill>
                          <a:latin typeface="Arial" panose="020B0604020202020204" pitchFamily="34" charset="0"/>
                          <a:cs typeface="Arial" panose="020B0604020202020204" pitchFamily="34" charset="0"/>
                        </a:rPr>
                        <a:t>Without Guides </a:t>
                      </a:r>
                      <a:r>
                        <a:rPr lang="en-US" sz="1600" b="0" baseline="0" noProof="0" dirty="0">
                          <a:solidFill>
                            <a:srgbClr val="D9D9D9"/>
                          </a:solidFill>
                          <a:latin typeface="Arial" panose="020B0604020202020204" pitchFamily="34" charset="0"/>
                          <a:cs typeface="Arial" panose="020B0604020202020204" pitchFamily="34" charset="0"/>
                        </a:rPr>
                        <a:t>layout</a:t>
                      </a:r>
                      <a:r>
                        <a:rPr lang="en-US" sz="1600" baseline="0" noProof="0" dirty="0">
                          <a:solidFill>
                            <a:srgbClr val="D9D9D9"/>
                          </a:solidFill>
                          <a:latin typeface="Arial" panose="020B0604020202020204" pitchFamily="34" charset="0"/>
                          <a:cs typeface="Arial" panose="020B0604020202020204" pitchFamily="34" charset="0"/>
                        </a:rPr>
                        <a:t>.</a:t>
                      </a:r>
                      <a:endParaRPr lang="en-US" sz="16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rowSpan="2"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3200" b="1" noProof="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noProof="0">
                          <a:solidFill>
                            <a:srgbClr val="D9D9D9"/>
                          </a:solidFill>
                          <a:latin typeface="Arial" panose="020B0604020202020204" pitchFamily="34" charset="0"/>
                          <a:cs typeface="Arial" panose="020B0604020202020204" pitchFamily="34" charset="0"/>
                        </a:rPr>
                        <a:t>The Quick Start</a:t>
                      </a:r>
                      <a:r>
                        <a:rPr lang="en-US" sz="2800" baseline="0" noProof="0">
                          <a:solidFill>
                            <a:srgbClr val="D9D9D9"/>
                          </a:solidFill>
                          <a:latin typeface="Arial" panose="020B0604020202020204" pitchFamily="34" charset="0"/>
                          <a:cs typeface="Arial" panose="020B0604020202020204" pitchFamily="34" charset="0"/>
                        </a:rPr>
                        <a:t> Guides</a:t>
                      </a:r>
                      <a:r>
                        <a:rPr lang="en-US" sz="2800" noProof="0">
                          <a:solidFill>
                            <a:srgbClr val="D9D9D9"/>
                          </a:solidFill>
                          <a:latin typeface="Arial" panose="020B0604020202020204" pitchFamily="34" charset="0"/>
                          <a:cs typeface="Arial" panose="020B0604020202020204" pitchFamily="34" charset="0"/>
                        </a:rPr>
                        <a:t> </a:t>
                      </a:r>
                      <a:r>
                        <a:rPr lang="en-US" sz="2800" u="sng" noProof="0">
                          <a:solidFill>
                            <a:srgbClr val="D9D9D9"/>
                          </a:solidFill>
                          <a:latin typeface="Arial" panose="020B0604020202020204" pitchFamily="34" charset="0"/>
                          <a:cs typeface="Arial" panose="020B0604020202020204" pitchFamily="34" charset="0"/>
                        </a:rPr>
                        <a:t>are outside the template’s printable area</a:t>
                      </a:r>
                      <a:r>
                        <a:rPr lang="en-US" sz="2800" noProof="0">
                          <a:solidFill>
                            <a:srgbClr val="D9D9D9"/>
                          </a:solidFill>
                          <a:latin typeface="Arial" panose="020B0604020202020204" pitchFamily="34" charset="0"/>
                          <a:cs typeface="Arial" panose="020B0604020202020204" pitchFamily="34" charset="0"/>
                        </a:rPr>
                        <a:t> and they will not be on the printed poster</a:t>
                      </a:r>
                      <a:r>
                        <a:rPr lang="en-US" sz="2800" baseline="0" noProof="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8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baseline="0" noProof="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800" baseline="0" noProof="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800" baseline="0" noProof="0">
                          <a:solidFill>
                            <a:srgbClr val="D9D9D9"/>
                          </a:solidFill>
                          <a:latin typeface="Arial" panose="020B0604020202020204" pitchFamily="34" charset="0"/>
                          <a:cs typeface="Arial" panose="020B0604020202020204" pitchFamily="34" charset="0"/>
                        </a:rPr>
                        <a:t>To hide the guides click on the </a:t>
                      </a:r>
                      <a:r>
                        <a:rPr lang="en-US" sz="2800" b="1" baseline="0" noProof="0">
                          <a:solidFill>
                            <a:srgbClr val="D9D9D9"/>
                          </a:solidFill>
                          <a:latin typeface="Arial" panose="020B0604020202020204" pitchFamily="34" charset="0"/>
                          <a:cs typeface="Arial" panose="020B0604020202020204" pitchFamily="34" charset="0"/>
                        </a:rPr>
                        <a:t>Home</a:t>
                      </a:r>
                      <a:r>
                        <a:rPr lang="en-US" sz="2800" baseline="0" noProof="0">
                          <a:solidFill>
                            <a:srgbClr val="D9D9D9"/>
                          </a:solidFill>
                          <a:latin typeface="Arial" panose="020B0604020202020204" pitchFamily="34" charset="0"/>
                          <a:cs typeface="Arial" panose="020B0604020202020204" pitchFamily="34" charset="0"/>
                        </a:rPr>
                        <a:t> tab (top of the screen) and then click on the </a:t>
                      </a:r>
                      <a:r>
                        <a:rPr lang="en-US" sz="2800" b="1" baseline="0" noProof="0">
                          <a:solidFill>
                            <a:srgbClr val="D9D9D9"/>
                          </a:solidFill>
                          <a:latin typeface="Arial" panose="020B0604020202020204" pitchFamily="34" charset="0"/>
                          <a:cs typeface="Arial" panose="020B0604020202020204" pitchFamily="34" charset="0"/>
                        </a:rPr>
                        <a:t>Layout</a:t>
                      </a:r>
                      <a:r>
                        <a:rPr lang="en-US" sz="2800" baseline="0" noProof="0">
                          <a:solidFill>
                            <a:srgbClr val="D9D9D9"/>
                          </a:solidFill>
                          <a:latin typeface="Arial" panose="020B0604020202020204" pitchFamily="34" charset="0"/>
                          <a:cs typeface="Arial" panose="020B0604020202020204" pitchFamily="34" charset="0"/>
                        </a:rPr>
                        <a:t> button below to see the available layouts. Choose the </a:t>
                      </a:r>
                      <a:r>
                        <a:rPr lang="en-US" sz="2800" b="1" baseline="0" noProof="0">
                          <a:solidFill>
                            <a:srgbClr val="D9D9D9"/>
                          </a:solidFill>
                          <a:latin typeface="Arial" panose="020B0604020202020204" pitchFamily="34" charset="0"/>
                          <a:cs typeface="Arial" panose="020B0604020202020204" pitchFamily="34" charset="0"/>
                        </a:rPr>
                        <a:t>Without Guides </a:t>
                      </a:r>
                      <a:r>
                        <a:rPr lang="en-US" sz="2800" b="0" baseline="0" noProof="0">
                          <a:solidFill>
                            <a:srgbClr val="D9D9D9"/>
                          </a:solidFill>
                          <a:latin typeface="Arial" panose="020B0604020202020204" pitchFamily="34" charset="0"/>
                          <a:cs typeface="Arial" panose="020B0604020202020204" pitchFamily="34" charset="0"/>
                        </a:rPr>
                        <a:t>layout</a:t>
                      </a:r>
                      <a:r>
                        <a:rPr lang="en-US" sz="2800" baseline="0" noProof="0">
                          <a:solidFill>
                            <a:srgbClr val="D9D9D9"/>
                          </a:solidFill>
                          <a:latin typeface="Arial" panose="020B0604020202020204" pitchFamily="34" charset="0"/>
                          <a:cs typeface="Arial" panose="020B0604020202020204" pitchFamily="34" charset="0"/>
                        </a:rPr>
                        <a:t>.</a:t>
                      </a:r>
                      <a:endParaRPr lang="en-US" sz="28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3206966">
                <a:tc>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16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gridSpan="2" v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8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vMerge="1">
                  <a:txBody>
                    <a:bodyPr/>
                    <a:lstStyle/>
                    <a:p>
                      <a:endParaRPr lang="en-US"/>
                    </a:p>
                  </a:txBody>
                  <a:tcPr/>
                </a:tc>
                <a:extLst>
                  <a:ext uri="{0D108BD9-81ED-4DB2-BD59-A6C34878D82A}">
                    <a16:rowId xmlns:a16="http://schemas.microsoft.com/office/drawing/2014/main" val="1766341567"/>
                  </a:ext>
                </a:extLst>
              </a:tr>
              <a:tr h="4037654">
                <a:tc>
                  <a:txBody>
                    <a:bodyPr/>
                    <a:lstStyle/>
                    <a:p>
                      <a:pPr rtl="0"/>
                      <a:r>
                        <a:rPr lang="en-US" sz="1800" b="1" dirty="0">
                          <a:solidFill>
                            <a:srgbClr val="FFC000"/>
                          </a:solidFill>
                          <a:latin typeface="Arial" panose="020B0604020202020204" pitchFamily="34" charset="0"/>
                          <a:cs typeface="Arial" panose="020B0604020202020204" pitchFamily="34" charset="0"/>
                        </a:rPr>
                        <a:t>How to</a:t>
                      </a:r>
                      <a:r>
                        <a:rPr lang="en-US" sz="1800" b="1" baseline="0" dirty="0">
                          <a:solidFill>
                            <a:srgbClr val="FFC000"/>
                          </a:solidFill>
                          <a:latin typeface="Arial" panose="020B0604020202020204" pitchFamily="34" charset="0"/>
                          <a:cs typeface="Arial" panose="020B0604020202020204" pitchFamily="34" charset="0"/>
                        </a:rPr>
                        <a:t> preview your poster prior to printing</a:t>
                      </a:r>
                      <a:endParaRPr lang="en-US" sz="1800" b="1" dirty="0">
                        <a:solidFill>
                          <a:srgbClr val="FFC000"/>
                        </a:solidFill>
                        <a:latin typeface="Arial" panose="020B0604020202020204" pitchFamily="34" charset="0"/>
                        <a:cs typeface="Arial" panose="020B0604020202020204" pitchFamily="34" charset="0"/>
                      </a:endParaRPr>
                    </a:p>
                    <a:p>
                      <a:pPr rtl="0"/>
                      <a:r>
                        <a:rPr lang="en-US" sz="1600" dirty="0">
                          <a:solidFill>
                            <a:srgbClr val="D9D9D9"/>
                          </a:solidFill>
                          <a:latin typeface="Arial" panose="020B0604020202020204" pitchFamily="34" charset="0"/>
                          <a:cs typeface="Arial" panose="020B0604020202020204" pitchFamily="34" charset="0"/>
                        </a:rPr>
                        <a:t>You can preview your poster at any time by pressing the </a:t>
                      </a:r>
                      <a:r>
                        <a:rPr lang="en-US" sz="1600" dirty="0">
                          <a:solidFill>
                            <a:srgbClr val="FFC000"/>
                          </a:solidFill>
                          <a:latin typeface="Arial" panose="020B0604020202020204" pitchFamily="34" charset="0"/>
                          <a:cs typeface="Arial" panose="020B0604020202020204" pitchFamily="34" charset="0"/>
                        </a:rPr>
                        <a:t>F5 key</a:t>
                      </a:r>
                      <a:r>
                        <a:rPr lang="en-US" sz="16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1600" dirty="0">
                          <a:solidFill>
                            <a:srgbClr val="FFC000"/>
                          </a:solidFill>
                          <a:latin typeface="Arial" panose="020B0604020202020204" pitchFamily="34" charset="0"/>
                          <a:cs typeface="Arial" panose="020B0604020202020204" pitchFamily="34" charset="0"/>
                        </a:rPr>
                        <a:t>ESC key </a:t>
                      </a:r>
                      <a:r>
                        <a:rPr lang="en-US" sz="16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gridSpan="2">
                  <a:txBody>
                    <a:bodyPr/>
                    <a:lstStyle/>
                    <a:p>
                      <a:pPr rtl="0"/>
                      <a:r>
                        <a:rPr lang="en-US" sz="8000" b="1" dirty="0">
                          <a:solidFill>
                            <a:srgbClr val="D9D9D9"/>
                          </a:solidFill>
                          <a:latin typeface="Arial" panose="020B0604020202020204" pitchFamily="34" charset="0"/>
                          <a:cs typeface="Arial" panose="020B0604020202020204" pitchFamily="34" charset="0"/>
                        </a:rPr>
                        <a:t>F5</a:t>
                      </a:r>
                      <a:r>
                        <a:rPr lang="en-US" sz="1600" baseline="0" dirty="0">
                          <a:solidFill>
                            <a:srgbClr val="D9D9D9"/>
                          </a:solidFill>
                          <a:latin typeface="Arial" panose="020B0604020202020204" pitchFamily="34" charset="0"/>
                          <a:cs typeface="Arial" panose="020B0604020202020204" pitchFamily="34" charset="0"/>
                        </a:rPr>
                        <a:t> </a:t>
                      </a:r>
                      <a:endParaRPr lang="en-US" sz="1600" dirty="0">
                        <a:solidFill>
                          <a:srgbClr val="D9D9D9"/>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tc hMerge="1">
                  <a:txBody>
                    <a:bodyPr/>
                    <a:lstStyle/>
                    <a:p>
                      <a:pPr algn="ctr"/>
                      <a:r>
                        <a:rPr lang="en-US" sz="13800" b="1" dirty="0">
                          <a:solidFill>
                            <a:srgbClr val="D9D9D9"/>
                          </a:solidFill>
                          <a:latin typeface="Arial" panose="020B0604020202020204" pitchFamily="34" charset="0"/>
                          <a:cs typeface="Arial" panose="020B0604020202020204" pitchFamily="34" charset="0"/>
                        </a:rPr>
                        <a:t>F5</a:t>
                      </a:r>
                      <a:r>
                        <a:rPr lang="en-US" sz="2800" baseline="0" dirty="0">
                          <a:solidFill>
                            <a:srgbClr val="D9D9D9"/>
                          </a:solidFill>
                          <a:latin typeface="Arial" panose="020B0604020202020204" pitchFamily="34" charset="0"/>
                          <a:cs typeface="Arial" panose="020B0604020202020204" pitchFamily="34" charset="0"/>
                        </a:rPr>
                        <a:t> </a:t>
                      </a:r>
                      <a:endParaRPr lang="en-US" sz="6000"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3874745">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1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dirty="0">
                          <a:solidFill>
                            <a:srgbClr val="D9D9D9"/>
                          </a:solidFill>
                          <a:latin typeface="Arial"/>
                          <a:cs typeface="Arial"/>
                        </a:rPr>
                        <a:t>When you are ready to have your poster printed go online to </a:t>
                      </a:r>
                      <a:r>
                        <a:rPr lang="en-US" sz="1600" noProof="0" dirty="0" err="1">
                          <a:solidFill>
                            <a:srgbClr val="FFC000"/>
                          </a:solidFill>
                          <a:latin typeface="Arial"/>
                          <a:cs typeface="Arial"/>
                        </a:rPr>
                        <a:t>PosterPresentations.com</a:t>
                      </a:r>
                      <a:r>
                        <a:rPr lang="en-US" sz="1600" noProof="0" dirty="0">
                          <a:solidFill>
                            <a:srgbClr val="D9D9D9"/>
                          </a:solidFill>
                          <a:latin typeface="Arial"/>
                          <a:cs typeface="Arial"/>
                        </a:rPr>
                        <a:t> and click on the "</a:t>
                      </a:r>
                      <a:r>
                        <a:rPr lang="en-US" sz="1600" noProof="0" dirty="0">
                          <a:solidFill>
                            <a:srgbClr val="FFC000"/>
                          </a:solidFill>
                          <a:latin typeface="Arial"/>
                          <a:cs typeface="Arial"/>
                        </a:rPr>
                        <a:t>Order Your Poster</a:t>
                      </a:r>
                      <a:r>
                        <a:rPr lang="en-US" sz="16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16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1600" noProof="0" dirty="0">
                          <a:solidFill>
                            <a:srgbClr val="D9D9D9"/>
                          </a:solidFill>
                          <a:latin typeface="Arial"/>
                          <a:cs typeface="Arial"/>
                        </a:rPr>
                      </a:br>
                      <a:r>
                        <a:rPr lang="en-US" sz="1600" noProof="0" dirty="0">
                          <a:solidFill>
                            <a:srgbClr val="D9D9D9"/>
                          </a:solidFill>
                          <a:latin typeface="Arial"/>
                          <a:cs typeface="Arial"/>
                        </a:rPr>
                        <a:t>Go to </a:t>
                      </a:r>
                      <a:r>
                        <a:rPr lang="en-US" sz="1600" noProof="0" dirty="0" err="1">
                          <a:solidFill>
                            <a:srgbClr val="FFC000"/>
                          </a:solidFill>
                          <a:latin typeface="Arial"/>
                          <a:cs typeface="Arial"/>
                        </a:rPr>
                        <a:t>PosterPresentations.com</a:t>
                      </a:r>
                      <a:r>
                        <a:rPr lang="en-US" sz="16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913821">
                <a:tc gridSpan="3">
                  <a:txBody>
                    <a:bodyPr/>
                    <a:lstStyle/>
                    <a:p>
                      <a:endParaRPr lang="en-US" sz="1600" dirty="0">
                        <a:solidFill>
                          <a:srgbClr val="1F3A4E"/>
                        </a:solidFill>
                      </a:endParaRPr>
                    </a:p>
                  </a:txBody>
                  <a:tcPr marL="182880" marT="137160">
                    <a:blipFill dpi="0" rotWithShape="1">
                      <a:blip r:embed="rId9">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1242160">
                <a:tc gridSpan="2">
                  <a:txBody>
                    <a:bodyPr/>
                    <a:lstStyle/>
                    <a:p>
                      <a:pPr>
                        <a:lnSpc>
                          <a:spcPts val="2600"/>
                        </a:lnSpc>
                      </a:pPr>
                      <a:r>
                        <a:rPr lang="en-US" sz="1400" dirty="0">
                          <a:solidFill>
                            <a:schemeClr val="bg1">
                              <a:lumMod val="85000"/>
                            </a:schemeClr>
                          </a:solidFill>
                          <a:latin typeface="Arial"/>
                          <a:cs typeface="Arial"/>
                        </a:rPr>
                        <a:t>© 2019</a:t>
                      </a:r>
                      <a:r>
                        <a:rPr lang="en-US" sz="1400" baseline="0" dirty="0">
                          <a:solidFill>
                            <a:schemeClr val="bg1">
                              <a:lumMod val="85000"/>
                            </a:schemeClr>
                          </a:solidFill>
                          <a:latin typeface="Arial"/>
                          <a:cs typeface="Arial"/>
                        </a:rPr>
                        <a:t> </a:t>
                      </a:r>
                      <a:r>
                        <a:rPr lang="en-US" sz="1400" dirty="0" err="1">
                          <a:solidFill>
                            <a:schemeClr val="bg1">
                              <a:lumMod val="85000"/>
                            </a:schemeClr>
                          </a:solidFill>
                          <a:latin typeface="Arial"/>
                          <a:cs typeface="Arial"/>
                        </a:rPr>
                        <a:t>PosterPresentations.com</a:t>
                      </a:r>
                      <a:br>
                        <a:rPr lang="en-US" sz="1400" dirty="0">
                          <a:solidFill>
                            <a:schemeClr val="bg1">
                              <a:lumMod val="85000"/>
                            </a:schemeClr>
                          </a:solidFill>
                          <a:latin typeface="Arial"/>
                          <a:cs typeface="Arial"/>
                        </a:rPr>
                      </a:br>
                      <a:r>
                        <a:rPr lang="en-US" sz="1400" dirty="0">
                          <a:solidFill>
                            <a:schemeClr val="bg1">
                              <a:lumMod val="85000"/>
                            </a:schemeClr>
                          </a:solidFill>
                          <a:latin typeface="Arial"/>
                          <a:cs typeface="Arial"/>
                        </a:rPr>
                        <a:t>2117 Fourth Street ,</a:t>
                      </a:r>
                      <a:r>
                        <a:rPr lang="en-US" sz="1400" baseline="0" dirty="0">
                          <a:solidFill>
                            <a:schemeClr val="bg1">
                              <a:lumMod val="85000"/>
                            </a:schemeClr>
                          </a:solidFill>
                          <a:latin typeface="Arial"/>
                          <a:cs typeface="Arial"/>
                        </a:rPr>
                        <a:t> STE C        </a:t>
                      </a:r>
                    </a:p>
                    <a:p>
                      <a:pPr>
                        <a:lnSpc>
                          <a:spcPts val="2600"/>
                        </a:lnSpc>
                      </a:pPr>
                      <a:r>
                        <a:rPr lang="en-US" sz="1400" baseline="0" dirty="0">
                          <a:solidFill>
                            <a:schemeClr val="bg1">
                              <a:lumMod val="85000"/>
                            </a:schemeClr>
                          </a:solidFill>
                          <a:latin typeface="Arial"/>
                          <a:cs typeface="Arial"/>
                        </a:rPr>
                        <a:t>Berkeley CA 94710 USA</a:t>
                      </a:r>
                      <a:endParaRPr lang="en-US" sz="1400" dirty="0">
                        <a:solidFill>
                          <a:schemeClr val="bg1">
                            <a:lumMod val="85000"/>
                          </a:schemeClr>
                        </a:solidFill>
                        <a:latin typeface="Arial"/>
                        <a:cs typeface="Arial"/>
                      </a:endParaRPr>
                    </a:p>
                  </a:txBody>
                  <a:tcPr marL="182880" marT="137160">
                    <a:solidFill>
                      <a:srgbClr val="010101"/>
                    </a:solidFill>
                  </a:tcPr>
                </a:tc>
                <a:tc hMerge="1">
                  <a:txBody>
                    <a:bodyPr/>
                    <a:lstStyle/>
                    <a:p>
                      <a:pPr>
                        <a:lnSpc>
                          <a:spcPts val="2600"/>
                        </a:lnSpc>
                      </a:pPr>
                      <a:endParaRPr lang="en-US" sz="2400" dirty="0">
                        <a:solidFill>
                          <a:schemeClr val="bg1">
                            <a:lumMod val="85000"/>
                          </a:schemeClr>
                        </a:solidFill>
                        <a:latin typeface="Arial"/>
                        <a:cs typeface="Arial"/>
                      </a:endParaRPr>
                    </a:p>
                  </a:txBody>
                  <a:tcPr marL="182880" marT="137160">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1600" b="1" dirty="0">
                          <a:solidFill>
                            <a:srgbClr val="D0D0D0"/>
                          </a:solidFill>
                          <a:latin typeface="Arial"/>
                          <a:cs typeface="Arial"/>
                        </a:rPr>
                        <a:t>For complete tutorials</a:t>
                      </a:r>
                      <a:r>
                        <a:rPr lang="en-US" sz="16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200" b="1" dirty="0">
                          <a:solidFill>
                            <a:srgbClr val="FFC000"/>
                          </a:solidFill>
                          <a:latin typeface="Arial"/>
                          <a:cs typeface="Arial"/>
                        </a:rPr>
                        <a:t>https://</a:t>
                      </a:r>
                      <a:r>
                        <a:rPr lang="en-US" sz="1200" b="1" dirty="0" err="1">
                          <a:solidFill>
                            <a:srgbClr val="FFC000"/>
                          </a:solidFill>
                          <a:latin typeface="Arial"/>
                          <a:cs typeface="Arial"/>
                        </a:rPr>
                        <a:t>www.posterpresentations.com</a:t>
                      </a:r>
                      <a:r>
                        <a:rPr lang="en-US" sz="1200" b="1" dirty="0">
                          <a:solidFill>
                            <a:srgbClr val="FFC000"/>
                          </a:solidFill>
                          <a:latin typeface="Arial"/>
                          <a:cs typeface="Arial"/>
                        </a:rPr>
                        <a:t>/</a:t>
                      </a:r>
                      <a:r>
                        <a:rPr lang="en-US" sz="1200" b="1" dirty="0" err="1">
                          <a:solidFill>
                            <a:srgbClr val="FFC000"/>
                          </a:solidFill>
                          <a:latin typeface="Arial"/>
                          <a:cs typeface="Arial"/>
                        </a:rPr>
                        <a:t>helpdesk.html</a:t>
                      </a:r>
                      <a:endParaRPr lang="en-US" sz="8800" dirty="0"/>
                    </a:p>
                  </a:txBody>
                  <a:tcPr marL="182880" marT="137160">
                    <a:solidFill>
                      <a:srgbClr val="010101"/>
                    </a:solidFill>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3134552" rtl="0" eaLnBrk="1" latinLnBrk="0" hangingPunct="1">
        <a:spcBef>
          <a:spcPct val="0"/>
        </a:spcBef>
        <a:buNone/>
        <a:defRPr sz="6300" kern="1200">
          <a:solidFill>
            <a:schemeClr val="bg1"/>
          </a:solidFill>
          <a:latin typeface="Trebuchet MS" pitchFamily="34" charset="0"/>
          <a:ea typeface="+mj-ea"/>
          <a:cs typeface="+mj-cs"/>
        </a:defRPr>
      </a:lvl1pPr>
    </p:titleStyle>
    <p:bodyStyle>
      <a:lvl1pPr marL="1175457" indent="-1175457" algn="l" defTabSz="3134552"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6824" indent="-979547" algn="l" defTabSz="3134552"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8191" indent="-783639" algn="l" defTabSz="3134552" rtl="0" eaLnBrk="1" latinLnBrk="0" hangingPunct="1">
        <a:spcBef>
          <a:spcPct val="20000"/>
        </a:spcBef>
        <a:buFont typeface="Arial" pitchFamily="34" charset="0"/>
        <a:buChar char="•"/>
        <a:defRPr sz="8300" kern="1200">
          <a:solidFill>
            <a:schemeClr val="tx1"/>
          </a:solidFill>
          <a:latin typeface="+mn-lt"/>
          <a:ea typeface="+mn-ea"/>
          <a:cs typeface="+mn-cs"/>
        </a:defRPr>
      </a:lvl3pPr>
      <a:lvl4pPr marL="5485468"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52744"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20020"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87296"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54573"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21849"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4" name="Text Box 14"/>
          <p:cNvSpPr txBox="1">
            <a:spLocks noChangeArrowheads="1"/>
          </p:cNvSpPr>
          <p:nvPr userDrawn="1"/>
        </p:nvSpPr>
        <p:spPr bwMode="auto">
          <a:xfrm>
            <a:off x="1333503" y="21528803"/>
            <a:ext cx="1885950" cy="250727"/>
          </a:xfrm>
          <a:prstGeom prst="rect">
            <a:avLst/>
          </a:prstGeom>
          <a:noFill/>
          <a:ln w="9525">
            <a:noFill/>
            <a:miter lim="800000"/>
            <a:headEnd/>
            <a:tailEnd/>
          </a:ln>
          <a:effectLst/>
        </p:spPr>
        <p:txBody>
          <a:bodyPr lIns="65180" tIns="32584" rIns="65180" bIns="32584">
            <a:spAutoFit/>
          </a:bodyPr>
          <a:lstStyle/>
          <a:p>
            <a:pPr eaLnBrk="0" hangingPunct="0">
              <a:lnSpc>
                <a:spcPct val="65000"/>
              </a:lnSpc>
              <a:spcBef>
                <a:spcPct val="50000"/>
              </a:spcBef>
              <a:defRPr/>
            </a:pPr>
            <a:r>
              <a:rPr lang="en-US" sz="4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spTree>
    <p:extLst>
      <p:ext uri="{BB962C8B-B14F-4D97-AF65-F5344CB8AC3E}">
        <p14:creationId xmlns:p14="http://schemas.microsoft.com/office/powerpoint/2010/main" val="94776725"/>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3134552" rtl="0" eaLnBrk="1" latinLnBrk="0" hangingPunct="1">
        <a:spcBef>
          <a:spcPct val="0"/>
        </a:spcBef>
        <a:buNone/>
        <a:defRPr sz="6300" kern="1200">
          <a:solidFill>
            <a:schemeClr val="bg1"/>
          </a:solidFill>
          <a:latin typeface="Trebuchet MS" pitchFamily="34" charset="0"/>
          <a:ea typeface="+mj-ea"/>
          <a:cs typeface="+mj-cs"/>
        </a:defRPr>
      </a:lvl1pPr>
    </p:titleStyle>
    <p:bodyStyle>
      <a:lvl1pPr marL="1175457" indent="-1175457" algn="l" defTabSz="3134552" rtl="0" eaLnBrk="1" latinLnBrk="0" hangingPunct="1">
        <a:spcBef>
          <a:spcPct val="20000"/>
        </a:spcBef>
        <a:buFont typeface="Arial" pitchFamily="34" charset="0"/>
        <a:buChar char="•"/>
        <a:defRPr sz="11000" kern="1200">
          <a:solidFill>
            <a:schemeClr val="tx1"/>
          </a:solidFill>
          <a:latin typeface="+mn-lt"/>
          <a:ea typeface="+mn-ea"/>
          <a:cs typeface="+mn-cs"/>
        </a:defRPr>
      </a:lvl1pPr>
      <a:lvl2pPr marL="2546824" indent="-979547" algn="l" defTabSz="3134552" rtl="0" eaLnBrk="1" latinLnBrk="0" hangingPunct="1">
        <a:spcBef>
          <a:spcPct val="20000"/>
        </a:spcBef>
        <a:buFont typeface="Arial" pitchFamily="34" charset="0"/>
        <a:buChar char="–"/>
        <a:defRPr sz="9600" kern="1200">
          <a:solidFill>
            <a:schemeClr val="tx1"/>
          </a:solidFill>
          <a:latin typeface="+mn-lt"/>
          <a:ea typeface="+mn-ea"/>
          <a:cs typeface="+mn-cs"/>
        </a:defRPr>
      </a:lvl2pPr>
      <a:lvl3pPr marL="3918191" indent="-783639" algn="l" defTabSz="3134552" rtl="0" eaLnBrk="1" latinLnBrk="0" hangingPunct="1">
        <a:spcBef>
          <a:spcPct val="20000"/>
        </a:spcBef>
        <a:buFont typeface="Arial" pitchFamily="34" charset="0"/>
        <a:buChar char="•"/>
        <a:defRPr sz="8300" kern="1200">
          <a:solidFill>
            <a:schemeClr val="tx1"/>
          </a:solidFill>
          <a:latin typeface="+mn-lt"/>
          <a:ea typeface="+mn-ea"/>
          <a:cs typeface="+mn-cs"/>
        </a:defRPr>
      </a:lvl3pPr>
      <a:lvl4pPr marL="5485468"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4pPr>
      <a:lvl5pPr marL="7052744"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5pPr>
      <a:lvl6pPr marL="8620020"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6pPr>
      <a:lvl7pPr marL="10187296"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7pPr>
      <a:lvl8pPr marL="11754573"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8pPr>
      <a:lvl9pPr marL="13321849" indent="-783639" algn="l" defTabSz="3134552" rtl="0" eaLnBrk="1" latinLnBrk="0" hangingPunct="1">
        <a:spcBef>
          <a:spcPct val="20000"/>
        </a:spcBef>
        <a:buFont typeface="Arial" pitchFamily="34" charset="0"/>
        <a:buChar char="•"/>
        <a:defRPr sz="6900" kern="1200">
          <a:solidFill>
            <a:schemeClr val="tx1"/>
          </a:solidFill>
          <a:latin typeface="+mn-lt"/>
          <a:ea typeface="+mn-ea"/>
          <a:cs typeface="+mn-cs"/>
        </a:defRPr>
      </a:lvl9pPr>
    </p:bodyStyle>
    <p:otherStyle>
      <a:defPPr>
        <a:defRPr lang="en-US"/>
      </a:defPPr>
      <a:lvl1pPr marL="0" algn="l" defTabSz="3134552" rtl="0" eaLnBrk="1" latinLnBrk="0" hangingPunct="1">
        <a:defRPr sz="6100" kern="1200">
          <a:solidFill>
            <a:schemeClr val="tx1"/>
          </a:solidFill>
          <a:latin typeface="+mn-lt"/>
          <a:ea typeface="+mn-ea"/>
          <a:cs typeface="+mn-cs"/>
        </a:defRPr>
      </a:lvl1pPr>
      <a:lvl2pPr marL="1567277" algn="l" defTabSz="3134552" rtl="0" eaLnBrk="1" latinLnBrk="0" hangingPunct="1">
        <a:defRPr sz="6100" kern="1200">
          <a:solidFill>
            <a:schemeClr val="tx1"/>
          </a:solidFill>
          <a:latin typeface="+mn-lt"/>
          <a:ea typeface="+mn-ea"/>
          <a:cs typeface="+mn-cs"/>
        </a:defRPr>
      </a:lvl2pPr>
      <a:lvl3pPr marL="3134552" algn="l" defTabSz="3134552" rtl="0" eaLnBrk="1" latinLnBrk="0" hangingPunct="1">
        <a:defRPr sz="6100" kern="1200">
          <a:solidFill>
            <a:schemeClr val="tx1"/>
          </a:solidFill>
          <a:latin typeface="+mn-lt"/>
          <a:ea typeface="+mn-ea"/>
          <a:cs typeface="+mn-cs"/>
        </a:defRPr>
      </a:lvl3pPr>
      <a:lvl4pPr marL="4701829" algn="l" defTabSz="3134552" rtl="0" eaLnBrk="1" latinLnBrk="0" hangingPunct="1">
        <a:defRPr sz="6100" kern="1200">
          <a:solidFill>
            <a:schemeClr val="tx1"/>
          </a:solidFill>
          <a:latin typeface="+mn-lt"/>
          <a:ea typeface="+mn-ea"/>
          <a:cs typeface="+mn-cs"/>
        </a:defRPr>
      </a:lvl4pPr>
      <a:lvl5pPr marL="6269105" algn="l" defTabSz="3134552" rtl="0" eaLnBrk="1" latinLnBrk="0" hangingPunct="1">
        <a:defRPr sz="6100" kern="1200">
          <a:solidFill>
            <a:schemeClr val="tx1"/>
          </a:solidFill>
          <a:latin typeface="+mn-lt"/>
          <a:ea typeface="+mn-ea"/>
          <a:cs typeface="+mn-cs"/>
        </a:defRPr>
      </a:lvl5pPr>
      <a:lvl6pPr marL="7836382" algn="l" defTabSz="3134552" rtl="0" eaLnBrk="1" latinLnBrk="0" hangingPunct="1">
        <a:defRPr sz="6100" kern="1200">
          <a:solidFill>
            <a:schemeClr val="tx1"/>
          </a:solidFill>
          <a:latin typeface="+mn-lt"/>
          <a:ea typeface="+mn-ea"/>
          <a:cs typeface="+mn-cs"/>
        </a:defRPr>
      </a:lvl6pPr>
      <a:lvl7pPr marL="9403659" algn="l" defTabSz="3134552" rtl="0" eaLnBrk="1" latinLnBrk="0" hangingPunct="1">
        <a:defRPr sz="6100" kern="1200">
          <a:solidFill>
            <a:schemeClr val="tx1"/>
          </a:solidFill>
          <a:latin typeface="+mn-lt"/>
          <a:ea typeface="+mn-ea"/>
          <a:cs typeface="+mn-cs"/>
        </a:defRPr>
      </a:lvl7pPr>
      <a:lvl8pPr marL="10970935" algn="l" defTabSz="3134552" rtl="0" eaLnBrk="1" latinLnBrk="0" hangingPunct="1">
        <a:defRPr sz="6100" kern="1200">
          <a:solidFill>
            <a:schemeClr val="tx1"/>
          </a:solidFill>
          <a:latin typeface="+mn-lt"/>
          <a:ea typeface="+mn-ea"/>
          <a:cs typeface="+mn-cs"/>
        </a:defRPr>
      </a:lvl8pPr>
      <a:lvl9pPr marL="12538212" algn="l" defTabSz="3134552" rtl="0" eaLnBrk="1" latinLnBrk="0" hangingPunct="1">
        <a:defRPr sz="6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18" Type="http://schemas.openxmlformats.org/officeDocument/2006/relationships/hyperlink" Target="mailto:erin.bell@unh.edu" TargetMode="External"/><Relationship Id="rId3" Type="http://schemas.openxmlformats.org/officeDocument/2006/relationships/image" Target="../media/image7.jpeg"/><Relationship Id="rId21" Type="http://schemas.openxmlformats.org/officeDocument/2006/relationships/image" Target="../media/image24.jpg"/><Relationship Id="rId7" Type="http://schemas.openxmlformats.org/officeDocument/2006/relationships/image" Target="../media/image11.jpeg"/><Relationship Id="rId12" Type="http://schemas.openxmlformats.org/officeDocument/2006/relationships/image" Target="../media/image16.jpg"/><Relationship Id="rId17" Type="http://schemas.openxmlformats.org/officeDocument/2006/relationships/image" Target="../media/image21.png"/><Relationship Id="rId2" Type="http://schemas.openxmlformats.org/officeDocument/2006/relationships/notesSlide" Target="../notesSlides/notesSlide1.xml"/><Relationship Id="rId16" Type="http://schemas.openxmlformats.org/officeDocument/2006/relationships/image" Target="../media/image20.jpg"/><Relationship Id="rId20"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10.jpg"/><Relationship Id="rId11" Type="http://schemas.openxmlformats.org/officeDocument/2006/relationships/image" Target="../media/image15.jpg"/><Relationship Id="rId5" Type="http://schemas.openxmlformats.org/officeDocument/2006/relationships/image" Target="../media/image9.jpg"/><Relationship Id="rId15" Type="http://schemas.openxmlformats.org/officeDocument/2006/relationships/image" Target="../media/image19.gif"/><Relationship Id="rId10" Type="http://schemas.openxmlformats.org/officeDocument/2006/relationships/image" Target="../media/image14.jpeg"/><Relationship Id="rId19" Type="http://schemas.openxmlformats.org/officeDocument/2006/relationships/image" Target="../media/image22.png"/><Relationship Id="rId4" Type="http://schemas.openxmlformats.org/officeDocument/2006/relationships/image" Target="../media/image8.jpeg"/><Relationship Id="rId9" Type="http://schemas.openxmlformats.org/officeDocument/2006/relationships/image" Target="../media/image13.jpeg"/><Relationship Id="rId1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Text Placeholder 251"/>
          <p:cNvSpPr>
            <a:spLocks noGrp="1"/>
          </p:cNvSpPr>
          <p:nvPr>
            <p:ph type="body" sz="quarter" idx="10"/>
          </p:nvPr>
        </p:nvSpPr>
        <p:spPr>
          <a:xfrm>
            <a:off x="38435" y="4091419"/>
            <a:ext cx="10465442" cy="9433861"/>
          </a:xfrm>
          <a:ln>
            <a:solidFill>
              <a:schemeClr val="accent1"/>
            </a:solidFill>
          </a:ln>
        </p:spPr>
        <p:txBody>
          <a:bodyPr/>
          <a:lstStyle/>
          <a:p>
            <a:pPr algn="just"/>
            <a:r>
              <a:rPr lang="en-US" dirty="0"/>
              <a:t>Vertical lift bridges are critical transportation infrastructure elements, which require a specialized design, assessment and maintenance considerations for a continued long-term performance. Structural health Monitoring (SHM) programs installed on vertical lift bridges create an opportunity for an automated condition assessment algorithm using the lift operation as a consistent, significant excitation. A protocol that can identify condition changes in key components of the lift tower is implemented for a case-study vertical lift bridge, the Memorial Bridge in Portsmouth, NH. The structural responses of the tower are collected over multiple bridge lift events, under a range of environmental conditions. The collected data sets are supplemented with numerical data of a validated finite element (FE) model of the bridge that include multiple simulated damage types. These data sets are utilized to train a mathematical model, to predict the structural response of the damaged lifting tower, using the Neural Network (NN) method. </a:t>
            </a:r>
          </a:p>
          <a:p>
            <a:pPr algn="just"/>
            <a:r>
              <a:rPr lang="en-US" dirty="0"/>
              <a:t>. </a:t>
            </a:r>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a:p>
            <a:pPr algn="just"/>
            <a:endParaRPr lang="en-US" dirty="0"/>
          </a:p>
        </p:txBody>
      </p:sp>
      <p:sp>
        <p:nvSpPr>
          <p:cNvPr id="253" name="Text Placeholder 252"/>
          <p:cNvSpPr>
            <a:spLocks noGrp="1"/>
          </p:cNvSpPr>
          <p:nvPr>
            <p:ph type="body" sz="quarter" idx="11"/>
          </p:nvPr>
        </p:nvSpPr>
        <p:spPr>
          <a:xfrm>
            <a:off x="39057" y="3501256"/>
            <a:ext cx="10464820" cy="530352"/>
          </a:xfrm>
          <a:ln>
            <a:solidFill>
              <a:schemeClr val="accent1"/>
            </a:solidFill>
          </a:ln>
        </p:spPr>
        <p:txBody>
          <a:bodyPr/>
          <a:lstStyle/>
          <a:p>
            <a:r>
              <a:rPr lang="en-US" dirty="0"/>
              <a:t>Abstract</a:t>
            </a:r>
          </a:p>
        </p:txBody>
      </p:sp>
      <p:sp>
        <p:nvSpPr>
          <p:cNvPr id="160" name="Text Placeholder 159"/>
          <p:cNvSpPr>
            <a:spLocks noGrp="1"/>
          </p:cNvSpPr>
          <p:nvPr>
            <p:ph type="body" sz="quarter" idx="19"/>
          </p:nvPr>
        </p:nvSpPr>
        <p:spPr>
          <a:xfrm>
            <a:off x="38435" y="14335222"/>
            <a:ext cx="10465442" cy="7504502"/>
          </a:xfrm>
          <a:ln>
            <a:solidFill>
              <a:schemeClr val="accent1"/>
            </a:solidFill>
          </a:ln>
        </p:spPr>
        <p:txBody>
          <a:bodyPr/>
          <a:lstStyle/>
          <a:p>
            <a:pPr algn="just"/>
            <a:r>
              <a:rPr lang="en-US" dirty="0"/>
              <a:t>This study is part of a multi-disciplinary project “the Living Bridge project” which conducts SHM and condition assessment of the Memorial Bridge. The main objectives of this study include:</a:t>
            </a:r>
          </a:p>
          <a:p>
            <a:pPr marL="285750" indent="-285750" algn="just">
              <a:buFont typeface="Arial" panose="020B0604020202020204" pitchFamily="34" charset="0"/>
              <a:buChar char="•"/>
            </a:pPr>
            <a:r>
              <a:rPr lang="en-US" dirty="0"/>
              <a:t>Develop an automated condition assessment protocol for the movable bridges, using a data-driven NN model. </a:t>
            </a:r>
          </a:p>
          <a:p>
            <a:pPr marL="285750" indent="-285750" algn="just">
              <a:buFont typeface="Arial" panose="020B0604020202020204" pitchFamily="34" charset="0"/>
              <a:buChar char="•"/>
            </a:pPr>
            <a:r>
              <a:rPr lang="en-US" dirty="0"/>
              <a:t>Utilize the collected SHM data of the instrumented lift tower, during the lift events, to validate the numerical responses of an FE global model of the bridge under the simulated lift action. </a:t>
            </a:r>
          </a:p>
          <a:p>
            <a:pPr marL="285750" indent="-285750" algn="just">
              <a:buFont typeface="Arial" panose="020B0604020202020204" pitchFamily="34" charset="0"/>
              <a:buChar char="•"/>
            </a:pPr>
            <a:r>
              <a:rPr lang="en-US" dirty="0"/>
              <a:t>Employ the validated FE model, to investigate the unhealthy structural response of the tower during the lift events. Multiple physical damage scenarios are implemented at different locations of the tower to obtain the damage-induced structural responses. </a:t>
            </a:r>
          </a:p>
          <a:p>
            <a:pPr marL="285750" indent="-285750" algn="just">
              <a:buFont typeface="Arial" panose="020B0604020202020204" pitchFamily="34" charset="0"/>
              <a:buChar char="•"/>
            </a:pPr>
            <a:r>
              <a:rPr lang="en-US" dirty="0"/>
              <a:t>Integrate the numerical damaged-induced responses of the tower and field-collected SHM data to supplement the database for training and testing the Neural Network model. </a:t>
            </a:r>
          </a:p>
          <a:p>
            <a:pPr marL="285750" indent="-285750" algn="just">
              <a:buFont typeface="Arial" panose="020B0604020202020204" pitchFamily="34" charset="0"/>
              <a:buChar char="•"/>
            </a:pPr>
            <a:r>
              <a:rPr lang="en-US" dirty="0"/>
              <a:t>Evaluate the efficiency of the proposed protocol in locating damage for the Memorial Bridge.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p:txBody>
      </p:sp>
      <p:sp>
        <p:nvSpPr>
          <p:cNvPr id="161" name="Text Placeholder 160"/>
          <p:cNvSpPr>
            <a:spLocks noGrp="1"/>
          </p:cNvSpPr>
          <p:nvPr>
            <p:ph type="body" sz="quarter" idx="20"/>
          </p:nvPr>
        </p:nvSpPr>
        <p:spPr>
          <a:xfrm>
            <a:off x="38437" y="13689075"/>
            <a:ext cx="10465440" cy="531993"/>
          </a:xfrm>
          <a:ln>
            <a:solidFill>
              <a:schemeClr val="accent1"/>
            </a:solidFill>
          </a:ln>
        </p:spPr>
        <p:txBody>
          <a:bodyPr/>
          <a:lstStyle/>
          <a:p>
            <a:r>
              <a:rPr lang="en-US" dirty="0"/>
              <a:t>The Objectives</a:t>
            </a:r>
          </a:p>
        </p:txBody>
      </p:sp>
      <p:sp>
        <p:nvSpPr>
          <p:cNvPr id="162" name="Text Placeholder 161"/>
          <p:cNvSpPr>
            <a:spLocks noGrp="1"/>
          </p:cNvSpPr>
          <p:nvPr>
            <p:ph type="body" sz="quarter" idx="21"/>
          </p:nvPr>
        </p:nvSpPr>
        <p:spPr>
          <a:xfrm>
            <a:off x="11062647" y="14368054"/>
            <a:ext cx="10178651" cy="7471670"/>
          </a:xfrm>
          <a:ln>
            <a:solidFill>
              <a:schemeClr val="accent1"/>
            </a:solidFill>
          </a:ln>
        </p:spPr>
        <p:txBody>
          <a:bodyPr/>
          <a:lstStyle/>
          <a:p>
            <a:pPr algn="just"/>
            <a:r>
              <a:rPr lang="en-US" sz="1900" dirty="0"/>
              <a:t>A global FE model of the bridge made of shell elements is created in LUSAS®, which is validated through a load test. The verified FE model of the bridge is utilized in this study to simulate the lift event. Using the FE model, the numerical lift induced responses at the instrumented and non-instrumented locations of the tower are obtained. The numerical lift induced strains of the model are validated via the field-collected lift responses of the bridge. In addition, the validated FE model of the bridge is applied to simulate some of the possible damages at the fracture-critical locations of the lift tower. For the case-study, the Memorial Bridge, there was not any reported damage by the inspection program of the bridge. </a:t>
            </a:r>
          </a:p>
          <a:p>
            <a:pPr algn="just"/>
            <a:r>
              <a:rPr lang="en-US" sz="1900" dirty="0"/>
              <a:t>The three-dimensional shell elements of the FE model benefit to consider physical damages such as fatigue cracks in the model. Two damage types (A and B) are considered in the model, which are simulated in six different locations of the tower. The numerical lift-induced strain responses at the location of strain gages are utilized for training the Neural Network system. For each damage case, fourteen damage scenarios are defined that include  single or multiple damaged locations of the tower. </a:t>
            </a:r>
          </a:p>
          <a:p>
            <a:pPr algn="just"/>
            <a:endParaRPr lang="en-US" sz="1900" dirty="0"/>
          </a:p>
          <a:p>
            <a:pPr algn="just"/>
            <a:endParaRPr lang="en-US" sz="1900" dirty="0"/>
          </a:p>
          <a:p>
            <a:pPr algn="just"/>
            <a:endParaRPr lang="en-US" sz="1900" dirty="0"/>
          </a:p>
          <a:p>
            <a:pPr algn="just"/>
            <a:endParaRPr lang="en-US" sz="1900" dirty="0"/>
          </a:p>
          <a:p>
            <a:pPr algn="just"/>
            <a:endParaRPr lang="en-US" sz="1900" dirty="0"/>
          </a:p>
          <a:p>
            <a:pPr algn="just"/>
            <a:endParaRPr lang="en-US" sz="1900" dirty="0"/>
          </a:p>
          <a:p>
            <a:pPr algn="just"/>
            <a:endParaRPr lang="en-US" sz="1900" dirty="0"/>
          </a:p>
          <a:p>
            <a:pPr algn="just"/>
            <a:endParaRPr lang="en-US" sz="1900" dirty="0"/>
          </a:p>
          <a:p>
            <a:pPr algn="just"/>
            <a:endParaRPr lang="en-US" sz="1900" dirty="0"/>
          </a:p>
        </p:txBody>
      </p:sp>
      <p:sp>
        <p:nvSpPr>
          <p:cNvPr id="163" name="Text Placeholder 162"/>
          <p:cNvSpPr>
            <a:spLocks noGrp="1"/>
          </p:cNvSpPr>
          <p:nvPr>
            <p:ph type="body" sz="quarter" idx="22"/>
          </p:nvPr>
        </p:nvSpPr>
        <p:spPr>
          <a:xfrm>
            <a:off x="11069796" y="13721907"/>
            <a:ext cx="10178651" cy="531993"/>
          </a:xfrm>
          <a:ln>
            <a:solidFill>
              <a:schemeClr val="accent1"/>
            </a:solidFill>
          </a:ln>
        </p:spPr>
        <p:txBody>
          <a:bodyPr/>
          <a:lstStyle/>
          <a:p>
            <a:r>
              <a:rPr lang="en-US" dirty="0"/>
              <a:t>Finite element model of the Memorial Bridge </a:t>
            </a:r>
          </a:p>
        </p:txBody>
      </p:sp>
      <p:sp>
        <p:nvSpPr>
          <p:cNvPr id="164" name="Text Placeholder 163"/>
          <p:cNvSpPr>
            <a:spLocks noGrp="1"/>
          </p:cNvSpPr>
          <p:nvPr>
            <p:ph type="body" sz="quarter" idx="23"/>
          </p:nvPr>
        </p:nvSpPr>
        <p:spPr>
          <a:xfrm>
            <a:off x="11062645" y="4098476"/>
            <a:ext cx="10178651" cy="4540088"/>
          </a:xfrm>
          <a:ln>
            <a:solidFill>
              <a:schemeClr val="accent1"/>
            </a:solidFill>
          </a:ln>
        </p:spPr>
        <p:txBody>
          <a:bodyPr/>
          <a:lstStyle/>
          <a:p>
            <a:pPr marL="342900" indent="-342900">
              <a:buFont typeface="+mj-lt"/>
              <a:buAutoNum type="arabicPeriod"/>
            </a:pPr>
            <a:r>
              <a:rPr lang="en-US" b="1" dirty="0"/>
              <a:t>Sensitivity Analysis: </a:t>
            </a:r>
            <a:r>
              <a:rPr lang="en-US" i="1" dirty="0"/>
              <a:t>The structural responses of the concerning structural component (lift tower) is determined, that is sensitive to the lift event .</a:t>
            </a:r>
            <a:endParaRPr lang="en-US" dirty="0"/>
          </a:p>
          <a:p>
            <a:pPr marL="342900" indent="-342900">
              <a:buFont typeface="+mj-lt"/>
              <a:buAutoNum type="arabicPeriod"/>
            </a:pPr>
            <a:r>
              <a:rPr lang="en-US" b="1" dirty="0"/>
              <a:t>Collect the SHM data</a:t>
            </a:r>
            <a:r>
              <a:rPr lang="en-US" dirty="0"/>
              <a:t>: </a:t>
            </a:r>
            <a:r>
              <a:rPr lang="en-US" i="1" dirty="0"/>
              <a:t>Sufficient data samples of lift events are collected.</a:t>
            </a:r>
            <a:endParaRPr lang="en-US" dirty="0"/>
          </a:p>
          <a:p>
            <a:pPr marL="342900" indent="-342900">
              <a:buFont typeface="+mj-lt"/>
              <a:buAutoNum type="arabicPeriod"/>
            </a:pPr>
            <a:r>
              <a:rPr lang="en-US" b="1" dirty="0"/>
              <a:t>Collect additional information: </a:t>
            </a:r>
            <a:r>
              <a:rPr lang="en-US" i="1" dirty="0"/>
              <a:t>External excitations, such as wind speed, temperature and lift height, are required to evaluate the variability of the structural response of the tower,</a:t>
            </a:r>
          </a:p>
          <a:p>
            <a:pPr marL="342900" indent="-342900">
              <a:buFont typeface="+mj-lt"/>
              <a:buAutoNum type="arabicPeriod"/>
            </a:pPr>
            <a:r>
              <a:rPr lang="en-US" b="1" dirty="0"/>
              <a:t>Develop the Neural Network: </a:t>
            </a:r>
            <a:r>
              <a:rPr lang="en-US" i="1" dirty="0"/>
              <a:t>The data set including structural responses and external excitations are used to train the neural network,</a:t>
            </a:r>
          </a:p>
          <a:p>
            <a:pPr marL="342900" indent="-342900">
              <a:buFont typeface="+mj-lt"/>
              <a:buAutoNum type="arabicPeriod"/>
            </a:pPr>
            <a:r>
              <a:rPr lang="en-US" b="1" i="1" dirty="0"/>
              <a:t> </a:t>
            </a:r>
            <a:r>
              <a:rPr lang="en-US" b="1" dirty="0"/>
              <a:t>Using the validated FE model: </a:t>
            </a:r>
            <a:r>
              <a:rPr lang="en-US" i="1" dirty="0"/>
              <a:t>A validated FE model of the bridge is used to predict the structural response of the vertical tower during the lift event, under the healthy condition and a set of damage scenarios,</a:t>
            </a:r>
          </a:p>
          <a:p>
            <a:pPr marL="342900" indent="-342900">
              <a:buFont typeface="+mj-lt"/>
              <a:buAutoNum type="arabicPeriod"/>
            </a:pPr>
            <a:r>
              <a:rPr lang="en-US" b="1" dirty="0"/>
              <a:t>Train the Neural Network: </a:t>
            </a:r>
            <a:r>
              <a:rPr lang="en-US" i="1" dirty="0"/>
              <a:t>The numerical healthy and damage-induced responses are input to train the neural network for damage detection.</a:t>
            </a:r>
          </a:p>
          <a:p>
            <a:pPr marL="342900" indent="-342900">
              <a:buFont typeface="+mj-lt"/>
              <a:buAutoNum type="arabicPeriod"/>
            </a:pPr>
            <a:r>
              <a:rPr lang="en-US" b="1" dirty="0"/>
              <a:t>Predict the damage: </a:t>
            </a:r>
            <a:r>
              <a:rPr lang="en-US" i="1" dirty="0"/>
              <a:t>The protocol is applied to predict a possible damage through the determined damage-induced changes in the responses. </a:t>
            </a:r>
          </a:p>
        </p:txBody>
      </p:sp>
      <p:sp>
        <p:nvSpPr>
          <p:cNvPr id="165" name="Text Placeholder 164"/>
          <p:cNvSpPr>
            <a:spLocks noGrp="1"/>
          </p:cNvSpPr>
          <p:nvPr>
            <p:ph type="body" sz="quarter" idx="24"/>
          </p:nvPr>
        </p:nvSpPr>
        <p:spPr>
          <a:xfrm>
            <a:off x="11063841" y="3510493"/>
            <a:ext cx="10184606" cy="531993"/>
          </a:xfrm>
          <a:ln>
            <a:solidFill>
              <a:schemeClr val="accent1"/>
            </a:solidFill>
          </a:ln>
        </p:spPr>
        <p:txBody>
          <a:bodyPr/>
          <a:lstStyle/>
          <a:p>
            <a:r>
              <a:rPr lang="en-US" dirty="0"/>
              <a:t>The Methodology</a:t>
            </a:r>
          </a:p>
        </p:txBody>
      </p:sp>
      <p:sp>
        <p:nvSpPr>
          <p:cNvPr id="166" name="Text Placeholder 165"/>
          <p:cNvSpPr>
            <a:spLocks noGrp="1"/>
          </p:cNvSpPr>
          <p:nvPr>
            <p:ph type="body" sz="quarter" idx="25"/>
          </p:nvPr>
        </p:nvSpPr>
        <p:spPr>
          <a:xfrm>
            <a:off x="21795581" y="3510493"/>
            <a:ext cx="10886396" cy="531993"/>
          </a:xfrm>
          <a:ln>
            <a:solidFill>
              <a:schemeClr val="accent1"/>
            </a:solidFill>
          </a:ln>
        </p:spPr>
        <p:txBody>
          <a:bodyPr/>
          <a:lstStyle/>
          <a:p>
            <a:r>
              <a:rPr lang="en-US" dirty="0"/>
              <a:t>Results:</a:t>
            </a:r>
          </a:p>
        </p:txBody>
      </p:sp>
      <p:sp>
        <p:nvSpPr>
          <p:cNvPr id="167" name="Text Placeholder 166"/>
          <p:cNvSpPr>
            <a:spLocks noGrp="1"/>
          </p:cNvSpPr>
          <p:nvPr>
            <p:ph type="body" sz="quarter" idx="26"/>
          </p:nvPr>
        </p:nvSpPr>
        <p:spPr>
          <a:xfrm>
            <a:off x="21798090" y="4091419"/>
            <a:ext cx="10879198" cy="11285524"/>
          </a:xfrm>
          <a:ln>
            <a:solidFill>
              <a:schemeClr val="accent1"/>
            </a:solidFill>
          </a:ln>
        </p:spPr>
        <p:txBody>
          <a:bodyPr/>
          <a:lstStyle/>
          <a:p>
            <a:pPr>
              <a:spcBef>
                <a:spcPts val="0"/>
              </a:spcBef>
            </a:pPr>
            <a:r>
              <a:rPr lang="en-US" sz="2000" b="1" dirty="0"/>
              <a:t>The healthy and damage-induced lift responses:</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sz="2000" b="1" dirty="0"/>
          </a:p>
          <a:p>
            <a:endParaRPr lang="en-US" sz="2000" b="1" dirty="0"/>
          </a:p>
          <a:p>
            <a:pPr>
              <a:spcBef>
                <a:spcPts val="489"/>
              </a:spcBef>
            </a:pPr>
            <a:endParaRPr lang="en-US" sz="2000" b="1" dirty="0"/>
          </a:p>
          <a:p>
            <a:pPr>
              <a:spcBef>
                <a:spcPts val="489"/>
              </a:spcBef>
            </a:pPr>
            <a:r>
              <a:rPr lang="en-US" sz="2000" b="1" dirty="0"/>
              <a:t>Damage detection using the trained neural network:</a:t>
            </a:r>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pPr algn="just"/>
            <a:r>
              <a:rPr lang="en-US" sz="1900" dirty="0"/>
              <a:t>The computed p-values are evaluated significance level, α. The p-values that are below the α illustrates the rejection of H0. The p-values for the damage detection protocol in this study are evaluated with a significant level of 0.005. It can be observed that the p-values are considerably variable depending on the damage type and location. However, the damage scenarios that included damage case B could be more detected, due to higher damage-induced strain responses.</a:t>
            </a:r>
          </a:p>
        </p:txBody>
      </p:sp>
      <p:sp>
        <p:nvSpPr>
          <p:cNvPr id="168" name="Text Placeholder 167"/>
          <p:cNvSpPr>
            <a:spLocks noGrp="1"/>
          </p:cNvSpPr>
          <p:nvPr>
            <p:ph type="body" sz="quarter" idx="27"/>
          </p:nvPr>
        </p:nvSpPr>
        <p:spPr>
          <a:xfrm>
            <a:off x="21795582" y="15486175"/>
            <a:ext cx="10877311" cy="531993"/>
          </a:xfrm>
          <a:ln>
            <a:solidFill>
              <a:schemeClr val="accent1"/>
            </a:solidFill>
          </a:ln>
        </p:spPr>
        <p:txBody>
          <a:bodyPr/>
          <a:lstStyle/>
          <a:p>
            <a:r>
              <a:rPr lang="en-US" dirty="0"/>
              <a:t>Conclusion</a:t>
            </a:r>
          </a:p>
        </p:txBody>
      </p:sp>
      <p:sp>
        <p:nvSpPr>
          <p:cNvPr id="169" name="Text Placeholder 168"/>
          <p:cNvSpPr>
            <a:spLocks noGrp="1"/>
          </p:cNvSpPr>
          <p:nvPr>
            <p:ph type="body" sz="quarter" idx="28"/>
          </p:nvPr>
        </p:nvSpPr>
        <p:spPr>
          <a:xfrm>
            <a:off x="21795582" y="16098907"/>
            <a:ext cx="10879198" cy="2456481"/>
          </a:xfrm>
          <a:ln>
            <a:solidFill>
              <a:schemeClr val="accent1"/>
            </a:solidFill>
          </a:ln>
        </p:spPr>
        <p:txBody>
          <a:bodyPr/>
          <a:lstStyle/>
          <a:p>
            <a:pPr algn="just"/>
            <a:r>
              <a:rPr lang="en-US" sz="2000" dirty="0"/>
              <a:t>The damage prediction results demonstrated that the probability of locating a damage is directly dependent on the damage severity and adequacy of sensors. The proposed protocol also, requires more inputs in terms of strain points to predict the damages along the lift tower. Additionally, increasing the input data using the numerical data may provide a more precise database for training the mathematical model to extract the features, which are associated with multiple types of damage. Therefore,  numerical responses of  a validated model can be utilized on non-instrumented locations of the tower to obtain more strain points for  a more consistent damage prediction. </a:t>
            </a:r>
          </a:p>
        </p:txBody>
      </p:sp>
      <p:sp>
        <p:nvSpPr>
          <p:cNvPr id="256" name="Text Placeholder 255"/>
          <p:cNvSpPr>
            <a:spLocks noGrp="1"/>
          </p:cNvSpPr>
          <p:nvPr>
            <p:ph type="body" sz="quarter" idx="29"/>
          </p:nvPr>
        </p:nvSpPr>
        <p:spPr>
          <a:xfrm>
            <a:off x="21795581" y="18680953"/>
            <a:ext cx="10886395" cy="531993"/>
          </a:xfrm>
          <a:ln>
            <a:solidFill>
              <a:schemeClr val="accent1"/>
            </a:solidFill>
          </a:ln>
        </p:spPr>
        <p:txBody>
          <a:bodyPr/>
          <a:lstStyle/>
          <a:p>
            <a:r>
              <a:rPr lang="en-US" dirty="0"/>
              <a:t>Acknowledgement </a:t>
            </a:r>
          </a:p>
        </p:txBody>
      </p:sp>
      <p:sp>
        <p:nvSpPr>
          <p:cNvPr id="257" name="Text Placeholder 256"/>
          <p:cNvSpPr>
            <a:spLocks noGrp="1"/>
          </p:cNvSpPr>
          <p:nvPr>
            <p:ph type="body" sz="quarter" idx="30"/>
          </p:nvPr>
        </p:nvSpPr>
        <p:spPr>
          <a:xfrm>
            <a:off x="21795582" y="19313933"/>
            <a:ext cx="10886396" cy="2525791"/>
          </a:xfrm>
          <a:ln>
            <a:solidFill>
              <a:schemeClr val="accent1"/>
            </a:solidFill>
          </a:ln>
        </p:spPr>
        <p:txBody>
          <a:bodyPr/>
          <a:lstStyle/>
          <a:p>
            <a:pPr algn="just">
              <a:spcBef>
                <a:spcPts val="0"/>
              </a:spcBef>
            </a:pPr>
            <a:r>
              <a:rPr lang="en-US" sz="1900" dirty="0"/>
              <a:t>This material is based upon work partially supported by the National Science Foundation under Grant No.1430260,FHWA AID:DEMO Program and funding from the NHDOT Research Advisory Council</a:t>
            </a:r>
            <a:r>
              <a:rPr lang="en-US" dirty="0"/>
              <a:t>. Any opinions, findings, and conclusions or recommendations expressed in this material are those of the author(s) and do not necessarily reflect the views of the National Science Foundation. Special thanks to BDI for instrumentation and HNTB for technical support.</a:t>
            </a:r>
          </a:p>
          <a:p>
            <a:pPr>
              <a:spcBef>
                <a:spcPts val="0"/>
              </a:spcBef>
            </a:pPr>
            <a:endParaRPr lang="en-US" dirty="0"/>
          </a:p>
          <a:p>
            <a:pPr>
              <a:spcBef>
                <a:spcPts val="0"/>
              </a:spcBef>
            </a:pPr>
            <a:endParaRPr lang="en-US" sz="2400" dirty="0">
              <a:solidFill>
                <a:schemeClr val="tx1"/>
              </a:solidFill>
              <a:latin typeface="+mn-lt"/>
              <a:cs typeface="+mn-cs"/>
            </a:endParaRPr>
          </a:p>
          <a:p>
            <a:pPr>
              <a:spcBef>
                <a:spcPts val="0"/>
              </a:spcBef>
            </a:pPr>
            <a:endParaRPr lang="en-US" dirty="0"/>
          </a:p>
        </p:txBody>
      </p:sp>
      <p:sp>
        <p:nvSpPr>
          <p:cNvPr id="295" name="Text Placeholder 294"/>
          <p:cNvSpPr>
            <a:spLocks noGrp="1"/>
          </p:cNvSpPr>
          <p:nvPr>
            <p:ph type="body" sz="quarter" idx="150"/>
          </p:nvPr>
        </p:nvSpPr>
        <p:spPr/>
        <p:txBody>
          <a:bodyPr>
            <a:normAutofit lnSpcReduction="10000"/>
          </a:bodyPr>
          <a:lstStyle/>
          <a:p>
            <a:r>
              <a:rPr lang="en-US" dirty="0">
                <a:solidFill>
                  <a:schemeClr val="accent5">
                    <a:lumMod val="50000"/>
                  </a:schemeClr>
                </a:solidFill>
                <a:latin typeface="Times New Roman" panose="02020603050405020304" pitchFamily="18" charset="0"/>
                <a:cs typeface="Times New Roman" panose="02020603050405020304" pitchFamily="18" charset="0"/>
              </a:rPr>
              <a:t>Maryam Mashayekhi, Erin Santini Bell, P.E.</a:t>
            </a:r>
          </a:p>
        </p:txBody>
      </p:sp>
      <p:sp>
        <p:nvSpPr>
          <p:cNvPr id="296" name="Text Placeholder 295"/>
          <p:cNvSpPr>
            <a:spLocks noGrp="1"/>
          </p:cNvSpPr>
          <p:nvPr>
            <p:ph type="body" sz="quarter" idx="184"/>
          </p:nvPr>
        </p:nvSpPr>
        <p:spPr/>
        <p:txBody>
          <a:bodyPr>
            <a:normAutofit fontScale="92500" lnSpcReduction="10000"/>
          </a:bodyPr>
          <a:lstStyle/>
          <a:p>
            <a:r>
              <a:rPr lang="en-US" dirty="0">
                <a:solidFill>
                  <a:schemeClr val="accent5">
                    <a:lumMod val="50000"/>
                  </a:schemeClr>
                </a:solidFill>
                <a:latin typeface="Times New Roman" panose="02020603050405020304" pitchFamily="18" charset="0"/>
                <a:cs typeface="Times New Roman" panose="02020603050405020304" pitchFamily="18" charset="0"/>
              </a:rPr>
              <a:t>University of New Hampshire, Durham, NH</a:t>
            </a:r>
          </a:p>
        </p:txBody>
      </p:sp>
      <p:sp>
        <p:nvSpPr>
          <p:cNvPr id="297" name="Text Placeholder 296"/>
          <p:cNvSpPr>
            <a:spLocks noGrp="1"/>
          </p:cNvSpPr>
          <p:nvPr>
            <p:ph type="body" sz="quarter" idx="185"/>
          </p:nvPr>
        </p:nvSpPr>
        <p:spPr/>
        <p:txBody>
          <a:bodyPr>
            <a:normAutofit fontScale="62500" lnSpcReduction="20000"/>
          </a:bodyPr>
          <a:lstStyle/>
          <a:p>
            <a:r>
              <a:rPr lang="en-US" dirty="0"/>
              <a:t>Condition assessment protocol of vertical lift truss bridges under the lift induced excitations using artificial neural network and analytical model</a:t>
            </a:r>
          </a:p>
        </p:txBody>
      </p:sp>
      <p:pic>
        <p:nvPicPr>
          <p:cNvPr id="19" name="Picture 18" descr="A close up of text on a white background&#10;&#10;Description automatically generated">
            <a:extLst>
              <a:ext uri="{FF2B5EF4-FFF2-40B4-BE49-F238E27FC236}">
                <a16:creationId xmlns:a16="http://schemas.microsoft.com/office/drawing/2014/main" id="{7D84D738-A08B-4FBA-ABC1-D4E1A6AB11A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653508" y="8777944"/>
            <a:ext cx="8872616" cy="4829809"/>
          </a:xfrm>
          <a:prstGeom prst="rect">
            <a:avLst/>
          </a:prstGeom>
          <a:ln>
            <a:solidFill>
              <a:schemeClr val="accent1"/>
            </a:solidFill>
          </a:ln>
        </p:spPr>
      </p:pic>
      <p:pic>
        <p:nvPicPr>
          <p:cNvPr id="20" name="Picture 19">
            <a:extLst>
              <a:ext uri="{FF2B5EF4-FFF2-40B4-BE49-F238E27FC236}">
                <a16:creationId xmlns:a16="http://schemas.microsoft.com/office/drawing/2014/main" id="{99793B09-009F-4F0D-A54D-DEA499305765}"/>
              </a:ext>
            </a:extLst>
          </p:cNvPr>
          <p:cNvPicPr/>
          <p:nvPr/>
        </p:nvPicPr>
        <p:blipFill>
          <a:blip r:embed="rId4" cstate="print">
            <a:extLst>
              <a:ext uri="{28A0092B-C50C-407E-A947-70E740481C1C}">
                <a14:useLocalDpi xmlns:a14="http://schemas.microsoft.com/office/drawing/2010/main" val="0"/>
              </a:ext>
            </a:extLst>
          </a:blip>
          <a:srcRect/>
          <a:stretch/>
        </p:blipFill>
        <p:spPr>
          <a:xfrm>
            <a:off x="5367236" y="7288411"/>
            <a:ext cx="4931502" cy="3102736"/>
          </a:xfrm>
          <a:prstGeom prst="rect">
            <a:avLst/>
          </a:prstGeom>
          <a:ln>
            <a:solidFill>
              <a:schemeClr val="accent1"/>
            </a:solidFill>
          </a:ln>
        </p:spPr>
      </p:pic>
      <p:pic>
        <p:nvPicPr>
          <p:cNvPr id="3" name="Picture 2">
            <a:extLst>
              <a:ext uri="{FF2B5EF4-FFF2-40B4-BE49-F238E27FC236}">
                <a16:creationId xmlns:a16="http://schemas.microsoft.com/office/drawing/2014/main" id="{779DB225-E988-4D7B-9F5B-91A042F33E3D}"/>
              </a:ext>
            </a:extLst>
          </p:cNvPr>
          <p:cNvPicPr>
            <a:picLocks noChangeAspect="1"/>
          </p:cNvPicPr>
          <p:nvPr/>
        </p:nvPicPr>
        <p:blipFill rotWithShape="1">
          <a:blip r:embed="rId5">
            <a:extLst>
              <a:ext uri="{28A0092B-C50C-407E-A947-70E740481C1C}">
                <a14:useLocalDpi xmlns:a14="http://schemas.microsoft.com/office/drawing/2010/main" val="0"/>
              </a:ext>
            </a:extLst>
          </a:blip>
          <a:srcRect r="15093"/>
          <a:stretch/>
        </p:blipFill>
        <p:spPr>
          <a:xfrm>
            <a:off x="198911" y="7234296"/>
            <a:ext cx="4859933" cy="3200400"/>
          </a:xfrm>
          <a:prstGeom prst="rect">
            <a:avLst/>
          </a:prstGeom>
          <a:ln>
            <a:solidFill>
              <a:schemeClr val="accent1"/>
            </a:solidFill>
          </a:ln>
        </p:spPr>
      </p:pic>
      <p:pic>
        <p:nvPicPr>
          <p:cNvPr id="23" name="Picture 22" descr="A close up of a map&#10;&#10;Description automatically generated">
            <a:extLst>
              <a:ext uri="{FF2B5EF4-FFF2-40B4-BE49-F238E27FC236}">
                <a16:creationId xmlns:a16="http://schemas.microsoft.com/office/drawing/2014/main" id="{F5FC70B1-E87A-449B-9D40-B763561E5A7B}"/>
              </a:ext>
            </a:extLst>
          </p:cNvPr>
          <p:cNvPicPr/>
          <p:nvPr/>
        </p:nvPicPr>
        <p:blipFill rotWithShape="1">
          <a:blip r:embed="rId6">
            <a:extLst>
              <a:ext uri="{28A0092B-C50C-407E-A947-70E740481C1C}">
                <a14:useLocalDpi xmlns:a14="http://schemas.microsoft.com/office/drawing/2010/main" val="0"/>
              </a:ext>
            </a:extLst>
          </a:blip>
          <a:srcRect r="23340"/>
          <a:stretch/>
        </p:blipFill>
        <p:spPr>
          <a:xfrm>
            <a:off x="124911" y="10749160"/>
            <a:ext cx="5001768" cy="2560320"/>
          </a:xfrm>
          <a:prstGeom prst="rect">
            <a:avLst/>
          </a:prstGeom>
          <a:ln>
            <a:solidFill>
              <a:schemeClr val="accent1"/>
            </a:solidFill>
          </a:ln>
        </p:spPr>
      </p:pic>
      <p:pic>
        <p:nvPicPr>
          <p:cNvPr id="24" name="Picture 23">
            <a:extLst>
              <a:ext uri="{FF2B5EF4-FFF2-40B4-BE49-F238E27FC236}">
                <a16:creationId xmlns:a16="http://schemas.microsoft.com/office/drawing/2014/main" id="{20CDEAF7-EFF1-4185-8249-C77C6D07D9E3}"/>
              </a:ext>
            </a:extLst>
          </p:cNvPr>
          <p:cNvPicPr/>
          <p:nvPr/>
        </p:nvPicPr>
        <p:blipFill rotWithShape="1">
          <a:blip r:embed="rId7" cstate="print">
            <a:extLst>
              <a:ext uri="{28A0092B-C50C-407E-A947-70E740481C1C}">
                <a14:useLocalDpi xmlns:a14="http://schemas.microsoft.com/office/drawing/2010/main" val="0"/>
              </a:ext>
            </a:extLst>
          </a:blip>
          <a:srcRect b="6909"/>
          <a:stretch/>
        </p:blipFill>
        <p:spPr bwMode="auto">
          <a:xfrm>
            <a:off x="29424962" y="10442296"/>
            <a:ext cx="3192593" cy="3126065"/>
          </a:xfrm>
          <a:prstGeom prst="rect">
            <a:avLst/>
          </a:prstGeom>
          <a:ln>
            <a:solidFill>
              <a:schemeClr val="accent1"/>
            </a:solidFill>
          </a:ln>
          <a:extLst>
            <a:ext uri="{53640926-AAD7-44D8-BBD7-CCE9431645EC}">
              <a14:shadowObscured xmlns:a14="http://schemas.microsoft.com/office/drawing/2010/main"/>
            </a:ext>
          </a:extLst>
        </p:spPr>
      </p:pic>
      <p:pic>
        <p:nvPicPr>
          <p:cNvPr id="25" name="Picture 24">
            <a:extLst>
              <a:ext uri="{FF2B5EF4-FFF2-40B4-BE49-F238E27FC236}">
                <a16:creationId xmlns:a16="http://schemas.microsoft.com/office/drawing/2014/main" id="{4FFE08DB-CB42-4919-AAFD-8F3D14C40644}"/>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26137080" y="10447003"/>
            <a:ext cx="3192406" cy="3121358"/>
          </a:xfrm>
          <a:prstGeom prst="rect">
            <a:avLst/>
          </a:prstGeom>
          <a:ln>
            <a:solidFill>
              <a:schemeClr val="accent1"/>
            </a:solidFill>
          </a:ln>
        </p:spPr>
      </p:pic>
      <p:sp>
        <p:nvSpPr>
          <p:cNvPr id="4" name="Rectangle 2">
            <a:extLst>
              <a:ext uri="{FF2B5EF4-FFF2-40B4-BE49-F238E27FC236}">
                <a16:creationId xmlns:a16="http://schemas.microsoft.com/office/drawing/2014/main" id="{A3646637-0EC8-4D2B-96E5-DE577D9A86A0}"/>
              </a:ext>
            </a:extLst>
          </p:cNvPr>
          <p:cNvSpPr>
            <a:spLocks noChangeArrowheads="1"/>
          </p:cNvSpPr>
          <p:nvPr/>
        </p:nvSpPr>
        <p:spPr bwMode="auto">
          <a:xfrm>
            <a:off x="0" y="-113704"/>
            <a:ext cx="3291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8">
            <a:extLst>
              <a:ext uri="{FF2B5EF4-FFF2-40B4-BE49-F238E27FC236}">
                <a16:creationId xmlns:a16="http://schemas.microsoft.com/office/drawing/2014/main" id="{2D5E4A5B-5D1D-4C24-B418-F33E095743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680275" y="18563114"/>
            <a:ext cx="5202065" cy="3063224"/>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5C4ECA6A-9EC8-4590-868F-41884B928C30}"/>
              </a:ext>
            </a:extLst>
          </p:cNvPr>
          <p:cNvSpPr>
            <a:spLocks noChangeArrowheads="1"/>
          </p:cNvSpPr>
          <p:nvPr/>
        </p:nvSpPr>
        <p:spPr bwMode="auto">
          <a:xfrm>
            <a:off x="0" y="2124671"/>
            <a:ext cx="32918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9" name="Picture 28">
            <a:extLst>
              <a:ext uri="{FF2B5EF4-FFF2-40B4-BE49-F238E27FC236}">
                <a16:creationId xmlns:a16="http://schemas.microsoft.com/office/drawing/2014/main" id="{65BC41C5-D26C-454A-831B-FFE1D6C26C2C}"/>
              </a:ext>
            </a:extLst>
          </p:cNvPr>
          <p:cNvPicPr/>
          <p:nvPr/>
        </p:nvPicPr>
        <p:blipFill rotWithShape="1">
          <a:blip r:embed="rId10" cstate="print">
            <a:extLst>
              <a:ext uri="{28A0092B-C50C-407E-A947-70E740481C1C}">
                <a14:useLocalDpi xmlns:a14="http://schemas.microsoft.com/office/drawing/2010/main" val="0"/>
              </a:ext>
            </a:extLst>
          </a:blip>
          <a:srcRect l="5380"/>
          <a:stretch/>
        </p:blipFill>
        <p:spPr bwMode="auto">
          <a:xfrm>
            <a:off x="12114874" y="18563114"/>
            <a:ext cx="3314175" cy="3063224"/>
          </a:xfrm>
          <a:prstGeom prst="rect">
            <a:avLst/>
          </a:prstGeom>
          <a:ln>
            <a:solidFill>
              <a:schemeClr val="accent1"/>
            </a:solidFill>
          </a:ln>
          <a:extLst>
            <a:ext uri="{53640926-AAD7-44D8-BBD7-CCE9431645EC}">
              <a14:shadowObscured xmlns:a14="http://schemas.microsoft.com/office/drawing/2010/main"/>
            </a:ext>
          </a:extLst>
        </p:spPr>
      </p:pic>
      <p:pic>
        <p:nvPicPr>
          <p:cNvPr id="30" name="Picture 29">
            <a:extLst>
              <a:ext uri="{FF2B5EF4-FFF2-40B4-BE49-F238E27FC236}">
                <a16:creationId xmlns:a16="http://schemas.microsoft.com/office/drawing/2014/main" id="{3D1B0912-4A13-45D6-AC88-5D07A4E344A8}"/>
              </a:ext>
            </a:extLst>
          </p:cNvPr>
          <p:cNvPicPr/>
          <p:nvPr/>
        </p:nvPicPr>
        <p:blipFill rotWithShape="1">
          <a:blip r:embed="rId11" cstate="print">
            <a:extLst>
              <a:ext uri="{28A0092B-C50C-407E-A947-70E740481C1C}">
                <a14:useLocalDpi xmlns:a14="http://schemas.microsoft.com/office/drawing/2010/main" val="0"/>
              </a:ext>
            </a:extLst>
          </a:blip>
          <a:srcRect r="8342"/>
          <a:stretch/>
        </p:blipFill>
        <p:spPr bwMode="auto">
          <a:xfrm>
            <a:off x="29417155" y="6588397"/>
            <a:ext cx="3200400" cy="3200400"/>
          </a:xfrm>
          <a:prstGeom prst="rect">
            <a:avLst/>
          </a:prstGeom>
          <a:noFill/>
          <a:ln>
            <a:solidFill>
              <a:schemeClr val="accent1"/>
            </a:solidFill>
          </a:ln>
          <a:extLst>
            <a:ext uri="{53640926-AAD7-44D8-BBD7-CCE9431645EC}">
              <a14:shadowObscured xmlns:a14="http://schemas.microsoft.com/office/drawing/2010/main"/>
            </a:ext>
          </a:extLst>
        </p:spPr>
      </p:pic>
      <p:pic>
        <p:nvPicPr>
          <p:cNvPr id="31" name="Picture 30">
            <a:extLst>
              <a:ext uri="{FF2B5EF4-FFF2-40B4-BE49-F238E27FC236}">
                <a16:creationId xmlns:a16="http://schemas.microsoft.com/office/drawing/2014/main" id="{9077AFC0-5FF5-4F82-A470-8C71D2EB9CE4}"/>
              </a:ext>
            </a:extLst>
          </p:cNvPr>
          <p:cNvPicPr/>
          <p:nvPr/>
        </p:nvPicPr>
        <p:blipFill rotWithShape="1">
          <a:blip r:embed="rId12">
            <a:extLst>
              <a:ext uri="{28A0092B-C50C-407E-A947-70E740481C1C}">
                <a14:useLocalDpi xmlns:a14="http://schemas.microsoft.com/office/drawing/2010/main" val="0"/>
              </a:ext>
            </a:extLst>
          </a:blip>
          <a:srcRect l="2376" r="12548"/>
          <a:stretch/>
        </p:blipFill>
        <p:spPr bwMode="auto">
          <a:xfrm>
            <a:off x="26129086" y="6588532"/>
            <a:ext cx="3200400" cy="3200400"/>
          </a:xfrm>
          <a:prstGeom prst="rect">
            <a:avLst/>
          </a:prstGeom>
          <a:noFill/>
          <a:ln>
            <a:solidFill>
              <a:schemeClr val="accent1"/>
            </a:solidFill>
          </a:ln>
          <a:extLst>
            <a:ext uri="{53640926-AAD7-44D8-BBD7-CCE9431645EC}">
              <a14:shadowObscured xmlns:a14="http://schemas.microsoft.com/office/drawing/2010/main"/>
            </a:ext>
          </a:extLst>
        </p:spPr>
      </p:pic>
      <p:pic>
        <p:nvPicPr>
          <p:cNvPr id="32" name="Picture 31">
            <a:extLst>
              <a:ext uri="{FF2B5EF4-FFF2-40B4-BE49-F238E27FC236}">
                <a16:creationId xmlns:a16="http://schemas.microsoft.com/office/drawing/2014/main" id="{90E34E90-2CFC-4EB8-95A2-B46B168EF507}"/>
              </a:ext>
            </a:extLst>
          </p:cNvPr>
          <p:cNvPicPr/>
          <p:nvPr/>
        </p:nvPicPr>
        <p:blipFill>
          <a:blip r:embed="rId13" cstate="print">
            <a:extLst>
              <a:ext uri="{28A0092B-C50C-407E-A947-70E740481C1C}">
                <a14:useLocalDpi xmlns:a14="http://schemas.microsoft.com/office/drawing/2010/main" val="0"/>
              </a:ext>
            </a:extLst>
          </a:blip>
          <a:srcRect/>
          <a:stretch/>
        </p:blipFill>
        <p:spPr>
          <a:xfrm>
            <a:off x="5209238" y="10749160"/>
            <a:ext cx="5212080" cy="2560320"/>
          </a:xfrm>
          <a:prstGeom prst="rect">
            <a:avLst/>
          </a:prstGeom>
          <a:ln>
            <a:solidFill>
              <a:schemeClr val="accent1"/>
            </a:solidFill>
          </a:ln>
        </p:spPr>
      </p:pic>
      <p:pic>
        <p:nvPicPr>
          <p:cNvPr id="34" name="Picture 2" descr="http://engineering.vanderbilt.edu/news/manage/files/nsf.jpg">
            <a:extLst>
              <a:ext uri="{FF2B5EF4-FFF2-40B4-BE49-F238E27FC236}">
                <a16:creationId xmlns:a16="http://schemas.microsoft.com/office/drawing/2014/main" id="{0B36E066-6DE7-40A0-ABC5-1467CB94D1EC}"/>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5026025" y="20659280"/>
            <a:ext cx="955660" cy="95566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descr="http://www.westmorelandnh.com/images/nh_dot.gif">
            <a:extLst>
              <a:ext uri="{FF2B5EF4-FFF2-40B4-BE49-F238E27FC236}">
                <a16:creationId xmlns:a16="http://schemas.microsoft.com/office/drawing/2014/main" id="{AFB880A1-B230-4DBF-A499-DF6A8AA9F4AF}"/>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6000348" y="20664614"/>
            <a:ext cx="1820271" cy="94499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descr="A picture containing clipart&#10;&#10;Description automatically generated">
            <a:extLst>
              <a:ext uri="{FF2B5EF4-FFF2-40B4-BE49-F238E27FC236}">
                <a16:creationId xmlns:a16="http://schemas.microsoft.com/office/drawing/2014/main" id="{AFEDD726-CCCE-4B70-B3E8-2CBC9E0F15CE}"/>
              </a:ext>
            </a:extLst>
          </p:cNvPr>
          <p:cNvPicPr>
            <a:picLocks noChangeAspect="1"/>
          </p:cNvPicPr>
          <p:nvPr/>
        </p:nvPicPr>
        <p:blipFill>
          <a:blip r:embed="rId16"/>
          <a:stretch>
            <a:fillRect/>
          </a:stretch>
        </p:blipFill>
        <p:spPr>
          <a:xfrm>
            <a:off x="28049537" y="20717816"/>
            <a:ext cx="854863" cy="854863"/>
          </a:xfrm>
          <a:prstGeom prst="rect">
            <a:avLst/>
          </a:prstGeom>
        </p:spPr>
      </p:pic>
      <p:pic>
        <p:nvPicPr>
          <p:cNvPr id="37" name="Picture 36">
            <a:extLst>
              <a:ext uri="{FF2B5EF4-FFF2-40B4-BE49-F238E27FC236}">
                <a16:creationId xmlns:a16="http://schemas.microsoft.com/office/drawing/2014/main" id="{3B302238-403B-4B12-B6A5-D836D92E5E95}"/>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348604" y="18268210"/>
            <a:ext cx="9752617" cy="3378142"/>
          </a:xfrm>
          <a:prstGeom prst="rect">
            <a:avLst/>
          </a:prstGeom>
          <a:noFill/>
          <a:ln>
            <a:noFill/>
          </a:ln>
        </p:spPr>
      </p:pic>
      <p:sp>
        <p:nvSpPr>
          <p:cNvPr id="6" name="Rectangle 5">
            <a:extLst>
              <a:ext uri="{FF2B5EF4-FFF2-40B4-BE49-F238E27FC236}">
                <a16:creationId xmlns:a16="http://schemas.microsoft.com/office/drawing/2014/main" id="{EE91B899-1E37-4AF2-90E9-D5BE87C4361F}"/>
              </a:ext>
            </a:extLst>
          </p:cNvPr>
          <p:cNvSpPr/>
          <p:nvPr/>
        </p:nvSpPr>
        <p:spPr>
          <a:xfrm>
            <a:off x="29085102" y="20664614"/>
            <a:ext cx="2528256" cy="461665"/>
          </a:xfrm>
          <a:prstGeom prst="rect">
            <a:avLst/>
          </a:prstGeom>
        </p:spPr>
        <p:txBody>
          <a:bodyPr wrap="none">
            <a:spAutoFit/>
          </a:bodyPr>
          <a:lstStyle/>
          <a:p>
            <a:r>
              <a:rPr lang="en-US" sz="2400" dirty="0">
                <a:hlinkClick r:id="rId18"/>
              </a:rPr>
              <a:t>erin.bell@unh.edu</a:t>
            </a:r>
            <a:endParaRPr lang="en-US" sz="2400" dirty="0"/>
          </a:p>
        </p:txBody>
      </p:sp>
      <p:sp>
        <p:nvSpPr>
          <p:cNvPr id="8" name="TextBox 7">
            <a:extLst>
              <a:ext uri="{FF2B5EF4-FFF2-40B4-BE49-F238E27FC236}">
                <a16:creationId xmlns:a16="http://schemas.microsoft.com/office/drawing/2014/main" id="{4812AD1C-33E6-499E-A640-7ADF762B40E7}"/>
              </a:ext>
            </a:extLst>
          </p:cNvPr>
          <p:cNvSpPr txBox="1"/>
          <p:nvPr/>
        </p:nvSpPr>
        <p:spPr>
          <a:xfrm>
            <a:off x="21913516" y="10521215"/>
            <a:ext cx="4068169" cy="3016210"/>
          </a:xfrm>
          <a:prstGeom prst="rect">
            <a:avLst/>
          </a:prstGeom>
          <a:noFill/>
        </p:spPr>
        <p:txBody>
          <a:bodyPr wrap="square" rtlCol="0">
            <a:spAutoFit/>
          </a:bodyPr>
          <a:lstStyle/>
          <a:p>
            <a:pPr algn="just"/>
            <a:r>
              <a:rPr lang="en-US" sz="1900" dirty="0">
                <a:solidFill>
                  <a:schemeClr val="accent5">
                    <a:lumMod val="50000"/>
                  </a:schemeClr>
                </a:solidFill>
                <a:latin typeface="Times New Roman" panose="02020603050405020304" pitchFamily="18" charset="0"/>
                <a:cs typeface="Times New Roman" panose="02020603050405020304" pitchFamily="18" charset="0"/>
              </a:rPr>
              <a:t>The numerical healthy and damage-induced responses, as well as the environmental information, are input to the NN model. The damage prediction is performed using a t-test. The null hypnosis, H0, denotes the similar responses of damaged and healthy conditions. The parameter p-value shows the probability that the H0 is true, which varies from 0 to 1. </a:t>
            </a:r>
          </a:p>
        </p:txBody>
      </p:sp>
      <p:sp>
        <p:nvSpPr>
          <p:cNvPr id="9" name="TextBox 8">
            <a:extLst>
              <a:ext uri="{FF2B5EF4-FFF2-40B4-BE49-F238E27FC236}">
                <a16:creationId xmlns:a16="http://schemas.microsoft.com/office/drawing/2014/main" id="{7F386D55-4517-471C-BB42-7BDC18929E9F}"/>
              </a:ext>
            </a:extLst>
          </p:cNvPr>
          <p:cNvSpPr txBox="1"/>
          <p:nvPr/>
        </p:nvSpPr>
        <p:spPr>
          <a:xfrm>
            <a:off x="21913516" y="4218328"/>
            <a:ext cx="10719005" cy="2200602"/>
          </a:xfrm>
          <a:prstGeom prst="rect">
            <a:avLst/>
          </a:prstGeom>
          <a:noFill/>
        </p:spPr>
        <p:txBody>
          <a:bodyPr wrap="square" rtlCol="0">
            <a:spAutoFit/>
          </a:bodyPr>
          <a:lstStyle/>
          <a:p>
            <a:pPr algn="just">
              <a:spcAft>
                <a:spcPts val="600"/>
              </a:spcAft>
            </a:pPr>
            <a:endParaRPr lang="en-US" sz="1800" dirty="0">
              <a:solidFill>
                <a:schemeClr val="accent5">
                  <a:lumMod val="50000"/>
                </a:schemeClr>
              </a:solidFill>
              <a:latin typeface="Times New Roman" panose="02020603050405020304" pitchFamily="18" charset="0"/>
              <a:cs typeface="Times New Roman" panose="02020603050405020304" pitchFamily="18" charset="0"/>
            </a:endParaRPr>
          </a:p>
          <a:p>
            <a:pPr algn="just"/>
            <a:r>
              <a:rPr lang="en-US" sz="1800" dirty="0">
                <a:solidFill>
                  <a:schemeClr val="accent5">
                    <a:lumMod val="50000"/>
                  </a:schemeClr>
                </a:solidFill>
                <a:latin typeface="Times New Roman" panose="02020603050405020304" pitchFamily="18" charset="0"/>
                <a:cs typeface="Times New Roman" panose="02020603050405020304" pitchFamily="18" charset="0"/>
              </a:rPr>
              <a:t>T</a:t>
            </a:r>
            <a:r>
              <a:rPr lang="en-US" sz="1900" dirty="0">
                <a:solidFill>
                  <a:schemeClr val="accent5">
                    <a:lumMod val="50000"/>
                  </a:schemeClr>
                </a:solidFill>
                <a:latin typeface="Times New Roman" panose="02020603050405020304" pitchFamily="18" charset="0"/>
                <a:cs typeface="Times New Roman" panose="02020603050405020304" pitchFamily="18" charset="0"/>
              </a:rPr>
              <a:t>he numerical healthy (solid lines) versus the damaged (dotted lines) time-history strain responses are obtained for six strain gage locations, under the simulated lift event. The damage-induced changes in the strain responses can be variable, depending on the damage type and strain gage location. The damage detection may be less feasible through comparing the time-history responses, due to the small amplitude of strain responses during the lift event. Therefore, the change in the peak strain is applied as the criteria for the damage identification purpose. </a:t>
            </a:r>
          </a:p>
        </p:txBody>
      </p:sp>
      <p:pic>
        <p:nvPicPr>
          <p:cNvPr id="44" name="Picture 43">
            <a:extLst>
              <a:ext uri="{FF2B5EF4-FFF2-40B4-BE49-F238E27FC236}">
                <a16:creationId xmlns:a16="http://schemas.microsoft.com/office/drawing/2014/main" id="{866E890B-5B56-4FC7-A4E0-9159C6C16E0E}"/>
              </a:ext>
            </a:extLst>
          </p:cNvPr>
          <p:cNvPicPr>
            <a:picLocks noChangeAspect="1"/>
          </p:cNvPicPr>
          <p:nvPr/>
        </p:nvPicPr>
        <p:blipFill rotWithShape="1">
          <a:blip r:embed="rId19" cstate="print">
            <a:extLst>
              <a:ext uri="{28A0092B-C50C-407E-A947-70E740481C1C}">
                <a14:useLocalDpi xmlns:a14="http://schemas.microsoft.com/office/drawing/2010/main" val="0"/>
              </a:ext>
            </a:extLst>
          </a:blip>
          <a:srcRect r="77754"/>
          <a:stretch/>
        </p:blipFill>
        <p:spPr>
          <a:xfrm>
            <a:off x="1442189" y="258681"/>
            <a:ext cx="1644642" cy="1931922"/>
          </a:xfrm>
          <a:prstGeom prst="rect">
            <a:avLst/>
          </a:prstGeom>
        </p:spPr>
      </p:pic>
      <p:pic>
        <p:nvPicPr>
          <p:cNvPr id="45" name="Picture 44">
            <a:extLst>
              <a:ext uri="{FF2B5EF4-FFF2-40B4-BE49-F238E27FC236}">
                <a16:creationId xmlns:a16="http://schemas.microsoft.com/office/drawing/2014/main" id="{3CB6613A-4CBF-449A-B5FF-7040298ED9C8}"/>
              </a:ext>
            </a:extLst>
          </p:cNvPr>
          <p:cNvPicPr>
            <a:picLocks noChangeAspect="1"/>
          </p:cNvPicPr>
          <p:nvPr/>
        </p:nvPicPr>
        <p:blipFill rotWithShape="1">
          <a:blip r:embed="rId19" cstate="print">
            <a:extLst>
              <a:ext uri="{28A0092B-C50C-407E-A947-70E740481C1C}">
                <a14:useLocalDpi xmlns:a14="http://schemas.microsoft.com/office/drawing/2010/main" val="0"/>
              </a:ext>
            </a:extLst>
          </a:blip>
          <a:srcRect l="25963"/>
          <a:stretch/>
        </p:blipFill>
        <p:spPr>
          <a:xfrm>
            <a:off x="532189" y="2315623"/>
            <a:ext cx="3845847" cy="1357445"/>
          </a:xfrm>
          <a:prstGeom prst="rect">
            <a:avLst/>
          </a:prstGeom>
        </p:spPr>
      </p:pic>
      <p:pic>
        <p:nvPicPr>
          <p:cNvPr id="1029" name="Picture 5" descr="Image result for trb logo">
            <a:extLst>
              <a:ext uri="{FF2B5EF4-FFF2-40B4-BE49-F238E27FC236}">
                <a16:creationId xmlns:a16="http://schemas.microsoft.com/office/drawing/2014/main" id="{0C5021F1-23AC-42A0-8B89-BE64A30AD50B}"/>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t="22466"/>
          <a:stretch/>
        </p:blipFill>
        <p:spPr bwMode="auto">
          <a:xfrm>
            <a:off x="27706320" y="960099"/>
            <a:ext cx="5212080" cy="22420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1FA3DB54-B56E-44DE-9B61-B5205AF64281}"/>
              </a:ext>
            </a:extLst>
          </p:cNvPr>
          <p:cNvPicPr>
            <a:picLocks noChangeAspect="1"/>
          </p:cNvPicPr>
          <p:nvPr/>
        </p:nvPicPr>
        <p:blipFill>
          <a:blip r:embed="rId21" cstate="print">
            <a:extLst>
              <a:ext uri="{28A0092B-C50C-407E-A947-70E740481C1C}">
                <a14:useLocalDpi xmlns:a14="http://schemas.microsoft.com/office/drawing/2010/main" val="0"/>
              </a:ext>
            </a:extLst>
          </a:blip>
          <a:srcRect/>
          <a:stretch/>
        </p:blipFill>
        <p:spPr>
          <a:xfrm>
            <a:off x="23206043" y="6595485"/>
            <a:ext cx="2775642" cy="3200400"/>
          </a:xfrm>
          <a:prstGeom prst="rect">
            <a:avLst/>
          </a:prstGeom>
          <a:ln>
            <a:solidFill>
              <a:schemeClr val="accent1"/>
            </a:solidFill>
          </a:ln>
        </p:spPr>
      </p:pic>
      <p:sp>
        <p:nvSpPr>
          <p:cNvPr id="2" name="TextBox 1">
            <a:extLst>
              <a:ext uri="{FF2B5EF4-FFF2-40B4-BE49-F238E27FC236}">
                <a16:creationId xmlns:a16="http://schemas.microsoft.com/office/drawing/2014/main" id="{70A69CE2-BD08-443A-8CCD-84A32F57CAF1}"/>
              </a:ext>
            </a:extLst>
          </p:cNvPr>
          <p:cNvSpPr txBox="1"/>
          <p:nvPr/>
        </p:nvSpPr>
        <p:spPr>
          <a:xfrm rot="385849">
            <a:off x="884194" y="9647280"/>
            <a:ext cx="1026695" cy="430887"/>
          </a:xfrm>
          <a:prstGeom prst="rect">
            <a:avLst/>
          </a:prstGeom>
          <a:noFill/>
        </p:spPr>
        <p:txBody>
          <a:bodyPr wrap="square" rtlCol="0">
            <a:spAutoFit/>
            <a:scene3d>
              <a:camera prst="isometricOffAxis1Right"/>
              <a:lightRig rig="threePt" dir="t"/>
            </a:scene3d>
          </a:bodyPr>
          <a:lstStyle/>
          <a:p>
            <a:r>
              <a:rPr lang="en-US" sz="2200" dirty="0">
                <a:solidFill>
                  <a:schemeClr val="bg1"/>
                </a:solidFill>
                <a:latin typeface="Times New Roman" panose="02020603050405020304" pitchFamily="18" charset="0"/>
                <a:cs typeface="Times New Roman" panose="02020603050405020304" pitchFamily="18" charset="0"/>
              </a:rPr>
              <a:t>NH</a:t>
            </a:r>
          </a:p>
        </p:txBody>
      </p:sp>
      <p:sp>
        <p:nvSpPr>
          <p:cNvPr id="46" name="TextBox 45">
            <a:extLst>
              <a:ext uri="{FF2B5EF4-FFF2-40B4-BE49-F238E27FC236}">
                <a16:creationId xmlns:a16="http://schemas.microsoft.com/office/drawing/2014/main" id="{C965F06E-DD04-439E-AEBD-16B4C73B1DA7}"/>
              </a:ext>
            </a:extLst>
          </p:cNvPr>
          <p:cNvSpPr txBox="1"/>
          <p:nvPr/>
        </p:nvSpPr>
        <p:spPr>
          <a:xfrm rot="330508">
            <a:off x="4211433" y="9671016"/>
            <a:ext cx="1026695" cy="430887"/>
          </a:xfrm>
          <a:prstGeom prst="rect">
            <a:avLst/>
          </a:prstGeom>
          <a:noFill/>
        </p:spPr>
        <p:txBody>
          <a:bodyPr wrap="square" rtlCol="0">
            <a:spAutoFit/>
            <a:scene3d>
              <a:camera prst="isometricOffAxis1Right"/>
              <a:lightRig rig="threePt" dir="t"/>
            </a:scene3d>
          </a:bodyPr>
          <a:lstStyle/>
          <a:p>
            <a:r>
              <a:rPr lang="en-US" sz="2200" dirty="0">
                <a:solidFill>
                  <a:schemeClr val="bg1"/>
                </a:solidFill>
                <a:latin typeface="Times New Roman" panose="02020603050405020304" pitchFamily="18" charset="0"/>
                <a:cs typeface="Times New Roman" panose="02020603050405020304" pitchFamily="18" charset="0"/>
              </a:rPr>
              <a:t>ME</a:t>
            </a:r>
          </a:p>
        </p:txBody>
      </p:sp>
      <p:sp>
        <p:nvSpPr>
          <p:cNvPr id="47" name="Rectangle 46">
            <a:extLst>
              <a:ext uri="{FF2B5EF4-FFF2-40B4-BE49-F238E27FC236}">
                <a16:creationId xmlns:a16="http://schemas.microsoft.com/office/drawing/2014/main" id="{38C4C2BF-46C1-4AE2-9AA8-45FECD1EB3B6}"/>
              </a:ext>
            </a:extLst>
          </p:cNvPr>
          <p:cNvSpPr/>
          <p:nvPr/>
        </p:nvSpPr>
        <p:spPr>
          <a:xfrm>
            <a:off x="29051303" y="21064505"/>
            <a:ext cx="3534365" cy="461665"/>
          </a:xfrm>
          <a:prstGeom prst="rect">
            <a:avLst/>
          </a:prstGeom>
        </p:spPr>
        <p:txBody>
          <a:bodyPr wrap="none">
            <a:spAutoFit/>
          </a:bodyPr>
          <a:lstStyle/>
          <a:p>
            <a:r>
              <a:rPr lang="en-US" sz="2400" dirty="0">
                <a:solidFill>
                  <a:schemeClr val="accent1">
                    <a:lumMod val="75000"/>
                  </a:schemeClr>
                </a:solidFill>
              </a:rPr>
              <a:t>www.livingbridge.unh.edu</a:t>
            </a:r>
          </a:p>
        </p:txBody>
      </p:sp>
    </p:spTree>
    <p:extLst>
      <p:ext uri="{BB962C8B-B14F-4D97-AF65-F5344CB8AC3E}">
        <p14:creationId xmlns:p14="http://schemas.microsoft.com/office/powerpoint/2010/main" val="2212419635"/>
      </p:ext>
    </p:extLst>
  </p:cSld>
  <p:clrMapOvr>
    <a:masterClrMapping/>
  </p:clrMapOvr>
</p:sld>
</file>

<file path=ppt/theme/theme1.xml><?xml version="1.0" encoding="utf-8"?>
<a:theme xmlns:a="http://schemas.openxmlformats.org/drawingml/2006/main" name="48x72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8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Without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8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PosterPresentations.com-48x72-Template</Template>
  <TotalTime>902</TotalTime>
  <Words>1251</Words>
  <Application>Microsoft Office PowerPoint</Application>
  <PresentationFormat>Custom</PresentationFormat>
  <Paragraphs>98</Paragraphs>
  <Slides>1</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vt:i4>
      </vt:variant>
    </vt:vector>
  </HeadingPairs>
  <TitlesOfParts>
    <vt:vector size="8" baseType="lpstr">
      <vt:lpstr>Arial</vt:lpstr>
      <vt:lpstr>Arial Black</vt:lpstr>
      <vt:lpstr>Calibri</vt:lpstr>
      <vt:lpstr>Times New Roman</vt:lpstr>
      <vt:lpstr>Trebuchet MS</vt:lpstr>
      <vt:lpstr>48x72 template</vt:lpstr>
      <vt:lpstr>Without guides</vt:lpstr>
      <vt:lpstr>PowerPoint Presentation</vt:lpstr>
    </vt:vector>
  </TitlesOfParts>
  <Manager>A. Kotoulas</Manager>
  <Company>Canterbury Media Services, Inc.</Company>
  <LinksUpToDate>false</LinksUpToDate>
  <SharedDoc>false</SharedDoc>
  <HyperlinkBase>https://www.posterpresentations.com/free-poster-templates.html</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48x72 PowerPoint Presentation</dc:title>
  <dc:subject>Research poster presentation template</dc:subject>
  <dc:creator>PosterPresentations.com</dc:creator>
  <cp:keywords>48x72 Powerpoint poster template, scientific poster template, research poster template</cp:keywords>
  <dc:description>This template is the property of PosterPresentations.com. You are free to modify and print the template as needed, as long as the PosterPresentations.com watermark at the bottom left of the page is visible. Call us if you need help with this poster template. 1-866-649-3004 (c)PosterPresentations.com</dc:description>
  <cp:lastModifiedBy>Mashayekhizadeh, Maryam</cp:lastModifiedBy>
  <cp:revision>107</cp:revision>
  <cp:lastPrinted>2020-01-07T14:59:50Z</cp:lastPrinted>
  <dcterms:created xsi:type="dcterms:W3CDTF">2012-02-09T21:09:21Z</dcterms:created>
  <dcterms:modified xsi:type="dcterms:W3CDTF">2020-01-07T19:42:37Z</dcterms:modified>
  <cp:category>Research poster templates</cp:category>
</cp:coreProperties>
</file>