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1148000" cy="41148000"/>
  <p:notesSz cx="9601200" cy="7315200"/>
  <p:defaultTextStyle>
    <a:defPPr>
      <a:defRPr lang="en-US"/>
    </a:defPPr>
    <a:lvl1pPr marL="0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1pPr>
    <a:lvl2pPr marL="1975104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2pPr>
    <a:lvl3pPr marL="3950208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3pPr>
    <a:lvl4pPr marL="5925312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4pPr>
    <a:lvl5pPr marL="7900416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5pPr>
    <a:lvl6pPr marL="9875520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6pPr>
    <a:lvl7pPr marL="11850624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7pPr>
    <a:lvl8pPr marL="13825728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8pPr>
    <a:lvl9pPr marL="15800832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960" userDrawn="1">
          <p15:clr>
            <a:srgbClr val="A4A3A4"/>
          </p15:clr>
        </p15:guide>
        <p15:guide id="2" pos="129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459"/>
    <p:restoredTop sz="97436" autoAdjust="0"/>
  </p:normalViewPr>
  <p:slideViewPr>
    <p:cSldViewPr>
      <p:cViewPr varScale="1">
        <p:scale>
          <a:sx n="27" d="100"/>
          <a:sy n="27" d="100"/>
        </p:scale>
        <p:origin x="4038" y="240"/>
      </p:cViewPr>
      <p:guideLst>
        <p:guide orient="horz" pos="12960"/>
        <p:guide pos="129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7200" cy="457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0B673-B640-4A33-8B71-8FD9BB9B9A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0" y="6734178"/>
            <a:ext cx="30861000" cy="14325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6F6E25-8394-471C-83B2-45C219650D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3500" y="21612228"/>
            <a:ext cx="30861000" cy="993457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3CC07E-4ABD-48B5-9A3D-944B5AB1E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43C63-EA22-4DCE-8B37-84895CEB6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6C995-C370-4BBA-B6EB-E8AD06C98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74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E7C44-3EC2-45DD-BA46-4A944EF94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D5430-796A-4E45-9AD3-83F86A0902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22865-C631-41BA-B77A-566ACC55B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EB93BB-02C8-4103-991C-30A3C0E29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0E877-FBE9-40B3-8760-746D14714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208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36880-00E0-4349-A346-012699940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494" y="10258431"/>
            <a:ext cx="35490150" cy="1711642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9546B4-55BE-4461-981F-51DDFFF66C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07494" y="27536781"/>
            <a:ext cx="35490150" cy="900112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C239C-94CC-4462-8989-889A286A4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59CD6-667E-4A01-B167-16629C2A9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236A8-7BAB-4D37-8B82-BC7CD2333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09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FBBAC-AA57-4B7A-BCFE-80C28F0E5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90B2F-F2B5-4035-AD79-B171E8254B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28925" y="10953750"/>
            <a:ext cx="17487900" cy="261080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6D7473-3C01-4B0E-B6DE-0162055ADE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0831175" y="10953750"/>
            <a:ext cx="17487900" cy="261080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6801D-2906-47D7-8ECD-2875EC847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7B7262-2EA3-465C-99C6-3D2A8F80B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6CB815-8C84-48A7-93D3-7917C521F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158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EA3A0-B71A-4F5A-AED1-9554CEEC0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4285" y="2190753"/>
            <a:ext cx="35490150" cy="795337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553610-8FC8-41FB-9293-E687CC8396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4286" y="10086978"/>
            <a:ext cx="17407531" cy="494347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0A805A-E6A7-48F0-86A3-52B78ECA50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834286" y="15030450"/>
            <a:ext cx="17407531" cy="221075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DE5E6E-FDC9-42D2-8884-1BDB96E3DF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0831175" y="10086978"/>
            <a:ext cx="17493260" cy="494347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9A3F47-3E46-4F36-8546-E67D252FC0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0831175" y="15030450"/>
            <a:ext cx="17493260" cy="221075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495CAB-24CE-41FA-9678-4EDDE303E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782AFA-B210-4452-9C12-786189F46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3549C-710F-42F3-AE72-3CEF8547D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865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448FC-0885-4725-A6E2-8C6E3CE09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9C2462-1699-4829-8954-7E3BF7A55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ADD8A1-EE83-409F-9E73-10E75F373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C7CE52-80B6-49B3-AEBB-62D730922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4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A1F533-E803-4515-9E38-6FCAFC8DD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81FEC4-8A4B-4A0E-8E04-193381A15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7189FC-C6CA-46C7-BF36-E113012FE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326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0356F-2399-43AE-A9BC-1BA86D23E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4286" y="2743200"/>
            <a:ext cx="13271300" cy="9601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E56E0-9560-4982-B392-50AF058A14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93259" y="5924553"/>
            <a:ext cx="20831175" cy="292417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F72FFA-3377-451A-91E7-1B36EDE06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834286" y="12344400"/>
            <a:ext cx="13271300" cy="2286952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AFEBC-B237-484D-9D3E-8E4E83D93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A9F616-5EE3-4621-98A3-0F1256FC9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ED28D8-7113-4F4C-A35A-4EF3DB255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14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904E9-8183-4B96-83BE-EFD50DA20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4286" y="2743200"/>
            <a:ext cx="13271300" cy="9601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6351C8-7DC4-4808-9823-2C0445AA79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7493259" y="5924553"/>
            <a:ext cx="20831175" cy="292417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21431-33C5-46C6-B223-500C304927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834286" y="12344400"/>
            <a:ext cx="13271300" cy="2286952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DE146C-D4A2-4484-90AC-8CC297B71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9C3F4E-4FF7-4F51-8526-0D2F585DE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EAF6E-D780-42EA-8B08-1E9D74F48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157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10172-89D6-4B06-A815-8D3496CF6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E22E7-AB4A-48F4-937B-6216E590A5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0342D-1E68-4496-909D-E47C5F142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5F82EB-94CD-47A9-8367-843D064B3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B99DF1-E07C-45ED-B2E2-F1B7A2E93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763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877EBE-3D03-432D-9B6E-D04DF9B1D1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9446537" y="2190750"/>
            <a:ext cx="8872538" cy="348710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261BE1-A8FD-4564-9AF9-F64E52C63F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828925" y="2190750"/>
            <a:ext cx="26103263" cy="348710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70694A-CED8-46DC-A416-C61487EB0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4F335D-83BC-496B-8391-2088254F1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E151F-FC38-4BD8-BC3A-E49C64D4B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873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F1C3C6-8A67-4A55-B918-B86C75687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8925" y="2190753"/>
            <a:ext cx="35490150" cy="79533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D4A4A-CC9D-46EB-BC1B-D15CDAD3E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28925" y="10953750"/>
            <a:ext cx="35490150" cy="261080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F6033A-6D90-49F2-8DB4-D3C277BEE5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828925" y="38138103"/>
            <a:ext cx="9258300" cy="2190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2EA97-8756-42B5-8100-87B7B8BA1CB1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A08A0F-3E0F-40EF-92F8-176384C846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630275" y="38138103"/>
            <a:ext cx="13887450" cy="2190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44B742-1525-4F14-9148-6828D5068C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9060775" y="38138103"/>
            <a:ext cx="9258300" cy="2190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D4E3D-513C-4F03-B786-87D6344A2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60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image" Target="../media/image2.svg"/><Relationship Id="rId7" Type="http://schemas.openxmlformats.org/officeDocument/2006/relationships/hyperlink" Target="https://doi.org/10.1175/JPO-D-17-0264.1" TargetMode="External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image" Target="../media/image1.png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1175/1520-0485(1997)027%3c0340:AOSFOA%3e2.0.CO;2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4.sv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6879066-5502-4189-9602-7BD4278941E6}"/>
              </a:ext>
            </a:extLst>
          </p:cNvPr>
          <p:cNvCxnSpPr/>
          <p:nvPr/>
        </p:nvCxnSpPr>
        <p:spPr>
          <a:xfrm>
            <a:off x="0" y="3657600"/>
            <a:ext cx="41148000" cy="0"/>
          </a:xfrm>
          <a:prstGeom prst="line">
            <a:avLst/>
          </a:prstGeom>
          <a:ln w="457200">
            <a:solidFill>
              <a:schemeClr val="bg1">
                <a:lumMod val="8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28884BD-2B9E-483C-9AD9-C62C620E18EF}"/>
              </a:ext>
            </a:extLst>
          </p:cNvPr>
          <p:cNvCxnSpPr>
            <a:cxnSpLocks/>
          </p:cNvCxnSpPr>
          <p:nvPr/>
        </p:nvCxnSpPr>
        <p:spPr>
          <a:xfrm>
            <a:off x="10972800" y="3657600"/>
            <a:ext cx="0" cy="37490400"/>
          </a:xfrm>
          <a:prstGeom prst="line">
            <a:avLst/>
          </a:prstGeom>
          <a:ln w="4572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64739F3-9F84-43C9-80E0-AEA6C6341A93}"/>
              </a:ext>
            </a:extLst>
          </p:cNvPr>
          <p:cNvCxnSpPr>
            <a:cxnSpLocks/>
          </p:cNvCxnSpPr>
          <p:nvPr/>
        </p:nvCxnSpPr>
        <p:spPr>
          <a:xfrm>
            <a:off x="30175200" y="3657600"/>
            <a:ext cx="0" cy="37490400"/>
          </a:xfrm>
          <a:prstGeom prst="line">
            <a:avLst/>
          </a:prstGeom>
          <a:ln w="4572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Graphic 11">
            <a:extLst>
              <a:ext uri="{FF2B5EF4-FFF2-40B4-BE49-F238E27FC236}">
                <a16:creationId xmlns:a16="http://schemas.microsoft.com/office/drawing/2014/main" id="{58E0401B-F8FB-46A6-88F5-7ED0C0EFA3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1909" b="6250"/>
          <a:stretch/>
        </p:blipFill>
        <p:spPr>
          <a:xfrm>
            <a:off x="37490400" y="-139721"/>
            <a:ext cx="3657600" cy="349884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E9F2DA4E-B90F-4E66-892D-CC076C4F48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5522" y="158740"/>
            <a:ext cx="3292078" cy="32004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346428D-C656-4202-BDEF-B091DFA3B38C}"/>
              </a:ext>
            </a:extLst>
          </p:cNvPr>
          <p:cNvSpPr txBox="1"/>
          <p:nvPr/>
        </p:nvSpPr>
        <p:spPr>
          <a:xfrm>
            <a:off x="365758" y="4114799"/>
            <a:ext cx="10058400" cy="3657598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6500" u="sng" dirty="0">
                <a:latin typeface="Garamond" panose="02020404030301010803" pitchFamily="18" charset="0"/>
              </a:rPr>
              <a:t>What is BBL arrest?</a:t>
            </a:r>
          </a:p>
          <a:p>
            <a:pPr marL="1030288" lvl="1" indent="-290513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Along isobath flows over sloping bottoms will drive bottom Ekman flows which </a:t>
            </a:r>
            <a:r>
              <a:rPr lang="en-US" sz="2800" dirty="0" err="1">
                <a:latin typeface="Garamond" panose="02020404030301010803" pitchFamily="18" charset="0"/>
              </a:rPr>
              <a:t>advect</a:t>
            </a:r>
            <a:r>
              <a:rPr lang="en-US" sz="2800" dirty="0">
                <a:latin typeface="Garamond" panose="02020404030301010803" pitchFamily="18" charset="0"/>
              </a:rPr>
              <a:t> density to reduce flow near bottom</a:t>
            </a:r>
          </a:p>
          <a:p>
            <a:pPr marL="1030288" lvl="1" indent="-290513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The density advection will set up a horizontal density gradient</a:t>
            </a:r>
          </a:p>
          <a:p>
            <a:pPr marL="1030288" lvl="1" indent="-290513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The horizontal density gradient will reduce velocity near bottom to zero</a:t>
            </a:r>
          </a:p>
          <a:p>
            <a:pPr marL="1030288" lvl="1" indent="-290513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No velocity at bottom = no friction = </a:t>
            </a:r>
            <a:r>
              <a:rPr lang="en-US" sz="2800" b="1" dirty="0">
                <a:latin typeface="Garamond" panose="02020404030301010803" pitchFamily="18" charset="0"/>
              </a:rPr>
              <a:t>arrest!</a:t>
            </a:r>
          </a:p>
          <a:p>
            <a:pPr marL="1030288" lvl="1" indent="-290513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Strength depends on Slope Burger Number S=N</a:t>
            </a:r>
            <a:r>
              <a:rPr lang="en-US" sz="2800" dirty="0">
                <a:latin typeface="Symbol" panose="05050102010706020507" pitchFamily="18" charset="2"/>
              </a:rPr>
              <a:t>a</a:t>
            </a:r>
            <a:r>
              <a:rPr lang="en-US" sz="2800" dirty="0">
                <a:latin typeface="Garamond" panose="02020404030301010803" pitchFamily="18" charset="0"/>
              </a:rPr>
              <a:t>/</a:t>
            </a:r>
            <a:r>
              <a:rPr lang="en-US" sz="2800" i="1" dirty="0">
                <a:latin typeface="Garamond" panose="02020404030301010803" pitchFamily="18" charset="0"/>
              </a:rPr>
              <a:t>f</a:t>
            </a:r>
          </a:p>
          <a:p>
            <a:pPr marL="1030288" lvl="1" indent="-290513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See Chapman &amp; Lentz (1997) for overview of idea</a:t>
            </a:r>
          </a:p>
          <a:p>
            <a:pPr marL="798513" lvl="1">
              <a:tabLst>
                <a:tab pos="914400" algn="l"/>
              </a:tabLst>
            </a:pPr>
            <a:endParaRPr lang="en-US" sz="2800" dirty="0">
              <a:latin typeface="Garamond" panose="02020404030301010803" pitchFamily="18" charset="0"/>
            </a:endParaRPr>
          </a:p>
          <a:p>
            <a:r>
              <a:rPr lang="en-US" sz="6500" u="sng" dirty="0">
                <a:latin typeface="Garamond" panose="02020404030301010803" pitchFamily="18" charset="0"/>
              </a:rPr>
              <a:t>Example of arrest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 err="1">
                <a:latin typeface="Garamond" panose="02020404030301010803" pitchFamily="18" charset="0"/>
              </a:rPr>
              <a:t>Spindown</a:t>
            </a:r>
            <a:r>
              <a:rPr lang="en-US" sz="2800" dirty="0">
                <a:latin typeface="Garamond" panose="02020404030301010803" pitchFamily="18" charset="0"/>
              </a:rPr>
              <a:t> of flow in infinite (periodic) along-slope channel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Using ROMS, 500m resolution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u="sng" dirty="0">
                <a:latin typeface="Garamond" panose="02020404030301010803" pitchFamily="18" charset="0"/>
              </a:rPr>
              <a:t>NO ALONGSHORE VARIATION,</a:t>
            </a:r>
            <a:r>
              <a:rPr lang="en-US" sz="2800" dirty="0">
                <a:latin typeface="Garamond" panose="02020404030301010803" pitchFamily="18" charset="0"/>
              </a:rPr>
              <a:t> S=0.5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798513" lvl="1">
              <a:tabLst>
                <a:tab pos="914400" algn="l"/>
              </a:tabLst>
            </a:pPr>
            <a:endParaRPr lang="en-US" sz="2800" u="sng" dirty="0">
              <a:latin typeface="Garamond" panose="02020404030301010803" pitchFamily="18" charset="0"/>
            </a:endParaRPr>
          </a:p>
          <a:p>
            <a:pPr marL="0" lvl="1">
              <a:tabLst>
                <a:tab pos="914400" algn="l"/>
              </a:tabLst>
            </a:pPr>
            <a:r>
              <a:rPr lang="en-US" sz="6500" u="sng" dirty="0">
                <a:latin typeface="Garamond" panose="02020404030301010803" pitchFamily="18" charset="0"/>
              </a:rPr>
              <a:t>What is escape from arrest?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Same model as above, but with alongshore variation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200km alongshore-periodic channel, S=0.5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113CCC-6FE7-4902-B71A-055B2DDF7840}"/>
              </a:ext>
            </a:extLst>
          </p:cNvPr>
          <p:cNvSpPr txBox="1"/>
          <p:nvPr/>
        </p:nvSpPr>
        <p:spPr>
          <a:xfrm>
            <a:off x="30632400" y="4267200"/>
            <a:ext cx="10058400" cy="3657599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6500" u="sng" dirty="0">
                <a:latin typeface="Garamond" panose="02020404030301010803" pitchFamily="18" charset="0"/>
              </a:rPr>
              <a:t>Where is escape likely?</a:t>
            </a: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4500" u="sng" dirty="0">
              <a:latin typeface="Garamond" panose="02020404030301010803" pitchFamily="18" charset="0"/>
            </a:endParaRPr>
          </a:p>
          <a:p>
            <a:endParaRPr lang="en-US" sz="2400" u="sng" dirty="0">
              <a:latin typeface="Garamond" panose="02020404030301010803" pitchFamily="18" charset="0"/>
            </a:endParaRPr>
          </a:p>
          <a:p>
            <a:r>
              <a:rPr lang="en-US" sz="6500" u="sng" dirty="0">
                <a:latin typeface="Garamond" panose="02020404030301010803" pitchFamily="18" charset="0"/>
              </a:rPr>
              <a:t>What might you observe?</a:t>
            </a:r>
          </a:p>
          <a:p>
            <a:pPr marL="798513" lvl="1" indent="-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Non-zero flow near bottom with short length scales</a:t>
            </a:r>
          </a:p>
          <a:p>
            <a:pPr marL="798513" lvl="1" indent="-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Boluses of low PV/low </a:t>
            </a:r>
            <a:r>
              <a:rPr lang="en-US" sz="2800" dirty="0" err="1">
                <a:latin typeface="Garamond" panose="02020404030301010803" pitchFamily="18" charset="0"/>
              </a:rPr>
              <a:t>strat</a:t>
            </a:r>
            <a:r>
              <a:rPr lang="en-US" sz="2800" dirty="0">
                <a:latin typeface="Garamond" panose="02020404030301010803" pitchFamily="18" charset="0"/>
              </a:rPr>
              <a:t> water moving away from slope</a:t>
            </a:r>
          </a:p>
          <a:p>
            <a:pPr marL="798513" lvl="1" indent="-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PV snapshot from same time as BBL tracer shown in bottom of middle column; contours are of tracer concentration</a:t>
            </a: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r>
              <a:rPr lang="en-US" sz="6500" u="sng" dirty="0">
                <a:latin typeface="Garamond" panose="02020404030301010803" pitchFamily="18" charset="0"/>
              </a:rPr>
              <a:t>Problems in modeling!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If not sufficiently resolved, escape goes away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Instability length-scale depends on velocity, stratification</a:t>
            </a:r>
            <a:endParaRPr lang="en-US" sz="6500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Velocity </a:t>
            </a:r>
            <a:r>
              <a:rPr lang="en-US" sz="2800" dirty="0" err="1">
                <a:latin typeface="Garamond" panose="02020404030301010803" pitchFamily="18" charset="0"/>
              </a:rPr>
              <a:t>spindown</a:t>
            </a:r>
            <a:r>
              <a:rPr lang="en-US" sz="2800" dirty="0">
                <a:latin typeface="Garamond" panose="02020404030301010803" pitchFamily="18" charset="0"/>
              </a:rPr>
              <a:t>, S=0.5, as function of model resolution</a:t>
            </a: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6500" u="sng" dirty="0">
              <a:latin typeface="Garamond" panose="02020404030301010803" pitchFamily="18" charset="0"/>
            </a:endParaRPr>
          </a:p>
          <a:p>
            <a:endParaRPr lang="en-US" sz="3200" u="sng" dirty="0">
              <a:latin typeface="Garamond" panose="02020404030301010803" pitchFamily="18" charset="0"/>
            </a:endParaRPr>
          </a:p>
          <a:p>
            <a:r>
              <a:rPr lang="en-US" sz="6500" u="sng" dirty="0">
                <a:latin typeface="Garamond" panose="02020404030301010803" pitchFamily="18" charset="0"/>
              </a:rPr>
              <a:t>Conclusions:</a:t>
            </a:r>
          </a:p>
          <a:p>
            <a:pPr marL="1028700" lvl="1" indent="-285750">
              <a:buFont typeface="Arial" panose="020B0604020202020204" pitchFamily="34" charset="0"/>
              <a:buChar char="•"/>
              <a:tabLst>
                <a:tab pos="10287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For Downwave/Downwelling flows, BBL arrest will not be complete – especially for stronger flows</a:t>
            </a:r>
          </a:p>
          <a:p>
            <a:pPr marL="1028700" lvl="1" indent="-285750">
              <a:buFont typeface="Arial" panose="020B0604020202020204" pitchFamily="34" charset="0"/>
              <a:buChar char="•"/>
              <a:tabLst>
                <a:tab pos="10287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Near bottom flows remain finite, causing bottom drag and </a:t>
            </a:r>
            <a:r>
              <a:rPr lang="en-US" sz="2800" dirty="0" err="1">
                <a:latin typeface="Garamond" panose="02020404030301010803" pitchFamily="18" charset="0"/>
              </a:rPr>
              <a:t>spindown</a:t>
            </a:r>
            <a:r>
              <a:rPr lang="en-US" sz="2800" dirty="0">
                <a:latin typeface="Garamond" panose="02020404030301010803" pitchFamily="18" charset="0"/>
              </a:rPr>
              <a:t> of downwave flows</a:t>
            </a:r>
          </a:p>
          <a:p>
            <a:pPr marL="1028700" lvl="1" indent="-285750">
              <a:buFont typeface="Arial" panose="020B0604020202020204" pitchFamily="34" charset="0"/>
              <a:buChar char="•"/>
              <a:tabLst>
                <a:tab pos="10287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Friction allows alongshore flows to escape vorticity constraints and cross isobaths, coupling slope flows to shelf</a:t>
            </a:r>
          </a:p>
          <a:p>
            <a:pPr marL="1028700" lvl="1" indent="-285750">
              <a:buFont typeface="Arial" panose="020B0604020202020204" pitchFamily="34" charset="0"/>
              <a:buChar char="•"/>
              <a:tabLst>
                <a:tab pos="10287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Boluses of low-PV, less-stratified, and bottom-influenced water injected into stratified interior, ventilating BBL</a:t>
            </a:r>
          </a:p>
          <a:p>
            <a:pPr marL="1028700" lvl="1" indent="-285750">
              <a:buFont typeface="Arial" panose="020B0604020202020204" pitchFamily="34" charset="0"/>
              <a:buChar char="•"/>
              <a:tabLst>
                <a:tab pos="1028700" algn="l"/>
              </a:tabLst>
            </a:pPr>
            <a:r>
              <a:rPr lang="en-US" sz="2800" dirty="0">
                <a:latin typeface="Garamond" panose="02020404030301010803" pitchFamily="18" charset="0"/>
              </a:rPr>
              <a:t>Funded by NSF OCE-1459609</a:t>
            </a: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dirty="0">
              <a:latin typeface="Garamond" panose="02020404030301010803" pitchFamily="18" charset="0"/>
            </a:endParaRPr>
          </a:p>
          <a:p>
            <a:pPr marL="798513" lvl="1" indent="231775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800" dirty="0">
              <a:latin typeface="Garamond" panose="02020404030301010803" pitchFamily="18" charset="0"/>
            </a:endParaRPr>
          </a:p>
          <a:p>
            <a:pPr>
              <a:tabLst>
                <a:tab pos="914400" algn="l"/>
              </a:tabLst>
            </a:pPr>
            <a:r>
              <a:rPr lang="en-US" sz="6500" u="sng" dirty="0">
                <a:latin typeface="Garamond" panose="02020404030301010803" pitchFamily="18" charset="0"/>
              </a:rPr>
              <a:t>Bibliography</a:t>
            </a:r>
            <a:r>
              <a:rPr lang="en-US" sz="2800" dirty="0">
                <a:latin typeface="Garamond" panose="02020404030301010803" pitchFamily="18" charset="0"/>
              </a:rPr>
              <a:t> </a:t>
            </a:r>
          </a:p>
          <a:p>
            <a:pPr marL="1657350" lvl="2" indent="-400050"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en-US" sz="2000" dirty="0">
              <a:latin typeface="Garamond" panose="02020404030301010803" pitchFamily="18" charset="0"/>
            </a:endParaRPr>
          </a:p>
          <a:p>
            <a:pPr marL="1657350" lvl="2" indent="-40005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000" dirty="0" err="1">
                <a:latin typeface="Garamond" panose="02020404030301010803" pitchFamily="18" charset="0"/>
              </a:rPr>
              <a:t>Callies</a:t>
            </a:r>
            <a:r>
              <a:rPr lang="en-US" sz="2000" dirty="0">
                <a:latin typeface="Garamond" panose="02020404030301010803" pitchFamily="18" charset="0"/>
              </a:rPr>
              <a:t>, J., 2018: </a:t>
            </a:r>
            <a:r>
              <a:rPr lang="en-US" sz="2000" dirty="0" err="1">
                <a:latin typeface="Garamond" panose="02020404030301010803" pitchFamily="18" charset="0"/>
              </a:rPr>
              <a:t>Restratification</a:t>
            </a:r>
            <a:r>
              <a:rPr lang="en-US" sz="2000" dirty="0">
                <a:latin typeface="Garamond" panose="02020404030301010803" pitchFamily="18" charset="0"/>
              </a:rPr>
              <a:t> of abyssal mixing layers by </a:t>
            </a:r>
            <a:r>
              <a:rPr lang="en-US" sz="2000" dirty="0" err="1">
                <a:latin typeface="Garamond" panose="02020404030301010803" pitchFamily="18" charset="0"/>
              </a:rPr>
              <a:t>submesoscale</a:t>
            </a:r>
            <a:r>
              <a:rPr lang="en-US" sz="2000" dirty="0">
                <a:latin typeface="Garamond" panose="02020404030301010803" pitchFamily="18" charset="0"/>
              </a:rPr>
              <a:t> baroclinic eddies. Journal of Physical Oceanography, 48, 1995–2010.</a:t>
            </a:r>
          </a:p>
          <a:p>
            <a:pPr marL="1657350" lvl="2" indent="-40005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000" dirty="0">
                <a:latin typeface="Garamond" panose="02020404030301010803" pitchFamily="18" charset="0"/>
              </a:rPr>
              <a:t>Chapman, D. C., and S. Lentz, 1997: Adjustment of Stratified Flow over a Sloping Bottom. J. Phys. </a:t>
            </a:r>
            <a:r>
              <a:rPr lang="en-US" sz="2000" dirty="0" err="1">
                <a:latin typeface="Garamond" panose="02020404030301010803" pitchFamily="18" charset="0"/>
              </a:rPr>
              <a:t>Oceanogr</a:t>
            </a:r>
            <a:r>
              <a:rPr lang="en-US" sz="2000" dirty="0">
                <a:latin typeface="Garamond" panose="02020404030301010803" pitchFamily="18" charset="0"/>
              </a:rPr>
              <a:t>., 27, 340–356, </a:t>
            </a:r>
            <a:r>
              <a:rPr lang="en-US" sz="2000" dirty="0">
                <a:latin typeface="Garamond" panose="02020404030301010803" pitchFamily="18" charset="0"/>
                <a:hlinkClick r:id="rId6"/>
              </a:rPr>
              <a:t>https://doi.org/10.1175/1520-0485(1997)027&lt;0340:AOSFOA&gt;2.0.CO;2</a:t>
            </a:r>
            <a:r>
              <a:rPr lang="en-US" sz="2000" dirty="0">
                <a:latin typeface="Garamond" panose="02020404030301010803" pitchFamily="18" charset="0"/>
              </a:rPr>
              <a:t>.</a:t>
            </a:r>
          </a:p>
          <a:p>
            <a:pPr marL="1657350" lvl="2" indent="-400050"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000" dirty="0" err="1">
                <a:latin typeface="Garamond" panose="02020404030301010803" pitchFamily="18" charset="0"/>
              </a:rPr>
              <a:t>Wenegrat</a:t>
            </a:r>
            <a:r>
              <a:rPr lang="en-US" sz="2000" dirty="0">
                <a:latin typeface="Garamond" panose="02020404030301010803" pitchFamily="18" charset="0"/>
              </a:rPr>
              <a:t>, J. O., J. </a:t>
            </a:r>
            <a:r>
              <a:rPr lang="en-US" sz="2000" dirty="0" err="1">
                <a:latin typeface="Garamond" panose="02020404030301010803" pitchFamily="18" charset="0"/>
              </a:rPr>
              <a:t>Callies</a:t>
            </a:r>
            <a:r>
              <a:rPr lang="en-US" sz="2000" dirty="0">
                <a:latin typeface="Garamond" panose="02020404030301010803" pitchFamily="18" charset="0"/>
              </a:rPr>
              <a:t>, and L. N. Thomas, 2018: </a:t>
            </a:r>
            <a:r>
              <a:rPr lang="en-US" sz="2000" dirty="0" err="1">
                <a:latin typeface="Garamond" panose="02020404030301010803" pitchFamily="18" charset="0"/>
              </a:rPr>
              <a:t>Submesoscale</a:t>
            </a:r>
            <a:r>
              <a:rPr lang="en-US" sz="2000" dirty="0">
                <a:latin typeface="Garamond" panose="02020404030301010803" pitchFamily="18" charset="0"/>
              </a:rPr>
              <a:t> Baroclinic Instability in the Bottom Boundary Layer. J. Phys. </a:t>
            </a:r>
            <a:r>
              <a:rPr lang="en-US" sz="2000" dirty="0" err="1">
                <a:latin typeface="Garamond" panose="02020404030301010803" pitchFamily="18" charset="0"/>
              </a:rPr>
              <a:t>Oceanogr</a:t>
            </a:r>
            <a:r>
              <a:rPr lang="en-US" sz="2000" dirty="0">
                <a:latin typeface="Garamond" panose="02020404030301010803" pitchFamily="18" charset="0"/>
              </a:rPr>
              <a:t>., 48, 2571–2592, </a:t>
            </a:r>
            <a:r>
              <a:rPr lang="en-US" sz="2000" dirty="0">
                <a:latin typeface="Garamond" panose="02020404030301010803" pitchFamily="18" charset="0"/>
                <a:hlinkClick r:id="rId7"/>
              </a:rPr>
              <a:t>https://doi.org/10.1175/JPO-D-17-0264.1</a:t>
            </a:r>
            <a:r>
              <a:rPr lang="en-US" sz="2000" dirty="0">
                <a:latin typeface="Garamond" panose="02020404030301010803" pitchFamily="18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A76D313-7903-405E-8C63-267B61EC88A0}"/>
                  </a:ext>
                </a:extLst>
              </p:cNvPr>
              <p:cNvSpPr txBox="1"/>
              <p:nvPr/>
            </p:nvSpPr>
            <p:spPr>
              <a:xfrm>
                <a:off x="11429999" y="4114799"/>
                <a:ext cx="18287997" cy="3672839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r>
                  <a:rPr lang="en-US" sz="6500" u="sng" dirty="0">
                    <a:latin typeface="Garamond" panose="02020404030301010803" pitchFamily="18" charset="0"/>
                  </a:rPr>
                  <a:t>Does escape matter? What is the drag on slope flows?</a:t>
                </a: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4500" dirty="0">
                    <a:latin typeface="Garamond" panose="02020404030301010803" pitchFamily="18" charset="0"/>
                  </a:rPr>
                  <a:t>Three important non-dimensional parameters:</a:t>
                </a:r>
              </a:p>
              <a:p>
                <a:pPr marL="2917825" lvl="2" indent="-376238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4500" dirty="0">
                    <a:latin typeface="Garamond" panose="02020404030301010803" pitchFamily="18" charset="0"/>
                  </a:rPr>
                  <a:t>R</a:t>
                </a:r>
                <a:r>
                  <a:rPr lang="en-US" sz="4500" b="0" dirty="0">
                    <a:latin typeface="Garamond" panose="02020404030301010803" pitchFamily="18" charset="0"/>
                  </a:rPr>
                  <a:t>atio of effective drag to actual bottom friction </a:t>
                </a:r>
                <a14:m>
                  <m:oMath xmlns:m="http://schemas.openxmlformats.org/officeDocument/2006/math"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5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5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4500" b="0" i="1" smtClean="0">
                                <a:latin typeface="Cambria Math" panose="02040503050406030204" pitchFamily="18" charset="0"/>
                              </a:rPr>
                              <m:t>𝑒𝑓𝑓𝑒𝑐𝑡𝑖𝑣𝑒</m:t>
                            </m:r>
                          </m:sub>
                        </m:sSub>
                      </m:num>
                      <m:den>
                        <m:r>
                          <a:rPr lang="en-US" sz="45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sz="4500" dirty="0">
                    <a:latin typeface="Garamond" panose="02020404030301010803" pitchFamily="18" charset="0"/>
                  </a:rPr>
                  <a:t>, also is the ratio of bottom velocity to interior velocity</a:t>
                </a:r>
              </a:p>
              <a:p>
                <a:pPr marL="2917825" lvl="2" indent="-376238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4500" dirty="0">
                    <a:latin typeface="Garamond" panose="02020404030301010803" pitchFamily="18" charset="0"/>
                  </a:rPr>
                  <a:t>Ratio of interior velocity V to linear bottom friction r,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5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5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sz="45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endParaRPr lang="en-US" sz="4500" dirty="0">
                  <a:latin typeface="Garamond" panose="02020404030301010803" pitchFamily="18" charset="0"/>
                </a:endParaRPr>
              </a:p>
              <a:p>
                <a:pPr marL="2917825" lvl="2" indent="-376238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4500" dirty="0">
                    <a:latin typeface="Garamond" panose="02020404030301010803" pitchFamily="18" charset="0"/>
                  </a:rPr>
                  <a:t>Slope Burger number S for bottom slope </a:t>
                </a:r>
                <a:r>
                  <a:rPr lang="en-US" sz="4500" dirty="0">
                    <a:latin typeface="Symbol" panose="05050102010706020507" pitchFamily="18" charset="2"/>
                  </a:rPr>
                  <a:t>a</a:t>
                </a:r>
                <a:r>
                  <a:rPr lang="en-US" sz="4500" dirty="0">
                    <a:latin typeface="Garamond" panose="02020404030301010803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5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5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45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r>
                          <a:rPr lang="en-US" sz="45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</m:oMath>
                </a14:m>
                <a:endParaRPr lang="en-US" sz="4500" dirty="0">
                  <a:latin typeface="Garamond" panose="02020404030301010803" pitchFamily="18" charset="0"/>
                </a:endParaRPr>
              </a:p>
              <a:p>
                <a:pPr marL="2917825" lvl="2" indent="-376238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4500" dirty="0">
                    <a:latin typeface="Garamond" panose="02020404030301010803" pitchFamily="18" charset="0"/>
                  </a:rPr>
                  <a:t>Effective drag </a:t>
                </a:r>
                <a14:m>
                  <m:oMath xmlns:m="http://schemas.openxmlformats.org/officeDocument/2006/math">
                    <m:r>
                      <a:rPr lang="en-US" sz="4500" i="1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𝑓𝑢𝑛𝑐𝑡𝑖𝑜𝑛</m:t>
                    </m:r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US" sz="4500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sz="4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500" i="1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en-US" sz="4500" i="1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45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45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  <m:r>
                              <a:rPr lang="en-US" sz="4500" i="1"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en-US" sz="45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den>
                        </m:f>
                        <m:r>
                          <a:rPr lang="en-US" sz="4500" i="1"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en-US" sz="45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4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num>
                          <m:den>
                            <m:r>
                              <a:rPr lang="en-US" sz="45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den>
                        </m:f>
                      </m:e>
                    </m:d>
                  </m:oMath>
                </a14:m>
                <a:endParaRPr lang="en-US" sz="4500" dirty="0">
                  <a:latin typeface="Garamond" panose="02020404030301010803" pitchFamily="18" charset="0"/>
                </a:endParaRPr>
              </a:p>
              <a:p>
                <a:pPr marL="2773617" lvl="2">
                  <a:tabLst>
                    <a:tab pos="914400" algn="l"/>
                  </a:tabLst>
                </a:pPr>
                <a:endParaRPr lang="en-US" sz="4500" dirty="0">
                  <a:latin typeface="Garamond" panose="02020404030301010803" pitchFamily="18" charset="0"/>
                </a:endParaRPr>
              </a:p>
              <a:p>
                <a:pPr indent="-1176591">
                  <a:tabLst>
                    <a:tab pos="914400" algn="l"/>
                  </a:tabLst>
                </a:pPr>
                <a:r>
                  <a:rPr lang="en-US" sz="6500" u="sng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Effective drag </a:t>
                </a:r>
                <a14:m>
                  <m:oMath xmlns:m="http://schemas.openxmlformats.org/officeDocument/2006/math">
                    <m:r>
                      <a:rPr lang="en-US" sz="6500" b="0" i="1" u="sng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sz="6500" b="0" i="1" u="sng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6500" b="0" i="1" u="sng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sz="6500" b="0" i="1" u="sng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6500" b="0" i="1" u="sng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en-US" sz="6500" b="0" i="1" u="sng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6500" b="0" i="1" u="sng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US" sz="6500" b="0" i="1" u="sng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6500" b="0" i="1" u="sng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</m:oMath>
                </a14:m>
                <a:r>
                  <a:rPr lang="en-US" sz="6500" dirty="0">
                    <a:latin typeface="Garamond" panose="02020404030301010803" pitchFamily="18" charset="0"/>
                  </a:rPr>
                  <a:t> </a:t>
                </a:r>
                <a:r>
                  <a:rPr lang="en-US" sz="6500" u="sng" dirty="0">
                    <a:latin typeface="Garamond" panose="02020404030301010803" pitchFamily="18" charset="0"/>
                  </a:rPr>
                  <a:t>from </a:t>
                </a:r>
                <a:r>
                  <a:rPr lang="en-US" sz="6500" u="sng" dirty="0" err="1">
                    <a:latin typeface="Garamond" panose="02020404030301010803" pitchFamily="18" charset="0"/>
                  </a:rPr>
                  <a:t>spindown</a:t>
                </a:r>
                <a:r>
                  <a:rPr lang="en-US" sz="6500" u="sng" dirty="0">
                    <a:latin typeface="Garamond" panose="02020404030301010803" pitchFamily="18" charset="0"/>
                  </a:rPr>
                  <a:t> runs</a:t>
                </a: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2800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200km alongshore periodic domain. Resolution 500m, tested convergence to 250m resolution </a:t>
                </a: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2800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Calculated from decay of alongshore flow</a:t>
                </a: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2800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Only for downwave flows. Non-</a:t>
                </a:r>
                <a:r>
                  <a:rPr lang="en-US" sz="2800" dirty="0" err="1">
                    <a:solidFill>
                      <a:prstClr val="black"/>
                    </a:solidFill>
                    <a:latin typeface="Garamond" panose="02020404030301010803" pitchFamily="18" charset="0"/>
                  </a:rPr>
                  <a:t>dimensionalization</a:t>
                </a:r>
                <a:r>
                  <a:rPr lang="en-US" sz="2800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 fails for upwave runs, flows nearly arrested. Talk to me if interested</a:t>
                </a: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 indent="231775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indent="-1176591">
                  <a:tabLst>
                    <a:tab pos="914400" algn="l"/>
                  </a:tabLst>
                </a:pPr>
                <a:r>
                  <a:rPr lang="en-US" sz="6500" u="sng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Escape couples slope flow to shelf!</a:t>
                </a: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2800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1200km alongshore by 300km cross-shelf ROMS run, 500m resolution</a:t>
                </a: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2800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Forced by inflow on upper slope</a:t>
                </a: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r>
                  <a:rPr lang="en-US" sz="2800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Compared to Chapman &amp; Lentz 1997 semi-analytic solution for along-slope jet in stratified water with full BBL arrest</a:t>
                </a: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1255713" lvl="1" indent="-457200">
                  <a:buFont typeface="Arial" panose="020B0604020202020204" pitchFamily="34" charset="0"/>
                  <a:buChar char="•"/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marL="798513" lvl="1">
                  <a:tabLst>
                    <a:tab pos="914400" algn="l"/>
                  </a:tabLst>
                </a:pPr>
                <a:endParaRPr lang="en-US" sz="2800" dirty="0">
                  <a:solidFill>
                    <a:prstClr val="black"/>
                  </a:solidFill>
                  <a:latin typeface="Garamond" panose="02020404030301010803" pitchFamily="18" charset="0"/>
                </a:endParaRPr>
              </a:p>
              <a:p>
                <a:pPr indent="-1176591">
                  <a:tabLst>
                    <a:tab pos="914400" algn="l"/>
                  </a:tabLst>
                </a:pPr>
                <a:r>
                  <a:rPr lang="en-US" sz="6500" u="sng" dirty="0">
                    <a:solidFill>
                      <a:prstClr val="black"/>
                    </a:solidFill>
                    <a:latin typeface="Garamond" panose="02020404030301010803" pitchFamily="18" charset="0"/>
                  </a:rPr>
                  <a:t>Eddies driven by escape ventilate BBL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A76D313-7903-405E-8C63-267B61EC88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29999" y="4114799"/>
                <a:ext cx="18287997" cy="36728397"/>
              </a:xfrm>
              <a:prstGeom prst="rect">
                <a:avLst/>
              </a:prstGeom>
              <a:blipFill>
                <a:blip r:embed="rId8"/>
                <a:stretch>
                  <a:fillRect l="-2292" t="-588" r="-2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262124C6-9792-4FD9-94C7-5560C6F71839}"/>
              </a:ext>
            </a:extLst>
          </p:cNvPr>
          <p:cNvSpPr txBox="1"/>
          <p:nvPr/>
        </p:nvSpPr>
        <p:spPr>
          <a:xfrm>
            <a:off x="7030644" y="25603200"/>
            <a:ext cx="344838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Garamond" panose="02020404030301010803" pitchFamily="18" charset="0"/>
              </a:rPr>
              <a:t>I am not the first to see</a:t>
            </a:r>
          </a:p>
          <a:p>
            <a:r>
              <a:rPr lang="en-US" sz="2800" dirty="0">
                <a:latin typeface="Garamond" panose="02020404030301010803" pitchFamily="18" charset="0"/>
              </a:rPr>
              <a:t>these instabilities. E.g.</a:t>
            </a:r>
          </a:p>
          <a:p>
            <a:r>
              <a:rPr lang="en-US" sz="2800" dirty="0" err="1">
                <a:latin typeface="Garamond" panose="02020404030301010803" pitchFamily="18" charset="0"/>
              </a:rPr>
              <a:t>Wenegrat</a:t>
            </a:r>
            <a:r>
              <a:rPr lang="en-US" sz="2800" dirty="0">
                <a:latin typeface="Garamond" panose="02020404030301010803" pitchFamily="18" charset="0"/>
              </a:rPr>
              <a:t> et al. 2018,</a:t>
            </a:r>
          </a:p>
          <a:p>
            <a:r>
              <a:rPr lang="en-US" sz="2800" dirty="0" err="1">
                <a:latin typeface="Garamond" panose="02020404030301010803" pitchFamily="18" charset="0"/>
              </a:rPr>
              <a:t>Callies</a:t>
            </a:r>
            <a:r>
              <a:rPr lang="en-US" sz="2800" dirty="0">
                <a:latin typeface="Garamond" panose="02020404030301010803" pitchFamily="18" charset="0"/>
              </a:rPr>
              <a:t> 2018</a:t>
            </a: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3E6484C4-3942-438B-87F7-786AB0F42E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93253" y="14077761"/>
            <a:ext cx="10532068" cy="4562475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CB067240-666C-44C2-8292-586147FBFA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04736" y="16468726"/>
            <a:ext cx="10036304" cy="50196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237D062-CA62-4D80-8783-72234FE53D1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49807" y="34015680"/>
            <a:ext cx="18287999" cy="659820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1ABE480-E72A-4B19-AEB3-2B5B85E708A9}"/>
              </a:ext>
            </a:extLst>
          </p:cNvPr>
          <p:cNvSpPr txBox="1"/>
          <p:nvPr/>
        </p:nvSpPr>
        <p:spPr>
          <a:xfrm>
            <a:off x="3573594" y="304800"/>
            <a:ext cx="34188590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dirty="0">
                <a:latin typeface="Garamond" panose="02020404030301010803" pitchFamily="18" charset="0"/>
              </a:rPr>
              <a:t>Bottom boundary layer instability couples equatorward western boundary currents to the shelf</a:t>
            </a:r>
          </a:p>
          <a:p>
            <a:pPr algn="ctr"/>
            <a:r>
              <a:rPr lang="en-US" sz="7200" dirty="0">
                <a:latin typeface="Garamond" panose="02020404030301010803" pitchFamily="18" charset="0"/>
              </a:rPr>
              <a:t>c</a:t>
            </a:r>
            <a:r>
              <a:rPr lang="en-US" sz="7200">
                <a:latin typeface="Garamond" panose="02020404030301010803" pitchFamily="18" charset="0"/>
              </a:rPr>
              <a:t>irculation </a:t>
            </a:r>
            <a:r>
              <a:rPr lang="en-US" sz="7200" i="1" u="sng" dirty="0">
                <a:latin typeface="Garamond" panose="02020404030301010803" pitchFamily="18" charset="0"/>
              </a:rPr>
              <a:t>or</a:t>
            </a:r>
            <a:r>
              <a:rPr lang="en-US" sz="7200" i="1" dirty="0">
                <a:latin typeface="Garamond" panose="02020404030301010803" pitchFamily="18" charset="0"/>
              </a:rPr>
              <a:t> </a:t>
            </a:r>
            <a:r>
              <a:rPr lang="en-US" sz="7200" dirty="0">
                <a:latin typeface="Garamond" panose="02020404030301010803" pitchFamily="18" charset="0"/>
              </a:rPr>
              <a:t>Escape from BBL Arrest! (PS34A-2893)</a:t>
            </a:r>
          </a:p>
          <a:p>
            <a:pPr algn="ctr"/>
            <a:r>
              <a:rPr lang="en-US" sz="4400" dirty="0">
                <a:latin typeface="Garamond" panose="02020404030301010803" pitchFamily="18" charset="0"/>
              </a:rPr>
              <a:t>James M. Pringle, University of New Hampshire, jpringle@unh.edu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FE94783-669A-4760-A651-25A20644438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070549" y="5570060"/>
            <a:ext cx="10058399" cy="615035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785FE04-93FD-4644-84CC-30F88A854EC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541723" y="15087600"/>
            <a:ext cx="10058400" cy="6510291"/>
          </a:xfrm>
          <a:prstGeom prst="rect">
            <a:avLst/>
          </a:prstGeom>
        </p:spPr>
      </p:pic>
      <p:pic>
        <p:nvPicPr>
          <p:cNvPr id="30" name="Picture 29" descr="A screenshot of a map&#10;&#10;Description automatically generated">
            <a:extLst>
              <a:ext uri="{FF2B5EF4-FFF2-40B4-BE49-F238E27FC236}">
                <a16:creationId xmlns:a16="http://schemas.microsoft.com/office/drawing/2014/main" id="{52045960-41B6-4B03-A166-F6082E5D99F6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r="8337"/>
          <a:stretch/>
        </p:blipFill>
        <p:spPr>
          <a:xfrm>
            <a:off x="30632400" y="24236587"/>
            <a:ext cx="9600805" cy="6853013"/>
          </a:xfrm>
          <a:prstGeom prst="rect">
            <a:avLst/>
          </a:prstGeom>
        </p:spPr>
      </p:pic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78F2D789-8323-4815-82E9-696EACCD6E9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479" y="11446285"/>
            <a:ext cx="8621998" cy="4974336"/>
          </a:xfrm>
          <a:prstGeom prst="rect">
            <a:avLst/>
          </a:prstGeom>
        </p:spPr>
      </p:pic>
      <p:pic>
        <p:nvPicPr>
          <p:cNvPr id="23" name="Picture 22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69B36906-84FF-4EC5-A35C-40051179BA5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45" y="16771636"/>
            <a:ext cx="10194528" cy="5458968"/>
          </a:xfrm>
          <a:prstGeom prst="rect">
            <a:avLst/>
          </a:prstGeom>
        </p:spPr>
      </p:pic>
      <p:pic>
        <p:nvPicPr>
          <p:cNvPr id="27" name="Picture 26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0BDACF51-52AF-4D46-9332-BB29002CFFA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68" y="24341328"/>
            <a:ext cx="5958848" cy="526694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94F6F0A-C766-479C-A123-6DD8EEE83B3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67767" y="30092904"/>
            <a:ext cx="8754056" cy="4928616"/>
          </a:xfrm>
          <a:prstGeom prst="rect">
            <a:avLst/>
          </a:prstGeom>
        </p:spPr>
      </p:pic>
      <p:pic>
        <p:nvPicPr>
          <p:cNvPr id="35" name="Picture 34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7878D1D2-4112-4D96-AE78-2CC68720C7A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2" y="35411420"/>
            <a:ext cx="10244754" cy="55046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3DD26A-FFB8-46EC-9928-1CB2175331F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18846" y="24616230"/>
            <a:ext cx="18591761" cy="812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96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621</Words>
  <Application>Microsoft Office PowerPoint</Application>
  <PresentationFormat>Custom</PresentationFormat>
  <Paragraphs>149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Garamond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Pringle</dc:creator>
  <cp:lastModifiedBy>James Pringle</cp:lastModifiedBy>
  <cp:revision>158</cp:revision>
  <cp:lastPrinted>2020-01-22T14:11:09Z</cp:lastPrinted>
  <dcterms:created xsi:type="dcterms:W3CDTF">2020-01-21T19:24:48Z</dcterms:created>
  <dcterms:modified xsi:type="dcterms:W3CDTF">2020-02-13T20:34:53Z</dcterms:modified>
</cp:coreProperties>
</file>