
<file path=[Content_Types].xml><?xml version="1.0" encoding="utf-8"?>
<Types xmlns="http://schemas.openxmlformats.org/package/2006/content-types">
  <Default Extension="emf" ContentType="image/x-emf"/>
  <Override PartName="/docProps/core.xml" ContentType="application/vnd.openxmlformats-package.core-properties+xml"/>
  <Override PartName="/ppt/slideLayouts/slideLayout6.xml" ContentType="application/vnd.openxmlformats-officedocument.presentationml.slideLayout+xml"/>
  <Default Extension="rels" ContentType="application/vnd.openxmlformats-package.relationships+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viewProps.xml" ContentType="application/vnd.openxmlformats-officedocument.presentationml.viewProps+xml"/>
  <Override PartName="/ppt/slideLayouts/slideLayout7.xml" ContentType="application/vnd.openxmlformats-officedocument.presentationml.slideLayout+xml"/>
  <Default Extension="gif" ContentType="image/gif"/>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Default Extension="bin" ContentType="application/vnd.openxmlformats-officedocument.presentationml.printerSettings"/>
  <Override PartName="/ppt/slides/slide1.xml" ContentType="application/vnd.openxmlformats-officedocument.presentationml.slide+xml"/>
  <Default Extension="jpeg" ContentType="image/jpeg"/>
  <Override PartName="/ppt/slideLayouts/slideLayout4.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56" r:id="rId2"/>
  </p:sldIdLst>
  <p:sldSz cx="32918400" cy="384048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mc="http://schemas.openxmlformats.org/markup-compatibility/2006" xmlns:mv="urn:schemas-microsoft-com:mac:vml" xmlns:p15="http://schemas.microsoft.com/office/powerpoint/2012/main" xmlns:p="http://schemas.openxmlformats.org/presentationml/2006/main" xmlns:r="http://schemas.openxmlformats.org/officeDocument/2006/relationships" xmlns:a="http://schemas.openxmlformats.org/drawingml/2006/main" xmlns="">
        <p15:guide id="1" orient="horz" pos="12096">
          <p15:clr>
            <a:srgbClr val="A4A3A4"/>
          </p15:clr>
        </p15:guide>
        <p15:guide id="2" pos="10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extLst>
    <p:ext uri="{E76CE94A-603C-4142-B9EB-6D1370010A27}">
      <p14:discardImageEditData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2767"/>
    </p:ext>
    <p:ext uri="{FD5EFAAD-0ECE-453E-9831-46B23BE46B34}">
      <p15:chartTrackingRefBased xmlns:mc="http://schemas.openxmlformats.org/markup-compatibility/2006" xmlns:mv="urn:schemas-microsoft-com:mac:vml" xmlns:p15="http://schemas.microsoft.com/office/powerpoint/2012/main" xmlns:p="http://schemas.openxmlformats.org/presentationml/2006/main" xmlns:r="http://schemas.openxmlformats.org/officeDocument/2006/relationships" xmlns:a="http://schemas.openxmlformats.org/drawingml/2006/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horzBarState="maximized">
    <p:restoredLeft sz="15611"/>
    <p:restoredTop sz="96327"/>
  </p:normalViewPr>
  <p:slideViewPr>
    <p:cSldViewPr snapToGrid="0" snapToObjects="1">
      <p:cViewPr>
        <p:scale>
          <a:sx n="50" d="100"/>
          <a:sy n="50" d="100"/>
        </p:scale>
        <p:origin x="-288" y="5744"/>
      </p:cViewPr>
      <p:guideLst>
        <p:guide orient="horz" pos="12096"/>
        <p:guide pos="1036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6285233"/>
            <a:ext cx="27980640" cy="13370560"/>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4114800" y="20171413"/>
            <a:ext cx="24688800" cy="927226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4481BE1-D515-F549-8543-77061ED4C5A1}" type="datetimeFigureOut">
              <a:rPr lang="en-US" smtClean="0"/>
              <a:pPr/>
              <a:t>2/13/20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1B1F0A-6F31-E64A-8A6A-2997B956A68F}"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558423156"/>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481BE1-D515-F549-8543-77061ED4C5A1}" type="datetimeFigureOut">
              <a:rPr lang="en-US" smtClean="0"/>
              <a:pPr/>
              <a:t>2/13/20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1B1F0A-6F31-E64A-8A6A-2997B956A68F}"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08094522"/>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9574541"/>
            <a:ext cx="28392120" cy="15975327"/>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2245997" y="25701001"/>
            <a:ext cx="28392120" cy="840104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481BE1-D515-F549-8543-77061ED4C5A1}" type="datetimeFigureOut">
              <a:rPr lang="en-US" smtClean="0"/>
              <a:pPr/>
              <a:t>2/13/20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1B1F0A-6F31-E64A-8A6A-2997B956A68F}"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531050039"/>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10223500"/>
            <a:ext cx="13990320" cy="243674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10223500"/>
            <a:ext cx="13990320" cy="243674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4481BE1-D515-F549-8543-77061ED4C5A1}" type="datetimeFigureOut">
              <a:rPr lang="en-US" smtClean="0"/>
              <a:pPr/>
              <a:t>2/13/20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1B1F0A-6F31-E64A-8A6A-2997B956A68F}"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675344732"/>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044708"/>
            <a:ext cx="28392120" cy="7423153"/>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9414513"/>
            <a:ext cx="13926024" cy="461390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2267431" y="14028420"/>
            <a:ext cx="13926024" cy="20633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9414513"/>
            <a:ext cx="13994608" cy="461390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16664942" y="14028420"/>
            <a:ext cx="13994608" cy="20633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4481BE1-D515-F549-8543-77061ED4C5A1}" type="datetimeFigureOut">
              <a:rPr lang="en-US" smtClean="0"/>
              <a:pPr/>
              <a:t>2/13/20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1B1F0A-6F31-E64A-8A6A-2997B956A68F}"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9695698"/>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4481BE1-D515-F549-8543-77061ED4C5A1}" type="datetimeFigureOut">
              <a:rPr lang="en-US" smtClean="0"/>
              <a:pPr/>
              <a:t>2/13/20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1B1F0A-6F31-E64A-8A6A-2997B956A68F}"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502914458"/>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481BE1-D515-F549-8543-77061ED4C5A1}" type="datetimeFigureOut">
              <a:rPr lang="en-US" smtClean="0"/>
              <a:pPr/>
              <a:t>2/13/20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1B1F0A-6F31-E64A-8A6A-2997B956A68F}"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177875543"/>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560320"/>
            <a:ext cx="10617041" cy="896112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3994608" y="5529588"/>
            <a:ext cx="16664940" cy="272923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11521440"/>
            <a:ext cx="10617041" cy="2134489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74481BE1-D515-F549-8543-77061ED4C5A1}" type="datetimeFigureOut">
              <a:rPr lang="en-US" smtClean="0"/>
              <a:pPr/>
              <a:t>2/13/20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1B1F0A-6F31-E64A-8A6A-2997B956A68F}"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25800847"/>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560320"/>
            <a:ext cx="10617041" cy="896112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5529588"/>
            <a:ext cx="16664940" cy="272923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2267428" y="11521440"/>
            <a:ext cx="10617041" cy="2134489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74481BE1-D515-F549-8543-77061ED4C5A1}" type="datetimeFigureOut">
              <a:rPr lang="en-US" smtClean="0"/>
              <a:pPr/>
              <a:t>2/13/20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1B1F0A-6F31-E64A-8A6A-2997B956A68F}"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838995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481BE1-D515-F549-8543-77061ED4C5A1}" type="datetimeFigureOut">
              <a:rPr lang="en-US" smtClean="0"/>
              <a:pPr/>
              <a:t>2/13/20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1B1F0A-6F31-E64A-8A6A-2997B956A68F}"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246590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044700"/>
            <a:ext cx="7098030" cy="3254629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2044700"/>
            <a:ext cx="20882610" cy="3254629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481BE1-D515-F549-8543-77061ED4C5A1}" type="datetimeFigureOut">
              <a:rPr lang="en-US" smtClean="0"/>
              <a:pPr/>
              <a:t>2/13/20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1B1F0A-6F31-E64A-8A6A-2997B956A68F}"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57375920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044708"/>
            <a:ext cx="28392120" cy="742315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10223500"/>
            <a:ext cx="28392120" cy="2436749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35595568"/>
            <a:ext cx="7406640" cy="2044700"/>
          </a:xfrm>
          <a:prstGeom prst="rect">
            <a:avLst/>
          </a:prstGeom>
        </p:spPr>
        <p:txBody>
          <a:bodyPr vert="horz" lIns="91440" tIns="45720" rIns="91440" bIns="45720" rtlCol="0" anchor="ctr"/>
          <a:lstStyle>
            <a:lvl1pPr algn="l">
              <a:defRPr sz="4320">
                <a:solidFill>
                  <a:schemeClr val="tx1">
                    <a:tint val="75000"/>
                  </a:schemeClr>
                </a:solidFill>
              </a:defRPr>
            </a:lvl1pPr>
          </a:lstStyle>
          <a:p>
            <a:fld id="{74481BE1-D515-F549-8543-77061ED4C5A1}" type="datetimeFigureOut">
              <a:rPr lang="en-US" smtClean="0"/>
              <a:pPr/>
              <a:t>2/13/20</a:t>
            </a:fld>
            <a:endParaRPr lang="en-US"/>
          </a:p>
        </p:txBody>
      </p:sp>
      <p:sp>
        <p:nvSpPr>
          <p:cNvPr id="5" name="Footer Placeholder 4"/>
          <p:cNvSpPr>
            <a:spLocks noGrp="1"/>
          </p:cNvSpPr>
          <p:nvPr>
            <p:ph type="ftr" sz="quarter" idx="3"/>
          </p:nvPr>
        </p:nvSpPr>
        <p:spPr>
          <a:xfrm>
            <a:off x="10904220" y="35595568"/>
            <a:ext cx="11109960" cy="20447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35595568"/>
            <a:ext cx="7406640" cy="2044700"/>
          </a:xfrm>
          <a:prstGeom prst="rect">
            <a:avLst/>
          </a:prstGeom>
        </p:spPr>
        <p:txBody>
          <a:bodyPr vert="horz" lIns="91440" tIns="45720" rIns="91440" bIns="45720" rtlCol="0" anchor="ctr"/>
          <a:lstStyle>
            <a:lvl1pPr algn="r">
              <a:defRPr sz="4320">
                <a:solidFill>
                  <a:schemeClr val="tx1">
                    <a:tint val="75000"/>
                  </a:schemeClr>
                </a:solidFill>
              </a:defRPr>
            </a:lvl1pPr>
          </a:lstStyle>
          <a:p>
            <a:fld id="{1D1B1F0A-6F31-E64A-8A6A-2997B956A68F}"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1123433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0" Type="http://schemas.openxmlformats.org/officeDocument/2006/relationships/image" Target="../media/image19.gif"/><Relationship Id="rId21" Type="http://schemas.openxmlformats.org/officeDocument/2006/relationships/image" Target="../media/image20.jpeg"/><Relationship Id="rId22" Type="http://schemas.openxmlformats.org/officeDocument/2006/relationships/image" Target="../media/image21.jpeg"/><Relationship Id="rId23" Type="http://schemas.openxmlformats.org/officeDocument/2006/relationships/image" Target="../media/image22.png"/><Relationship Id="rId24" Type="http://schemas.openxmlformats.org/officeDocument/2006/relationships/image" Target="../media/image23.png"/><Relationship Id="rId25" Type="http://schemas.openxmlformats.org/officeDocument/2006/relationships/image" Target="../media/image24.emf"/><Relationship Id="rId26" Type="http://schemas.openxmlformats.org/officeDocument/2006/relationships/image" Target="../media/image25.emf"/><Relationship Id="rId27" Type="http://schemas.openxmlformats.org/officeDocument/2006/relationships/image" Target="../media/image26.png"/><Relationship Id="rId28" Type="http://schemas.openxmlformats.org/officeDocument/2006/relationships/image" Target="../media/image27.png"/><Relationship Id="rId29" Type="http://schemas.openxmlformats.org/officeDocument/2006/relationships/image" Target="../media/image28.emf"/><Relationship Id="rId1" Type="http://schemas.openxmlformats.org/officeDocument/2006/relationships/slideLayout" Target="../slideLayouts/slideLayout1.xml"/><Relationship Id="rId2" Type="http://schemas.openxmlformats.org/officeDocument/2006/relationships/image" Target="../media/image1.emf"/><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30" Type="http://schemas.openxmlformats.org/officeDocument/2006/relationships/image" Target="../media/image29.emf"/><Relationship Id="rId31" Type="http://schemas.openxmlformats.org/officeDocument/2006/relationships/image" Target="../media/image30.png"/><Relationship Id="rId32" Type="http://schemas.openxmlformats.org/officeDocument/2006/relationships/image" Target="../media/image31.emf"/><Relationship Id="rId9" Type="http://schemas.openxmlformats.org/officeDocument/2006/relationships/image" Target="../media/image8.emf"/><Relationship Id="rId6" Type="http://schemas.openxmlformats.org/officeDocument/2006/relationships/image" Target="../media/image5.png"/><Relationship Id="rId7" Type="http://schemas.openxmlformats.org/officeDocument/2006/relationships/image" Target="../media/image6.emf"/><Relationship Id="rId8" Type="http://schemas.openxmlformats.org/officeDocument/2006/relationships/image" Target="../media/image7.png"/><Relationship Id="rId33" Type="http://schemas.openxmlformats.org/officeDocument/2006/relationships/image" Target="../media/image32.emf"/><Relationship Id="rId34" Type="http://schemas.openxmlformats.org/officeDocument/2006/relationships/image" Target="../media/image33.emf"/><Relationship Id="rId35" Type="http://schemas.openxmlformats.org/officeDocument/2006/relationships/image" Target="../media/image34.png"/><Relationship Id="rId10" Type="http://schemas.openxmlformats.org/officeDocument/2006/relationships/image" Target="../media/image9.emf"/><Relationship Id="rId11" Type="http://schemas.openxmlformats.org/officeDocument/2006/relationships/image" Target="../media/image10.emf"/><Relationship Id="rId12" Type="http://schemas.openxmlformats.org/officeDocument/2006/relationships/image" Target="../media/image11.png"/><Relationship Id="rId13" Type="http://schemas.openxmlformats.org/officeDocument/2006/relationships/image" Target="../media/image12.png"/><Relationship Id="rId14" Type="http://schemas.openxmlformats.org/officeDocument/2006/relationships/image" Target="../media/image13.png"/><Relationship Id="rId15" Type="http://schemas.openxmlformats.org/officeDocument/2006/relationships/image" Target="../media/image14.png"/><Relationship Id="rId16" Type="http://schemas.openxmlformats.org/officeDocument/2006/relationships/image" Target="../media/image15.png"/><Relationship Id="rId17" Type="http://schemas.openxmlformats.org/officeDocument/2006/relationships/image" Target="../media/image16.emf"/><Relationship Id="rId18" Type="http://schemas.openxmlformats.org/officeDocument/2006/relationships/image" Target="../media/image17.emf"/><Relationship Id="rId19"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58" name="Picture 25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A7560FE-EAD1-ED43-A19F-21D0A1DE16FB}"/>
              </a:ext>
            </a:extLst>
          </p:cNvPr>
          <p:cNvPicPr>
            <a:picLocks noChangeAspect="1"/>
          </p:cNvPicPr>
          <p:nvPr/>
        </p:nvPicPr>
        <p:blipFill rotWithShape="1">
          <a:blip r:embed="rId2"/>
          <a:srcRect l="15047" t="35164" r="10906" b="36628"/>
          <a:stretch/>
        </p:blipFill>
        <p:spPr>
          <a:xfrm>
            <a:off x="18649877" y="14599053"/>
            <a:ext cx="5755329" cy="2837312"/>
          </a:xfrm>
          <a:prstGeom prst="rect">
            <a:avLst/>
          </a:prstGeom>
        </p:spPr>
      </p:pic>
      <p:pic>
        <p:nvPicPr>
          <p:cNvPr id="137" name="Picture 136" descr="A close up of a map&#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D684791-34BF-1942-96AB-FA59CB212AA6}"/>
              </a:ext>
            </a:extLst>
          </p:cNvPr>
          <p:cNvPicPr>
            <a:picLocks noChangeAspect="1"/>
          </p:cNvPicPr>
          <p:nvPr/>
        </p:nvPicPr>
        <p:blipFill rotWithShape="1">
          <a:blip r:embed="rId3"/>
          <a:srcRect l="5216" t="4826" r="-43" b="7652"/>
          <a:stretch/>
        </p:blipFill>
        <p:spPr>
          <a:xfrm>
            <a:off x="8342061" y="26660380"/>
            <a:ext cx="3963854" cy="3201202"/>
          </a:xfrm>
          <a:prstGeom prst="rect">
            <a:avLst/>
          </a:prstGeom>
        </p:spPr>
      </p:pic>
      <p:pic>
        <p:nvPicPr>
          <p:cNvPr id="34" name="Picture 33" descr="A close up of a tree&#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BE90C8F-B4A3-8547-BE19-2249714837E8}"/>
              </a:ext>
            </a:extLst>
          </p:cNvPr>
          <p:cNvPicPr>
            <a:picLocks/>
          </p:cNvPicPr>
          <p:nvPr/>
        </p:nvPicPr>
        <p:blipFill>
          <a:blip r:embed="rId4"/>
          <a:stretch>
            <a:fillRect/>
          </a:stretch>
        </p:blipFill>
        <p:spPr>
          <a:xfrm>
            <a:off x="7359484" y="15083675"/>
            <a:ext cx="3238932" cy="4123944"/>
          </a:xfrm>
          <a:prstGeom prst="rect">
            <a:avLst/>
          </a:prstGeom>
        </p:spPr>
      </p:pic>
      <p:pic>
        <p:nvPicPr>
          <p:cNvPr id="32" name="Picture 31" descr="A picture containing outdoor, green, grass, sitting&#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37DB3A1-C6C7-C14C-BF33-FA2D52F77581}"/>
              </a:ext>
            </a:extLst>
          </p:cNvPr>
          <p:cNvPicPr>
            <a:picLocks noChangeAspect="1"/>
          </p:cNvPicPr>
          <p:nvPr/>
        </p:nvPicPr>
        <p:blipFill>
          <a:blip r:embed="rId5"/>
          <a:stretch>
            <a:fillRect/>
          </a:stretch>
        </p:blipFill>
        <p:spPr>
          <a:xfrm>
            <a:off x="3844726" y="15082570"/>
            <a:ext cx="3303313" cy="4124285"/>
          </a:xfrm>
          <a:prstGeom prst="rect">
            <a:avLst/>
          </a:prstGeom>
        </p:spPr>
      </p:pic>
      <p:pic>
        <p:nvPicPr>
          <p:cNvPr id="4" name="Picture 3" descr="Rrs_lake_means.png">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2105F6A-3308-5F4A-880E-86EB5A00FE31}"/>
              </a:ext>
            </a:extLst>
          </p:cNvPr>
          <p:cNvPicPr>
            <a:picLocks noChangeAspect="1"/>
          </p:cNvPicPr>
          <p:nvPr/>
        </p:nvPicPr>
        <p:blipFill>
          <a:blip r:embed="rId6" cstate="print">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ext>
            </a:extLst>
          </a:blip>
          <a:stretch>
            <a:fillRect/>
          </a:stretch>
        </p:blipFill>
        <p:spPr>
          <a:xfrm>
            <a:off x="415590" y="11358956"/>
            <a:ext cx="5256404" cy="3439737"/>
          </a:xfrm>
          <a:prstGeom prst="rect">
            <a:avLst/>
          </a:prstGeom>
        </p:spPr>
      </p:pic>
      <p:sp>
        <p:nvSpPr>
          <p:cNvPr id="5" name="TextBox 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BB5352A-545C-6F41-99D1-7BF9E226B949}"/>
              </a:ext>
            </a:extLst>
          </p:cNvPr>
          <p:cNvSpPr txBox="1"/>
          <p:nvPr/>
        </p:nvSpPr>
        <p:spPr>
          <a:xfrm rot="16200000">
            <a:off x="234109" y="12815125"/>
            <a:ext cx="903068" cy="369332"/>
          </a:xfrm>
          <a:prstGeom prst="rect">
            <a:avLst/>
          </a:prstGeom>
          <a:noFill/>
        </p:spPr>
        <p:txBody>
          <a:bodyPr wrap="none" rtlCol="0">
            <a:spAutoFit/>
          </a:bodyPr>
          <a:lstStyle/>
          <a:p>
            <a:r>
              <a:rPr lang="en-US" dirty="0" err="1"/>
              <a:t>R</a:t>
            </a:r>
            <a:r>
              <a:rPr lang="en-US" baseline="-25000" dirty="0" err="1"/>
              <a:t>rs</a:t>
            </a:r>
            <a:r>
              <a:rPr lang="en-US" dirty="0"/>
              <a:t> (sr</a:t>
            </a:r>
            <a:r>
              <a:rPr lang="en-US" baseline="30000" dirty="0"/>
              <a:t>-1</a:t>
            </a:r>
            <a:r>
              <a:rPr lang="en-US" dirty="0"/>
              <a:t>)</a:t>
            </a:r>
          </a:p>
        </p:txBody>
      </p:sp>
      <p:sp>
        <p:nvSpPr>
          <p:cNvPr id="7" name="TextBox 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EF68E99-6D92-A346-94DD-08DF4AB91481}"/>
              </a:ext>
            </a:extLst>
          </p:cNvPr>
          <p:cNvSpPr txBox="1"/>
          <p:nvPr/>
        </p:nvSpPr>
        <p:spPr>
          <a:xfrm>
            <a:off x="1626261" y="11271991"/>
            <a:ext cx="2656784" cy="244601"/>
          </a:xfrm>
          <a:prstGeom prst="rect">
            <a:avLst/>
          </a:prstGeom>
          <a:noFill/>
        </p:spPr>
        <p:txBody>
          <a:bodyPr wrap="square" rtlCol="0">
            <a:spAutoFit/>
          </a:bodyPr>
          <a:lstStyle/>
          <a:p>
            <a:r>
              <a:rPr lang="en-US" dirty="0"/>
              <a:t>Mean spectra from 2018</a:t>
            </a:r>
          </a:p>
        </p:txBody>
      </p:sp>
      <p:grpSp>
        <p:nvGrpSpPr>
          <p:cNvPr id="65" name="Group 6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0316046-E817-E140-B394-00D2BA163B00}"/>
              </a:ext>
            </a:extLst>
          </p:cNvPr>
          <p:cNvGrpSpPr/>
          <p:nvPr/>
        </p:nvGrpSpPr>
        <p:grpSpPr>
          <a:xfrm>
            <a:off x="3290242" y="11714381"/>
            <a:ext cx="1765909" cy="717714"/>
            <a:chOff x="4610433" y="12792334"/>
            <a:chExt cx="1765909" cy="717714"/>
          </a:xfrm>
        </p:grpSpPr>
        <p:cxnSp>
          <p:nvCxnSpPr>
            <p:cNvPr id="8" name="Straight Connector 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43FEDCA-8D4C-5641-91D7-5230D6390E0A}"/>
                </a:ext>
              </a:extLst>
            </p:cNvPr>
            <p:cNvCxnSpPr/>
            <p:nvPr/>
          </p:nvCxnSpPr>
          <p:spPr>
            <a:xfrm>
              <a:off x="4610433" y="12909870"/>
              <a:ext cx="129776" cy="0"/>
            </a:xfrm>
            <a:prstGeom prst="line">
              <a:avLst/>
            </a:prstGeom>
            <a:ln>
              <a:solidFill>
                <a:srgbClr val="0000FF"/>
              </a:solidFill>
            </a:ln>
            <a:effectLst/>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93E21EBA-03BA-FB43-9C2A-53F9803677FE}"/>
                </a:ext>
              </a:extLst>
            </p:cNvPr>
            <p:cNvCxnSpPr/>
            <p:nvPr/>
          </p:nvCxnSpPr>
          <p:spPr>
            <a:xfrm>
              <a:off x="4610433" y="13102965"/>
              <a:ext cx="129776" cy="0"/>
            </a:xfrm>
            <a:prstGeom prst="line">
              <a:avLst/>
            </a:prstGeom>
            <a:ln>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EE182C9-C011-414C-848C-8D6DCBF33523}"/>
                </a:ext>
              </a:extLst>
            </p:cNvPr>
            <p:cNvSpPr txBox="1"/>
            <p:nvPr/>
          </p:nvSpPr>
          <p:spPr>
            <a:xfrm>
              <a:off x="4728519" y="12983757"/>
              <a:ext cx="1042208" cy="338554"/>
            </a:xfrm>
            <a:prstGeom prst="rect">
              <a:avLst/>
            </a:prstGeom>
            <a:noFill/>
          </p:spPr>
          <p:txBody>
            <a:bodyPr wrap="none" rtlCol="0">
              <a:spAutoFit/>
            </a:bodyPr>
            <a:lstStyle/>
            <a:p>
              <a:r>
                <a:rPr lang="en-US" sz="1600" dirty="0"/>
                <a:t>Green Bay</a:t>
              </a:r>
            </a:p>
          </p:txBody>
        </p:sp>
        <p:sp>
          <p:nvSpPr>
            <p:cNvPr id="11" name="TextBox 1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6E542CCE-9278-9946-887A-2B1A75B7B501}"/>
                </a:ext>
              </a:extLst>
            </p:cNvPr>
            <p:cNvSpPr txBox="1"/>
            <p:nvPr/>
          </p:nvSpPr>
          <p:spPr>
            <a:xfrm>
              <a:off x="4728519" y="12792334"/>
              <a:ext cx="926664" cy="338554"/>
            </a:xfrm>
            <a:prstGeom prst="rect">
              <a:avLst/>
            </a:prstGeom>
            <a:noFill/>
          </p:spPr>
          <p:txBody>
            <a:bodyPr wrap="none" rtlCol="0">
              <a:spAutoFit/>
            </a:bodyPr>
            <a:lstStyle/>
            <a:p>
              <a:r>
                <a:rPr lang="en-US" sz="1600" dirty="0"/>
                <a:t>Lake Erie</a:t>
              </a:r>
            </a:p>
          </p:txBody>
        </p:sp>
        <p:cxnSp>
          <p:nvCxnSpPr>
            <p:cNvPr id="12" name="Straight Connector 1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EDCE434-C03A-BF4F-99BA-90C706D23D66}"/>
                </a:ext>
              </a:extLst>
            </p:cNvPr>
            <p:cNvCxnSpPr/>
            <p:nvPr/>
          </p:nvCxnSpPr>
          <p:spPr>
            <a:xfrm>
              <a:off x="4611901" y="13287314"/>
              <a:ext cx="129776" cy="0"/>
            </a:xfrm>
            <a:prstGeom prst="line">
              <a:avLst/>
            </a:prstGeom>
            <a:ln>
              <a:solidFill>
                <a:srgbClr val="00FF00"/>
              </a:solidFill>
            </a:ln>
            <a:effectLst/>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6EF36D1-8FAB-5046-8CA8-DD38607052DA}"/>
                </a:ext>
              </a:extLst>
            </p:cNvPr>
            <p:cNvSpPr txBox="1"/>
            <p:nvPr/>
          </p:nvSpPr>
          <p:spPr>
            <a:xfrm>
              <a:off x="4728519" y="13171494"/>
              <a:ext cx="1647823" cy="338554"/>
            </a:xfrm>
            <a:prstGeom prst="rect">
              <a:avLst/>
            </a:prstGeom>
            <a:noFill/>
          </p:spPr>
          <p:txBody>
            <a:bodyPr wrap="none" rtlCol="0">
              <a:spAutoFit/>
            </a:bodyPr>
            <a:lstStyle/>
            <a:p>
              <a:r>
                <a:rPr lang="en-US" sz="1600" dirty="0"/>
                <a:t>Lake Okeechobee</a:t>
              </a:r>
            </a:p>
          </p:txBody>
        </p:sp>
      </p:grpSp>
      <p:sp>
        <p:nvSpPr>
          <p:cNvPr id="6" name="TextBox 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37C36F6-7A8D-BA4C-835C-AC1DCE89DA3F}"/>
              </a:ext>
            </a:extLst>
          </p:cNvPr>
          <p:cNvSpPr txBox="1"/>
          <p:nvPr/>
        </p:nvSpPr>
        <p:spPr>
          <a:xfrm>
            <a:off x="1847969" y="14556250"/>
            <a:ext cx="303288" cy="400110"/>
          </a:xfrm>
          <a:prstGeom prst="rect">
            <a:avLst/>
          </a:prstGeom>
          <a:noFill/>
        </p:spPr>
        <p:txBody>
          <a:bodyPr wrap="none" rtlCol="0">
            <a:spAutoFit/>
          </a:bodyPr>
          <a:lstStyle/>
          <a:p>
            <a:r>
              <a:rPr lang="en-US" sz="2000" dirty="0" err="1"/>
              <a:t>λ</a:t>
            </a:r>
            <a:endParaRPr lang="en-US" sz="2000" dirty="0"/>
          </a:p>
        </p:txBody>
      </p:sp>
      <p:sp>
        <p:nvSpPr>
          <p:cNvPr id="15" name="TextBox 1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2D86213F-39E9-3649-A722-7665BA9E05A0}"/>
              </a:ext>
            </a:extLst>
          </p:cNvPr>
          <p:cNvSpPr txBox="1"/>
          <p:nvPr/>
        </p:nvSpPr>
        <p:spPr>
          <a:xfrm>
            <a:off x="0" y="0"/>
            <a:ext cx="33605359" cy="830997"/>
          </a:xfrm>
          <a:prstGeom prst="rect">
            <a:avLst/>
          </a:prstGeom>
          <a:noFill/>
        </p:spPr>
        <p:txBody>
          <a:bodyPr wrap="square" rtlCol="0">
            <a:spAutoFit/>
          </a:bodyPr>
          <a:lstStyle/>
          <a:p>
            <a:pPr algn="ctr"/>
            <a:r>
              <a:rPr lang="en-US" sz="4800" b="1" dirty="0" err="1"/>
              <a:t>SeaPRISM</a:t>
            </a:r>
            <a:r>
              <a:rPr lang="en-US" sz="4800" b="1" dirty="0"/>
              <a:t> observations of three freshwater lakes: impacts of cyanobacteria and atmospheric correction on remote sensing </a:t>
            </a:r>
          </a:p>
        </p:txBody>
      </p:sp>
      <p:sp>
        <p:nvSpPr>
          <p:cNvPr id="16" name="Rectangle 1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7DFA3CC-1C04-194E-A252-7DB0D9763386}"/>
              </a:ext>
            </a:extLst>
          </p:cNvPr>
          <p:cNvSpPr/>
          <p:nvPr/>
        </p:nvSpPr>
        <p:spPr>
          <a:xfrm>
            <a:off x="495135" y="3374512"/>
            <a:ext cx="31948246" cy="307761"/>
          </a:xfrm>
          <a:prstGeom prst="rect">
            <a:avLst/>
          </a:prstGeom>
          <a:solidFill>
            <a:srgbClr val="76C462"/>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22B7015F-8C89-F645-B4C3-80207883E9E4}"/>
              </a:ext>
            </a:extLst>
          </p:cNvPr>
          <p:cNvSpPr txBox="1"/>
          <p:nvPr/>
        </p:nvSpPr>
        <p:spPr>
          <a:xfrm>
            <a:off x="353431" y="4109173"/>
            <a:ext cx="10431250" cy="4031873"/>
          </a:xfrm>
          <a:prstGeom prst="rect">
            <a:avLst/>
          </a:prstGeom>
          <a:noFill/>
        </p:spPr>
        <p:txBody>
          <a:bodyPr wrap="square" rtlCol="0">
            <a:spAutoFit/>
          </a:bodyPr>
          <a:lstStyle/>
          <a:p>
            <a:pPr algn="just"/>
            <a:r>
              <a:rPr lang="en-US" sz="3200" b="1" u="sng" dirty="0"/>
              <a:t>Abstract</a:t>
            </a:r>
            <a:r>
              <a:rPr lang="en-US" sz="2800" dirty="0"/>
              <a:t> In this work, we analyzed satellite matchup data from three AERONET-OC</a:t>
            </a:r>
            <a:r>
              <a:rPr lang="en-US" sz="2800" dirty="0" smtClean="0"/>
              <a:t> (i.e. </a:t>
            </a:r>
            <a:r>
              <a:rPr lang="en-US" sz="2800" dirty="0" err="1" smtClean="0"/>
              <a:t>SeaPRISM</a:t>
            </a:r>
            <a:r>
              <a:rPr lang="en-US" sz="2800" dirty="0" smtClean="0"/>
              <a:t>) sites </a:t>
            </a:r>
            <a:r>
              <a:rPr lang="en-US" sz="2800" dirty="0"/>
              <a:t>located in Lake Erie, Lake Okeechobee and Green Bay in Lake Michigan. These three sites are all shallow systems that experience cyanobacteria blooms routinely. The environmental and optical characteristics of these sites share similarities, but also important differences in issues related to atmospheric </a:t>
            </a:r>
            <a:r>
              <a:rPr lang="en-US" sz="2800" dirty="0" smtClean="0"/>
              <a:t>correction (AC). </a:t>
            </a:r>
            <a:r>
              <a:rPr lang="en-US" sz="2800" dirty="0"/>
              <a:t>This study examines the performance of remote sensing products from Sentinel-3/OLCI processed with several different</a:t>
            </a:r>
            <a:r>
              <a:rPr lang="en-US" sz="2800" dirty="0" smtClean="0"/>
              <a:t> atmospheric corrections (AC) </a:t>
            </a:r>
            <a:r>
              <a:rPr lang="en-US" sz="2800" dirty="0" smtClean="0"/>
              <a:t>schemes </a:t>
            </a:r>
            <a:r>
              <a:rPr lang="en-US" sz="2800" dirty="0"/>
              <a:t>in these environments.</a:t>
            </a:r>
            <a:endParaRPr lang="en-US" sz="2800" b="1" u="sng" dirty="0"/>
          </a:p>
        </p:txBody>
      </p:sp>
      <p:sp>
        <p:nvSpPr>
          <p:cNvPr id="18" name="TextBox 1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9EB5397-6DDA-AD45-A8A9-AED3E365132C}"/>
              </a:ext>
            </a:extLst>
          </p:cNvPr>
          <p:cNvSpPr txBox="1"/>
          <p:nvPr/>
        </p:nvSpPr>
        <p:spPr>
          <a:xfrm>
            <a:off x="12143454" y="33046919"/>
            <a:ext cx="20535774" cy="4662815"/>
          </a:xfrm>
          <a:prstGeom prst="rect">
            <a:avLst/>
          </a:prstGeom>
          <a:noFill/>
          <a:ln>
            <a:solidFill>
              <a:schemeClr val="tx1"/>
            </a:solidFill>
          </a:ln>
        </p:spPr>
        <p:txBody>
          <a:bodyPr wrap="square" rtlCol="0">
            <a:spAutoFit/>
          </a:bodyPr>
          <a:lstStyle/>
          <a:p>
            <a:pPr algn="just"/>
            <a:r>
              <a:rPr lang="en-US" sz="3300" b="1" u="sng" dirty="0"/>
              <a:t>Summary</a:t>
            </a:r>
          </a:p>
          <a:p>
            <a:pPr marL="457200" indent="-457200" algn="just">
              <a:buFont typeface="Arial" panose="020B0604020202020204" pitchFamily="34" charset="0"/>
              <a:buChar char="•"/>
            </a:pPr>
            <a:r>
              <a:rPr lang="en-US" sz="3300" dirty="0" err="1"/>
              <a:t>SeaPRISM</a:t>
            </a:r>
            <a:r>
              <a:rPr lang="en-US" sz="3300" dirty="0"/>
              <a:t> observed surface cyanobacteria formations and resuspension events in all lakes, raising reflectance differently in each case.</a:t>
            </a:r>
          </a:p>
          <a:p>
            <a:pPr marL="457200" indent="-457200" algn="just">
              <a:buFont typeface="Arial" panose="020B0604020202020204" pitchFamily="34" charset="0"/>
              <a:buChar char="•"/>
            </a:pPr>
            <a:r>
              <a:rPr lang="en-US" sz="3300" dirty="0"/>
              <a:t>Each lake has a different optical background profile, with distinct aerosol characteristics. </a:t>
            </a:r>
          </a:p>
          <a:p>
            <a:pPr marL="457200" indent="-457200" algn="just">
              <a:buFont typeface="Arial" panose="020B0604020202020204" pitchFamily="34" charset="0"/>
              <a:buChar char="•"/>
            </a:pPr>
            <a:r>
              <a:rPr lang="en-US" sz="3300" dirty="0"/>
              <a:t>Matchup data with S3 OLCI L2 imagery over each lake site shows varying levels of performance with different</a:t>
            </a:r>
            <a:r>
              <a:rPr lang="en-US" sz="3300" dirty="0" smtClean="0"/>
              <a:t> </a:t>
            </a:r>
            <a:r>
              <a:rPr lang="en-US" sz="3300" dirty="0" err="1" smtClean="0"/>
              <a:t>SeaDAS</a:t>
            </a:r>
            <a:r>
              <a:rPr lang="en-US" sz="3300" dirty="0" smtClean="0"/>
              <a:t> A</a:t>
            </a:r>
            <a:r>
              <a:rPr lang="en-US" sz="3300" dirty="0"/>
              <a:t>/C schemes, suggesting relevance to</a:t>
            </a:r>
            <a:r>
              <a:rPr lang="en-US" sz="3300" dirty="0" smtClean="0"/>
              <a:t> both bio-optical algorithms  and aerosol  </a:t>
            </a:r>
            <a:r>
              <a:rPr lang="en-US" sz="3300" dirty="0"/>
              <a:t>types.</a:t>
            </a:r>
          </a:p>
          <a:p>
            <a:pPr marL="457200" indent="-457200" algn="just">
              <a:buFont typeface="Arial" panose="020B0604020202020204" pitchFamily="34" charset="0"/>
              <a:buChar char="•"/>
            </a:pPr>
            <a:r>
              <a:rPr lang="en-US" sz="3300" dirty="0"/>
              <a:t>Local use of bio-optical algorithms and </a:t>
            </a:r>
            <a:r>
              <a:rPr lang="en-US" sz="3300" dirty="0" err="1"/>
              <a:t>SeaPRISM</a:t>
            </a:r>
            <a:r>
              <a:rPr lang="en-US" sz="3300" dirty="0" smtClean="0"/>
              <a:t> aerosol measurements </a:t>
            </a:r>
            <a:r>
              <a:rPr lang="en-US" sz="3300" dirty="0"/>
              <a:t>can lead to improved </a:t>
            </a:r>
            <a:r>
              <a:rPr lang="en-US" sz="3300" dirty="0" smtClean="0"/>
              <a:t>AC </a:t>
            </a:r>
            <a:r>
              <a:rPr lang="en-US" sz="3300" dirty="0"/>
              <a:t>performance to some degree.</a:t>
            </a:r>
          </a:p>
          <a:p>
            <a:pPr marL="457200" indent="-457200" algn="just">
              <a:buFont typeface="Arial" panose="020B0604020202020204" pitchFamily="34" charset="0"/>
              <a:buChar char="•"/>
            </a:pPr>
            <a:r>
              <a:rPr lang="en-US" sz="3300" dirty="0"/>
              <a:t>We ran out of space, but lots more cool things to see…watch for journal article later this year!</a:t>
            </a:r>
          </a:p>
        </p:txBody>
      </p:sp>
      <p:sp>
        <p:nvSpPr>
          <p:cNvPr id="19" name="TextBox 1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98003250-A643-F64B-8AC0-7EED3240E01A}"/>
              </a:ext>
            </a:extLst>
          </p:cNvPr>
          <p:cNvSpPr txBox="1"/>
          <p:nvPr/>
        </p:nvSpPr>
        <p:spPr>
          <a:xfrm>
            <a:off x="291920" y="36797499"/>
            <a:ext cx="12230102" cy="830997"/>
          </a:xfrm>
          <a:prstGeom prst="rect">
            <a:avLst/>
          </a:prstGeom>
          <a:noFill/>
        </p:spPr>
        <p:txBody>
          <a:bodyPr wrap="square" rtlCol="0">
            <a:spAutoFit/>
          </a:bodyPr>
          <a:lstStyle/>
          <a:p>
            <a:r>
              <a:rPr lang="en-US" sz="2400" b="1" u="sng" dirty="0"/>
              <a:t>Acknowledgment</a:t>
            </a:r>
          </a:p>
          <a:p>
            <a:r>
              <a:rPr lang="en-US" sz="2400" dirty="0"/>
              <a:t>We graciously acknowledge the support of NASA Grant NNX17AG53G for funding this work.</a:t>
            </a:r>
            <a:endParaRPr lang="en-US" sz="2400" b="1" u="sng" dirty="0"/>
          </a:p>
        </p:txBody>
      </p:sp>
      <p:pic>
        <p:nvPicPr>
          <p:cNvPr id="3" name="Picture 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F1A35E1-8D54-9F48-BC6B-2DD1BA2D1B11}"/>
              </a:ext>
            </a:extLst>
          </p:cNvPr>
          <p:cNvPicPr>
            <a:picLocks noChangeAspect="1"/>
          </p:cNvPicPr>
          <p:nvPr/>
        </p:nvPicPr>
        <p:blipFill rotWithShape="1">
          <a:blip r:embed="rId7"/>
          <a:srcRect l="8505" t="32629" b="34112"/>
          <a:stretch/>
        </p:blipFill>
        <p:spPr>
          <a:xfrm>
            <a:off x="11063235" y="5251733"/>
            <a:ext cx="7111336" cy="3345274"/>
          </a:xfrm>
          <a:prstGeom prst="rect">
            <a:avLst/>
          </a:prstGeom>
        </p:spPr>
      </p:pic>
      <p:pic>
        <p:nvPicPr>
          <p:cNvPr id="31" name="Picture 30" descr="A close up of a map&#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51C998C-3880-1646-921A-5EB1D7B5F8D1}"/>
              </a:ext>
            </a:extLst>
          </p:cNvPr>
          <p:cNvPicPr>
            <a:picLocks noChangeAspect="1"/>
          </p:cNvPicPr>
          <p:nvPr/>
        </p:nvPicPr>
        <p:blipFill rotWithShape="1">
          <a:blip r:embed="rId8"/>
          <a:srcRect l="12579" t="4846" r="8839" b="9496"/>
          <a:stretch/>
        </p:blipFill>
        <p:spPr>
          <a:xfrm>
            <a:off x="11556238" y="11948486"/>
            <a:ext cx="5755328" cy="2695275"/>
          </a:xfrm>
          <a:prstGeom prst="rect">
            <a:avLst/>
          </a:prstGeom>
        </p:spPr>
      </p:pic>
      <p:pic>
        <p:nvPicPr>
          <p:cNvPr id="37" name="Picture 3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B2534EA-F536-5D42-BE30-C40B9326A42D}"/>
              </a:ext>
            </a:extLst>
          </p:cNvPr>
          <p:cNvPicPr>
            <a:picLocks noChangeAspect="1"/>
          </p:cNvPicPr>
          <p:nvPr/>
        </p:nvPicPr>
        <p:blipFill rotWithShape="1">
          <a:blip r:embed="rId9"/>
          <a:srcRect l="7051" t="32047" b="34282"/>
          <a:stretch/>
        </p:blipFill>
        <p:spPr>
          <a:xfrm>
            <a:off x="25231783" y="5224920"/>
            <a:ext cx="7224310" cy="3386836"/>
          </a:xfrm>
          <a:prstGeom prst="rect">
            <a:avLst/>
          </a:prstGeom>
        </p:spPr>
      </p:pic>
      <p:sp>
        <p:nvSpPr>
          <p:cNvPr id="73" name="TextBox 7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CC0373C-9FCA-EC4E-9163-9D9384A47F15}"/>
              </a:ext>
            </a:extLst>
          </p:cNvPr>
          <p:cNvSpPr txBox="1"/>
          <p:nvPr/>
        </p:nvSpPr>
        <p:spPr>
          <a:xfrm>
            <a:off x="3514458" y="8052380"/>
            <a:ext cx="3699250" cy="584776"/>
          </a:xfrm>
          <a:prstGeom prst="rect">
            <a:avLst/>
          </a:prstGeom>
          <a:noFill/>
        </p:spPr>
        <p:txBody>
          <a:bodyPr wrap="none" rtlCol="0">
            <a:spAutoFit/>
          </a:bodyPr>
          <a:lstStyle/>
          <a:p>
            <a:r>
              <a:rPr lang="en-US" sz="3200" b="1" dirty="0"/>
              <a:t>Site Characterization</a:t>
            </a:r>
          </a:p>
        </p:txBody>
      </p:sp>
      <p:sp>
        <p:nvSpPr>
          <p:cNvPr id="76" name="TextBox 7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4BB3D5C-85AE-9841-B096-1C72AF88D6F7}"/>
              </a:ext>
            </a:extLst>
          </p:cNvPr>
          <p:cNvSpPr txBox="1"/>
          <p:nvPr/>
        </p:nvSpPr>
        <p:spPr>
          <a:xfrm rot="16200000">
            <a:off x="10460710" y="13114422"/>
            <a:ext cx="1470403" cy="369332"/>
          </a:xfrm>
          <a:prstGeom prst="rect">
            <a:avLst/>
          </a:prstGeom>
          <a:noFill/>
        </p:spPr>
        <p:txBody>
          <a:bodyPr wrap="none" rtlCol="0">
            <a:spAutoFit/>
          </a:bodyPr>
          <a:lstStyle/>
          <a:p>
            <a:r>
              <a:rPr lang="en-US" dirty="0"/>
              <a:t>Turbidity NFU</a:t>
            </a:r>
          </a:p>
        </p:txBody>
      </p:sp>
      <p:pic>
        <p:nvPicPr>
          <p:cNvPr id="81" name="Picture 8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68B7EBB-D2B8-1647-8601-3AB4C0C375D7}"/>
              </a:ext>
            </a:extLst>
          </p:cNvPr>
          <p:cNvPicPr>
            <a:picLocks noChangeAspect="1"/>
          </p:cNvPicPr>
          <p:nvPr/>
        </p:nvPicPr>
        <p:blipFill rotWithShape="1">
          <a:blip r:embed="rId10"/>
          <a:srcRect t="28675" r="42378" b="12216"/>
          <a:stretch/>
        </p:blipFill>
        <p:spPr>
          <a:xfrm>
            <a:off x="5671994" y="8802933"/>
            <a:ext cx="4796237" cy="5995760"/>
          </a:xfrm>
          <a:prstGeom prst="rect">
            <a:avLst/>
          </a:prstGeom>
        </p:spPr>
      </p:pic>
      <p:grpSp>
        <p:nvGrpSpPr>
          <p:cNvPr id="85" name="Group 8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E0CF238-FE8F-9A40-A720-9A4539C96C84}"/>
              </a:ext>
            </a:extLst>
          </p:cNvPr>
          <p:cNvGrpSpPr/>
          <p:nvPr/>
        </p:nvGrpSpPr>
        <p:grpSpPr>
          <a:xfrm>
            <a:off x="7523220" y="12999791"/>
            <a:ext cx="182880" cy="182880"/>
            <a:chOff x="9456614" y="12543692"/>
            <a:chExt cx="182880" cy="182880"/>
          </a:xfrm>
        </p:grpSpPr>
        <p:sp>
          <p:nvSpPr>
            <p:cNvPr id="83" name="Oval 8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F001E59-E011-604F-B83B-7BE086FD0CC5}"/>
                </a:ext>
              </a:extLst>
            </p:cNvPr>
            <p:cNvSpPr/>
            <p:nvPr/>
          </p:nvSpPr>
          <p:spPr>
            <a:xfrm>
              <a:off x="9456614" y="12543692"/>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6423B66-F1F6-A144-8ADF-9D51888B897F}"/>
                </a:ext>
              </a:extLst>
            </p:cNvPr>
            <p:cNvSpPr/>
            <p:nvPr/>
          </p:nvSpPr>
          <p:spPr>
            <a:xfrm>
              <a:off x="9525681" y="12611684"/>
              <a:ext cx="45719" cy="457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6" name="Group 8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EAE11E7-B4E5-CD4D-9A29-3F7EF5CDEFA3}"/>
              </a:ext>
            </a:extLst>
          </p:cNvPr>
          <p:cNvGrpSpPr/>
          <p:nvPr/>
        </p:nvGrpSpPr>
        <p:grpSpPr>
          <a:xfrm>
            <a:off x="7148039" y="10015484"/>
            <a:ext cx="182880" cy="182880"/>
            <a:chOff x="9456614" y="12543692"/>
            <a:chExt cx="182880" cy="182880"/>
          </a:xfrm>
        </p:grpSpPr>
        <p:sp>
          <p:nvSpPr>
            <p:cNvPr id="87" name="Oval 8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D3C2B2B2-C0B4-2444-A81E-EF46C8399423}"/>
                </a:ext>
              </a:extLst>
            </p:cNvPr>
            <p:cNvSpPr/>
            <p:nvPr/>
          </p:nvSpPr>
          <p:spPr>
            <a:xfrm>
              <a:off x="9456614" y="12543692"/>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Oval 8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9931CDA4-C4C7-4348-9797-C5BB112C7751}"/>
                </a:ext>
              </a:extLst>
            </p:cNvPr>
            <p:cNvSpPr/>
            <p:nvPr/>
          </p:nvSpPr>
          <p:spPr>
            <a:xfrm>
              <a:off x="9525681" y="12611684"/>
              <a:ext cx="45719" cy="457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9" name="Group 8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950C0C6-0391-2443-9596-8B81D3FE5945}"/>
              </a:ext>
            </a:extLst>
          </p:cNvPr>
          <p:cNvGrpSpPr/>
          <p:nvPr/>
        </p:nvGrpSpPr>
        <p:grpSpPr>
          <a:xfrm>
            <a:off x="6360639" y="9366150"/>
            <a:ext cx="182880" cy="182880"/>
            <a:chOff x="9456614" y="12543692"/>
            <a:chExt cx="182880" cy="182880"/>
          </a:xfrm>
        </p:grpSpPr>
        <p:sp>
          <p:nvSpPr>
            <p:cNvPr id="90" name="Oval 8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193B309-B452-AD4E-B5AC-78F8B6267915}"/>
                </a:ext>
              </a:extLst>
            </p:cNvPr>
            <p:cNvSpPr/>
            <p:nvPr/>
          </p:nvSpPr>
          <p:spPr>
            <a:xfrm>
              <a:off x="9456614" y="12543692"/>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9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B8281DD-9BF8-554E-B7F7-36455136BB8B}"/>
                </a:ext>
              </a:extLst>
            </p:cNvPr>
            <p:cNvSpPr/>
            <p:nvPr/>
          </p:nvSpPr>
          <p:spPr>
            <a:xfrm>
              <a:off x="9525681" y="12611684"/>
              <a:ext cx="45719" cy="457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2" name="Group 9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0DBD696-5076-6043-8B6D-E070890A3DBE}"/>
              </a:ext>
            </a:extLst>
          </p:cNvPr>
          <p:cNvGrpSpPr/>
          <p:nvPr/>
        </p:nvGrpSpPr>
        <p:grpSpPr>
          <a:xfrm>
            <a:off x="8054622" y="12224404"/>
            <a:ext cx="182880" cy="182880"/>
            <a:chOff x="9456614" y="12543692"/>
            <a:chExt cx="182880" cy="182880"/>
          </a:xfrm>
        </p:grpSpPr>
        <p:sp>
          <p:nvSpPr>
            <p:cNvPr id="93" name="Oval 9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41A940C-461C-AB45-823A-D5280B73ED10}"/>
                </a:ext>
              </a:extLst>
            </p:cNvPr>
            <p:cNvSpPr/>
            <p:nvPr/>
          </p:nvSpPr>
          <p:spPr>
            <a:xfrm>
              <a:off x="9456614" y="12543692"/>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Oval 9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8D1C7D5-8851-2846-B1FC-B91AE6EF57BB}"/>
                </a:ext>
              </a:extLst>
            </p:cNvPr>
            <p:cNvSpPr/>
            <p:nvPr/>
          </p:nvSpPr>
          <p:spPr>
            <a:xfrm>
              <a:off x="9525681" y="12611684"/>
              <a:ext cx="45719" cy="457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5" name="TextBox 9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42589B5-B945-C049-8614-8B6C7810433E}"/>
              </a:ext>
            </a:extLst>
          </p:cNvPr>
          <p:cNvSpPr txBox="1"/>
          <p:nvPr/>
        </p:nvSpPr>
        <p:spPr>
          <a:xfrm>
            <a:off x="8237502" y="11992089"/>
            <a:ext cx="1120820" cy="646331"/>
          </a:xfrm>
          <a:prstGeom prst="rect">
            <a:avLst/>
          </a:prstGeom>
          <a:noFill/>
        </p:spPr>
        <p:txBody>
          <a:bodyPr wrap="none" rtlCol="0">
            <a:spAutoFit/>
          </a:bodyPr>
          <a:lstStyle/>
          <a:p>
            <a:r>
              <a:rPr lang="en-US" dirty="0" err="1"/>
              <a:t>SeaPRISM</a:t>
            </a:r>
            <a:endParaRPr lang="en-US" dirty="0"/>
          </a:p>
          <a:p>
            <a:r>
              <a:rPr lang="en-US" dirty="0"/>
              <a:t>locations</a:t>
            </a:r>
          </a:p>
        </p:txBody>
      </p:sp>
      <p:pic>
        <p:nvPicPr>
          <p:cNvPr id="97" name="Picture 9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111C149-CAD5-4249-A467-09D5BA4AA69E}"/>
              </a:ext>
            </a:extLst>
          </p:cNvPr>
          <p:cNvPicPr>
            <a:picLocks noChangeAspect="1"/>
          </p:cNvPicPr>
          <p:nvPr/>
        </p:nvPicPr>
        <p:blipFill rotWithShape="1">
          <a:blip r:embed="rId11"/>
          <a:srcRect l="7498" t="30344" b="34130"/>
          <a:stretch/>
        </p:blipFill>
        <p:spPr>
          <a:xfrm>
            <a:off x="18101072" y="5018975"/>
            <a:ext cx="7189663" cy="3573316"/>
          </a:xfrm>
          <a:prstGeom prst="rect">
            <a:avLst/>
          </a:prstGeom>
        </p:spPr>
      </p:pic>
      <p:sp>
        <p:nvSpPr>
          <p:cNvPr id="67" name="Rounded Rectangle 6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6B5E7AD8-5B51-394B-AC7E-348D9C519C9B}"/>
              </a:ext>
            </a:extLst>
          </p:cNvPr>
          <p:cNvSpPr/>
          <p:nvPr/>
        </p:nvSpPr>
        <p:spPr>
          <a:xfrm>
            <a:off x="20386876" y="22352597"/>
            <a:ext cx="12337200" cy="10540142"/>
          </a:xfrm>
          <a:prstGeom prst="roundRect">
            <a:avLst>
              <a:gd name="adj" fmla="val 3102"/>
            </a:avLst>
          </a:prstGeom>
          <a:no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TextBox 7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B5F14E25-41D0-1747-B719-39754C690BE4}"/>
              </a:ext>
            </a:extLst>
          </p:cNvPr>
          <p:cNvSpPr txBox="1"/>
          <p:nvPr/>
        </p:nvSpPr>
        <p:spPr>
          <a:xfrm>
            <a:off x="23477104" y="21667987"/>
            <a:ext cx="6608193" cy="646331"/>
          </a:xfrm>
          <a:prstGeom prst="rect">
            <a:avLst/>
          </a:prstGeom>
          <a:noFill/>
        </p:spPr>
        <p:txBody>
          <a:bodyPr wrap="square" rtlCol="0">
            <a:spAutoFit/>
          </a:bodyPr>
          <a:lstStyle/>
          <a:p>
            <a:r>
              <a:rPr lang="en-US" sz="3600" b="1" dirty="0"/>
              <a:t>Atmospheric Aerosol Properties</a:t>
            </a:r>
          </a:p>
        </p:txBody>
      </p:sp>
      <p:pic>
        <p:nvPicPr>
          <p:cNvPr id="135" name="Picture 134" descr="A close up of a map&#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25AB0D3-F23C-7542-9D38-A589BC0D7268}"/>
              </a:ext>
            </a:extLst>
          </p:cNvPr>
          <p:cNvPicPr>
            <a:picLocks noChangeAspect="1"/>
          </p:cNvPicPr>
          <p:nvPr/>
        </p:nvPicPr>
        <p:blipFill rotWithShape="1">
          <a:blip r:embed="rId12"/>
          <a:srcRect l="5174" t="7061" r="6277" b="7289"/>
          <a:stretch/>
        </p:blipFill>
        <p:spPr>
          <a:xfrm>
            <a:off x="8403514" y="30353071"/>
            <a:ext cx="3701465" cy="3132729"/>
          </a:xfrm>
          <a:prstGeom prst="rect">
            <a:avLst/>
          </a:prstGeom>
        </p:spPr>
      </p:pic>
      <p:pic>
        <p:nvPicPr>
          <p:cNvPr id="133" name="Picture 132" descr="A close up of a map&#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6D451E4E-1AC9-B944-BE27-A4A6ACB015AD}"/>
              </a:ext>
            </a:extLst>
          </p:cNvPr>
          <p:cNvPicPr>
            <a:picLocks noChangeAspect="1"/>
          </p:cNvPicPr>
          <p:nvPr/>
        </p:nvPicPr>
        <p:blipFill rotWithShape="1">
          <a:blip r:embed="rId13"/>
          <a:srcRect l="4990" t="6970" r="6068" b="7822"/>
          <a:stretch/>
        </p:blipFill>
        <p:spPr>
          <a:xfrm>
            <a:off x="8324770" y="23232730"/>
            <a:ext cx="3733721" cy="3116573"/>
          </a:xfrm>
          <a:prstGeom prst="rect">
            <a:avLst/>
          </a:prstGeom>
        </p:spPr>
      </p:pic>
      <p:sp>
        <p:nvSpPr>
          <p:cNvPr id="68" name="Rounded Rectangle 6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66BE8AC7-28C0-A444-A03A-B7CA31799F7B}"/>
              </a:ext>
            </a:extLst>
          </p:cNvPr>
          <p:cNvSpPr/>
          <p:nvPr/>
        </p:nvSpPr>
        <p:spPr>
          <a:xfrm>
            <a:off x="92406" y="22352597"/>
            <a:ext cx="11924048" cy="14236093"/>
          </a:xfrm>
          <a:prstGeom prst="roundRect">
            <a:avLst>
              <a:gd name="adj" fmla="val 2114"/>
            </a:avLst>
          </a:prstGeom>
          <a:no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1" name="Picture 120" descr="A close up of a map&#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21687143-A1FA-3441-AE24-A2A3F7942238}"/>
              </a:ext>
            </a:extLst>
          </p:cNvPr>
          <p:cNvPicPr>
            <a:picLocks noChangeAspect="1"/>
          </p:cNvPicPr>
          <p:nvPr/>
        </p:nvPicPr>
        <p:blipFill rotWithShape="1">
          <a:blip r:embed="rId14"/>
          <a:srcRect l="4731" t="4151" r="6829" b="7265"/>
          <a:stretch/>
        </p:blipFill>
        <p:spPr>
          <a:xfrm>
            <a:off x="975325" y="23129618"/>
            <a:ext cx="3696858" cy="3240055"/>
          </a:xfrm>
          <a:prstGeom prst="rect">
            <a:avLst/>
          </a:prstGeom>
        </p:spPr>
      </p:pic>
      <p:sp>
        <p:nvSpPr>
          <p:cNvPr id="125" name="TextBox 12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908F984-DB1F-0440-818B-381B9DA7A2D4}"/>
              </a:ext>
            </a:extLst>
          </p:cNvPr>
          <p:cNvSpPr txBox="1"/>
          <p:nvPr/>
        </p:nvSpPr>
        <p:spPr>
          <a:xfrm>
            <a:off x="1875709" y="22768326"/>
            <a:ext cx="2450439" cy="461665"/>
          </a:xfrm>
          <a:prstGeom prst="rect">
            <a:avLst/>
          </a:prstGeom>
          <a:solidFill>
            <a:schemeClr val="bg1"/>
          </a:solidFill>
        </p:spPr>
        <p:txBody>
          <a:bodyPr wrap="square" rtlCol="0">
            <a:spAutoFit/>
          </a:bodyPr>
          <a:lstStyle/>
          <a:p>
            <a:pPr algn="ctr"/>
            <a:r>
              <a:rPr lang="en-US" sz="2400" b="1" dirty="0"/>
              <a:t>Lake Erie </a:t>
            </a:r>
          </a:p>
        </p:txBody>
      </p:sp>
      <p:sp>
        <p:nvSpPr>
          <p:cNvPr id="126" name="TextBox 12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E16AB7F-6584-2C49-96BE-0CEDB3FB1601}"/>
              </a:ext>
            </a:extLst>
          </p:cNvPr>
          <p:cNvSpPr txBox="1"/>
          <p:nvPr/>
        </p:nvSpPr>
        <p:spPr>
          <a:xfrm>
            <a:off x="5863461" y="22768326"/>
            <a:ext cx="1496023" cy="461665"/>
          </a:xfrm>
          <a:prstGeom prst="rect">
            <a:avLst/>
          </a:prstGeom>
          <a:noFill/>
        </p:spPr>
        <p:txBody>
          <a:bodyPr wrap="none" rtlCol="0">
            <a:spAutoFit/>
          </a:bodyPr>
          <a:lstStyle/>
          <a:p>
            <a:r>
              <a:rPr lang="en-US" sz="2400" b="1" dirty="0"/>
              <a:t>Green Bay</a:t>
            </a:r>
          </a:p>
        </p:txBody>
      </p:sp>
      <p:sp>
        <p:nvSpPr>
          <p:cNvPr id="127" name="TextBox 12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D014DB2-CA68-3A43-B4FE-1A6232BE0239}"/>
              </a:ext>
            </a:extLst>
          </p:cNvPr>
          <p:cNvSpPr txBox="1"/>
          <p:nvPr/>
        </p:nvSpPr>
        <p:spPr>
          <a:xfrm>
            <a:off x="9116518" y="22743234"/>
            <a:ext cx="2422358" cy="461665"/>
          </a:xfrm>
          <a:prstGeom prst="rect">
            <a:avLst/>
          </a:prstGeom>
          <a:noFill/>
        </p:spPr>
        <p:txBody>
          <a:bodyPr wrap="none" rtlCol="0">
            <a:spAutoFit/>
          </a:bodyPr>
          <a:lstStyle/>
          <a:p>
            <a:r>
              <a:rPr lang="en-US" sz="2400" b="1" dirty="0"/>
              <a:t>Lake </a:t>
            </a:r>
            <a:r>
              <a:rPr lang="en-US" sz="2400" b="1" dirty="0" err="1" smtClean="0"/>
              <a:t>Okebechoee</a:t>
            </a:r>
            <a:endParaRPr lang="en-US" sz="2400" b="1" dirty="0"/>
          </a:p>
        </p:txBody>
      </p:sp>
      <p:pic>
        <p:nvPicPr>
          <p:cNvPr id="129" name="Picture 128" descr="A close up of a map&#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3608F46-C2E9-334B-8E8C-373F0C25B58C}"/>
              </a:ext>
            </a:extLst>
          </p:cNvPr>
          <p:cNvPicPr>
            <a:picLocks noChangeAspect="1"/>
          </p:cNvPicPr>
          <p:nvPr/>
        </p:nvPicPr>
        <p:blipFill rotWithShape="1">
          <a:blip r:embed="rId15"/>
          <a:srcRect l="4372" r="5009" b="7652"/>
          <a:stretch/>
        </p:blipFill>
        <p:spPr>
          <a:xfrm>
            <a:off x="956275" y="26483599"/>
            <a:ext cx="3787954" cy="3377691"/>
          </a:xfrm>
          <a:prstGeom prst="rect">
            <a:avLst/>
          </a:prstGeom>
        </p:spPr>
      </p:pic>
      <p:pic>
        <p:nvPicPr>
          <p:cNvPr id="131" name="Picture 130" descr="A close up of a map&#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9CC76128-1FEB-7F40-8965-DBF0EF200F9E}"/>
              </a:ext>
            </a:extLst>
          </p:cNvPr>
          <p:cNvPicPr>
            <a:picLocks noChangeAspect="1"/>
          </p:cNvPicPr>
          <p:nvPr/>
        </p:nvPicPr>
        <p:blipFill rotWithShape="1">
          <a:blip r:embed="rId16"/>
          <a:srcRect l="5628" b="7289"/>
          <a:stretch/>
        </p:blipFill>
        <p:spPr>
          <a:xfrm>
            <a:off x="1008743" y="30102247"/>
            <a:ext cx="3944834" cy="3489325"/>
          </a:xfrm>
          <a:prstGeom prst="rect">
            <a:avLst/>
          </a:prstGeom>
        </p:spPr>
      </p:pic>
      <p:pic>
        <p:nvPicPr>
          <p:cNvPr id="35" name="Picture 3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BD5A6192-CB34-7A47-86B0-1842240132D0}"/>
              </a:ext>
            </a:extLst>
          </p:cNvPr>
          <p:cNvPicPr>
            <a:picLocks noChangeAspect="1"/>
          </p:cNvPicPr>
          <p:nvPr/>
        </p:nvPicPr>
        <p:blipFill rotWithShape="1">
          <a:blip r:embed="rId17"/>
          <a:srcRect l="8668" t="20949" r="8364" b="22332"/>
          <a:stretch/>
        </p:blipFill>
        <p:spPr>
          <a:xfrm>
            <a:off x="4722348" y="23129618"/>
            <a:ext cx="3778350" cy="3342719"/>
          </a:xfrm>
          <a:prstGeom prst="rect">
            <a:avLst/>
          </a:prstGeom>
        </p:spPr>
      </p:pic>
      <p:pic>
        <p:nvPicPr>
          <p:cNvPr id="40" name="Picture 3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8B69CF8-19EF-4041-9D6E-82123D54E9B2}"/>
              </a:ext>
            </a:extLst>
          </p:cNvPr>
          <p:cNvPicPr>
            <a:picLocks noChangeAspect="1"/>
          </p:cNvPicPr>
          <p:nvPr/>
        </p:nvPicPr>
        <p:blipFill rotWithShape="1">
          <a:blip r:embed="rId18"/>
          <a:srcRect l="8781" t="19864" r="7766" b="22264"/>
          <a:stretch/>
        </p:blipFill>
        <p:spPr>
          <a:xfrm>
            <a:off x="4668029" y="30204091"/>
            <a:ext cx="3656741" cy="3311428"/>
          </a:xfrm>
          <a:prstGeom prst="rect">
            <a:avLst/>
          </a:prstGeom>
        </p:spPr>
      </p:pic>
      <p:pic>
        <p:nvPicPr>
          <p:cNvPr id="47" name="Picture 46" descr="A picture containing green, water, sitting, broccoli&#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5D02E0B-AC0C-DF4D-83D9-E34DB8C0F059}"/>
              </a:ext>
            </a:extLst>
          </p:cNvPr>
          <p:cNvPicPr>
            <a:picLocks noChangeAspect="1"/>
          </p:cNvPicPr>
          <p:nvPr/>
        </p:nvPicPr>
        <p:blipFill>
          <a:blip r:embed="rId19"/>
          <a:stretch>
            <a:fillRect/>
          </a:stretch>
        </p:blipFill>
        <p:spPr>
          <a:xfrm>
            <a:off x="211851" y="15051550"/>
            <a:ext cx="3495454" cy="4135527"/>
          </a:xfrm>
          <a:prstGeom prst="rect">
            <a:avLst/>
          </a:prstGeom>
        </p:spPr>
      </p:pic>
      <p:sp>
        <p:nvSpPr>
          <p:cNvPr id="102" name="Rectangle 10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0A4E61F-1194-0348-A058-4A3A7012BD77}"/>
              </a:ext>
            </a:extLst>
          </p:cNvPr>
          <p:cNvSpPr/>
          <p:nvPr/>
        </p:nvSpPr>
        <p:spPr>
          <a:xfrm>
            <a:off x="342720" y="37998545"/>
            <a:ext cx="32381355" cy="307761"/>
          </a:xfrm>
          <a:prstGeom prst="rect">
            <a:avLst/>
          </a:prstGeom>
          <a:solidFill>
            <a:srgbClr val="76C462"/>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4" name="Rounded Rectangle 10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059240F-5170-B44B-B944-98E6B9C80991}"/>
              </a:ext>
            </a:extLst>
          </p:cNvPr>
          <p:cNvSpPr/>
          <p:nvPr/>
        </p:nvSpPr>
        <p:spPr>
          <a:xfrm>
            <a:off x="10923235" y="4964977"/>
            <a:ext cx="21844196" cy="16606916"/>
          </a:xfrm>
          <a:prstGeom prst="roundRect">
            <a:avLst>
              <a:gd name="adj" fmla="val 2114"/>
            </a:avLst>
          </a:prstGeom>
          <a:no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8" name="Group 10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3530C63-1C0E-A84D-AFAF-8DE448ACE2E2}"/>
              </a:ext>
            </a:extLst>
          </p:cNvPr>
          <p:cNvGrpSpPr/>
          <p:nvPr/>
        </p:nvGrpSpPr>
        <p:grpSpPr>
          <a:xfrm>
            <a:off x="8887262" y="17598594"/>
            <a:ext cx="182880" cy="182880"/>
            <a:chOff x="9456614" y="12543692"/>
            <a:chExt cx="182880" cy="182880"/>
          </a:xfrm>
        </p:grpSpPr>
        <p:sp>
          <p:nvSpPr>
            <p:cNvPr id="110" name="Oval 10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A8871DD-2A28-5E49-BDC5-17CD2F346CB8}"/>
                </a:ext>
              </a:extLst>
            </p:cNvPr>
            <p:cNvSpPr/>
            <p:nvPr/>
          </p:nvSpPr>
          <p:spPr>
            <a:xfrm>
              <a:off x="9456614" y="12543692"/>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Oval 11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378B7B1-71C4-A542-8015-0176B492AEEB}"/>
                </a:ext>
              </a:extLst>
            </p:cNvPr>
            <p:cNvSpPr/>
            <p:nvPr/>
          </p:nvSpPr>
          <p:spPr>
            <a:xfrm>
              <a:off x="9525681" y="12611684"/>
              <a:ext cx="45719" cy="457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4" name="Group 11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D6F54643-41BA-204F-9088-68322DF5B05D}"/>
              </a:ext>
            </a:extLst>
          </p:cNvPr>
          <p:cNvGrpSpPr/>
          <p:nvPr/>
        </p:nvGrpSpPr>
        <p:grpSpPr>
          <a:xfrm>
            <a:off x="4901968" y="16937975"/>
            <a:ext cx="182880" cy="182880"/>
            <a:chOff x="9456614" y="12543692"/>
            <a:chExt cx="182880" cy="182880"/>
          </a:xfrm>
        </p:grpSpPr>
        <p:sp>
          <p:nvSpPr>
            <p:cNvPr id="116" name="Oval 11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502148A-FFAE-EF4D-9BA2-D8A3DAE090BE}"/>
                </a:ext>
              </a:extLst>
            </p:cNvPr>
            <p:cNvSpPr/>
            <p:nvPr/>
          </p:nvSpPr>
          <p:spPr>
            <a:xfrm>
              <a:off x="9456614" y="12543692"/>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Oval 11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AAAC8FD-78B8-BD4F-9B4B-2435ED22A7CC}"/>
                </a:ext>
              </a:extLst>
            </p:cNvPr>
            <p:cNvSpPr/>
            <p:nvPr/>
          </p:nvSpPr>
          <p:spPr>
            <a:xfrm>
              <a:off x="9525681" y="12611684"/>
              <a:ext cx="45719" cy="457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0" name="Group 11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2C42CA37-BF01-AA4C-94A4-8A4F37D792A6}"/>
              </a:ext>
            </a:extLst>
          </p:cNvPr>
          <p:cNvGrpSpPr/>
          <p:nvPr/>
        </p:nvGrpSpPr>
        <p:grpSpPr>
          <a:xfrm>
            <a:off x="708411" y="18420312"/>
            <a:ext cx="182880" cy="182880"/>
            <a:chOff x="9456614" y="12543692"/>
            <a:chExt cx="182880" cy="182880"/>
          </a:xfrm>
        </p:grpSpPr>
        <p:sp>
          <p:nvSpPr>
            <p:cNvPr id="122" name="Oval 12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DC42B1A-F1AD-EF41-973B-7B879345A851}"/>
                </a:ext>
              </a:extLst>
            </p:cNvPr>
            <p:cNvSpPr/>
            <p:nvPr/>
          </p:nvSpPr>
          <p:spPr>
            <a:xfrm>
              <a:off x="9456614" y="12543692"/>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Oval 12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D1A59005-D10A-F245-80B6-5CD70C79916A}"/>
                </a:ext>
              </a:extLst>
            </p:cNvPr>
            <p:cNvSpPr/>
            <p:nvPr/>
          </p:nvSpPr>
          <p:spPr>
            <a:xfrm>
              <a:off x="9525681" y="12611684"/>
              <a:ext cx="45719" cy="457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6" name="TextBox 5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4FB365D-0681-A34C-86C5-70C266371478}"/>
              </a:ext>
            </a:extLst>
          </p:cNvPr>
          <p:cNvSpPr txBox="1"/>
          <p:nvPr/>
        </p:nvSpPr>
        <p:spPr>
          <a:xfrm>
            <a:off x="585422" y="34140038"/>
            <a:ext cx="11223564" cy="2246769"/>
          </a:xfrm>
          <a:prstGeom prst="rect">
            <a:avLst/>
          </a:prstGeom>
          <a:noFill/>
        </p:spPr>
        <p:txBody>
          <a:bodyPr wrap="square" rtlCol="0">
            <a:spAutoFit/>
          </a:bodyPr>
          <a:lstStyle/>
          <a:p>
            <a:pPr marL="285750" indent="-285750">
              <a:buFont typeface="Arial" panose="020B0604020202020204" pitchFamily="34" charset="0"/>
              <a:buChar char="•"/>
            </a:pPr>
            <a:r>
              <a:rPr lang="en-US" sz="2800" dirty="0" err="1"/>
              <a:t>SeaDAS</a:t>
            </a:r>
            <a:r>
              <a:rPr lang="en-US" sz="2800" dirty="0" smtClean="0"/>
              <a:t> AC  NIR </a:t>
            </a:r>
            <a:r>
              <a:rPr lang="en-US" sz="2800" dirty="0"/>
              <a:t>iterative scheme (default)</a:t>
            </a:r>
            <a:r>
              <a:rPr lang="en-US" sz="2800" dirty="0" smtClean="0"/>
              <a:t> on the top row works </a:t>
            </a:r>
            <a:r>
              <a:rPr lang="en-US" sz="2800" dirty="0"/>
              <a:t>better in Lake Erie than in either Green Bay or Lake Okeechobee.</a:t>
            </a:r>
          </a:p>
          <a:p>
            <a:pPr marL="285750" indent="-285750">
              <a:buFont typeface="Arial" panose="020B0604020202020204" pitchFamily="34" charset="0"/>
              <a:buChar char="•"/>
            </a:pPr>
            <a:r>
              <a:rPr lang="en-US" sz="2800" dirty="0"/>
              <a:t>Lake O shows lowest performance, with a large negative bias</a:t>
            </a:r>
          </a:p>
          <a:p>
            <a:pPr marL="285750" indent="-285750">
              <a:buFont typeface="Arial" panose="020B0604020202020204" pitchFamily="34" charset="0"/>
              <a:buChar char="•"/>
            </a:pPr>
            <a:r>
              <a:rPr lang="en-US" sz="2800" dirty="0"/>
              <a:t>MUMM reduces negative </a:t>
            </a:r>
            <a:r>
              <a:rPr lang="en-US" sz="2800" dirty="0" err="1"/>
              <a:t>R</a:t>
            </a:r>
            <a:r>
              <a:rPr lang="en-US" sz="2800" baseline="-25000" dirty="0" err="1"/>
              <a:t>rs</a:t>
            </a:r>
            <a:r>
              <a:rPr lang="en-US" sz="2800" dirty="0"/>
              <a:t> in all systems, but also has higher values in blue bands.</a:t>
            </a:r>
          </a:p>
        </p:txBody>
      </p:sp>
      <p:graphicFrame>
        <p:nvGraphicFramePr>
          <p:cNvPr id="58" name="Table 5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5EDFD29-1F90-1D4F-9C0E-E75D1A9DBB05}"/>
              </a:ext>
            </a:extLst>
          </p:cNvPr>
          <p:cNvGraphicFramePr>
            <a:graphicFrameLocks noGrp="1"/>
          </p:cNvGraphicFramePr>
          <p:nvPr>
            <p:extLst>
              <p:ext uri="{D42A27DB-BD31-4B8C-83A1-F6EECF244321}">
                <p14:mod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836769864"/>
              </p:ext>
            </p:extLst>
          </p:nvPr>
        </p:nvGraphicFramePr>
        <p:xfrm>
          <a:off x="690991" y="8911884"/>
          <a:ext cx="4571492" cy="2062480"/>
        </p:xfrm>
        <a:graphic>
          <a:graphicData uri="http://schemas.openxmlformats.org/drawingml/2006/table">
            <a:tbl>
              <a:tblPr firstRow="1" bandRow="1">
                <a:tableStyleId>{5C22544A-7EE6-4342-B048-85BDC9FD1C3A}</a:tableStyleId>
              </a:tblPr>
              <a:tblGrid>
                <a:gridCol w="1142873">
                  <a:extLst>
                    <a:ext uri="{9D8B030D-6E8A-4147-A177-3AD203B41FA5}">
                      <a16:col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val="1218158646"/>
                    </a:ext>
                  </a:extLst>
                </a:gridCol>
                <a:gridCol w="1142873">
                  <a:extLst>
                    <a:ext uri="{9D8B030D-6E8A-4147-A177-3AD203B41FA5}">
                      <a16:col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val="3746261343"/>
                    </a:ext>
                  </a:extLst>
                </a:gridCol>
                <a:gridCol w="1142873">
                  <a:extLst>
                    <a:ext uri="{9D8B030D-6E8A-4147-A177-3AD203B41FA5}">
                      <a16:col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val="3167948631"/>
                    </a:ext>
                  </a:extLst>
                </a:gridCol>
                <a:gridCol w="1142873">
                  <a:extLst>
                    <a:ext uri="{9D8B030D-6E8A-4147-A177-3AD203B41FA5}">
                      <a16:col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val="1738620630"/>
                    </a:ext>
                  </a:extLst>
                </a:gridCol>
              </a:tblGrid>
              <a:tr h="370840">
                <a:tc>
                  <a:txBody>
                    <a:bodyPr/>
                    <a:lstStyle/>
                    <a:p>
                      <a:endParaRPr lang="en-US" sz="1600" dirty="0"/>
                    </a:p>
                  </a:txBody>
                  <a:tcPr/>
                </a:tc>
                <a:tc>
                  <a:txBody>
                    <a:bodyPr/>
                    <a:lstStyle/>
                    <a:p>
                      <a:pPr algn="ctr"/>
                      <a:r>
                        <a:rPr lang="en-US" sz="1600" dirty="0"/>
                        <a:t>Depth</a:t>
                      </a:r>
                    </a:p>
                    <a:p>
                      <a:pPr algn="ctr"/>
                      <a:r>
                        <a:rPr lang="en-US" sz="1600" dirty="0"/>
                        <a:t>(m)</a:t>
                      </a:r>
                    </a:p>
                  </a:txBody>
                  <a:tcPr/>
                </a:tc>
                <a:tc>
                  <a:txBody>
                    <a:bodyPr/>
                    <a:lstStyle/>
                    <a:p>
                      <a:pPr marL="0" marR="0" lvl="0" indent="0" algn="ctr" defTabSz="3291840" rtl="0" eaLnBrk="1" fontAlgn="auto" latinLnBrk="0" hangingPunct="1">
                        <a:lnSpc>
                          <a:spcPct val="100000"/>
                        </a:lnSpc>
                        <a:spcBef>
                          <a:spcPts val="0"/>
                        </a:spcBef>
                        <a:spcAft>
                          <a:spcPts val="0"/>
                        </a:spcAft>
                        <a:buClrTx/>
                        <a:buSzTx/>
                        <a:buFontTx/>
                        <a:buNone/>
                        <a:tabLst/>
                        <a:defRPr/>
                      </a:pPr>
                      <a:r>
                        <a:rPr lang="en-US" sz="1600" dirty="0"/>
                        <a:t>Nearest Land (km)</a:t>
                      </a:r>
                    </a:p>
                  </a:txBody>
                  <a:tcPr/>
                </a:tc>
                <a:tc>
                  <a:txBody>
                    <a:bodyPr/>
                    <a:lstStyle/>
                    <a:p>
                      <a:pPr marL="0" marR="0" lvl="0" indent="0" algn="ctr" defTabSz="3291840" rtl="0" eaLnBrk="1" fontAlgn="auto" latinLnBrk="0" hangingPunct="1">
                        <a:lnSpc>
                          <a:spcPct val="100000"/>
                        </a:lnSpc>
                        <a:spcBef>
                          <a:spcPts val="0"/>
                        </a:spcBef>
                        <a:spcAft>
                          <a:spcPts val="0"/>
                        </a:spcAft>
                        <a:buClrTx/>
                        <a:buSzTx/>
                        <a:buFontTx/>
                        <a:buNone/>
                        <a:tabLst/>
                        <a:defRPr/>
                      </a:pPr>
                      <a:r>
                        <a:rPr lang="en-US" sz="1600" dirty="0"/>
                        <a:t>% pass to L1.5</a:t>
                      </a:r>
                    </a:p>
                  </a:txBody>
                  <a:tcPr/>
                </a:tc>
                <a:extLst>
                  <a:ext uri="{0D108BD9-81ED-4DB2-BD59-A6C34878D82A}">
                    <a16:row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val="1540925486"/>
                  </a:ext>
                </a:extLst>
              </a:tr>
              <a:tr h="370840">
                <a:tc>
                  <a:txBody>
                    <a:bodyPr/>
                    <a:lstStyle/>
                    <a:p>
                      <a:pPr marL="0" marR="0" lvl="0" indent="0" algn="l" defTabSz="3291840" rtl="0" eaLnBrk="1" fontAlgn="auto" latinLnBrk="0" hangingPunct="1">
                        <a:lnSpc>
                          <a:spcPct val="100000"/>
                        </a:lnSpc>
                        <a:spcBef>
                          <a:spcPts val="0"/>
                        </a:spcBef>
                        <a:spcAft>
                          <a:spcPts val="0"/>
                        </a:spcAft>
                        <a:buClrTx/>
                        <a:buSzTx/>
                        <a:buFontTx/>
                        <a:buNone/>
                        <a:tabLst/>
                        <a:defRPr/>
                      </a:pPr>
                      <a:r>
                        <a:rPr lang="en-US" sz="1600" dirty="0"/>
                        <a:t>Lake Erie</a:t>
                      </a:r>
                    </a:p>
                  </a:txBody>
                  <a:tcPr/>
                </a:tc>
                <a:tc>
                  <a:txBody>
                    <a:bodyPr/>
                    <a:lstStyle/>
                    <a:p>
                      <a:pPr algn="ctr"/>
                      <a:r>
                        <a:rPr lang="en-US" sz="1600" dirty="0"/>
                        <a:t>8</a:t>
                      </a:r>
                    </a:p>
                  </a:txBody>
                  <a:tcPr/>
                </a:tc>
                <a:tc>
                  <a:txBody>
                    <a:bodyPr/>
                    <a:lstStyle/>
                    <a:p>
                      <a:pPr algn="ctr"/>
                      <a:r>
                        <a:rPr lang="en-US" sz="1600" dirty="0"/>
                        <a:t>13</a:t>
                      </a:r>
                    </a:p>
                  </a:txBody>
                  <a:tcPr/>
                </a:tc>
                <a:tc>
                  <a:txBody>
                    <a:bodyPr/>
                    <a:lstStyle/>
                    <a:p>
                      <a:pPr algn="ctr"/>
                      <a:r>
                        <a:rPr lang="en-US" sz="1600" dirty="0"/>
                        <a:t>36.6</a:t>
                      </a:r>
                    </a:p>
                  </a:txBody>
                  <a:tcPr/>
                </a:tc>
                <a:extLst>
                  <a:ext uri="{0D108BD9-81ED-4DB2-BD59-A6C34878D82A}">
                    <a16:row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val="751808773"/>
                  </a:ext>
                </a:extLst>
              </a:tr>
              <a:tr h="370840">
                <a:tc>
                  <a:txBody>
                    <a:bodyPr/>
                    <a:lstStyle/>
                    <a:p>
                      <a:pPr marL="0" marR="0" lvl="0" indent="0" algn="l" defTabSz="3291840" rtl="0" eaLnBrk="1" fontAlgn="auto" latinLnBrk="0" hangingPunct="1">
                        <a:lnSpc>
                          <a:spcPct val="100000"/>
                        </a:lnSpc>
                        <a:spcBef>
                          <a:spcPts val="0"/>
                        </a:spcBef>
                        <a:spcAft>
                          <a:spcPts val="0"/>
                        </a:spcAft>
                        <a:buClrTx/>
                        <a:buSzTx/>
                        <a:buFontTx/>
                        <a:buNone/>
                        <a:tabLst/>
                        <a:defRPr/>
                      </a:pPr>
                      <a:r>
                        <a:rPr lang="en-US" sz="1600" dirty="0"/>
                        <a:t>Green Bay</a:t>
                      </a:r>
                    </a:p>
                  </a:txBody>
                  <a:tcPr/>
                </a:tc>
                <a:tc>
                  <a:txBody>
                    <a:bodyPr/>
                    <a:lstStyle/>
                    <a:p>
                      <a:pPr algn="ctr"/>
                      <a:r>
                        <a:rPr lang="en-US" sz="1600" dirty="0" smtClean="0"/>
                        <a:t>6.5</a:t>
                      </a:r>
                      <a:endParaRPr lang="en-US" sz="1600" dirty="0"/>
                    </a:p>
                  </a:txBody>
                  <a:tcPr/>
                </a:tc>
                <a:tc>
                  <a:txBody>
                    <a:bodyPr/>
                    <a:lstStyle/>
                    <a:p>
                      <a:pPr algn="ctr"/>
                      <a:r>
                        <a:rPr lang="en-US" sz="1600" dirty="0"/>
                        <a:t>4</a:t>
                      </a:r>
                    </a:p>
                  </a:txBody>
                  <a:tcPr/>
                </a:tc>
                <a:tc>
                  <a:txBody>
                    <a:bodyPr/>
                    <a:lstStyle/>
                    <a:p>
                      <a:pPr algn="ctr"/>
                      <a:r>
                        <a:rPr lang="en-US" sz="1600" dirty="0"/>
                        <a:t>23.7</a:t>
                      </a:r>
                    </a:p>
                  </a:txBody>
                  <a:tcPr/>
                </a:tc>
                <a:extLst>
                  <a:ext uri="{0D108BD9-81ED-4DB2-BD59-A6C34878D82A}">
                    <a16:row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val="369530189"/>
                  </a:ext>
                </a:extLst>
              </a:tr>
              <a:tr h="370840">
                <a:tc>
                  <a:txBody>
                    <a:bodyPr/>
                    <a:lstStyle/>
                    <a:p>
                      <a:r>
                        <a:rPr lang="en-US" sz="1600" dirty="0"/>
                        <a:t>Lake Okee</a:t>
                      </a:r>
                    </a:p>
                  </a:txBody>
                  <a:tcPr/>
                </a:tc>
                <a:tc>
                  <a:txBody>
                    <a:bodyPr/>
                    <a:lstStyle/>
                    <a:p>
                      <a:pPr algn="ctr"/>
                      <a:r>
                        <a:rPr lang="en-US" sz="1600" dirty="0"/>
                        <a:t>5</a:t>
                      </a:r>
                    </a:p>
                  </a:txBody>
                  <a:tcPr/>
                </a:tc>
                <a:tc>
                  <a:txBody>
                    <a:bodyPr/>
                    <a:lstStyle/>
                    <a:p>
                      <a:pPr algn="ctr"/>
                      <a:r>
                        <a:rPr lang="en-US" sz="1600" dirty="0"/>
                        <a:t>13</a:t>
                      </a:r>
                    </a:p>
                  </a:txBody>
                  <a:tcPr/>
                </a:tc>
                <a:tc>
                  <a:txBody>
                    <a:bodyPr/>
                    <a:lstStyle/>
                    <a:p>
                      <a:pPr algn="ctr"/>
                      <a:r>
                        <a:rPr lang="en-US" sz="1600" dirty="0"/>
                        <a:t>13.3</a:t>
                      </a:r>
                    </a:p>
                  </a:txBody>
                  <a:tcPr/>
                </a:tc>
                <a:extLst>
                  <a:ext uri="{0D108BD9-81ED-4DB2-BD59-A6C34878D82A}">
                    <a16:row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val="2992870212"/>
                  </a:ext>
                </a:extLst>
              </a:tr>
              <a:tr h="370840">
                <a:tc>
                  <a:txBody>
                    <a:bodyPr/>
                    <a:lstStyle/>
                    <a:p>
                      <a:r>
                        <a:rPr lang="en-US" sz="1600" dirty="0"/>
                        <a:t>MVCO</a:t>
                      </a:r>
                    </a:p>
                  </a:txBody>
                  <a:tcPr/>
                </a:tc>
                <a:tc>
                  <a:txBody>
                    <a:bodyPr/>
                    <a:lstStyle/>
                    <a:p>
                      <a:pPr algn="ctr"/>
                      <a:r>
                        <a:rPr lang="en-US" sz="1600" dirty="0" smtClean="0"/>
                        <a:t>16</a:t>
                      </a:r>
                      <a:endParaRPr lang="en-US" sz="1600" dirty="0"/>
                    </a:p>
                  </a:txBody>
                  <a:tcPr/>
                </a:tc>
                <a:tc>
                  <a:txBody>
                    <a:bodyPr/>
                    <a:lstStyle/>
                    <a:p>
                      <a:pPr algn="ctr"/>
                      <a:r>
                        <a:rPr lang="en-US" sz="1600" dirty="0"/>
                        <a:t>4</a:t>
                      </a:r>
                    </a:p>
                  </a:txBody>
                  <a:tcPr/>
                </a:tc>
                <a:tc>
                  <a:txBody>
                    <a:bodyPr/>
                    <a:lstStyle/>
                    <a:p>
                      <a:pPr algn="ctr"/>
                      <a:r>
                        <a:rPr lang="en-US" sz="1600" dirty="0"/>
                        <a:t>31.7</a:t>
                      </a:r>
                    </a:p>
                  </a:txBody>
                  <a:tcPr/>
                </a:tc>
                <a:extLst>
                  <a:ext uri="{0D108BD9-81ED-4DB2-BD59-A6C34878D82A}">
                    <a16:row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val="853681187"/>
                  </a:ext>
                </a:extLst>
              </a:tr>
            </a:tbl>
          </a:graphicData>
        </a:graphic>
      </p:graphicFrame>
      <p:sp>
        <p:nvSpPr>
          <p:cNvPr id="130" name="Rectangle 12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B9A7101-7A12-F346-A4B8-05D80667308F}"/>
              </a:ext>
            </a:extLst>
          </p:cNvPr>
          <p:cNvSpPr/>
          <p:nvPr/>
        </p:nvSpPr>
        <p:spPr>
          <a:xfrm>
            <a:off x="4980058" y="14758190"/>
            <a:ext cx="1018805" cy="369332"/>
          </a:xfrm>
          <a:prstGeom prst="rect">
            <a:avLst/>
          </a:prstGeom>
        </p:spPr>
        <p:txBody>
          <a:bodyPr wrap="none">
            <a:spAutoFit/>
          </a:bodyPr>
          <a:lstStyle/>
          <a:p>
            <a:r>
              <a:rPr lang="en-US" dirty="0"/>
              <a:t>Lake Erie</a:t>
            </a:r>
          </a:p>
        </p:txBody>
      </p:sp>
      <p:sp>
        <p:nvSpPr>
          <p:cNvPr id="142" name="Rectangle 14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6E17B92-BAA6-5F49-8073-18FE5DE09D91}"/>
              </a:ext>
            </a:extLst>
          </p:cNvPr>
          <p:cNvSpPr/>
          <p:nvPr/>
        </p:nvSpPr>
        <p:spPr>
          <a:xfrm>
            <a:off x="1413884" y="14758190"/>
            <a:ext cx="1148776" cy="369332"/>
          </a:xfrm>
          <a:prstGeom prst="rect">
            <a:avLst/>
          </a:prstGeom>
        </p:spPr>
        <p:txBody>
          <a:bodyPr wrap="none">
            <a:spAutoFit/>
          </a:bodyPr>
          <a:lstStyle/>
          <a:p>
            <a:r>
              <a:rPr lang="en-US" dirty="0"/>
              <a:t>Green Bay</a:t>
            </a:r>
          </a:p>
        </p:txBody>
      </p:sp>
      <p:sp>
        <p:nvSpPr>
          <p:cNvPr id="143" name="Rectangle 14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9FFA80D7-A6EC-C94E-9D5F-0FD7699A588F}"/>
              </a:ext>
            </a:extLst>
          </p:cNvPr>
          <p:cNvSpPr/>
          <p:nvPr/>
        </p:nvSpPr>
        <p:spPr>
          <a:xfrm>
            <a:off x="8207857" y="14742458"/>
            <a:ext cx="1832105" cy="369332"/>
          </a:xfrm>
          <a:prstGeom prst="rect">
            <a:avLst/>
          </a:prstGeom>
        </p:spPr>
        <p:txBody>
          <a:bodyPr wrap="none">
            <a:spAutoFit/>
          </a:bodyPr>
          <a:lstStyle/>
          <a:p>
            <a:r>
              <a:rPr lang="en-US" dirty="0"/>
              <a:t>Lake Okeechobee</a:t>
            </a:r>
          </a:p>
        </p:txBody>
      </p:sp>
      <p:sp>
        <p:nvSpPr>
          <p:cNvPr id="144" name="Rectangle 14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FE19C84-FCDC-A847-AD6A-1089D5492085}"/>
              </a:ext>
            </a:extLst>
          </p:cNvPr>
          <p:cNvSpPr/>
          <p:nvPr/>
        </p:nvSpPr>
        <p:spPr>
          <a:xfrm>
            <a:off x="6952002" y="10198160"/>
            <a:ext cx="1018805" cy="369332"/>
          </a:xfrm>
          <a:prstGeom prst="rect">
            <a:avLst/>
          </a:prstGeom>
        </p:spPr>
        <p:txBody>
          <a:bodyPr wrap="none">
            <a:spAutoFit/>
          </a:bodyPr>
          <a:lstStyle/>
          <a:p>
            <a:r>
              <a:rPr lang="en-US" dirty="0"/>
              <a:t>Lake Erie</a:t>
            </a:r>
          </a:p>
        </p:txBody>
      </p:sp>
      <p:sp>
        <p:nvSpPr>
          <p:cNvPr id="146" name="Rectangle 14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91E6280F-481A-BC41-BB5F-A7470A50E391}"/>
              </a:ext>
            </a:extLst>
          </p:cNvPr>
          <p:cNvSpPr/>
          <p:nvPr/>
        </p:nvSpPr>
        <p:spPr>
          <a:xfrm>
            <a:off x="6721953" y="13181354"/>
            <a:ext cx="1832105" cy="369332"/>
          </a:xfrm>
          <a:prstGeom prst="rect">
            <a:avLst/>
          </a:prstGeom>
        </p:spPr>
        <p:txBody>
          <a:bodyPr wrap="none">
            <a:spAutoFit/>
          </a:bodyPr>
          <a:lstStyle/>
          <a:p>
            <a:r>
              <a:rPr lang="en-US" dirty="0"/>
              <a:t>Lake Okeechobee</a:t>
            </a:r>
          </a:p>
        </p:txBody>
      </p:sp>
      <p:sp>
        <p:nvSpPr>
          <p:cNvPr id="147" name="Rectangle 14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9781581B-392C-5642-8507-3F180F4E667A}"/>
              </a:ext>
            </a:extLst>
          </p:cNvPr>
          <p:cNvSpPr/>
          <p:nvPr/>
        </p:nvSpPr>
        <p:spPr>
          <a:xfrm>
            <a:off x="6114049" y="8995641"/>
            <a:ext cx="1148776" cy="369332"/>
          </a:xfrm>
          <a:prstGeom prst="rect">
            <a:avLst/>
          </a:prstGeom>
        </p:spPr>
        <p:txBody>
          <a:bodyPr wrap="none">
            <a:spAutoFit/>
          </a:bodyPr>
          <a:lstStyle/>
          <a:p>
            <a:r>
              <a:rPr lang="en-US" dirty="0"/>
              <a:t>Green Bay</a:t>
            </a:r>
          </a:p>
        </p:txBody>
      </p:sp>
      <p:sp>
        <p:nvSpPr>
          <p:cNvPr id="70" name="TextBox 6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05A3E21-8C8E-D84D-8D9B-C4870FF7AD93}"/>
              </a:ext>
            </a:extLst>
          </p:cNvPr>
          <p:cNvSpPr txBox="1"/>
          <p:nvPr/>
        </p:nvSpPr>
        <p:spPr>
          <a:xfrm>
            <a:off x="65778" y="19274324"/>
            <a:ext cx="10567812" cy="2246769"/>
          </a:xfrm>
          <a:prstGeom prst="rect">
            <a:avLst/>
          </a:prstGeom>
          <a:noFill/>
        </p:spPr>
        <p:txBody>
          <a:bodyPr wrap="square" rtlCol="0">
            <a:spAutoFit/>
          </a:bodyPr>
          <a:lstStyle/>
          <a:p>
            <a:pPr marL="285750" indent="-285750">
              <a:buFont typeface="Arial" panose="020B0604020202020204" pitchFamily="34" charset="0"/>
              <a:buChar char="•"/>
            </a:pPr>
            <a:r>
              <a:rPr lang="en-US" sz="2800" dirty="0"/>
              <a:t>Lake </a:t>
            </a:r>
            <a:r>
              <a:rPr lang="en-US" sz="2800" dirty="0" err="1"/>
              <a:t>SeaPRISMs</a:t>
            </a:r>
            <a:r>
              <a:rPr lang="en-US" sz="2800" dirty="0"/>
              <a:t> have been deployed in 3 freshwater lakes with bands </a:t>
            </a:r>
            <a:r>
              <a:rPr lang="en-US" sz="2800" dirty="0" smtClean="0"/>
              <a:t>at 411</a:t>
            </a:r>
            <a:r>
              <a:rPr lang="en-US" sz="2800" dirty="0"/>
              <a:t>, 442, 490, 510, 560, 620, 667, 681, 709, 865, 936 and 1020 nm.</a:t>
            </a:r>
          </a:p>
          <a:p>
            <a:pPr marL="285750" indent="-285750">
              <a:buFont typeface="Arial" panose="020B0604020202020204" pitchFamily="34" charset="0"/>
              <a:buChar char="•"/>
            </a:pPr>
            <a:r>
              <a:rPr lang="en-US" sz="2800" dirty="0"/>
              <a:t>These lakes all experience cyanobacteria blooms, and are also shallow and prone to sediment resuspension, water mass advection, and changing optical properties.</a:t>
            </a:r>
          </a:p>
        </p:txBody>
      </p:sp>
      <p:pic>
        <p:nvPicPr>
          <p:cNvPr id="148" name="Picture 147" descr="Noaalogo.gif">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DBD64DA4-BD59-6B4D-84C7-64A72146D652}"/>
              </a:ext>
            </a:extLst>
          </p:cNvPr>
          <p:cNvPicPr>
            <a:picLocks noChangeAspect="1"/>
          </p:cNvPicPr>
          <p:nvPr/>
        </p:nvPicPr>
        <p:blipFill>
          <a:blip r:embed="rId20" cstate="print">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ext>
            </a:extLst>
          </a:blip>
          <a:stretch>
            <a:fillRect/>
          </a:stretch>
        </p:blipFill>
        <p:spPr>
          <a:xfrm>
            <a:off x="31077392" y="1839770"/>
            <a:ext cx="1221150" cy="1292599"/>
          </a:xfrm>
          <a:prstGeom prst="rect">
            <a:avLst/>
          </a:prstGeom>
        </p:spPr>
      </p:pic>
      <p:pic>
        <p:nvPicPr>
          <p:cNvPr id="149" name="Picture 148" descr="secondary_wildcat_(vector_282).jpg">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2403B5E-5B1C-6E4D-B892-FC487DD82574}"/>
              </a:ext>
            </a:extLst>
          </p:cNvPr>
          <p:cNvPicPr>
            <a:picLocks noChangeAspect="1"/>
          </p:cNvPicPr>
          <p:nvPr/>
        </p:nvPicPr>
        <p:blipFill>
          <a:blip r:embed="rId21" cstate="print">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ext>
            </a:extLst>
          </a:blip>
          <a:stretch>
            <a:fillRect/>
          </a:stretch>
        </p:blipFill>
        <p:spPr>
          <a:xfrm>
            <a:off x="503756" y="2003577"/>
            <a:ext cx="1221150" cy="1133856"/>
          </a:xfrm>
          <a:prstGeom prst="rect">
            <a:avLst/>
          </a:prstGeom>
        </p:spPr>
      </p:pic>
      <p:sp>
        <p:nvSpPr>
          <p:cNvPr id="150" name="TextBox 14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411312B-63C1-8448-BBC8-779C2E287BB6}"/>
              </a:ext>
            </a:extLst>
          </p:cNvPr>
          <p:cNvSpPr txBox="1"/>
          <p:nvPr/>
        </p:nvSpPr>
        <p:spPr>
          <a:xfrm>
            <a:off x="4520105" y="894656"/>
            <a:ext cx="22149463" cy="1083202"/>
          </a:xfrm>
          <a:prstGeom prst="rect">
            <a:avLst/>
          </a:prstGeom>
          <a:noFill/>
        </p:spPr>
        <p:txBody>
          <a:bodyPr wrap="square" lIns="97366" tIns="48683" rIns="97366" bIns="48683" rtlCol="0">
            <a:spAutoFit/>
          </a:bodyPr>
          <a:lstStyle/>
          <a:p>
            <a:pPr algn="ctr"/>
            <a:r>
              <a:rPr lang="en-US" sz="3200" dirty="0"/>
              <a:t>Timothy S. Moore</a:t>
            </a:r>
            <a:r>
              <a:rPr lang="en-US" sz="3200" baseline="30000" dirty="0"/>
              <a:t>1</a:t>
            </a:r>
            <a:r>
              <a:rPr lang="en-US" sz="3200" dirty="0"/>
              <a:t>, Hui Feng</a:t>
            </a:r>
            <a:r>
              <a:rPr lang="en-US" sz="3200" baseline="30000" dirty="0"/>
              <a:t>2</a:t>
            </a:r>
            <a:r>
              <a:rPr lang="en-US" sz="3200" dirty="0"/>
              <a:t>, </a:t>
            </a:r>
            <a:r>
              <a:rPr lang="en-US" sz="3200" dirty="0" err="1"/>
              <a:t>Nima</a:t>
            </a:r>
            <a:r>
              <a:rPr lang="en-US" sz="3200" dirty="0"/>
              <a:t> Pahlevan</a:t>
            </a:r>
            <a:r>
              <a:rPr lang="en-US" sz="3200" baseline="30000" dirty="0"/>
              <a:t>3</a:t>
            </a:r>
            <a:r>
              <a:rPr lang="en-US" sz="3200" dirty="0"/>
              <a:t>, Steve Ruberg</a:t>
            </a:r>
            <a:r>
              <a:rPr lang="en-US" sz="3200" baseline="30000" dirty="0"/>
              <a:t>4</a:t>
            </a:r>
            <a:r>
              <a:rPr lang="en-US" sz="3200" dirty="0"/>
              <a:t>, </a:t>
            </a:r>
            <a:r>
              <a:rPr lang="en-US" sz="3200" dirty="0" err="1"/>
              <a:t>Menghua</a:t>
            </a:r>
            <a:r>
              <a:rPr lang="en-US" sz="3200" dirty="0"/>
              <a:t> Wang</a:t>
            </a:r>
            <a:r>
              <a:rPr lang="en-US" sz="3200" baseline="30000" dirty="0"/>
              <a:t>5</a:t>
            </a:r>
            <a:r>
              <a:rPr lang="en-US" sz="3200" dirty="0"/>
              <a:t>, Paul DiGiacomo</a:t>
            </a:r>
            <a:r>
              <a:rPr lang="en-US" sz="3200" baseline="30000" dirty="0"/>
              <a:t>5</a:t>
            </a:r>
            <a:r>
              <a:rPr lang="en-US" sz="3200" dirty="0"/>
              <a:t>, Steve Greb</a:t>
            </a:r>
            <a:r>
              <a:rPr lang="en-US" sz="3200" baseline="30000" dirty="0"/>
              <a:t>6,7</a:t>
            </a:r>
            <a:r>
              <a:rPr lang="en-US" sz="3200" dirty="0"/>
              <a:t>, Steve Constant</a:t>
            </a:r>
            <a:r>
              <a:rPr lang="en-US" sz="3200" baseline="30000" dirty="0"/>
              <a:t>4</a:t>
            </a:r>
            <a:r>
              <a:rPr lang="en-US" sz="3200" dirty="0"/>
              <a:t>, Kyle Beadle</a:t>
            </a:r>
            <a:r>
              <a:rPr lang="en-US" sz="3200" baseline="30000" dirty="0"/>
              <a:t>4</a:t>
            </a:r>
            <a:r>
              <a:rPr lang="en-US" sz="3200" dirty="0"/>
              <a:t>, Malcolm McFarland</a:t>
            </a:r>
            <a:r>
              <a:rPr lang="en-US" sz="3200" baseline="30000" dirty="0"/>
              <a:t>1</a:t>
            </a:r>
            <a:r>
              <a:rPr lang="en-US" sz="3200" dirty="0"/>
              <a:t>, Nicole Stockley</a:t>
            </a:r>
            <a:r>
              <a:rPr lang="en-US" sz="3200" baseline="30000" dirty="0"/>
              <a:t>1</a:t>
            </a:r>
            <a:r>
              <a:rPr lang="en-US" sz="3200" dirty="0"/>
              <a:t>, Daniela Gurlin</a:t>
            </a:r>
            <a:r>
              <a:rPr lang="en-US" sz="3200" baseline="30000" dirty="0"/>
              <a:t>6</a:t>
            </a:r>
            <a:r>
              <a:rPr lang="en-US" sz="3200" dirty="0"/>
              <a:t>, Sarah Bartlett</a:t>
            </a:r>
            <a:r>
              <a:rPr lang="en-US" sz="3200" baseline="30000" dirty="0"/>
              <a:t>7</a:t>
            </a:r>
            <a:r>
              <a:rPr lang="en-US" sz="3200" dirty="0"/>
              <a:t> </a:t>
            </a:r>
          </a:p>
        </p:txBody>
      </p:sp>
      <p:pic>
        <p:nvPicPr>
          <p:cNvPr id="14" name="Picture 13" descr="A picture containing drawing&#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B3F9C650-B1CD-DC42-A06F-259D6BD15AAA}"/>
              </a:ext>
            </a:extLst>
          </p:cNvPr>
          <p:cNvPicPr>
            <a:picLocks noChangeAspect="1"/>
          </p:cNvPicPr>
          <p:nvPr/>
        </p:nvPicPr>
        <p:blipFill>
          <a:blip r:embed="rId22"/>
          <a:stretch>
            <a:fillRect/>
          </a:stretch>
        </p:blipFill>
        <p:spPr>
          <a:xfrm>
            <a:off x="260131" y="930171"/>
            <a:ext cx="1866900" cy="1079500"/>
          </a:xfrm>
          <a:prstGeom prst="rect">
            <a:avLst/>
          </a:prstGeom>
        </p:spPr>
      </p:pic>
      <p:pic>
        <p:nvPicPr>
          <p:cNvPr id="23" name="Picture 22" descr="A picture containing container, can, drawing&#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47B952D-FA0B-B84A-AE25-2DA81280A07E}"/>
              </a:ext>
            </a:extLst>
          </p:cNvPr>
          <p:cNvPicPr>
            <a:picLocks noChangeAspect="1"/>
          </p:cNvPicPr>
          <p:nvPr/>
        </p:nvPicPr>
        <p:blipFill>
          <a:blip r:embed="rId23"/>
          <a:stretch>
            <a:fillRect/>
          </a:stretch>
        </p:blipFill>
        <p:spPr>
          <a:xfrm>
            <a:off x="30825946" y="755516"/>
            <a:ext cx="1689100" cy="1206500"/>
          </a:xfrm>
          <a:prstGeom prst="rect">
            <a:avLst/>
          </a:prstGeom>
        </p:spPr>
      </p:pic>
      <p:pic>
        <p:nvPicPr>
          <p:cNvPr id="25" name="Picture 24" descr="A close up of a map&#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D6300F7-C1C0-2A4A-891C-F1A29BA9597F}"/>
              </a:ext>
            </a:extLst>
          </p:cNvPr>
          <p:cNvPicPr>
            <a:picLocks noChangeAspect="1"/>
          </p:cNvPicPr>
          <p:nvPr/>
        </p:nvPicPr>
        <p:blipFill>
          <a:blip r:embed="rId24"/>
          <a:stretch>
            <a:fillRect/>
          </a:stretch>
        </p:blipFill>
        <p:spPr>
          <a:xfrm>
            <a:off x="12391206" y="23206554"/>
            <a:ext cx="3897536" cy="3016861"/>
          </a:xfrm>
          <a:prstGeom prst="rect">
            <a:avLst/>
          </a:prstGeom>
          <a:ln>
            <a:solidFill>
              <a:schemeClr val="tx1"/>
            </a:solidFill>
          </a:ln>
        </p:spPr>
      </p:pic>
      <p:sp>
        <p:nvSpPr>
          <p:cNvPr id="26" name="TextBox 2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AFF2372-0AF2-CD40-861F-5FE51C1D29FE}"/>
              </a:ext>
            </a:extLst>
          </p:cNvPr>
          <p:cNvSpPr txBox="1"/>
          <p:nvPr/>
        </p:nvSpPr>
        <p:spPr>
          <a:xfrm>
            <a:off x="12955230" y="2800961"/>
            <a:ext cx="5219341" cy="523220"/>
          </a:xfrm>
          <a:prstGeom prst="rect">
            <a:avLst/>
          </a:prstGeom>
          <a:noFill/>
        </p:spPr>
        <p:txBody>
          <a:bodyPr wrap="square" rtlCol="0">
            <a:spAutoFit/>
          </a:bodyPr>
          <a:lstStyle/>
          <a:p>
            <a:r>
              <a:rPr lang="en-US" sz="2800" dirty="0"/>
              <a:t>email: </a:t>
            </a:r>
            <a:r>
              <a:rPr lang="en-US" sz="2800" dirty="0" err="1"/>
              <a:t>mooret@fau.edu</a:t>
            </a:r>
            <a:endParaRPr lang="en-US" sz="2800" dirty="0"/>
          </a:p>
        </p:txBody>
      </p:sp>
      <p:sp>
        <p:nvSpPr>
          <p:cNvPr id="123" name="TextBox 12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E859765-AA62-3145-8466-B29B107643E6}"/>
              </a:ext>
            </a:extLst>
          </p:cNvPr>
          <p:cNvSpPr txBox="1"/>
          <p:nvPr/>
        </p:nvSpPr>
        <p:spPr>
          <a:xfrm>
            <a:off x="5195380" y="2104891"/>
            <a:ext cx="23071170" cy="467649"/>
          </a:xfrm>
          <a:prstGeom prst="rect">
            <a:avLst/>
          </a:prstGeom>
          <a:noFill/>
        </p:spPr>
        <p:txBody>
          <a:bodyPr wrap="square" lIns="97366" tIns="48683" rIns="97366" bIns="48683" rtlCol="0">
            <a:spAutoFit/>
          </a:bodyPr>
          <a:lstStyle/>
          <a:p>
            <a:r>
              <a:rPr lang="en-US" sz="2400" dirty="0"/>
              <a:t>Florida Atlantic University</a:t>
            </a:r>
            <a:r>
              <a:rPr lang="en-US" sz="2400" baseline="30000" dirty="0"/>
              <a:t>1</a:t>
            </a:r>
            <a:r>
              <a:rPr lang="en-US" sz="2400" dirty="0"/>
              <a:t>; University of New Hampshire</a:t>
            </a:r>
            <a:r>
              <a:rPr lang="en-US" sz="2400" baseline="30000" dirty="0"/>
              <a:t>2</a:t>
            </a:r>
            <a:r>
              <a:rPr lang="en-US" sz="2400" dirty="0"/>
              <a:t>; NASA</a:t>
            </a:r>
            <a:r>
              <a:rPr lang="en-US" sz="2400" baseline="30000" dirty="0"/>
              <a:t>3</a:t>
            </a:r>
            <a:r>
              <a:rPr lang="en-US" sz="2400" dirty="0"/>
              <a:t>; NOAA GLERL</a:t>
            </a:r>
            <a:r>
              <a:rPr lang="en-US" sz="2400" baseline="30000" dirty="0"/>
              <a:t>4</a:t>
            </a:r>
            <a:r>
              <a:rPr lang="en-US" sz="2400" dirty="0"/>
              <a:t>; NOAA NESDIS</a:t>
            </a:r>
            <a:r>
              <a:rPr lang="en-US" sz="2400" baseline="30000" dirty="0"/>
              <a:t>5</a:t>
            </a:r>
            <a:r>
              <a:rPr lang="en-US" sz="2400" dirty="0"/>
              <a:t>; Wisconsin Dept. of Natural Resources</a:t>
            </a:r>
            <a:r>
              <a:rPr lang="en-US" sz="2400" baseline="30000" dirty="0"/>
              <a:t>6</a:t>
            </a:r>
            <a:r>
              <a:rPr lang="en-US" sz="2400" dirty="0"/>
              <a:t>; </a:t>
            </a:r>
            <a:r>
              <a:rPr lang="en-US" sz="2400" dirty="0" smtClean="0"/>
              <a:t>University </a:t>
            </a:r>
            <a:r>
              <a:rPr lang="en-US" sz="2400" dirty="0"/>
              <a:t>of Wisconsin</a:t>
            </a:r>
            <a:r>
              <a:rPr lang="en-US" sz="2400" baseline="30000" dirty="0"/>
              <a:t>7</a:t>
            </a:r>
          </a:p>
        </p:txBody>
      </p:sp>
      <p:pic>
        <p:nvPicPr>
          <p:cNvPr id="124" name="Picture 12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ABA0CE7-84D2-D547-A05C-C783748D5A6D}"/>
              </a:ext>
            </a:extLst>
          </p:cNvPr>
          <p:cNvPicPr>
            <a:picLocks noChangeAspect="1"/>
          </p:cNvPicPr>
          <p:nvPr/>
        </p:nvPicPr>
        <p:blipFill rotWithShape="1">
          <a:blip r:embed="rId25"/>
          <a:srcRect t="28829" b="23243"/>
          <a:stretch/>
        </p:blipFill>
        <p:spPr>
          <a:xfrm>
            <a:off x="12380083" y="27781795"/>
            <a:ext cx="5395701" cy="3787013"/>
          </a:xfrm>
          <a:prstGeom prst="rect">
            <a:avLst/>
          </a:prstGeom>
          <a:ln>
            <a:noFill/>
          </a:ln>
        </p:spPr>
      </p:pic>
      <p:sp>
        <p:nvSpPr>
          <p:cNvPr id="145" name="TextBox 14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BDE865F-D55C-D841-950E-832BB811DA58}"/>
              </a:ext>
            </a:extLst>
          </p:cNvPr>
          <p:cNvSpPr txBox="1"/>
          <p:nvPr/>
        </p:nvSpPr>
        <p:spPr>
          <a:xfrm>
            <a:off x="12421700" y="26268073"/>
            <a:ext cx="7203057" cy="1569660"/>
          </a:xfrm>
          <a:prstGeom prst="rect">
            <a:avLst/>
          </a:prstGeom>
          <a:noFill/>
        </p:spPr>
        <p:txBody>
          <a:bodyPr wrap="square" rtlCol="0">
            <a:spAutoFit/>
          </a:bodyPr>
          <a:lstStyle/>
          <a:p>
            <a:pPr marL="285750" indent="-285750">
              <a:buFont typeface="Arial" panose="020B0604020202020204" pitchFamily="34" charset="0"/>
              <a:buChar char="•"/>
            </a:pPr>
            <a:r>
              <a:rPr lang="en-US" sz="2400" dirty="0"/>
              <a:t>IOP-specific models developed from Lake Erie data improve </a:t>
            </a:r>
            <a:r>
              <a:rPr lang="en-US" sz="2400" dirty="0" err="1"/>
              <a:t>R</a:t>
            </a:r>
            <a:r>
              <a:rPr lang="en-US" sz="2400" baseline="-25000" dirty="0" err="1"/>
              <a:t>rs</a:t>
            </a:r>
            <a:r>
              <a:rPr lang="en-US" sz="2400" dirty="0"/>
              <a:t> in blue bands in </a:t>
            </a:r>
            <a:r>
              <a:rPr lang="en-US" sz="2400" dirty="0" err="1"/>
              <a:t>SeaDAS</a:t>
            </a:r>
            <a:r>
              <a:rPr lang="en-US" sz="2400" dirty="0"/>
              <a:t> iterative NIR scheme</a:t>
            </a:r>
            <a:r>
              <a:rPr lang="en-US" sz="2400" dirty="0" smtClean="0"/>
              <a:t> (left) but </a:t>
            </a:r>
            <a:r>
              <a:rPr lang="en-US" sz="2400" dirty="0"/>
              <a:t>not in Lake O  (right ).</a:t>
            </a:r>
          </a:p>
          <a:p>
            <a:pPr marL="285750" indent="-285750"/>
            <a:endParaRPr lang="en-US" sz="2400" dirty="0"/>
          </a:p>
        </p:txBody>
      </p:sp>
      <p:grpSp>
        <p:nvGrpSpPr>
          <p:cNvPr id="27" name="Group 2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D0B569A-12BF-CA49-9CDA-AEA6ABC2E9DE}"/>
              </a:ext>
            </a:extLst>
          </p:cNvPr>
          <p:cNvGrpSpPr/>
          <p:nvPr/>
        </p:nvGrpSpPr>
        <p:grpSpPr>
          <a:xfrm>
            <a:off x="17090871" y="28803171"/>
            <a:ext cx="3140018" cy="908015"/>
            <a:chOff x="28482320" y="30212333"/>
            <a:chExt cx="3038694" cy="908015"/>
          </a:xfrm>
        </p:grpSpPr>
        <p:grpSp>
          <p:nvGrpSpPr>
            <p:cNvPr id="151" name="Group 15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44A8574-9296-FC40-A92A-B68FB3F341AB}"/>
                </a:ext>
              </a:extLst>
            </p:cNvPr>
            <p:cNvGrpSpPr/>
            <p:nvPr/>
          </p:nvGrpSpPr>
          <p:grpSpPr>
            <a:xfrm>
              <a:off x="28482320" y="30212333"/>
              <a:ext cx="3038694" cy="723290"/>
              <a:chOff x="4430983" y="4632500"/>
              <a:chExt cx="3038694" cy="723290"/>
            </a:xfrm>
          </p:grpSpPr>
          <p:cxnSp>
            <p:nvCxnSpPr>
              <p:cNvPr id="152" name="Straight Connector 15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30CEE23-7E41-A140-8E3D-EA248723017B}"/>
                  </a:ext>
                </a:extLst>
              </p:cNvPr>
              <p:cNvCxnSpPr/>
              <p:nvPr/>
            </p:nvCxnSpPr>
            <p:spPr>
              <a:xfrm>
                <a:off x="4430983" y="4786389"/>
                <a:ext cx="129776" cy="0"/>
              </a:xfrm>
              <a:prstGeom prst="line">
                <a:avLst/>
              </a:prstGeom>
              <a:ln>
                <a:solidFill>
                  <a:srgbClr val="0000FF"/>
                </a:solidFill>
              </a:ln>
              <a:effectLst/>
            </p:spPr>
            <p:style>
              <a:lnRef idx="2">
                <a:schemeClr val="accent1"/>
              </a:lnRef>
              <a:fillRef idx="0">
                <a:schemeClr val="accent1"/>
              </a:fillRef>
              <a:effectRef idx="1">
                <a:schemeClr val="accent1"/>
              </a:effectRef>
              <a:fontRef idx="minor">
                <a:schemeClr val="tx1"/>
              </a:fontRef>
            </p:style>
          </p:cxnSp>
          <p:cxnSp>
            <p:nvCxnSpPr>
              <p:cNvPr id="153" name="Straight Connector 15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6D739FFD-25FE-7C41-9DDF-20A786E007B6}"/>
                  </a:ext>
                </a:extLst>
              </p:cNvPr>
              <p:cNvCxnSpPr/>
              <p:nvPr/>
            </p:nvCxnSpPr>
            <p:spPr>
              <a:xfrm>
                <a:off x="4430983" y="4979484"/>
                <a:ext cx="129776" cy="0"/>
              </a:xfrm>
              <a:prstGeom prst="line">
                <a:avLst/>
              </a:prstGeom>
              <a:ln>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154" name="TextBox 15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3FE2489-174A-4247-8CA9-FD4283E10346}"/>
                  </a:ext>
                </a:extLst>
              </p:cNvPr>
              <p:cNvSpPr txBox="1"/>
              <p:nvPr/>
            </p:nvSpPr>
            <p:spPr>
              <a:xfrm>
                <a:off x="4549069" y="4860276"/>
                <a:ext cx="1353832" cy="307777"/>
              </a:xfrm>
              <a:prstGeom prst="rect">
                <a:avLst/>
              </a:prstGeom>
              <a:noFill/>
            </p:spPr>
            <p:txBody>
              <a:bodyPr wrap="square" rtlCol="0">
                <a:spAutoFit/>
              </a:bodyPr>
              <a:lstStyle/>
              <a:p>
                <a:r>
                  <a:rPr lang="en-US" sz="1400" dirty="0" err="1"/>
                  <a:t>SeaDAS</a:t>
                </a:r>
                <a:r>
                  <a:rPr lang="en-US" sz="1400" dirty="0"/>
                  <a:t> MUMM</a:t>
                </a:r>
              </a:p>
            </p:txBody>
          </p:sp>
          <p:sp>
            <p:nvSpPr>
              <p:cNvPr id="155" name="TextBox 15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1670B22-6EF8-8540-A823-ECB320A81B32}"/>
                  </a:ext>
                </a:extLst>
              </p:cNvPr>
              <p:cNvSpPr txBox="1"/>
              <p:nvPr/>
            </p:nvSpPr>
            <p:spPr>
              <a:xfrm>
                <a:off x="4549069" y="4632500"/>
                <a:ext cx="2351221" cy="307777"/>
              </a:xfrm>
              <a:prstGeom prst="rect">
                <a:avLst/>
              </a:prstGeom>
              <a:noFill/>
            </p:spPr>
            <p:txBody>
              <a:bodyPr wrap="square" rtlCol="0">
                <a:spAutoFit/>
              </a:bodyPr>
              <a:lstStyle/>
              <a:p>
                <a:r>
                  <a:rPr lang="en-US" sz="1400" dirty="0" err="1"/>
                  <a:t>SeaDAS</a:t>
                </a:r>
                <a:r>
                  <a:rPr lang="en-US" sz="1400" dirty="0"/>
                  <a:t> Iterative NIR (default)</a:t>
                </a:r>
              </a:p>
            </p:txBody>
          </p:sp>
          <p:cxnSp>
            <p:nvCxnSpPr>
              <p:cNvPr id="156" name="Straight Connector 15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FF57DCE-35E7-9C49-B6B7-424241285DB5}"/>
                  </a:ext>
                </a:extLst>
              </p:cNvPr>
              <p:cNvCxnSpPr/>
              <p:nvPr/>
            </p:nvCxnSpPr>
            <p:spPr>
              <a:xfrm>
                <a:off x="4432451" y="5163833"/>
                <a:ext cx="129776" cy="0"/>
              </a:xfrm>
              <a:prstGeom prst="line">
                <a:avLst/>
              </a:prstGeom>
              <a:ln>
                <a:solidFill>
                  <a:srgbClr val="00FF00"/>
                </a:solidFill>
              </a:ln>
              <a:effectLst/>
            </p:spPr>
            <p:style>
              <a:lnRef idx="2">
                <a:schemeClr val="accent1"/>
              </a:lnRef>
              <a:fillRef idx="0">
                <a:schemeClr val="accent1"/>
              </a:fillRef>
              <a:effectRef idx="1">
                <a:schemeClr val="accent1"/>
              </a:effectRef>
              <a:fontRef idx="minor">
                <a:schemeClr val="tx1"/>
              </a:fontRef>
            </p:style>
          </p:cxnSp>
          <p:sp>
            <p:nvSpPr>
              <p:cNvPr id="157" name="TextBox 15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DF864B2D-FCC1-9642-ACC5-9FC3D97A0B38}"/>
                  </a:ext>
                </a:extLst>
              </p:cNvPr>
              <p:cNvSpPr txBox="1"/>
              <p:nvPr/>
            </p:nvSpPr>
            <p:spPr>
              <a:xfrm>
                <a:off x="4549069" y="5048013"/>
                <a:ext cx="2920608" cy="307777"/>
              </a:xfrm>
              <a:prstGeom prst="rect">
                <a:avLst/>
              </a:prstGeom>
              <a:noFill/>
            </p:spPr>
            <p:txBody>
              <a:bodyPr wrap="square" rtlCol="0">
                <a:spAutoFit/>
              </a:bodyPr>
              <a:lstStyle/>
              <a:p>
                <a:r>
                  <a:rPr lang="en-US" sz="1400" dirty="0" err="1"/>
                  <a:t>SeaDAS</a:t>
                </a:r>
                <a:r>
                  <a:rPr lang="en-US" sz="1400" dirty="0"/>
                  <a:t> fixed angstrom/ Iterative NIR </a:t>
                </a:r>
              </a:p>
            </p:txBody>
          </p:sp>
        </p:grpSp>
        <p:cxnSp>
          <p:nvCxnSpPr>
            <p:cNvPr id="158" name="Straight Connector 15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603F41E-D67B-EF4A-9FAF-C2B67BAE85EF}"/>
                </a:ext>
              </a:extLst>
            </p:cNvPr>
            <p:cNvCxnSpPr/>
            <p:nvPr/>
          </p:nvCxnSpPr>
          <p:spPr>
            <a:xfrm>
              <a:off x="28482320" y="30935623"/>
              <a:ext cx="129776" cy="0"/>
            </a:xfrm>
            <a:prstGeom prst="line">
              <a:avLst/>
            </a:prstGeom>
            <a:ln>
              <a:solidFill>
                <a:schemeClr val="tx1"/>
              </a:solidFill>
              <a:prstDash val="sysDash"/>
            </a:ln>
            <a:effectLst/>
          </p:spPr>
          <p:style>
            <a:lnRef idx="2">
              <a:schemeClr val="accent1"/>
            </a:lnRef>
            <a:fillRef idx="0">
              <a:schemeClr val="accent1"/>
            </a:fillRef>
            <a:effectRef idx="1">
              <a:schemeClr val="accent1"/>
            </a:effectRef>
            <a:fontRef idx="minor">
              <a:schemeClr val="tx1"/>
            </a:fontRef>
          </p:style>
        </p:cxnSp>
        <p:sp>
          <p:nvSpPr>
            <p:cNvPr id="159" name="TextBox 15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E1BA27F-9618-8D49-9E8A-07474888604C}"/>
                </a:ext>
              </a:extLst>
            </p:cNvPr>
            <p:cNvSpPr txBox="1"/>
            <p:nvPr/>
          </p:nvSpPr>
          <p:spPr>
            <a:xfrm>
              <a:off x="28600406" y="30812571"/>
              <a:ext cx="914033" cy="307777"/>
            </a:xfrm>
            <a:prstGeom prst="rect">
              <a:avLst/>
            </a:prstGeom>
            <a:noFill/>
          </p:spPr>
          <p:txBody>
            <a:bodyPr wrap="square" rtlCol="0">
              <a:spAutoFit/>
            </a:bodyPr>
            <a:lstStyle/>
            <a:p>
              <a:r>
                <a:rPr lang="en-US" sz="1400" dirty="0" err="1"/>
                <a:t>SeaPRISM</a:t>
              </a:r>
              <a:endParaRPr lang="en-US" sz="1400" dirty="0"/>
            </a:p>
          </p:txBody>
        </p:sp>
      </p:grpSp>
      <p:pic>
        <p:nvPicPr>
          <p:cNvPr id="41" name="Picture 4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18E07FB-AD7E-1041-9751-60583B6F3A6E}"/>
              </a:ext>
            </a:extLst>
          </p:cNvPr>
          <p:cNvPicPr>
            <a:picLocks noChangeAspect="1"/>
          </p:cNvPicPr>
          <p:nvPr/>
        </p:nvPicPr>
        <p:blipFill rotWithShape="1">
          <a:blip r:embed="rId26"/>
          <a:srcRect l="14589" t="30469" r="7051" b="32219"/>
          <a:stretch/>
        </p:blipFill>
        <p:spPr>
          <a:xfrm>
            <a:off x="18652282" y="11831918"/>
            <a:ext cx="6090365" cy="2793348"/>
          </a:xfrm>
          <a:prstGeom prst="rect">
            <a:avLst/>
          </a:prstGeom>
        </p:spPr>
      </p:pic>
      <p:sp>
        <p:nvSpPr>
          <p:cNvPr id="160" name="TextBox 15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DC5555F6-B0AE-D84D-A542-B600BDC29F4D}"/>
              </a:ext>
            </a:extLst>
          </p:cNvPr>
          <p:cNvSpPr txBox="1"/>
          <p:nvPr/>
        </p:nvSpPr>
        <p:spPr>
          <a:xfrm rot="16200000">
            <a:off x="17550538" y="12940753"/>
            <a:ext cx="1470403" cy="369332"/>
          </a:xfrm>
          <a:prstGeom prst="rect">
            <a:avLst/>
          </a:prstGeom>
          <a:noFill/>
        </p:spPr>
        <p:txBody>
          <a:bodyPr wrap="none" rtlCol="0">
            <a:spAutoFit/>
          </a:bodyPr>
          <a:lstStyle/>
          <a:p>
            <a:r>
              <a:rPr lang="en-US" dirty="0"/>
              <a:t>Turbidity NFU</a:t>
            </a:r>
          </a:p>
        </p:txBody>
      </p:sp>
      <p:grpSp>
        <p:nvGrpSpPr>
          <p:cNvPr id="44" name="Group 4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15BCD7F-6F01-7C49-A8FF-F62F3287A88D}"/>
              </a:ext>
            </a:extLst>
          </p:cNvPr>
          <p:cNvGrpSpPr/>
          <p:nvPr/>
        </p:nvGrpSpPr>
        <p:grpSpPr>
          <a:xfrm>
            <a:off x="11247092" y="11874295"/>
            <a:ext cx="393071" cy="2832505"/>
            <a:chOff x="11247092" y="8327492"/>
            <a:chExt cx="393071" cy="2832505"/>
          </a:xfrm>
        </p:grpSpPr>
        <p:sp>
          <p:nvSpPr>
            <p:cNvPr id="42" name="TextBox 4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6424C51-189D-4E46-B05E-19FA97A60AA1}"/>
                </a:ext>
              </a:extLst>
            </p:cNvPr>
            <p:cNvSpPr txBox="1"/>
            <p:nvPr/>
          </p:nvSpPr>
          <p:spPr>
            <a:xfrm>
              <a:off x="11345749" y="10821443"/>
              <a:ext cx="288862" cy="338554"/>
            </a:xfrm>
            <a:prstGeom prst="rect">
              <a:avLst/>
            </a:prstGeom>
            <a:noFill/>
          </p:spPr>
          <p:txBody>
            <a:bodyPr wrap="none" rtlCol="0">
              <a:spAutoFit/>
            </a:bodyPr>
            <a:lstStyle/>
            <a:p>
              <a:r>
                <a:rPr lang="en-US" sz="1600" dirty="0"/>
                <a:t>0</a:t>
              </a:r>
            </a:p>
          </p:txBody>
        </p:sp>
        <p:sp>
          <p:nvSpPr>
            <p:cNvPr id="161" name="TextBox 16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278CAC58-CAD0-2145-984D-D64C0C9C31A6}"/>
                </a:ext>
              </a:extLst>
            </p:cNvPr>
            <p:cNvSpPr txBox="1"/>
            <p:nvPr/>
          </p:nvSpPr>
          <p:spPr>
            <a:xfrm>
              <a:off x="11331001" y="10379226"/>
              <a:ext cx="288862" cy="338554"/>
            </a:xfrm>
            <a:prstGeom prst="rect">
              <a:avLst/>
            </a:prstGeom>
            <a:noFill/>
          </p:spPr>
          <p:txBody>
            <a:bodyPr wrap="none" rtlCol="0">
              <a:spAutoFit/>
            </a:bodyPr>
            <a:lstStyle/>
            <a:p>
              <a:r>
                <a:rPr lang="en-US" sz="1600" dirty="0"/>
                <a:t>5</a:t>
              </a:r>
            </a:p>
          </p:txBody>
        </p:sp>
        <p:sp>
          <p:nvSpPr>
            <p:cNvPr id="162" name="TextBox 16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0F689A7-39E2-0541-965C-7DA04BAFD2B8}"/>
                </a:ext>
              </a:extLst>
            </p:cNvPr>
            <p:cNvSpPr txBox="1"/>
            <p:nvPr/>
          </p:nvSpPr>
          <p:spPr>
            <a:xfrm>
              <a:off x="11247092" y="9865431"/>
              <a:ext cx="393056" cy="338554"/>
            </a:xfrm>
            <a:prstGeom prst="rect">
              <a:avLst/>
            </a:prstGeom>
            <a:noFill/>
          </p:spPr>
          <p:txBody>
            <a:bodyPr wrap="none" rtlCol="0">
              <a:spAutoFit/>
            </a:bodyPr>
            <a:lstStyle/>
            <a:p>
              <a:r>
                <a:rPr lang="en-US" sz="1600" dirty="0"/>
                <a:t>10</a:t>
              </a:r>
            </a:p>
          </p:txBody>
        </p:sp>
        <p:sp>
          <p:nvSpPr>
            <p:cNvPr id="163" name="TextBox 16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61B0517-83EA-E14C-85AA-483959FD6528}"/>
                </a:ext>
              </a:extLst>
            </p:cNvPr>
            <p:cNvSpPr txBox="1"/>
            <p:nvPr/>
          </p:nvSpPr>
          <p:spPr>
            <a:xfrm>
              <a:off x="11247107" y="9345787"/>
              <a:ext cx="393056" cy="338554"/>
            </a:xfrm>
            <a:prstGeom prst="rect">
              <a:avLst/>
            </a:prstGeom>
            <a:noFill/>
          </p:spPr>
          <p:txBody>
            <a:bodyPr wrap="none" rtlCol="0">
              <a:spAutoFit/>
            </a:bodyPr>
            <a:lstStyle/>
            <a:p>
              <a:r>
                <a:rPr lang="en-US" sz="1600" dirty="0"/>
                <a:t>15</a:t>
              </a:r>
            </a:p>
          </p:txBody>
        </p:sp>
        <p:sp>
          <p:nvSpPr>
            <p:cNvPr id="164" name="TextBox 16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EAB640E-2A63-3544-8440-5EAB73E41A76}"/>
                </a:ext>
              </a:extLst>
            </p:cNvPr>
            <p:cNvSpPr txBox="1"/>
            <p:nvPr/>
          </p:nvSpPr>
          <p:spPr>
            <a:xfrm>
              <a:off x="11247092" y="8327492"/>
              <a:ext cx="393056" cy="338554"/>
            </a:xfrm>
            <a:prstGeom prst="rect">
              <a:avLst/>
            </a:prstGeom>
            <a:noFill/>
          </p:spPr>
          <p:txBody>
            <a:bodyPr wrap="none" rtlCol="0">
              <a:spAutoFit/>
            </a:bodyPr>
            <a:lstStyle/>
            <a:p>
              <a:r>
                <a:rPr lang="en-US" sz="1600" dirty="0"/>
                <a:t>25</a:t>
              </a:r>
            </a:p>
          </p:txBody>
        </p:sp>
        <p:sp>
          <p:nvSpPr>
            <p:cNvPr id="165" name="TextBox 16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B852582-9C92-9D45-BA06-2B3DD6C32667}"/>
                </a:ext>
              </a:extLst>
            </p:cNvPr>
            <p:cNvSpPr txBox="1"/>
            <p:nvPr/>
          </p:nvSpPr>
          <p:spPr>
            <a:xfrm>
              <a:off x="11247092" y="8823925"/>
              <a:ext cx="393056" cy="338554"/>
            </a:xfrm>
            <a:prstGeom prst="rect">
              <a:avLst/>
            </a:prstGeom>
            <a:noFill/>
          </p:spPr>
          <p:txBody>
            <a:bodyPr wrap="none" rtlCol="0">
              <a:spAutoFit/>
            </a:bodyPr>
            <a:lstStyle/>
            <a:p>
              <a:r>
                <a:rPr lang="en-US" sz="1600" dirty="0"/>
                <a:t>20</a:t>
              </a:r>
            </a:p>
          </p:txBody>
        </p:sp>
      </p:grpSp>
      <p:grpSp>
        <p:nvGrpSpPr>
          <p:cNvPr id="166" name="Group 16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D820FDB-CBE3-F74A-8390-DE35BF3D64FB}"/>
              </a:ext>
            </a:extLst>
          </p:cNvPr>
          <p:cNvGrpSpPr/>
          <p:nvPr/>
        </p:nvGrpSpPr>
        <p:grpSpPr>
          <a:xfrm>
            <a:off x="18345245" y="11839669"/>
            <a:ext cx="393071" cy="2891497"/>
            <a:chOff x="11247092" y="8327492"/>
            <a:chExt cx="393071" cy="2891497"/>
          </a:xfrm>
        </p:grpSpPr>
        <p:sp>
          <p:nvSpPr>
            <p:cNvPr id="167" name="TextBox 16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CEB4022-F94B-154C-A0A1-D6DCC892061A}"/>
                </a:ext>
              </a:extLst>
            </p:cNvPr>
            <p:cNvSpPr txBox="1"/>
            <p:nvPr/>
          </p:nvSpPr>
          <p:spPr>
            <a:xfrm>
              <a:off x="11331001" y="10880435"/>
              <a:ext cx="288862" cy="338554"/>
            </a:xfrm>
            <a:prstGeom prst="rect">
              <a:avLst/>
            </a:prstGeom>
            <a:noFill/>
          </p:spPr>
          <p:txBody>
            <a:bodyPr wrap="none" rtlCol="0">
              <a:spAutoFit/>
            </a:bodyPr>
            <a:lstStyle/>
            <a:p>
              <a:r>
                <a:rPr lang="en-US" sz="1600" dirty="0"/>
                <a:t>0</a:t>
              </a:r>
            </a:p>
          </p:txBody>
        </p:sp>
        <p:sp>
          <p:nvSpPr>
            <p:cNvPr id="168" name="TextBox 16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E21184D-B130-AC43-AB9A-394D94F24A6B}"/>
                </a:ext>
              </a:extLst>
            </p:cNvPr>
            <p:cNvSpPr txBox="1"/>
            <p:nvPr/>
          </p:nvSpPr>
          <p:spPr>
            <a:xfrm>
              <a:off x="11331001" y="10379226"/>
              <a:ext cx="288862" cy="338554"/>
            </a:xfrm>
            <a:prstGeom prst="rect">
              <a:avLst/>
            </a:prstGeom>
            <a:noFill/>
          </p:spPr>
          <p:txBody>
            <a:bodyPr wrap="none" rtlCol="0">
              <a:spAutoFit/>
            </a:bodyPr>
            <a:lstStyle/>
            <a:p>
              <a:r>
                <a:rPr lang="en-US" sz="1600" dirty="0"/>
                <a:t>5</a:t>
              </a:r>
            </a:p>
          </p:txBody>
        </p:sp>
        <p:sp>
          <p:nvSpPr>
            <p:cNvPr id="169" name="TextBox 16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35CA43B-9D4F-E847-9A7E-951398722BBC}"/>
                </a:ext>
              </a:extLst>
            </p:cNvPr>
            <p:cNvSpPr txBox="1"/>
            <p:nvPr/>
          </p:nvSpPr>
          <p:spPr>
            <a:xfrm>
              <a:off x="11247092" y="9865431"/>
              <a:ext cx="393056" cy="338554"/>
            </a:xfrm>
            <a:prstGeom prst="rect">
              <a:avLst/>
            </a:prstGeom>
            <a:noFill/>
          </p:spPr>
          <p:txBody>
            <a:bodyPr wrap="none" rtlCol="0">
              <a:spAutoFit/>
            </a:bodyPr>
            <a:lstStyle/>
            <a:p>
              <a:r>
                <a:rPr lang="en-US" sz="1600" dirty="0"/>
                <a:t>10</a:t>
              </a:r>
            </a:p>
          </p:txBody>
        </p:sp>
        <p:sp>
          <p:nvSpPr>
            <p:cNvPr id="170" name="TextBox 16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BC7A18B-5994-9949-9B85-74E662376B42}"/>
                </a:ext>
              </a:extLst>
            </p:cNvPr>
            <p:cNvSpPr txBox="1"/>
            <p:nvPr/>
          </p:nvSpPr>
          <p:spPr>
            <a:xfrm>
              <a:off x="11247107" y="9345787"/>
              <a:ext cx="393056" cy="338554"/>
            </a:xfrm>
            <a:prstGeom prst="rect">
              <a:avLst/>
            </a:prstGeom>
            <a:noFill/>
          </p:spPr>
          <p:txBody>
            <a:bodyPr wrap="none" rtlCol="0">
              <a:spAutoFit/>
            </a:bodyPr>
            <a:lstStyle/>
            <a:p>
              <a:r>
                <a:rPr lang="en-US" sz="1600" dirty="0"/>
                <a:t>15</a:t>
              </a:r>
            </a:p>
          </p:txBody>
        </p:sp>
        <p:sp>
          <p:nvSpPr>
            <p:cNvPr id="171" name="TextBox 17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60CC982-6AB3-3B4F-891A-DBF288A3D45B}"/>
                </a:ext>
              </a:extLst>
            </p:cNvPr>
            <p:cNvSpPr txBox="1"/>
            <p:nvPr/>
          </p:nvSpPr>
          <p:spPr>
            <a:xfrm>
              <a:off x="11247092" y="8327492"/>
              <a:ext cx="393056" cy="338554"/>
            </a:xfrm>
            <a:prstGeom prst="rect">
              <a:avLst/>
            </a:prstGeom>
            <a:noFill/>
          </p:spPr>
          <p:txBody>
            <a:bodyPr wrap="none" rtlCol="0">
              <a:spAutoFit/>
            </a:bodyPr>
            <a:lstStyle/>
            <a:p>
              <a:r>
                <a:rPr lang="en-US" sz="1600" dirty="0"/>
                <a:t>25</a:t>
              </a:r>
            </a:p>
          </p:txBody>
        </p:sp>
        <p:sp>
          <p:nvSpPr>
            <p:cNvPr id="172" name="TextBox 17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99DE1300-A5CF-1C4C-81DF-A28AB82B1061}"/>
                </a:ext>
              </a:extLst>
            </p:cNvPr>
            <p:cNvSpPr txBox="1"/>
            <p:nvPr/>
          </p:nvSpPr>
          <p:spPr>
            <a:xfrm>
              <a:off x="11247092" y="8823925"/>
              <a:ext cx="393056" cy="338554"/>
            </a:xfrm>
            <a:prstGeom prst="rect">
              <a:avLst/>
            </a:prstGeom>
            <a:noFill/>
          </p:spPr>
          <p:txBody>
            <a:bodyPr wrap="none" rtlCol="0">
              <a:spAutoFit/>
            </a:bodyPr>
            <a:lstStyle/>
            <a:p>
              <a:r>
                <a:rPr lang="en-US" sz="1600" dirty="0"/>
                <a:t>20</a:t>
              </a:r>
            </a:p>
          </p:txBody>
        </p:sp>
      </p:grpSp>
      <p:grpSp>
        <p:nvGrpSpPr>
          <p:cNvPr id="45" name="Group 4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9A73188-58D8-E449-BC10-0108AA33F11A}"/>
              </a:ext>
            </a:extLst>
          </p:cNvPr>
          <p:cNvGrpSpPr/>
          <p:nvPr/>
        </p:nvGrpSpPr>
        <p:grpSpPr>
          <a:xfrm>
            <a:off x="11286301" y="17329130"/>
            <a:ext cx="6239463" cy="338554"/>
            <a:chOff x="11316621" y="11091126"/>
            <a:chExt cx="6239463" cy="338554"/>
          </a:xfrm>
        </p:grpSpPr>
        <p:sp>
          <p:nvSpPr>
            <p:cNvPr id="173" name="TextBox 17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BBE26385-15B4-084A-B562-E5A48DF97491}"/>
                </a:ext>
              </a:extLst>
            </p:cNvPr>
            <p:cNvSpPr txBox="1"/>
            <p:nvPr/>
          </p:nvSpPr>
          <p:spPr>
            <a:xfrm>
              <a:off x="11316621" y="11091126"/>
              <a:ext cx="575799" cy="338554"/>
            </a:xfrm>
            <a:prstGeom prst="rect">
              <a:avLst/>
            </a:prstGeom>
            <a:noFill/>
          </p:spPr>
          <p:txBody>
            <a:bodyPr wrap="none" rtlCol="0">
              <a:spAutoFit/>
            </a:bodyPr>
            <a:lstStyle/>
            <a:p>
              <a:r>
                <a:rPr lang="en-US" sz="1600" dirty="0"/>
                <a:t>7/14</a:t>
              </a:r>
            </a:p>
          </p:txBody>
        </p:sp>
        <p:sp>
          <p:nvSpPr>
            <p:cNvPr id="174" name="TextBox 17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BEC4002-31D6-144A-86C4-665C70C9F2CB}"/>
                </a:ext>
              </a:extLst>
            </p:cNvPr>
            <p:cNvSpPr txBox="1"/>
            <p:nvPr/>
          </p:nvSpPr>
          <p:spPr>
            <a:xfrm>
              <a:off x="12097574" y="11091126"/>
              <a:ext cx="575799" cy="338554"/>
            </a:xfrm>
            <a:prstGeom prst="rect">
              <a:avLst/>
            </a:prstGeom>
            <a:noFill/>
          </p:spPr>
          <p:txBody>
            <a:bodyPr wrap="none" rtlCol="0">
              <a:spAutoFit/>
            </a:bodyPr>
            <a:lstStyle/>
            <a:p>
              <a:r>
                <a:rPr lang="en-US" sz="1600" dirty="0"/>
                <a:t>7/24</a:t>
              </a:r>
            </a:p>
          </p:txBody>
        </p:sp>
        <p:sp>
          <p:nvSpPr>
            <p:cNvPr id="175" name="TextBox 17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AB50EDA-67B4-9D4F-9419-21F55571FC97}"/>
                </a:ext>
              </a:extLst>
            </p:cNvPr>
            <p:cNvSpPr txBox="1"/>
            <p:nvPr/>
          </p:nvSpPr>
          <p:spPr>
            <a:xfrm>
              <a:off x="12980410" y="11091126"/>
              <a:ext cx="471604" cy="338554"/>
            </a:xfrm>
            <a:prstGeom prst="rect">
              <a:avLst/>
            </a:prstGeom>
            <a:noFill/>
          </p:spPr>
          <p:txBody>
            <a:bodyPr wrap="none" rtlCol="0">
              <a:spAutoFit/>
            </a:bodyPr>
            <a:lstStyle/>
            <a:p>
              <a:r>
                <a:rPr lang="en-US" sz="1600" dirty="0"/>
                <a:t>8/3</a:t>
              </a:r>
            </a:p>
          </p:txBody>
        </p:sp>
        <p:sp>
          <p:nvSpPr>
            <p:cNvPr id="176" name="TextBox 17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B26EBD06-0E46-CE4D-A951-AC18CF518FF8}"/>
                </a:ext>
              </a:extLst>
            </p:cNvPr>
            <p:cNvSpPr txBox="1"/>
            <p:nvPr/>
          </p:nvSpPr>
          <p:spPr>
            <a:xfrm>
              <a:off x="13759051" y="11091126"/>
              <a:ext cx="575799" cy="338554"/>
            </a:xfrm>
            <a:prstGeom prst="rect">
              <a:avLst/>
            </a:prstGeom>
            <a:noFill/>
          </p:spPr>
          <p:txBody>
            <a:bodyPr wrap="none" rtlCol="0">
              <a:spAutoFit/>
            </a:bodyPr>
            <a:lstStyle/>
            <a:p>
              <a:r>
                <a:rPr lang="en-US" sz="1600" dirty="0"/>
                <a:t>8/13</a:t>
              </a:r>
            </a:p>
          </p:txBody>
        </p:sp>
        <p:sp>
          <p:nvSpPr>
            <p:cNvPr id="177" name="TextBox 17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DA72EE9-2A52-FB42-9F34-A24FC7876334}"/>
                </a:ext>
              </a:extLst>
            </p:cNvPr>
            <p:cNvSpPr txBox="1"/>
            <p:nvPr/>
          </p:nvSpPr>
          <p:spPr>
            <a:xfrm>
              <a:off x="14541180" y="11091126"/>
              <a:ext cx="575799" cy="338554"/>
            </a:xfrm>
            <a:prstGeom prst="rect">
              <a:avLst/>
            </a:prstGeom>
            <a:noFill/>
          </p:spPr>
          <p:txBody>
            <a:bodyPr wrap="none" rtlCol="0">
              <a:spAutoFit/>
            </a:bodyPr>
            <a:lstStyle/>
            <a:p>
              <a:r>
                <a:rPr lang="en-US" sz="1600" dirty="0"/>
                <a:t>8/23</a:t>
              </a:r>
            </a:p>
          </p:txBody>
        </p:sp>
        <p:sp>
          <p:nvSpPr>
            <p:cNvPr id="178" name="TextBox 17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6194153D-A9FD-AA40-B2E1-F2D6EC7D8918}"/>
                </a:ext>
              </a:extLst>
            </p:cNvPr>
            <p:cNvSpPr txBox="1"/>
            <p:nvPr/>
          </p:nvSpPr>
          <p:spPr>
            <a:xfrm>
              <a:off x="15420067" y="11091126"/>
              <a:ext cx="471604" cy="338554"/>
            </a:xfrm>
            <a:prstGeom prst="rect">
              <a:avLst/>
            </a:prstGeom>
            <a:noFill/>
          </p:spPr>
          <p:txBody>
            <a:bodyPr wrap="none" rtlCol="0">
              <a:spAutoFit/>
            </a:bodyPr>
            <a:lstStyle/>
            <a:p>
              <a:r>
                <a:rPr lang="en-US" sz="1600" dirty="0"/>
                <a:t>9/2</a:t>
              </a:r>
            </a:p>
          </p:txBody>
        </p:sp>
        <p:sp>
          <p:nvSpPr>
            <p:cNvPr id="179" name="TextBox 17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784AB03-789C-954A-AB62-C160B863F8E5}"/>
                </a:ext>
              </a:extLst>
            </p:cNvPr>
            <p:cNvSpPr txBox="1"/>
            <p:nvPr/>
          </p:nvSpPr>
          <p:spPr>
            <a:xfrm>
              <a:off x="16181358" y="11091126"/>
              <a:ext cx="575799" cy="338554"/>
            </a:xfrm>
            <a:prstGeom prst="rect">
              <a:avLst/>
            </a:prstGeom>
            <a:noFill/>
          </p:spPr>
          <p:txBody>
            <a:bodyPr wrap="none" rtlCol="0">
              <a:spAutoFit/>
            </a:bodyPr>
            <a:lstStyle/>
            <a:p>
              <a:r>
                <a:rPr lang="en-US" sz="1600" dirty="0"/>
                <a:t>9/12</a:t>
              </a:r>
            </a:p>
          </p:txBody>
        </p:sp>
        <p:sp>
          <p:nvSpPr>
            <p:cNvPr id="180" name="TextBox 17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36D5E58-D747-C14C-A643-D8FEFD985458}"/>
                </a:ext>
              </a:extLst>
            </p:cNvPr>
            <p:cNvSpPr txBox="1"/>
            <p:nvPr/>
          </p:nvSpPr>
          <p:spPr>
            <a:xfrm>
              <a:off x="16980285" y="11091126"/>
              <a:ext cx="575799" cy="338554"/>
            </a:xfrm>
            <a:prstGeom prst="rect">
              <a:avLst/>
            </a:prstGeom>
            <a:noFill/>
          </p:spPr>
          <p:txBody>
            <a:bodyPr wrap="none" rtlCol="0">
              <a:spAutoFit/>
            </a:bodyPr>
            <a:lstStyle/>
            <a:p>
              <a:r>
                <a:rPr lang="en-US" sz="1600" dirty="0"/>
                <a:t>9/22</a:t>
              </a:r>
            </a:p>
          </p:txBody>
        </p:sp>
      </p:grpSp>
      <p:sp>
        <p:nvSpPr>
          <p:cNvPr id="46" name="Rectangle 4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DF0C7D7-6EF6-D842-A736-6F7D2C0E615E}"/>
              </a:ext>
            </a:extLst>
          </p:cNvPr>
          <p:cNvSpPr/>
          <p:nvPr/>
        </p:nvSpPr>
        <p:spPr>
          <a:xfrm>
            <a:off x="13402962" y="5177492"/>
            <a:ext cx="2075935" cy="1867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p>
        </p:txBody>
      </p:sp>
      <p:sp>
        <p:nvSpPr>
          <p:cNvPr id="190" name="Rectangle 18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14F6964-A365-DD48-B80D-CC7EFFC8D452}"/>
              </a:ext>
            </a:extLst>
          </p:cNvPr>
          <p:cNvSpPr/>
          <p:nvPr/>
        </p:nvSpPr>
        <p:spPr>
          <a:xfrm>
            <a:off x="20521800" y="5162836"/>
            <a:ext cx="2075935" cy="1867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p>
        </p:txBody>
      </p:sp>
      <p:sp>
        <p:nvSpPr>
          <p:cNvPr id="191" name="Rectangle 19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A4B3E60-211D-784E-97FD-EE684B7AB798}"/>
              </a:ext>
            </a:extLst>
          </p:cNvPr>
          <p:cNvSpPr/>
          <p:nvPr/>
        </p:nvSpPr>
        <p:spPr>
          <a:xfrm>
            <a:off x="27637964" y="5189359"/>
            <a:ext cx="2075935" cy="1867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p>
        </p:txBody>
      </p:sp>
      <p:grpSp>
        <p:nvGrpSpPr>
          <p:cNvPr id="219" name="Group 21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648F39AF-F27D-2349-9A53-4AFD14E504D5}"/>
              </a:ext>
            </a:extLst>
          </p:cNvPr>
          <p:cNvGrpSpPr/>
          <p:nvPr/>
        </p:nvGrpSpPr>
        <p:grpSpPr>
          <a:xfrm>
            <a:off x="25640572" y="14904884"/>
            <a:ext cx="6199534" cy="338554"/>
            <a:chOff x="25682194" y="11210053"/>
            <a:chExt cx="6199534" cy="338554"/>
          </a:xfrm>
        </p:grpSpPr>
        <p:sp>
          <p:nvSpPr>
            <p:cNvPr id="220" name="TextBox 21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91A038E-D5DD-E244-AB61-24C471B9CD57}"/>
                </a:ext>
              </a:extLst>
            </p:cNvPr>
            <p:cNvSpPr txBox="1"/>
            <p:nvPr/>
          </p:nvSpPr>
          <p:spPr>
            <a:xfrm>
              <a:off x="25682194" y="11210053"/>
              <a:ext cx="471604" cy="338554"/>
            </a:xfrm>
            <a:prstGeom prst="rect">
              <a:avLst/>
            </a:prstGeom>
            <a:noFill/>
          </p:spPr>
          <p:txBody>
            <a:bodyPr wrap="none" rtlCol="0">
              <a:spAutoFit/>
            </a:bodyPr>
            <a:lstStyle/>
            <a:p>
              <a:r>
                <a:rPr lang="en-US" sz="1600" dirty="0"/>
                <a:t>5/5</a:t>
              </a:r>
            </a:p>
          </p:txBody>
        </p:sp>
        <p:sp>
          <p:nvSpPr>
            <p:cNvPr id="221" name="TextBox 22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E2D7E3C-2DBD-624C-A77F-45F3975DE2F1}"/>
                </a:ext>
              </a:extLst>
            </p:cNvPr>
            <p:cNvSpPr txBox="1"/>
            <p:nvPr/>
          </p:nvSpPr>
          <p:spPr>
            <a:xfrm>
              <a:off x="26308044" y="11210053"/>
              <a:ext cx="575799" cy="338554"/>
            </a:xfrm>
            <a:prstGeom prst="rect">
              <a:avLst/>
            </a:prstGeom>
            <a:noFill/>
          </p:spPr>
          <p:txBody>
            <a:bodyPr wrap="none" rtlCol="0">
              <a:spAutoFit/>
            </a:bodyPr>
            <a:lstStyle/>
            <a:p>
              <a:r>
                <a:rPr lang="en-US" sz="1600" dirty="0"/>
                <a:t>5/15</a:t>
              </a:r>
            </a:p>
          </p:txBody>
        </p:sp>
        <p:sp>
          <p:nvSpPr>
            <p:cNvPr id="222" name="TextBox 22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751814B-5A37-0046-B406-E759C98607B6}"/>
                </a:ext>
              </a:extLst>
            </p:cNvPr>
            <p:cNvSpPr txBox="1"/>
            <p:nvPr/>
          </p:nvSpPr>
          <p:spPr>
            <a:xfrm>
              <a:off x="27038089" y="11210053"/>
              <a:ext cx="575799" cy="338554"/>
            </a:xfrm>
            <a:prstGeom prst="rect">
              <a:avLst/>
            </a:prstGeom>
            <a:noFill/>
          </p:spPr>
          <p:txBody>
            <a:bodyPr wrap="none" rtlCol="0">
              <a:spAutoFit/>
            </a:bodyPr>
            <a:lstStyle/>
            <a:p>
              <a:r>
                <a:rPr lang="en-US" sz="1600" dirty="0"/>
                <a:t>5/25</a:t>
              </a:r>
            </a:p>
          </p:txBody>
        </p:sp>
        <p:sp>
          <p:nvSpPr>
            <p:cNvPr id="223" name="TextBox 22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F59C8B3-5B26-0548-A08C-5127E4151443}"/>
                </a:ext>
              </a:extLst>
            </p:cNvPr>
            <p:cNvSpPr txBox="1"/>
            <p:nvPr/>
          </p:nvSpPr>
          <p:spPr>
            <a:xfrm>
              <a:off x="27809324" y="11210053"/>
              <a:ext cx="471604" cy="338554"/>
            </a:xfrm>
            <a:prstGeom prst="rect">
              <a:avLst/>
            </a:prstGeom>
            <a:noFill/>
          </p:spPr>
          <p:txBody>
            <a:bodyPr wrap="none" rtlCol="0">
              <a:spAutoFit/>
            </a:bodyPr>
            <a:lstStyle/>
            <a:p>
              <a:r>
                <a:rPr lang="en-US" sz="1600" dirty="0"/>
                <a:t>6/4</a:t>
              </a:r>
            </a:p>
          </p:txBody>
        </p:sp>
        <p:sp>
          <p:nvSpPr>
            <p:cNvPr id="224" name="TextBox 22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123D7ED-8476-EB4E-B801-A2AB7B27A1FE}"/>
                </a:ext>
              </a:extLst>
            </p:cNvPr>
            <p:cNvSpPr txBox="1"/>
            <p:nvPr/>
          </p:nvSpPr>
          <p:spPr>
            <a:xfrm>
              <a:off x="28456989" y="11210053"/>
              <a:ext cx="575799" cy="338554"/>
            </a:xfrm>
            <a:prstGeom prst="rect">
              <a:avLst/>
            </a:prstGeom>
            <a:noFill/>
          </p:spPr>
          <p:txBody>
            <a:bodyPr wrap="none" rtlCol="0">
              <a:spAutoFit/>
            </a:bodyPr>
            <a:lstStyle/>
            <a:p>
              <a:r>
                <a:rPr lang="en-US" sz="1600" dirty="0"/>
                <a:t>6/14</a:t>
              </a:r>
            </a:p>
          </p:txBody>
        </p:sp>
        <p:sp>
          <p:nvSpPr>
            <p:cNvPr id="225" name="TextBox 22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C973398-644C-2F4A-AA73-21D6A7DDFBF3}"/>
                </a:ext>
              </a:extLst>
            </p:cNvPr>
            <p:cNvSpPr txBox="1"/>
            <p:nvPr/>
          </p:nvSpPr>
          <p:spPr>
            <a:xfrm>
              <a:off x="29124029" y="11210053"/>
              <a:ext cx="575799" cy="338554"/>
            </a:xfrm>
            <a:prstGeom prst="rect">
              <a:avLst/>
            </a:prstGeom>
            <a:noFill/>
          </p:spPr>
          <p:txBody>
            <a:bodyPr wrap="none" rtlCol="0">
              <a:spAutoFit/>
            </a:bodyPr>
            <a:lstStyle/>
            <a:p>
              <a:r>
                <a:rPr lang="en-US" sz="1600" dirty="0"/>
                <a:t>6/24</a:t>
              </a:r>
            </a:p>
          </p:txBody>
        </p:sp>
        <p:sp>
          <p:nvSpPr>
            <p:cNvPr id="226" name="TextBox 22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F6F2B11-4687-1F4F-9E62-087A288EEFE2}"/>
                </a:ext>
              </a:extLst>
            </p:cNvPr>
            <p:cNvSpPr txBox="1"/>
            <p:nvPr/>
          </p:nvSpPr>
          <p:spPr>
            <a:xfrm>
              <a:off x="31305929" y="11210053"/>
              <a:ext cx="575799" cy="338554"/>
            </a:xfrm>
            <a:prstGeom prst="rect">
              <a:avLst/>
            </a:prstGeom>
            <a:noFill/>
          </p:spPr>
          <p:txBody>
            <a:bodyPr wrap="none" rtlCol="0">
              <a:spAutoFit/>
            </a:bodyPr>
            <a:lstStyle/>
            <a:p>
              <a:r>
                <a:rPr lang="en-US" sz="1600" dirty="0"/>
                <a:t>7/24</a:t>
              </a:r>
            </a:p>
          </p:txBody>
        </p:sp>
        <p:sp>
          <p:nvSpPr>
            <p:cNvPr id="227" name="TextBox 22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C52A937-29BA-2347-9FBE-BFCCBA9AD0C3}"/>
                </a:ext>
              </a:extLst>
            </p:cNvPr>
            <p:cNvSpPr txBox="1"/>
            <p:nvPr/>
          </p:nvSpPr>
          <p:spPr>
            <a:xfrm>
              <a:off x="29919978" y="11210053"/>
              <a:ext cx="471604" cy="338554"/>
            </a:xfrm>
            <a:prstGeom prst="rect">
              <a:avLst/>
            </a:prstGeom>
            <a:noFill/>
          </p:spPr>
          <p:txBody>
            <a:bodyPr wrap="none" rtlCol="0">
              <a:spAutoFit/>
            </a:bodyPr>
            <a:lstStyle/>
            <a:p>
              <a:r>
                <a:rPr lang="en-US" sz="1600" dirty="0"/>
                <a:t>7/4</a:t>
              </a:r>
            </a:p>
          </p:txBody>
        </p:sp>
        <p:sp>
          <p:nvSpPr>
            <p:cNvPr id="228" name="TextBox 22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590761C-D4B9-D741-AED9-447CC54D873F}"/>
                </a:ext>
              </a:extLst>
            </p:cNvPr>
            <p:cNvSpPr txBox="1"/>
            <p:nvPr/>
          </p:nvSpPr>
          <p:spPr>
            <a:xfrm>
              <a:off x="30584119" y="11210053"/>
              <a:ext cx="575799" cy="338554"/>
            </a:xfrm>
            <a:prstGeom prst="rect">
              <a:avLst/>
            </a:prstGeom>
            <a:noFill/>
          </p:spPr>
          <p:txBody>
            <a:bodyPr wrap="none" rtlCol="0">
              <a:spAutoFit/>
            </a:bodyPr>
            <a:lstStyle/>
            <a:p>
              <a:r>
                <a:rPr lang="en-US" sz="1600" dirty="0"/>
                <a:t>7/14</a:t>
              </a:r>
            </a:p>
          </p:txBody>
        </p:sp>
      </p:grpSp>
      <p:sp>
        <p:nvSpPr>
          <p:cNvPr id="38" name="TextBox 3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FF12024-8175-CE41-B733-916A3532223C}"/>
              </a:ext>
            </a:extLst>
          </p:cNvPr>
          <p:cNvSpPr txBox="1"/>
          <p:nvPr/>
        </p:nvSpPr>
        <p:spPr>
          <a:xfrm>
            <a:off x="27605145" y="4944839"/>
            <a:ext cx="3115907" cy="461665"/>
          </a:xfrm>
          <a:prstGeom prst="rect">
            <a:avLst/>
          </a:prstGeom>
          <a:noFill/>
        </p:spPr>
        <p:txBody>
          <a:bodyPr wrap="none" rtlCol="0">
            <a:spAutoFit/>
          </a:bodyPr>
          <a:lstStyle/>
          <a:p>
            <a:r>
              <a:rPr lang="en-US" sz="2400" b="1" dirty="0"/>
              <a:t>Lake Okeechobee 2019</a:t>
            </a:r>
          </a:p>
        </p:txBody>
      </p:sp>
      <p:sp>
        <p:nvSpPr>
          <p:cNvPr id="74" name="TextBox 7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D30387B-711A-A642-A1F4-5EE574E7D9FC}"/>
              </a:ext>
            </a:extLst>
          </p:cNvPr>
          <p:cNvSpPr txBox="1"/>
          <p:nvPr/>
        </p:nvSpPr>
        <p:spPr>
          <a:xfrm>
            <a:off x="20757847" y="4951800"/>
            <a:ext cx="2189572" cy="461665"/>
          </a:xfrm>
          <a:prstGeom prst="rect">
            <a:avLst/>
          </a:prstGeom>
          <a:noFill/>
        </p:spPr>
        <p:txBody>
          <a:bodyPr wrap="none" rtlCol="0">
            <a:spAutoFit/>
          </a:bodyPr>
          <a:lstStyle/>
          <a:p>
            <a:r>
              <a:rPr lang="en-US" sz="2400" b="1" dirty="0"/>
              <a:t>Green Bay 2019</a:t>
            </a:r>
          </a:p>
        </p:txBody>
      </p:sp>
      <p:sp>
        <p:nvSpPr>
          <p:cNvPr id="39" name="TextBox 3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4441976-0A07-2142-8427-8D857A921761}"/>
              </a:ext>
            </a:extLst>
          </p:cNvPr>
          <p:cNvSpPr txBox="1"/>
          <p:nvPr/>
        </p:nvSpPr>
        <p:spPr>
          <a:xfrm>
            <a:off x="13553946" y="4952979"/>
            <a:ext cx="2014193" cy="461665"/>
          </a:xfrm>
          <a:prstGeom prst="rect">
            <a:avLst/>
          </a:prstGeom>
          <a:noFill/>
        </p:spPr>
        <p:txBody>
          <a:bodyPr wrap="none" rtlCol="0">
            <a:spAutoFit/>
          </a:bodyPr>
          <a:lstStyle/>
          <a:p>
            <a:r>
              <a:rPr lang="en-US" sz="2400" b="1" dirty="0"/>
              <a:t>Lake Erie 2019</a:t>
            </a:r>
          </a:p>
        </p:txBody>
      </p:sp>
      <p:sp>
        <p:nvSpPr>
          <p:cNvPr id="78" name="TextBox 7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6397659-1C42-2B47-8CBE-431AB723E6A1}"/>
              </a:ext>
            </a:extLst>
          </p:cNvPr>
          <p:cNvSpPr txBox="1"/>
          <p:nvPr/>
        </p:nvSpPr>
        <p:spPr>
          <a:xfrm>
            <a:off x="22181981" y="18497280"/>
            <a:ext cx="10227800" cy="2400657"/>
          </a:xfrm>
          <a:prstGeom prst="rect">
            <a:avLst/>
          </a:prstGeom>
          <a:noFill/>
        </p:spPr>
        <p:txBody>
          <a:bodyPr wrap="square" rtlCol="0">
            <a:spAutoFit/>
          </a:bodyPr>
          <a:lstStyle/>
          <a:p>
            <a:pPr marL="285750" indent="-285750">
              <a:buFont typeface="Arial" panose="020B0604020202020204" pitchFamily="34" charset="0"/>
              <a:buChar char="•"/>
            </a:pPr>
            <a:r>
              <a:rPr lang="en-US" sz="3000" dirty="0"/>
              <a:t>The CI feature is persistent in Green Bay, semi-persistent in Lake Erie and correlates with low wind and high turbidity.</a:t>
            </a:r>
          </a:p>
          <a:p>
            <a:pPr marL="285750" indent="-285750">
              <a:buFont typeface="Arial" panose="020B0604020202020204" pitchFamily="34" charset="0"/>
              <a:buChar char="•"/>
            </a:pPr>
            <a:r>
              <a:rPr lang="en-US" sz="3000" dirty="0"/>
              <a:t>The CI feature is persistent in Lake Okeechobee, but this may be an artifact from background optical interference.</a:t>
            </a:r>
          </a:p>
          <a:p>
            <a:pPr marL="285750" indent="-285750">
              <a:buFont typeface="Arial" panose="020B0604020202020204" pitchFamily="34" charset="0"/>
              <a:buChar char="•"/>
            </a:pPr>
            <a:r>
              <a:rPr lang="en-US" sz="3000" dirty="0"/>
              <a:t>High </a:t>
            </a:r>
            <a:r>
              <a:rPr lang="en-US" sz="3000" dirty="0" err="1"/>
              <a:t>R</a:t>
            </a:r>
            <a:r>
              <a:rPr lang="en-US" sz="3000" baseline="-25000" dirty="0" err="1"/>
              <a:t>rs</a:t>
            </a:r>
            <a:r>
              <a:rPr lang="en-US" sz="3000" baseline="-25000" dirty="0"/>
              <a:t> </a:t>
            </a:r>
            <a:r>
              <a:rPr lang="en-US" sz="3000" dirty="0"/>
              <a:t>in NIR often interferes with atmospheric correction.</a:t>
            </a:r>
          </a:p>
        </p:txBody>
      </p:sp>
      <p:sp>
        <p:nvSpPr>
          <p:cNvPr id="79" name="TextBox 7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B52208EF-496A-0D4E-9B6A-54A27A22760E}"/>
              </a:ext>
            </a:extLst>
          </p:cNvPr>
          <p:cNvSpPr txBox="1"/>
          <p:nvPr/>
        </p:nvSpPr>
        <p:spPr>
          <a:xfrm>
            <a:off x="5714352" y="33535881"/>
            <a:ext cx="1892121" cy="369332"/>
          </a:xfrm>
          <a:prstGeom prst="rect">
            <a:avLst/>
          </a:prstGeom>
          <a:noFill/>
        </p:spPr>
        <p:txBody>
          <a:bodyPr wrap="none" rtlCol="0">
            <a:spAutoFit/>
          </a:bodyPr>
          <a:lstStyle/>
          <a:p>
            <a:r>
              <a:rPr lang="en-US" dirty="0" err="1"/>
              <a:t>R</a:t>
            </a:r>
            <a:r>
              <a:rPr lang="en-US" baseline="-25000" dirty="0" err="1"/>
              <a:t>rs</a:t>
            </a:r>
            <a:r>
              <a:rPr lang="en-US" dirty="0"/>
              <a:t> </a:t>
            </a:r>
            <a:r>
              <a:rPr lang="en-US" dirty="0" err="1"/>
              <a:t>SeaPRISM</a:t>
            </a:r>
            <a:r>
              <a:rPr lang="en-US" dirty="0"/>
              <a:t> (sr</a:t>
            </a:r>
            <a:r>
              <a:rPr lang="en-US" baseline="30000" dirty="0"/>
              <a:t>-1</a:t>
            </a:r>
            <a:r>
              <a:rPr lang="en-US" dirty="0"/>
              <a:t>)</a:t>
            </a:r>
          </a:p>
        </p:txBody>
      </p:sp>
      <p:sp>
        <p:nvSpPr>
          <p:cNvPr id="252" name="TextBox 25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6F66DEB-065D-7D44-96F8-5F1D5BF95202}"/>
              </a:ext>
            </a:extLst>
          </p:cNvPr>
          <p:cNvSpPr txBox="1"/>
          <p:nvPr/>
        </p:nvSpPr>
        <p:spPr>
          <a:xfrm>
            <a:off x="9383472" y="33535881"/>
            <a:ext cx="1892121" cy="369332"/>
          </a:xfrm>
          <a:prstGeom prst="rect">
            <a:avLst/>
          </a:prstGeom>
          <a:noFill/>
        </p:spPr>
        <p:txBody>
          <a:bodyPr wrap="none" rtlCol="0">
            <a:spAutoFit/>
          </a:bodyPr>
          <a:lstStyle/>
          <a:p>
            <a:r>
              <a:rPr lang="en-US" dirty="0" err="1"/>
              <a:t>R</a:t>
            </a:r>
            <a:r>
              <a:rPr lang="en-US" baseline="-25000" dirty="0" err="1"/>
              <a:t>rs</a:t>
            </a:r>
            <a:r>
              <a:rPr lang="en-US" dirty="0"/>
              <a:t> </a:t>
            </a:r>
            <a:r>
              <a:rPr lang="en-US" dirty="0" err="1"/>
              <a:t>SeaPRISM</a:t>
            </a:r>
            <a:r>
              <a:rPr lang="en-US" dirty="0"/>
              <a:t> (sr</a:t>
            </a:r>
            <a:r>
              <a:rPr lang="en-US" baseline="30000" dirty="0"/>
              <a:t>-1</a:t>
            </a:r>
            <a:r>
              <a:rPr lang="en-US" dirty="0"/>
              <a:t>)</a:t>
            </a:r>
          </a:p>
        </p:txBody>
      </p:sp>
      <p:sp>
        <p:nvSpPr>
          <p:cNvPr id="253" name="TextBox 25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CFFE4D9-2DAB-8547-AD4E-7CA1E4708085}"/>
              </a:ext>
            </a:extLst>
          </p:cNvPr>
          <p:cNvSpPr txBox="1"/>
          <p:nvPr/>
        </p:nvSpPr>
        <p:spPr>
          <a:xfrm>
            <a:off x="1926509" y="33588767"/>
            <a:ext cx="1892121" cy="369332"/>
          </a:xfrm>
          <a:prstGeom prst="rect">
            <a:avLst/>
          </a:prstGeom>
          <a:noFill/>
        </p:spPr>
        <p:txBody>
          <a:bodyPr wrap="none" rtlCol="0">
            <a:spAutoFit/>
          </a:bodyPr>
          <a:lstStyle/>
          <a:p>
            <a:r>
              <a:rPr lang="en-US" dirty="0" err="1"/>
              <a:t>R</a:t>
            </a:r>
            <a:r>
              <a:rPr lang="en-US" baseline="-25000" dirty="0" err="1"/>
              <a:t>rs</a:t>
            </a:r>
            <a:r>
              <a:rPr lang="en-US" dirty="0"/>
              <a:t> </a:t>
            </a:r>
            <a:r>
              <a:rPr lang="en-US" dirty="0" err="1"/>
              <a:t>SeaPRISM</a:t>
            </a:r>
            <a:r>
              <a:rPr lang="en-US" dirty="0"/>
              <a:t> (sr</a:t>
            </a:r>
            <a:r>
              <a:rPr lang="en-US" baseline="30000" dirty="0"/>
              <a:t>-1</a:t>
            </a:r>
            <a:r>
              <a:rPr lang="en-US" dirty="0"/>
              <a:t>)</a:t>
            </a:r>
          </a:p>
        </p:txBody>
      </p:sp>
      <p:sp>
        <p:nvSpPr>
          <p:cNvPr id="254" name="TextBox 25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B569260-8A2F-9A41-BEC6-7794E63C8E75}"/>
              </a:ext>
            </a:extLst>
          </p:cNvPr>
          <p:cNvSpPr txBox="1"/>
          <p:nvPr/>
        </p:nvSpPr>
        <p:spPr>
          <a:xfrm rot="16200000">
            <a:off x="-196540" y="27978418"/>
            <a:ext cx="1720664" cy="369332"/>
          </a:xfrm>
          <a:prstGeom prst="rect">
            <a:avLst/>
          </a:prstGeom>
          <a:noFill/>
        </p:spPr>
        <p:txBody>
          <a:bodyPr wrap="none" rtlCol="0">
            <a:spAutoFit/>
          </a:bodyPr>
          <a:lstStyle/>
          <a:p>
            <a:r>
              <a:rPr lang="en-US" dirty="0" err="1"/>
              <a:t>R</a:t>
            </a:r>
            <a:r>
              <a:rPr lang="en-US" baseline="-25000" dirty="0" err="1"/>
              <a:t>rs</a:t>
            </a:r>
            <a:r>
              <a:rPr lang="en-US" dirty="0"/>
              <a:t> </a:t>
            </a:r>
            <a:r>
              <a:rPr lang="en-US" dirty="0" err="1"/>
              <a:t>SeaDAS</a:t>
            </a:r>
            <a:r>
              <a:rPr lang="en-US" dirty="0"/>
              <a:t> (sr</a:t>
            </a:r>
            <a:r>
              <a:rPr lang="en-US" baseline="30000" dirty="0"/>
              <a:t>-1</a:t>
            </a:r>
            <a:r>
              <a:rPr lang="en-US" dirty="0"/>
              <a:t>)</a:t>
            </a:r>
          </a:p>
        </p:txBody>
      </p:sp>
      <p:sp>
        <p:nvSpPr>
          <p:cNvPr id="255" name="TextBox 25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1CDBCE2-08C0-E141-A354-30D108383FEF}"/>
              </a:ext>
            </a:extLst>
          </p:cNvPr>
          <p:cNvSpPr txBox="1"/>
          <p:nvPr/>
        </p:nvSpPr>
        <p:spPr>
          <a:xfrm>
            <a:off x="4488020" y="27612465"/>
            <a:ext cx="4116836" cy="1446550"/>
          </a:xfrm>
          <a:prstGeom prst="rect">
            <a:avLst/>
          </a:prstGeom>
          <a:noFill/>
        </p:spPr>
        <p:txBody>
          <a:bodyPr wrap="square" rtlCol="0">
            <a:spAutoFit/>
          </a:bodyPr>
          <a:lstStyle/>
          <a:p>
            <a:r>
              <a:rPr lang="en-US" sz="2200" i="1" dirty="0"/>
              <a:t>Top Row</a:t>
            </a:r>
            <a:r>
              <a:rPr lang="en-US" sz="2200" dirty="0"/>
              <a:t>: </a:t>
            </a:r>
            <a:r>
              <a:rPr lang="en-US" sz="2200" dirty="0" err="1"/>
              <a:t>SeaDAS</a:t>
            </a:r>
            <a:r>
              <a:rPr lang="en-US" sz="2200" dirty="0"/>
              <a:t> NIR iterative; </a:t>
            </a:r>
            <a:r>
              <a:rPr lang="en-US" sz="2200" i="1" dirty="0"/>
              <a:t>Middle Row</a:t>
            </a:r>
            <a:r>
              <a:rPr lang="en-US" sz="2200" dirty="0"/>
              <a:t>: </a:t>
            </a:r>
            <a:r>
              <a:rPr lang="en-US" sz="2200" dirty="0" err="1"/>
              <a:t>SeaDAS</a:t>
            </a:r>
            <a:r>
              <a:rPr lang="en-US" sz="2200" dirty="0"/>
              <a:t> Gordon &amp;     	Wang ‘94; </a:t>
            </a:r>
          </a:p>
          <a:p>
            <a:r>
              <a:rPr lang="en-US" sz="2200" i="1" dirty="0"/>
              <a:t>Bottom Row</a:t>
            </a:r>
            <a:r>
              <a:rPr lang="en-US" sz="2200" dirty="0"/>
              <a:t>: </a:t>
            </a:r>
            <a:r>
              <a:rPr lang="en-US" sz="2200" dirty="0" err="1"/>
              <a:t>SeaDAS</a:t>
            </a:r>
            <a:r>
              <a:rPr lang="en-US" sz="2200" dirty="0"/>
              <a:t> MUMM</a:t>
            </a:r>
          </a:p>
        </p:txBody>
      </p:sp>
      <p:pic>
        <p:nvPicPr>
          <p:cNvPr id="96" name="Picture 95" descr="A close up of a map&#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BA7F99E-2398-5B4A-A728-173A22C1257E}"/>
              </a:ext>
            </a:extLst>
          </p:cNvPr>
          <p:cNvPicPr>
            <a:picLocks noChangeAspect="1"/>
          </p:cNvPicPr>
          <p:nvPr/>
        </p:nvPicPr>
        <p:blipFill>
          <a:blip r:embed="rId27"/>
          <a:stretch>
            <a:fillRect/>
          </a:stretch>
        </p:blipFill>
        <p:spPr>
          <a:xfrm>
            <a:off x="20677146" y="22684804"/>
            <a:ext cx="5778902" cy="3815825"/>
          </a:xfrm>
          <a:prstGeom prst="rect">
            <a:avLst/>
          </a:prstGeom>
          <a:ln>
            <a:solidFill>
              <a:schemeClr val="tx1"/>
            </a:solidFill>
          </a:ln>
        </p:spPr>
      </p:pic>
      <p:pic>
        <p:nvPicPr>
          <p:cNvPr id="100" name="Picture 99" descr="A close up of a map&#10;&#10;Description automatically generated">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548FF04-5A4C-B046-A6B9-39F9CD476D41}"/>
              </a:ext>
            </a:extLst>
          </p:cNvPr>
          <p:cNvPicPr>
            <a:picLocks noChangeAspect="1"/>
          </p:cNvPicPr>
          <p:nvPr/>
        </p:nvPicPr>
        <p:blipFill>
          <a:blip r:embed="rId28"/>
          <a:stretch>
            <a:fillRect/>
          </a:stretch>
        </p:blipFill>
        <p:spPr>
          <a:xfrm>
            <a:off x="20698020" y="26567914"/>
            <a:ext cx="5765583" cy="3559631"/>
          </a:xfrm>
          <a:prstGeom prst="rect">
            <a:avLst/>
          </a:prstGeom>
          <a:ln>
            <a:solidFill>
              <a:schemeClr val="tx1"/>
            </a:solidFill>
          </a:ln>
        </p:spPr>
      </p:pic>
      <p:grpSp>
        <p:nvGrpSpPr>
          <p:cNvPr id="259" name="Group 25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D236A9A-E1FA-7347-856D-8ABCB2575834}"/>
              </a:ext>
            </a:extLst>
          </p:cNvPr>
          <p:cNvGrpSpPr/>
          <p:nvPr/>
        </p:nvGrpSpPr>
        <p:grpSpPr>
          <a:xfrm>
            <a:off x="18401833" y="17402977"/>
            <a:ext cx="6207772" cy="358911"/>
            <a:chOff x="11316621" y="11085466"/>
            <a:chExt cx="6207772" cy="358911"/>
          </a:xfrm>
        </p:grpSpPr>
        <p:sp>
          <p:nvSpPr>
            <p:cNvPr id="260" name="TextBox 25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D6B96ABC-F657-C14A-BF0B-CF6DF6837E09}"/>
                </a:ext>
              </a:extLst>
            </p:cNvPr>
            <p:cNvSpPr txBox="1"/>
            <p:nvPr/>
          </p:nvSpPr>
          <p:spPr>
            <a:xfrm>
              <a:off x="11316621" y="11091126"/>
              <a:ext cx="575799" cy="338554"/>
            </a:xfrm>
            <a:prstGeom prst="rect">
              <a:avLst/>
            </a:prstGeom>
            <a:noFill/>
          </p:spPr>
          <p:txBody>
            <a:bodyPr wrap="none" rtlCol="0">
              <a:spAutoFit/>
            </a:bodyPr>
            <a:lstStyle/>
            <a:p>
              <a:r>
                <a:rPr lang="en-US" sz="1600" dirty="0"/>
                <a:t>5/15</a:t>
              </a:r>
            </a:p>
          </p:txBody>
        </p:sp>
        <p:sp>
          <p:nvSpPr>
            <p:cNvPr id="261" name="TextBox 26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DCC1982-539A-F441-93A8-FAE6C7297B94}"/>
                </a:ext>
              </a:extLst>
            </p:cNvPr>
            <p:cNvSpPr txBox="1"/>
            <p:nvPr/>
          </p:nvSpPr>
          <p:spPr>
            <a:xfrm>
              <a:off x="12264155" y="11085466"/>
              <a:ext cx="471604" cy="338554"/>
            </a:xfrm>
            <a:prstGeom prst="rect">
              <a:avLst/>
            </a:prstGeom>
            <a:noFill/>
          </p:spPr>
          <p:txBody>
            <a:bodyPr wrap="none" rtlCol="0">
              <a:spAutoFit/>
            </a:bodyPr>
            <a:lstStyle/>
            <a:p>
              <a:r>
                <a:rPr lang="en-US" sz="1600" dirty="0"/>
                <a:t>6/4</a:t>
              </a:r>
            </a:p>
          </p:txBody>
        </p:sp>
        <p:sp>
          <p:nvSpPr>
            <p:cNvPr id="262" name="TextBox 26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DA67BCF-E3F7-B142-B9B9-80739857348F}"/>
                </a:ext>
              </a:extLst>
            </p:cNvPr>
            <p:cNvSpPr txBox="1"/>
            <p:nvPr/>
          </p:nvSpPr>
          <p:spPr>
            <a:xfrm>
              <a:off x="13189548" y="11097400"/>
              <a:ext cx="575799" cy="338554"/>
            </a:xfrm>
            <a:prstGeom prst="rect">
              <a:avLst/>
            </a:prstGeom>
            <a:noFill/>
          </p:spPr>
          <p:txBody>
            <a:bodyPr wrap="none" rtlCol="0">
              <a:spAutoFit/>
            </a:bodyPr>
            <a:lstStyle/>
            <a:p>
              <a:r>
                <a:rPr lang="en-US" sz="1600" dirty="0"/>
                <a:t>6/24</a:t>
              </a:r>
            </a:p>
          </p:txBody>
        </p:sp>
        <p:sp>
          <p:nvSpPr>
            <p:cNvPr id="263" name="TextBox 26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2C509554-891A-1E49-9C68-141D8B6F1C01}"/>
                </a:ext>
              </a:extLst>
            </p:cNvPr>
            <p:cNvSpPr txBox="1"/>
            <p:nvPr/>
          </p:nvSpPr>
          <p:spPr>
            <a:xfrm>
              <a:off x="14102767" y="11099432"/>
              <a:ext cx="575799" cy="338554"/>
            </a:xfrm>
            <a:prstGeom prst="rect">
              <a:avLst/>
            </a:prstGeom>
            <a:noFill/>
          </p:spPr>
          <p:txBody>
            <a:bodyPr wrap="none" rtlCol="0">
              <a:spAutoFit/>
            </a:bodyPr>
            <a:lstStyle/>
            <a:p>
              <a:r>
                <a:rPr lang="en-US" sz="1600" dirty="0"/>
                <a:t>7/14</a:t>
              </a:r>
            </a:p>
          </p:txBody>
        </p:sp>
        <p:sp>
          <p:nvSpPr>
            <p:cNvPr id="264" name="TextBox 26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A5637B8-5BDF-C54B-90D3-D3D5168AA82F}"/>
                </a:ext>
              </a:extLst>
            </p:cNvPr>
            <p:cNvSpPr txBox="1"/>
            <p:nvPr/>
          </p:nvSpPr>
          <p:spPr>
            <a:xfrm>
              <a:off x="15102811" y="11089162"/>
              <a:ext cx="471604" cy="338554"/>
            </a:xfrm>
            <a:prstGeom prst="rect">
              <a:avLst/>
            </a:prstGeom>
            <a:noFill/>
          </p:spPr>
          <p:txBody>
            <a:bodyPr wrap="none" rtlCol="0">
              <a:spAutoFit/>
            </a:bodyPr>
            <a:lstStyle/>
            <a:p>
              <a:r>
                <a:rPr lang="en-US" sz="1600" dirty="0"/>
                <a:t>8/3</a:t>
              </a:r>
            </a:p>
          </p:txBody>
        </p:sp>
        <p:sp>
          <p:nvSpPr>
            <p:cNvPr id="265" name="TextBox 26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8128D52-7CD7-7047-BB87-48C5DF1861BF}"/>
                </a:ext>
              </a:extLst>
            </p:cNvPr>
            <p:cNvSpPr txBox="1"/>
            <p:nvPr/>
          </p:nvSpPr>
          <p:spPr>
            <a:xfrm>
              <a:off x="15999577" y="11105823"/>
              <a:ext cx="575799" cy="338554"/>
            </a:xfrm>
            <a:prstGeom prst="rect">
              <a:avLst/>
            </a:prstGeom>
            <a:noFill/>
          </p:spPr>
          <p:txBody>
            <a:bodyPr wrap="none" rtlCol="0">
              <a:spAutoFit/>
            </a:bodyPr>
            <a:lstStyle/>
            <a:p>
              <a:r>
                <a:rPr lang="en-US" sz="1600" dirty="0"/>
                <a:t>8/23</a:t>
              </a:r>
            </a:p>
          </p:txBody>
        </p:sp>
        <p:sp>
          <p:nvSpPr>
            <p:cNvPr id="266" name="TextBox 26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6C12BF0-0B16-4A45-9D6C-80BA6A58453E}"/>
                </a:ext>
              </a:extLst>
            </p:cNvPr>
            <p:cNvSpPr txBox="1"/>
            <p:nvPr/>
          </p:nvSpPr>
          <p:spPr>
            <a:xfrm>
              <a:off x="16948594" y="11097400"/>
              <a:ext cx="575799" cy="338554"/>
            </a:xfrm>
            <a:prstGeom prst="rect">
              <a:avLst/>
            </a:prstGeom>
            <a:noFill/>
          </p:spPr>
          <p:txBody>
            <a:bodyPr wrap="none" rtlCol="0">
              <a:spAutoFit/>
            </a:bodyPr>
            <a:lstStyle/>
            <a:p>
              <a:r>
                <a:rPr lang="en-US" sz="1600" dirty="0"/>
                <a:t>9/12</a:t>
              </a:r>
            </a:p>
          </p:txBody>
        </p:sp>
      </p:grpSp>
      <p:sp>
        <p:nvSpPr>
          <p:cNvPr id="275" name="TextBox 27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6C336076-080D-2141-980D-88BE688961AB}"/>
              </a:ext>
            </a:extLst>
          </p:cNvPr>
          <p:cNvSpPr txBox="1"/>
          <p:nvPr/>
        </p:nvSpPr>
        <p:spPr>
          <a:xfrm rot="16200000">
            <a:off x="17401067" y="15774436"/>
            <a:ext cx="1715919" cy="369332"/>
          </a:xfrm>
          <a:prstGeom prst="rect">
            <a:avLst/>
          </a:prstGeom>
          <a:noFill/>
        </p:spPr>
        <p:txBody>
          <a:bodyPr wrap="none" rtlCol="0">
            <a:spAutoFit/>
          </a:bodyPr>
          <a:lstStyle/>
          <a:p>
            <a:r>
              <a:rPr lang="en-US" dirty="0"/>
              <a:t>Wind speed m/s</a:t>
            </a:r>
          </a:p>
        </p:txBody>
      </p:sp>
      <p:grpSp>
        <p:nvGrpSpPr>
          <p:cNvPr id="276" name="Group 27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5951742-D52D-DA48-AD4C-06B490F6C8A6}"/>
              </a:ext>
            </a:extLst>
          </p:cNvPr>
          <p:cNvGrpSpPr/>
          <p:nvPr/>
        </p:nvGrpSpPr>
        <p:grpSpPr>
          <a:xfrm>
            <a:off x="18328015" y="14610128"/>
            <a:ext cx="393056" cy="2891497"/>
            <a:chOff x="11247092" y="8327492"/>
            <a:chExt cx="393056" cy="2891497"/>
          </a:xfrm>
        </p:grpSpPr>
        <p:sp>
          <p:nvSpPr>
            <p:cNvPr id="277" name="TextBox 27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DE5213F-9F39-354B-8A5B-6BA198C88174}"/>
                </a:ext>
              </a:extLst>
            </p:cNvPr>
            <p:cNvSpPr txBox="1"/>
            <p:nvPr/>
          </p:nvSpPr>
          <p:spPr>
            <a:xfrm>
              <a:off x="11331001" y="10880435"/>
              <a:ext cx="288862" cy="338554"/>
            </a:xfrm>
            <a:prstGeom prst="rect">
              <a:avLst/>
            </a:prstGeom>
            <a:noFill/>
          </p:spPr>
          <p:txBody>
            <a:bodyPr wrap="none" rtlCol="0">
              <a:spAutoFit/>
            </a:bodyPr>
            <a:lstStyle/>
            <a:p>
              <a:r>
                <a:rPr lang="en-US" sz="1600" dirty="0"/>
                <a:t>0</a:t>
              </a:r>
            </a:p>
          </p:txBody>
        </p:sp>
        <p:sp>
          <p:nvSpPr>
            <p:cNvPr id="278" name="TextBox 27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7B83E0F-CDF0-6843-92EE-BE8610C7DE24}"/>
                </a:ext>
              </a:extLst>
            </p:cNvPr>
            <p:cNvSpPr txBox="1"/>
            <p:nvPr/>
          </p:nvSpPr>
          <p:spPr>
            <a:xfrm>
              <a:off x="11331001" y="10379226"/>
              <a:ext cx="288862" cy="338554"/>
            </a:xfrm>
            <a:prstGeom prst="rect">
              <a:avLst/>
            </a:prstGeom>
            <a:noFill/>
          </p:spPr>
          <p:txBody>
            <a:bodyPr wrap="none" rtlCol="0">
              <a:spAutoFit/>
            </a:bodyPr>
            <a:lstStyle/>
            <a:p>
              <a:r>
                <a:rPr lang="en-US" sz="1600" dirty="0"/>
                <a:t>2</a:t>
              </a:r>
            </a:p>
          </p:txBody>
        </p:sp>
        <p:sp>
          <p:nvSpPr>
            <p:cNvPr id="279" name="TextBox 27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27641E9-6493-4743-9B56-2838C9264369}"/>
                </a:ext>
              </a:extLst>
            </p:cNvPr>
            <p:cNvSpPr txBox="1"/>
            <p:nvPr/>
          </p:nvSpPr>
          <p:spPr>
            <a:xfrm>
              <a:off x="11332818" y="9865431"/>
              <a:ext cx="288862" cy="338554"/>
            </a:xfrm>
            <a:prstGeom prst="rect">
              <a:avLst/>
            </a:prstGeom>
            <a:noFill/>
          </p:spPr>
          <p:txBody>
            <a:bodyPr wrap="none" rtlCol="0">
              <a:spAutoFit/>
            </a:bodyPr>
            <a:lstStyle/>
            <a:p>
              <a:r>
                <a:rPr lang="en-US" sz="1600" dirty="0"/>
                <a:t>4</a:t>
              </a:r>
            </a:p>
          </p:txBody>
        </p:sp>
        <p:sp>
          <p:nvSpPr>
            <p:cNvPr id="280" name="TextBox 27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78A346C-14FB-1D41-B731-0A3549CB0C6B}"/>
                </a:ext>
              </a:extLst>
            </p:cNvPr>
            <p:cNvSpPr txBox="1"/>
            <p:nvPr/>
          </p:nvSpPr>
          <p:spPr>
            <a:xfrm>
              <a:off x="11332835" y="9331499"/>
              <a:ext cx="288862" cy="338554"/>
            </a:xfrm>
            <a:prstGeom prst="rect">
              <a:avLst/>
            </a:prstGeom>
            <a:noFill/>
          </p:spPr>
          <p:txBody>
            <a:bodyPr wrap="none" rtlCol="0">
              <a:spAutoFit/>
            </a:bodyPr>
            <a:lstStyle/>
            <a:p>
              <a:r>
                <a:rPr lang="en-US" sz="1600" dirty="0"/>
                <a:t>6</a:t>
              </a:r>
            </a:p>
          </p:txBody>
        </p:sp>
        <p:sp>
          <p:nvSpPr>
            <p:cNvPr id="281" name="TextBox 28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D7078AC1-10DC-074F-BB9E-BAF534F8C0E6}"/>
                </a:ext>
              </a:extLst>
            </p:cNvPr>
            <p:cNvSpPr txBox="1"/>
            <p:nvPr/>
          </p:nvSpPr>
          <p:spPr>
            <a:xfrm>
              <a:off x="11247092" y="8327492"/>
              <a:ext cx="393056" cy="338554"/>
            </a:xfrm>
            <a:prstGeom prst="rect">
              <a:avLst/>
            </a:prstGeom>
            <a:noFill/>
          </p:spPr>
          <p:txBody>
            <a:bodyPr wrap="none" rtlCol="0">
              <a:spAutoFit/>
            </a:bodyPr>
            <a:lstStyle/>
            <a:p>
              <a:r>
                <a:rPr lang="en-US" sz="1600" dirty="0"/>
                <a:t>10</a:t>
              </a:r>
            </a:p>
          </p:txBody>
        </p:sp>
        <p:sp>
          <p:nvSpPr>
            <p:cNvPr id="282" name="TextBox 28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D70DA63-5CCB-6B4B-B07E-1C8327109538}"/>
                </a:ext>
              </a:extLst>
            </p:cNvPr>
            <p:cNvSpPr txBox="1"/>
            <p:nvPr/>
          </p:nvSpPr>
          <p:spPr>
            <a:xfrm>
              <a:off x="11332820" y="8795349"/>
              <a:ext cx="288862" cy="338554"/>
            </a:xfrm>
            <a:prstGeom prst="rect">
              <a:avLst/>
            </a:prstGeom>
            <a:noFill/>
          </p:spPr>
          <p:txBody>
            <a:bodyPr wrap="none" rtlCol="0">
              <a:spAutoFit/>
            </a:bodyPr>
            <a:lstStyle/>
            <a:p>
              <a:r>
                <a:rPr lang="en-US" sz="1600" dirty="0"/>
                <a:t>8</a:t>
              </a:r>
            </a:p>
          </p:txBody>
        </p:sp>
      </p:grpSp>
      <p:pic>
        <p:nvPicPr>
          <p:cNvPr id="286" name="Picture 28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B875B84B-BFE2-2B49-BDCB-EEF862F52DDD}"/>
              </a:ext>
            </a:extLst>
          </p:cNvPr>
          <p:cNvPicPr>
            <a:picLocks noChangeAspect="1"/>
          </p:cNvPicPr>
          <p:nvPr/>
        </p:nvPicPr>
        <p:blipFill rotWithShape="1">
          <a:blip r:embed="rId29"/>
          <a:srcRect l="14652" t="35324" r="11300" b="36763"/>
          <a:stretch/>
        </p:blipFill>
        <p:spPr>
          <a:xfrm>
            <a:off x="11552810" y="14613915"/>
            <a:ext cx="5755329" cy="2807587"/>
          </a:xfrm>
          <a:prstGeom prst="rect">
            <a:avLst/>
          </a:prstGeom>
        </p:spPr>
      </p:pic>
      <p:sp>
        <p:nvSpPr>
          <p:cNvPr id="287" name="TextBox 28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5138968-4300-2945-ADA6-CFD8C28C554C}"/>
              </a:ext>
            </a:extLst>
          </p:cNvPr>
          <p:cNvSpPr txBox="1"/>
          <p:nvPr/>
        </p:nvSpPr>
        <p:spPr>
          <a:xfrm rot="16200000">
            <a:off x="10350188" y="15584276"/>
            <a:ext cx="1715919" cy="369332"/>
          </a:xfrm>
          <a:prstGeom prst="rect">
            <a:avLst/>
          </a:prstGeom>
          <a:noFill/>
        </p:spPr>
        <p:txBody>
          <a:bodyPr wrap="none" rtlCol="0">
            <a:spAutoFit/>
          </a:bodyPr>
          <a:lstStyle/>
          <a:p>
            <a:r>
              <a:rPr lang="en-US" dirty="0"/>
              <a:t>Wind speed m/s</a:t>
            </a:r>
          </a:p>
        </p:txBody>
      </p:sp>
      <p:grpSp>
        <p:nvGrpSpPr>
          <p:cNvPr id="288" name="Group 28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1D033E5-77A6-6944-ABB3-8D6B90DFBB25}"/>
              </a:ext>
            </a:extLst>
          </p:cNvPr>
          <p:cNvGrpSpPr/>
          <p:nvPr/>
        </p:nvGrpSpPr>
        <p:grpSpPr>
          <a:xfrm>
            <a:off x="11252215" y="14592447"/>
            <a:ext cx="393056" cy="2891497"/>
            <a:chOff x="11247092" y="8327492"/>
            <a:chExt cx="393056" cy="2891497"/>
          </a:xfrm>
        </p:grpSpPr>
        <p:sp>
          <p:nvSpPr>
            <p:cNvPr id="289" name="TextBox 28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FB94090-1584-5D47-A894-32DF25EA23FF}"/>
                </a:ext>
              </a:extLst>
            </p:cNvPr>
            <p:cNvSpPr txBox="1"/>
            <p:nvPr/>
          </p:nvSpPr>
          <p:spPr>
            <a:xfrm>
              <a:off x="11331001" y="10880435"/>
              <a:ext cx="288862" cy="338554"/>
            </a:xfrm>
            <a:prstGeom prst="rect">
              <a:avLst/>
            </a:prstGeom>
            <a:noFill/>
          </p:spPr>
          <p:txBody>
            <a:bodyPr wrap="none" rtlCol="0">
              <a:spAutoFit/>
            </a:bodyPr>
            <a:lstStyle/>
            <a:p>
              <a:r>
                <a:rPr lang="en-US" sz="1600" dirty="0"/>
                <a:t>0</a:t>
              </a:r>
            </a:p>
          </p:txBody>
        </p:sp>
        <p:sp>
          <p:nvSpPr>
            <p:cNvPr id="290" name="TextBox 28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9DABA8B-222E-564C-9408-13F1467FC6E7}"/>
                </a:ext>
              </a:extLst>
            </p:cNvPr>
            <p:cNvSpPr txBox="1"/>
            <p:nvPr/>
          </p:nvSpPr>
          <p:spPr>
            <a:xfrm>
              <a:off x="11331001" y="10379226"/>
              <a:ext cx="288862" cy="338554"/>
            </a:xfrm>
            <a:prstGeom prst="rect">
              <a:avLst/>
            </a:prstGeom>
            <a:noFill/>
          </p:spPr>
          <p:txBody>
            <a:bodyPr wrap="none" rtlCol="0">
              <a:spAutoFit/>
            </a:bodyPr>
            <a:lstStyle/>
            <a:p>
              <a:r>
                <a:rPr lang="en-US" sz="1600" dirty="0"/>
                <a:t>2</a:t>
              </a:r>
            </a:p>
          </p:txBody>
        </p:sp>
        <p:sp>
          <p:nvSpPr>
            <p:cNvPr id="291" name="TextBox 29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B4207EEF-3F8A-984D-B31F-72C6FFA7A2DA}"/>
                </a:ext>
              </a:extLst>
            </p:cNvPr>
            <p:cNvSpPr txBox="1"/>
            <p:nvPr/>
          </p:nvSpPr>
          <p:spPr>
            <a:xfrm>
              <a:off x="11332818" y="9865431"/>
              <a:ext cx="288862" cy="338554"/>
            </a:xfrm>
            <a:prstGeom prst="rect">
              <a:avLst/>
            </a:prstGeom>
            <a:noFill/>
          </p:spPr>
          <p:txBody>
            <a:bodyPr wrap="none" rtlCol="0">
              <a:spAutoFit/>
            </a:bodyPr>
            <a:lstStyle/>
            <a:p>
              <a:r>
                <a:rPr lang="en-US" sz="1600" dirty="0"/>
                <a:t>4</a:t>
              </a:r>
            </a:p>
          </p:txBody>
        </p:sp>
        <p:sp>
          <p:nvSpPr>
            <p:cNvPr id="292" name="TextBox 29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D1E054C-5137-0044-94CB-A7458F346B31}"/>
                </a:ext>
              </a:extLst>
            </p:cNvPr>
            <p:cNvSpPr txBox="1"/>
            <p:nvPr/>
          </p:nvSpPr>
          <p:spPr>
            <a:xfrm>
              <a:off x="11332835" y="9331499"/>
              <a:ext cx="288862" cy="338554"/>
            </a:xfrm>
            <a:prstGeom prst="rect">
              <a:avLst/>
            </a:prstGeom>
            <a:noFill/>
          </p:spPr>
          <p:txBody>
            <a:bodyPr wrap="none" rtlCol="0">
              <a:spAutoFit/>
            </a:bodyPr>
            <a:lstStyle/>
            <a:p>
              <a:r>
                <a:rPr lang="en-US" sz="1600" dirty="0"/>
                <a:t>6</a:t>
              </a:r>
            </a:p>
          </p:txBody>
        </p:sp>
        <p:sp>
          <p:nvSpPr>
            <p:cNvPr id="293" name="TextBox 29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8B386D8-E5D3-4D43-BE8D-D32A6F7DC810}"/>
                </a:ext>
              </a:extLst>
            </p:cNvPr>
            <p:cNvSpPr txBox="1"/>
            <p:nvPr/>
          </p:nvSpPr>
          <p:spPr>
            <a:xfrm>
              <a:off x="11247092" y="8327492"/>
              <a:ext cx="393056" cy="338554"/>
            </a:xfrm>
            <a:prstGeom prst="rect">
              <a:avLst/>
            </a:prstGeom>
            <a:noFill/>
          </p:spPr>
          <p:txBody>
            <a:bodyPr wrap="none" rtlCol="0">
              <a:spAutoFit/>
            </a:bodyPr>
            <a:lstStyle/>
            <a:p>
              <a:r>
                <a:rPr lang="en-US" sz="1600" dirty="0"/>
                <a:t>10</a:t>
              </a:r>
            </a:p>
          </p:txBody>
        </p:sp>
        <p:sp>
          <p:nvSpPr>
            <p:cNvPr id="294" name="TextBox 29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72FB2A3-D6CD-2148-9E4A-21D5B43D6007}"/>
                </a:ext>
              </a:extLst>
            </p:cNvPr>
            <p:cNvSpPr txBox="1"/>
            <p:nvPr/>
          </p:nvSpPr>
          <p:spPr>
            <a:xfrm>
              <a:off x="11332820" y="8795349"/>
              <a:ext cx="288862" cy="338554"/>
            </a:xfrm>
            <a:prstGeom prst="rect">
              <a:avLst/>
            </a:prstGeom>
            <a:noFill/>
          </p:spPr>
          <p:txBody>
            <a:bodyPr wrap="none" rtlCol="0">
              <a:spAutoFit/>
            </a:bodyPr>
            <a:lstStyle/>
            <a:p>
              <a:r>
                <a:rPr lang="en-US" sz="1600" dirty="0"/>
                <a:t>8</a:t>
              </a:r>
            </a:p>
          </p:txBody>
        </p:sp>
      </p:grpSp>
      <p:cxnSp>
        <p:nvCxnSpPr>
          <p:cNvPr id="297" name="Straight Arrow Connector 29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BDE7BC9E-0E9F-FE4A-A8A6-76DEC731B6F6}"/>
              </a:ext>
            </a:extLst>
          </p:cNvPr>
          <p:cNvCxnSpPr/>
          <p:nvPr/>
        </p:nvCxnSpPr>
        <p:spPr>
          <a:xfrm flipV="1">
            <a:off x="12456283" y="14004794"/>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298" name="Straight Arrow Connector 29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D06B04A-B651-EB43-B507-0ED587CC908D}"/>
              </a:ext>
            </a:extLst>
          </p:cNvPr>
          <p:cNvCxnSpPr/>
          <p:nvPr/>
        </p:nvCxnSpPr>
        <p:spPr>
          <a:xfrm flipV="1">
            <a:off x="12198153" y="14012859"/>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299" name="Straight Arrow Connector 29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38E9D66-B0D8-A749-80B5-618C0CB9A0BF}"/>
              </a:ext>
            </a:extLst>
          </p:cNvPr>
          <p:cNvCxnSpPr/>
          <p:nvPr/>
        </p:nvCxnSpPr>
        <p:spPr>
          <a:xfrm flipV="1">
            <a:off x="13194435" y="13995173"/>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300" name="Straight Arrow Connector 29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A4A3654-DB42-2D4C-807F-9897AA07C8F3}"/>
              </a:ext>
            </a:extLst>
          </p:cNvPr>
          <p:cNvCxnSpPr/>
          <p:nvPr/>
        </p:nvCxnSpPr>
        <p:spPr>
          <a:xfrm flipV="1">
            <a:off x="12983539" y="13994446"/>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301" name="Straight Arrow Connector 30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C111DAF-E231-2842-8360-2557387E0D9D}"/>
              </a:ext>
            </a:extLst>
          </p:cNvPr>
          <p:cNvCxnSpPr/>
          <p:nvPr/>
        </p:nvCxnSpPr>
        <p:spPr>
          <a:xfrm flipV="1">
            <a:off x="12456283" y="14004794"/>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302" name="Straight Arrow Connector 30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D1631D7-0B8E-2441-A54E-AC3275A06305}"/>
              </a:ext>
            </a:extLst>
          </p:cNvPr>
          <p:cNvCxnSpPr/>
          <p:nvPr/>
        </p:nvCxnSpPr>
        <p:spPr>
          <a:xfrm flipV="1">
            <a:off x="15118595" y="13496021"/>
            <a:ext cx="0" cy="1757208"/>
          </a:xfrm>
          <a:prstGeom prst="straightConnector1">
            <a:avLst/>
          </a:prstGeom>
          <a:ln w="38100">
            <a:solidFill>
              <a:schemeClr val="accent4">
                <a:lumMod val="5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03" name="Straight Arrow Connector 30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39D584B-DA5B-E74D-B770-A2801F35779D}"/>
              </a:ext>
            </a:extLst>
          </p:cNvPr>
          <p:cNvCxnSpPr/>
          <p:nvPr/>
        </p:nvCxnSpPr>
        <p:spPr>
          <a:xfrm flipV="1">
            <a:off x="22799820" y="14004794"/>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304" name="Straight Arrow Connector 30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440779A-86D3-EB4A-94AA-776FB2F6FD3A}"/>
              </a:ext>
            </a:extLst>
          </p:cNvPr>
          <p:cNvCxnSpPr/>
          <p:nvPr/>
        </p:nvCxnSpPr>
        <p:spPr>
          <a:xfrm flipV="1">
            <a:off x="20072335" y="13436638"/>
            <a:ext cx="0" cy="1757208"/>
          </a:xfrm>
          <a:prstGeom prst="straightConnector1">
            <a:avLst/>
          </a:prstGeom>
          <a:ln w="38100">
            <a:solidFill>
              <a:schemeClr val="accent4">
                <a:lumMod val="5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05" name="Straight Arrow Connector 30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DA9E323B-0FDB-8E49-B642-77BF4E9E55D9}"/>
              </a:ext>
            </a:extLst>
          </p:cNvPr>
          <p:cNvCxnSpPr/>
          <p:nvPr/>
        </p:nvCxnSpPr>
        <p:spPr>
          <a:xfrm flipV="1">
            <a:off x="23631612" y="13426070"/>
            <a:ext cx="0" cy="1757208"/>
          </a:xfrm>
          <a:prstGeom prst="straightConnector1">
            <a:avLst/>
          </a:prstGeom>
          <a:ln w="38100">
            <a:solidFill>
              <a:schemeClr val="accent4">
                <a:lumMod val="5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06" name="Straight Arrow Connector 30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4954EB3-5EE5-AE49-8CB0-74140D78C63F}"/>
              </a:ext>
            </a:extLst>
          </p:cNvPr>
          <p:cNvCxnSpPr/>
          <p:nvPr/>
        </p:nvCxnSpPr>
        <p:spPr>
          <a:xfrm flipV="1">
            <a:off x="23025963" y="13993984"/>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308" name="Straight Arrow Connector 30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A566477-5A0F-7A4B-850E-BE56C08D1628}"/>
              </a:ext>
            </a:extLst>
          </p:cNvPr>
          <p:cNvCxnSpPr/>
          <p:nvPr/>
        </p:nvCxnSpPr>
        <p:spPr>
          <a:xfrm flipV="1">
            <a:off x="20222043" y="14004794"/>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309" name="Straight Arrow Connector 30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A9AC165-2D19-2B4F-869A-AA7E3E3D0591}"/>
              </a:ext>
            </a:extLst>
          </p:cNvPr>
          <p:cNvCxnSpPr/>
          <p:nvPr/>
        </p:nvCxnSpPr>
        <p:spPr>
          <a:xfrm flipV="1">
            <a:off x="16583602" y="13496021"/>
            <a:ext cx="0" cy="1757208"/>
          </a:xfrm>
          <a:prstGeom prst="straightConnector1">
            <a:avLst/>
          </a:prstGeom>
          <a:ln w="38100">
            <a:solidFill>
              <a:schemeClr val="accent4">
                <a:lumMod val="5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10" name="Straight Arrow Connector 30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8E47025-A076-324A-9CA4-BE59EDFE9E0E}"/>
              </a:ext>
            </a:extLst>
          </p:cNvPr>
          <p:cNvCxnSpPr/>
          <p:nvPr/>
        </p:nvCxnSpPr>
        <p:spPr>
          <a:xfrm flipV="1">
            <a:off x="21229445" y="13980050"/>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311" name="Straight Arrow Connector 31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211C0296-02F7-EC49-B6DD-D6924A22AB22}"/>
              </a:ext>
            </a:extLst>
          </p:cNvPr>
          <p:cNvCxnSpPr/>
          <p:nvPr/>
        </p:nvCxnSpPr>
        <p:spPr>
          <a:xfrm flipV="1">
            <a:off x="21927536" y="14034290"/>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312" name="Straight Arrow Connector 31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C49F483-BBAF-B040-82B0-1E2DD413C882}"/>
              </a:ext>
            </a:extLst>
          </p:cNvPr>
          <p:cNvCxnSpPr/>
          <p:nvPr/>
        </p:nvCxnSpPr>
        <p:spPr>
          <a:xfrm flipV="1">
            <a:off x="22329462" y="14023946"/>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313" name="Straight Arrow Connector 31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B0E3C1B-6D5C-ED42-91B4-1ADD04E2F6E1}"/>
              </a:ext>
            </a:extLst>
          </p:cNvPr>
          <p:cNvCxnSpPr/>
          <p:nvPr/>
        </p:nvCxnSpPr>
        <p:spPr>
          <a:xfrm flipV="1">
            <a:off x="22181981" y="14027884"/>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sp>
        <p:nvSpPr>
          <p:cNvPr id="316" name="TextBox 31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D0B9182-BB96-F84D-BC1A-A7BF3B4F07D3}"/>
              </a:ext>
            </a:extLst>
          </p:cNvPr>
          <p:cNvSpPr txBox="1"/>
          <p:nvPr/>
        </p:nvSpPr>
        <p:spPr>
          <a:xfrm>
            <a:off x="13909464" y="17651651"/>
            <a:ext cx="652743" cy="369332"/>
          </a:xfrm>
          <a:prstGeom prst="rect">
            <a:avLst/>
          </a:prstGeom>
          <a:noFill/>
        </p:spPr>
        <p:txBody>
          <a:bodyPr wrap="none" rtlCol="0">
            <a:spAutoFit/>
          </a:bodyPr>
          <a:lstStyle/>
          <a:p>
            <a:r>
              <a:rPr lang="en-US" dirty="0"/>
              <a:t>2019</a:t>
            </a:r>
          </a:p>
        </p:txBody>
      </p:sp>
      <p:sp>
        <p:nvSpPr>
          <p:cNvPr id="317" name="TextBox 31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8940BE9-D13C-1640-99C2-D269938D44D2}"/>
              </a:ext>
            </a:extLst>
          </p:cNvPr>
          <p:cNvSpPr txBox="1"/>
          <p:nvPr/>
        </p:nvSpPr>
        <p:spPr>
          <a:xfrm>
            <a:off x="21496520" y="17716356"/>
            <a:ext cx="652743" cy="369332"/>
          </a:xfrm>
          <a:prstGeom prst="rect">
            <a:avLst/>
          </a:prstGeom>
          <a:noFill/>
        </p:spPr>
        <p:txBody>
          <a:bodyPr wrap="none" rtlCol="0">
            <a:spAutoFit/>
          </a:bodyPr>
          <a:lstStyle/>
          <a:p>
            <a:r>
              <a:rPr lang="en-US" dirty="0"/>
              <a:t>2019</a:t>
            </a:r>
          </a:p>
        </p:txBody>
      </p:sp>
      <p:grpSp>
        <p:nvGrpSpPr>
          <p:cNvPr id="48" name="Group 4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645B51C-5843-3A44-952B-4FDA4BD1EB9F}"/>
              </a:ext>
            </a:extLst>
          </p:cNvPr>
          <p:cNvGrpSpPr/>
          <p:nvPr/>
        </p:nvGrpSpPr>
        <p:grpSpPr>
          <a:xfrm>
            <a:off x="24973551" y="15714614"/>
            <a:ext cx="7240710" cy="831544"/>
            <a:chOff x="15588376" y="18514310"/>
            <a:chExt cx="7240710" cy="831544"/>
          </a:xfrm>
        </p:grpSpPr>
        <p:cxnSp>
          <p:nvCxnSpPr>
            <p:cNvPr id="307" name="Straight Arrow Connector 30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9FDE0114-6F97-FD4C-B745-81F6D5D3FB35}"/>
                </a:ext>
              </a:extLst>
            </p:cNvPr>
            <p:cNvCxnSpPr>
              <a:cxnSpLocks/>
            </p:cNvCxnSpPr>
            <p:nvPr/>
          </p:nvCxnSpPr>
          <p:spPr>
            <a:xfrm>
              <a:off x="15588376" y="18743946"/>
              <a:ext cx="673498" cy="0"/>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sp>
          <p:nvSpPr>
            <p:cNvPr id="318" name="TextBox 31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29CF3B4-9677-134C-A175-A19329D20E87}"/>
                </a:ext>
              </a:extLst>
            </p:cNvPr>
            <p:cNvSpPr txBox="1"/>
            <p:nvPr/>
          </p:nvSpPr>
          <p:spPr>
            <a:xfrm>
              <a:off x="16202464" y="18514310"/>
              <a:ext cx="5590889" cy="461665"/>
            </a:xfrm>
            <a:prstGeom prst="rect">
              <a:avLst/>
            </a:prstGeom>
            <a:noFill/>
          </p:spPr>
          <p:txBody>
            <a:bodyPr wrap="none" rtlCol="0">
              <a:spAutoFit/>
            </a:bodyPr>
            <a:lstStyle/>
            <a:p>
              <a:r>
                <a:rPr lang="en-US" sz="2400" dirty="0"/>
                <a:t>Low winds, high turbidity  (</a:t>
              </a:r>
              <a:r>
                <a:rPr lang="en-US" sz="2400" dirty="0" err="1"/>
                <a:t>cyano</a:t>
              </a:r>
              <a:r>
                <a:rPr lang="en-US" sz="2400" dirty="0"/>
                <a:t> surfacing)</a:t>
              </a:r>
            </a:p>
          </p:txBody>
        </p:sp>
        <p:cxnSp>
          <p:nvCxnSpPr>
            <p:cNvPr id="319" name="Straight Arrow Connector 31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BB86C48-82D8-6B48-953F-3B5163523B8D}"/>
                </a:ext>
              </a:extLst>
            </p:cNvPr>
            <p:cNvCxnSpPr>
              <a:cxnSpLocks/>
            </p:cNvCxnSpPr>
            <p:nvPr/>
          </p:nvCxnSpPr>
          <p:spPr>
            <a:xfrm>
              <a:off x="15588376" y="19085233"/>
              <a:ext cx="673498" cy="0"/>
            </a:xfrm>
            <a:prstGeom prst="straightConnector1">
              <a:avLst/>
            </a:prstGeom>
            <a:ln w="38100">
              <a:solidFill>
                <a:schemeClr val="accent4">
                  <a:lumMod val="5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22" name="TextBox 32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8DEE183-76C0-5142-8E5C-DB891AB31586}"/>
                </a:ext>
              </a:extLst>
            </p:cNvPr>
            <p:cNvSpPr txBox="1"/>
            <p:nvPr/>
          </p:nvSpPr>
          <p:spPr>
            <a:xfrm>
              <a:off x="16202464" y="18884189"/>
              <a:ext cx="6626622" cy="461665"/>
            </a:xfrm>
            <a:prstGeom prst="rect">
              <a:avLst/>
            </a:prstGeom>
            <a:noFill/>
          </p:spPr>
          <p:txBody>
            <a:bodyPr wrap="none" rtlCol="0">
              <a:spAutoFit/>
            </a:bodyPr>
            <a:lstStyle/>
            <a:p>
              <a:r>
                <a:rPr lang="en-US" sz="2400" dirty="0"/>
                <a:t>High winds, high turbidity (sediment re-suspension)</a:t>
              </a:r>
            </a:p>
          </p:txBody>
        </p:sp>
      </p:grpSp>
      <p:pic>
        <p:nvPicPr>
          <p:cNvPr id="326" name="Picture 32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26B4D896-FFA3-9140-B84C-E8C99F08A4E6}"/>
              </a:ext>
            </a:extLst>
          </p:cNvPr>
          <p:cNvPicPr>
            <a:picLocks noChangeAspect="1"/>
          </p:cNvPicPr>
          <p:nvPr/>
        </p:nvPicPr>
        <p:blipFill rotWithShape="1">
          <a:blip r:embed="rId30"/>
          <a:srcRect l="14388" t="37160" r="11832" b="38041"/>
          <a:stretch/>
        </p:blipFill>
        <p:spPr>
          <a:xfrm>
            <a:off x="25792549" y="11714381"/>
            <a:ext cx="5734526" cy="3105841"/>
          </a:xfrm>
          <a:prstGeom prst="rect">
            <a:avLst/>
          </a:prstGeom>
        </p:spPr>
      </p:pic>
      <p:grpSp>
        <p:nvGrpSpPr>
          <p:cNvPr id="327" name="Group 32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9C682B8-58B6-2946-9706-D647C6F52C2F}"/>
              </a:ext>
            </a:extLst>
          </p:cNvPr>
          <p:cNvGrpSpPr/>
          <p:nvPr/>
        </p:nvGrpSpPr>
        <p:grpSpPr>
          <a:xfrm>
            <a:off x="25503929" y="11985675"/>
            <a:ext cx="393056" cy="2891497"/>
            <a:chOff x="11247092" y="8327492"/>
            <a:chExt cx="393056" cy="2891497"/>
          </a:xfrm>
        </p:grpSpPr>
        <p:sp>
          <p:nvSpPr>
            <p:cNvPr id="328" name="TextBox 32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F323135-4B1F-B243-8226-1CD56BF1A974}"/>
                </a:ext>
              </a:extLst>
            </p:cNvPr>
            <p:cNvSpPr txBox="1"/>
            <p:nvPr/>
          </p:nvSpPr>
          <p:spPr>
            <a:xfrm>
              <a:off x="11331001" y="10880435"/>
              <a:ext cx="288862" cy="338554"/>
            </a:xfrm>
            <a:prstGeom prst="rect">
              <a:avLst/>
            </a:prstGeom>
            <a:noFill/>
          </p:spPr>
          <p:txBody>
            <a:bodyPr wrap="none" rtlCol="0">
              <a:spAutoFit/>
            </a:bodyPr>
            <a:lstStyle/>
            <a:p>
              <a:r>
                <a:rPr lang="en-US" sz="1600" dirty="0"/>
                <a:t>0</a:t>
              </a:r>
            </a:p>
          </p:txBody>
        </p:sp>
        <p:sp>
          <p:nvSpPr>
            <p:cNvPr id="329" name="TextBox 32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22F0A86D-FBE0-644F-BB5D-32C89DA31FDD}"/>
                </a:ext>
              </a:extLst>
            </p:cNvPr>
            <p:cNvSpPr txBox="1"/>
            <p:nvPr/>
          </p:nvSpPr>
          <p:spPr>
            <a:xfrm>
              <a:off x="11331001" y="10379226"/>
              <a:ext cx="288862" cy="338554"/>
            </a:xfrm>
            <a:prstGeom prst="rect">
              <a:avLst/>
            </a:prstGeom>
            <a:noFill/>
          </p:spPr>
          <p:txBody>
            <a:bodyPr wrap="none" rtlCol="0">
              <a:spAutoFit/>
            </a:bodyPr>
            <a:lstStyle/>
            <a:p>
              <a:r>
                <a:rPr lang="en-US" sz="1600" dirty="0"/>
                <a:t>2</a:t>
              </a:r>
            </a:p>
          </p:txBody>
        </p:sp>
        <p:sp>
          <p:nvSpPr>
            <p:cNvPr id="330" name="TextBox 32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CDDCA67-CA75-3B4A-8677-1D01C8D6CFC1}"/>
                </a:ext>
              </a:extLst>
            </p:cNvPr>
            <p:cNvSpPr txBox="1"/>
            <p:nvPr/>
          </p:nvSpPr>
          <p:spPr>
            <a:xfrm>
              <a:off x="11332818" y="9865431"/>
              <a:ext cx="288862" cy="338554"/>
            </a:xfrm>
            <a:prstGeom prst="rect">
              <a:avLst/>
            </a:prstGeom>
            <a:noFill/>
          </p:spPr>
          <p:txBody>
            <a:bodyPr wrap="none" rtlCol="0">
              <a:spAutoFit/>
            </a:bodyPr>
            <a:lstStyle/>
            <a:p>
              <a:r>
                <a:rPr lang="en-US" sz="1600" dirty="0"/>
                <a:t>4</a:t>
              </a:r>
            </a:p>
          </p:txBody>
        </p:sp>
        <p:sp>
          <p:nvSpPr>
            <p:cNvPr id="331" name="TextBox 33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7A6C51A-E7B8-0B46-8BA9-D7DDFAB7A0A2}"/>
                </a:ext>
              </a:extLst>
            </p:cNvPr>
            <p:cNvSpPr txBox="1"/>
            <p:nvPr/>
          </p:nvSpPr>
          <p:spPr>
            <a:xfrm>
              <a:off x="11332835" y="9331499"/>
              <a:ext cx="288862" cy="338554"/>
            </a:xfrm>
            <a:prstGeom prst="rect">
              <a:avLst/>
            </a:prstGeom>
            <a:noFill/>
          </p:spPr>
          <p:txBody>
            <a:bodyPr wrap="none" rtlCol="0">
              <a:spAutoFit/>
            </a:bodyPr>
            <a:lstStyle/>
            <a:p>
              <a:r>
                <a:rPr lang="en-US" sz="1600" dirty="0"/>
                <a:t>6</a:t>
              </a:r>
            </a:p>
          </p:txBody>
        </p:sp>
        <p:sp>
          <p:nvSpPr>
            <p:cNvPr id="332" name="TextBox 33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6C73FA94-5065-754C-B1F7-6E5C36F0BC24}"/>
                </a:ext>
              </a:extLst>
            </p:cNvPr>
            <p:cNvSpPr txBox="1"/>
            <p:nvPr/>
          </p:nvSpPr>
          <p:spPr>
            <a:xfrm>
              <a:off x="11247092" y="8327492"/>
              <a:ext cx="393056" cy="338554"/>
            </a:xfrm>
            <a:prstGeom prst="rect">
              <a:avLst/>
            </a:prstGeom>
            <a:noFill/>
          </p:spPr>
          <p:txBody>
            <a:bodyPr wrap="none" rtlCol="0">
              <a:spAutoFit/>
            </a:bodyPr>
            <a:lstStyle/>
            <a:p>
              <a:r>
                <a:rPr lang="en-US" sz="1600" dirty="0"/>
                <a:t>10</a:t>
              </a:r>
            </a:p>
          </p:txBody>
        </p:sp>
        <p:sp>
          <p:nvSpPr>
            <p:cNvPr id="333" name="TextBox 33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D7DF516-65D7-F54B-8CB1-C7F28F0F3B81}"/>
                </a:ext>
              </a:extLst>
            </p:cNvPr>
            <p:cNvSpPr txBox="1"/>
            <p:nvPr/>
          </p:nvSpPr>
          <p:spPr>
            <a:xfrm>
              <a:off x="11332820" y="8795349"/>
              <a:ext cx="288862" cy="338554"/>
            </a:xfrm>
            <a:prstGeom prst="rect">
              <a:avLst/>
            </a:prstGeom>
            <a:noFill/>
          </p:spPr>
          <p:txBody>
            <a:bodyPr wrap="none" rtlCol="0">
              <a:spAutoFit/>
            </a:bodyPr>
            <a:lstStyle/>
            <a:p>
              <a:r>
                <a:rPr lang="en-US" sz="1600" dirty="0"/>
                <a:t>8</a:t>
              </a:r>
            </a:p>
          </p:txBody>
        </p:sp>
      </p:grpSp>
      <p:sp>
        <p:nvSpPr>
          <p:cNvPr id="334" name="TextBox 33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91F953F-3039-374E-9DE9-11D34D7EDC5E}"/>
              </a:ext>
            </a:extLst>
          </p:cNvPr>
          <p:cNvSpPr txBox="1"/>
          <p:nvPr/>
        </p:nvSpPr>
        <p:spPr>
          <a:xfrm rot="16200000">
            <a:off x="24617086" y="13168576"/>
            <a:ext cx="1715919" cy="369332"/>
          </a:xfrm>
          <a:prstGeom prst="rect">
            <a:avLst/>
          </a:prstGeom>
          <a:noFill/>
        </p:spPr>
        <p:txBody>
          <a:bodyPr wrap="none" rtlCol="0">
            <a:spAutoFit/>
          </a:bodyPr>
          <a:lstStyle/>
          <a:p>
            <a:r>
              <a:rPr lang="en-US" dirty="0"/>
              <a:t>Wind speed m/s</a:t>
            </a:r>
          </a:p>
        </p:txBody>
      </p:sp>
      <p:cxnSp>
        <p:nvCxnSpPr>
          <p:cNvPr id="335" name="Straight Arrow Connector 33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E7FC5B2-6ECB-7044-850E-C4170868112C}"/>
              </a:ext>
            </a:extLst>
          </p:cNvPr>
          <p:cNvCxnSpPr/>
          <p:nvPr/>
        </p:nvCxnSpPr>
        <p:spPr>
          <a:xfrm flipV="1">
            <a:off x="29870711" y="12139899"/>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336" name="Straight Arrow Connector 33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BD60F19-08D9-9D47-8C70-B3031645639C}"/>
              </a:ext>
            </a:extLst>
          </p:cNvPr>
          <p:cNvCxnSpPr/>
          <p:nvPr/>
        </p:nvCxnSpPr>
        <p:spPr>
          <a:xfrm flipV="1">
            <a:off x="27605145" y="12085329"/>
            <a:ext cx="0" cy="1757208"/>
          </a:xfrm>
          <a:prstGeom prst="straightConnector1">
            <a:avLst/>
          </a:prstGeom>
          <a:ln w="381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337" name="Straight Arrow Connector 33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F7ABD38-5195-5A48-BA62-C51ACC917A55}"/>
              </a:ext>
            </a:extLst>
          </p:cNvPr>
          <p:cNvCxnSpPr/>
          <p:nvPr/>
        </p:nvCxnSpPr>
        <p:spPr>
          <a:xfrm flipV="1">
            <a:off x="26481448" y="12034740"/>
            <a:ext cx="0" cy="1757208"/>
          </a:xfrm>
          <a:prstGeom prst="straightConnector1">
            <a:avLst/>
          </a:prstGeom>
          <a:ln w="38100">
            <a:solidFill>
              <a:schemeClr val="accent4">
                <a:lumMod val="5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38" name="Straight Arrow Connector 33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FC85F0C-8EFD-6E4B-98D3-ED4EECFDF9EE}"/>
              </a:ext>
            </a:extLst>
          </p:cNvPr>
          <p:cNvCxnSpPr/>
          <p:nvPr/>
        </p:nvCxnSpPr>
        <p:spPr>
          <a:xfrm flipV="1">
            <a:off x="28521863" y="12054205"/>
            <a:ext cx="0" cy="1757208"/>
          </a:xfrm>
          <a:prstGeom prst="straightConnector1">
            <a:avLst/>
          </a:prstGeom>
          <a:ln w="38100">
            <a:solidFill>
              <a:schemeClr val="accent4">
                <a:lumMod val="5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39" name="TextBox 33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6DC96E7F-0BD2-8049-A19E-A5F7866F04A1}"/>
              </a:ext>
            </a:extLst>
          </p:cNvPr>
          <p:cNvSpPr txBox="1"/>
          <p:nvPr/>
        </p:nvSpPr>
        <p:spPr>
          <a:xfrm>
            <a:off x="31564101" y="5004693"/>
            <a:ext cx="978804" cy="461665"/>
          </a:xfrm>
          <a:prstGeom prst="rect">
            <a:avLst/>
          </a:prstGeom>
          <a:noFill/>
        </p:spPr>
        <p:txBody>
          <a:bodyPr wrap="none" rtlCol="0">
            <a:spAutoFit/>
          </a:bodyPr>
          <a:lstStyle/>
          <a:p>
            <a:r>
              <a:rPr lang="en-US" sz="2400" b="1" dirty="0" err="1"/>
              <a:t>R</a:t>
            </a:r>
            <a:r>
              <a:rPr lang="en-US" sz="2400" b="1" baseline="-25000" dirty="0" err="1"/>
              <a:t>rs</a:t>
            </a:r>
            <a:r>
              <a:rPr lang="en-US" sz="2400" b="1" dirty="0"/>
              <a:t> sr</a:t>
            </a:r>
            <a:r>
              <a:rPr lang="en-US" sz="2400" b="1" baseline="30000" dirty="0"/>
              <a:t>-1</a:t>
            </a:r>
          </a:p>
        </p:txBody>
      </p:sp>
      <p:sp>
        <p:nvSpPr>
          <p:cNvPr id="340" name="TextBox 33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9BA3331F-E057-5745-AD47-B7E27DFFB49C}"/>
              </a:ext>
            </a:extLst>
          </p:cNvPr>
          <p:cNvSpPr txBox="1"/>
          <p:nvPr/>
        </p:nvSpPr>
        <p:spPr>
          <a:xfrm>
            <a:off x="24514768" y="4983550"/>
            <a:ext cx="978804" cy="461665"/>
          </a:xfrm>
          <a:prstGeom prst="rect">
            <a:avLst/>
          </a:prstGeom>
          <a:noFill/>
        </p:spPr>
        <p:txBody>
          <a:bodyPr wrap="none" rtlCol="0">
            <a:spAutoFit/>
          </a:bodyPr>
          <a:lstStyle/>
          <a:p>
            <a:r>
              <a:rPr lang="en-US" sz="2400" b="1" dirty="0" err="1"/>
              <a:t>R</a:t>
            </a:r>
            <a:r>
              <a:rPr lang="en-US" sz="2400" b="1" baseline="-25000" dirty="0" err="1"/>
              <a:t>rs</a:t>
            </a:r>
            <a:r>
              <a:rPr lang="en-US" sz="2400" b="1" dirty="0"/>
              <a:t> sr</a:t>
            </a:r>
            <a:r>
              <a:rPr lang="en-US" sz="2400" b="1" baseline="30000" dirty="0"/>
              <a:t>-1</a:t>
            </a:r>
          </a:p>
        </p:txBody>
      </p:sp>
      <p:sp>
        <p:nvSpPr>
          <p:cNvPr id="341" name="TextBox 34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4F9CDD6-A044-B743-ABEF-7D4AC423D626}"/>
              </a:ext>
            </a:extLst>
          </p:cNvPr>
          <p:cNvSpPr txBox="1"/>
          <p:nvPr/>
        </p:nvSpPr>
        <p:spPr>
          <a:xfrm>
            <a:off x="17456722" y="4990620"/>
            <a:ext cx="978804" cy="461665"/>
          </a:xfrm>
          <a:prstGeom prst="rect">
            <a:avLst/>
          </a:prstGeom>
          <a:noFill/>
        </p:spPr>
        <p:txBody>
          <a:bodyPr wrap="none" rtlCol="0">
            <a:spAutoFit/>
          </a:bodyPr>
          <a:lstStyle/>
          <a:p>
            <a:r>
              <a:rPr lang="en-US" sz="2400" b="1" dirty="0" err="1"/>
              <a:t>R</a:t>
            </a:r>
            <a:r>
              <a:rPr lang="en-US" sz="2400" b="1" baseline="-25000" dirty="0" err="1"/>
              <a:t>rs</a:t>
            </a:r>
            <a:r>
              <a:rPr lang="en-US" sz="2400" b="1" dirty="0"/>
              <a:t> sr</a:t>
            </a:r>
            <a:r>
              <a:rPr lang="en-US" sz="2400" b="1" baseline="30000" dirty="0"/>
              <a:t>-1</a:t>
            </a:r>
          </a:p>
        </p:txBody>
      </p:sp>
      <p:sp>
        <p:nvSpPr>
          <p:cNvPr id="344" name="TextBox 34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421398A-1A79-3944-8F74-653948C10EC8}"/>
              </a:ext>
            </a:extLst>
          </p:cNvPr>
          <p:cNvSpPr txBox="1"/>
          <p:nvPr/>
        </p:nvSpPr>
        <p:spPr>
          <a:xfrm>
            <a:off x="12983539" y="22707105"/>
            <a:ext cx="3035431" cy="430887"/>
          </a:xfrm>
          <a:prstGeom prst="rect">
            <a:avLst/>
          </a:prstGeom>
          <a:noFill/>
        </p:spPr>
        <p:txBody>
          <a:bodyPr wrap="none" rtlCol="0">
            <a:spAutoFit/>
          </a:bodyPr>
          <a:lstStyle/>
          <a:p>
            <a:r>
              <a:rPr lang="en-US" sz="2200" dirty="0"/>
              <a:t>Lake Erie – one matchup</a:t>
            </a:r>
          </a:p>
        </p:txBody>
      </p:sp>
      <p:sp>
        <p:nvSpPr>
          <p:cNvPr id="345" name="TextBox 34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7875E601-095D-AA4D-8EFD-6AF87B9366F4}"/>
              </a:ext>
            </a:extLst>
          </p:cNvPr>
          <p:cNvSpPr txBox="1"/>
          <p:nvPr/>
        </p:nvSpPr>
        <p:spPr>
          <a:xfrm>
            <a:off x="13337080" y="27675176"/>
            <a:ext cx="3612885" cy="369332"/>
          </a:xfrm>
          <a:prstGeom prst="rect">
            <a:avLst/>
          </a:prstGeom>
          <a:noFill/>
        </p:spPr>
        <p:txBody>
          <a:bodyPr wrap="square" rtlCol="0">
            <a:spAutoFit/>
          </a:bodyPr>
          <a:lstStyle/>
          <a:p>
            <a:r>
              <a:rPr lang="en-US" dirty="0"/>
              <a:t>Lake Okeechobee – many matchups </a:t>
            </a:r>
          </a:p>
        </p:txBody>
      </p:sp>
      <p:sp>
        <p:nvSpPr>
          <p:cNvPr id="256" name="TextBox 25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BDE865F-D55C-D841-950E-832BB811DA58}"/>
              </a:ext>
            </a:extLst>
          </p:cNvPr>
          <p:cNvSpPr txBox="1"/>
          <p:nvPr/>
        </p:nvSpPr>
        <p:spPr>
          <a:xfrm>
            <a:off x="20551102" y="30449721"/>
            <a:ext cx="6236194" cy="2308324"/>
          </a:xfrm>
          <a:prstGeom prst="rect">
            <a:avLst/>
          </a:prstGeom>
          <a:noFill/>
        </p:spPr>
        <p:txBody>
          <a:bodyPr wrap="square" rtlCol="0">
            <a:spAutoFit/>
          </a:bodyPr>
          <a:lstStyle/>
          <a:p>
            <a:pPr marL="285750" indent="-285750">
              <a:buFont typeface="Arial" panose="020B0604020202020204" pitchFamily="34" charset="0"/>
              <a:buChar char="•"/>
            </a:pPr>
            <a:r>
              <a:rPr lang="en-US" sz="2400" dirty="0"/>
              <a:t>Top:  Mean AERONET AOT spectra with Angstrom (α440-870) coefficients different over Lakes Erie , Okeechobee and Green Bay. </a:t>
            </a:r>
          </a:p>
          <a:p>
            <a:pPr marL="285750" indent="-285750">
              <a:buFont typeface="Arial" panose="020B0604020202020204" pitchFamily="34" charset="0"/>
              <a:buChar char="•"/>
            </a:pPr>
            <a:r>
              <a:rPr lang="en-US" sz="2400" dirty="0"/>
              <a:t>Bottom: Overall mean</a:t>
            </a:r>
            <a:r>
              <a:rPr lang="en-US" sz="2400" dirty="0" smtClean="0"/>
              <a:t> aerosol </a:t>
            </a:r>
            <a:r>
              <a:rPr lang="en-US" sz="2400" dirty="0"/>
              <a:t>size distributions, showing larger aerosols over Lake O. relative to Lake E. and Green Bay.</a:t>
            </a:r>
          </a:p>
        </p:txBody>
      </p:sp>
      <p:sp>
        <p:nvSpPr>
          <p:cNvPr id="257" name="Rounded Rectangle 25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66BE8AC7-28C0-A444-A03A-B7CA31799F7B}"/>
              </a:ext>
            </a:extLst>
          </p:cNvPr>
          <p:cNvSpPr/>
          <p:nvPr/>
        </p:nvSpPr>
        <p:spPr>
          <a:xfrm>
            <a:off x="12189410" y="22352597"/>
            <a:ext cx="7913493" cy="10540142"/>
          </a:xfrm>
          <a:prstGeom prst="roundRect">
            <a:avLst>
              <a:gd name="adj" fmla="val 2114"/>
            </a:avLst>
          </a:prstGeom>
          <a:no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7" name="TextBox 26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B5F14E25-41D0-1747-B719-39754C690BE4}"/>
              </a:ext>
            </a:extLst>
          </p:cNvPr>
          <p:cNvSpPr txBox="1"/>
          <p:nvPr/>
        </p:nvSpPr>
        <p:spPr>
          <a:xfrm>
            <a:off x="5928781" y="21591211"/>
            <a:ext cx="12899206" cy="646331"/>
          </a:xfrm>
          <a:prstGeom prst="rect">
            <a:avLst/>
          </a:prstGeom>
          <a:noFill/>
        </p:spPr>
        <p:txBody>
          <a:bodyPr wrap="square" rtlCol="0">
            <a:spAutoFit/>
          </a:bodyPr>
          <a:lstStyle/>
          <a:p>
            <a:pPr algn="ctr"/>
            <a:r>
              <a:rPr lang="en-US" sz="3600" b="1" dirty="0"/>
              <a:t>Sentinel-3A  OLCI  </a:t>
            </a:r>
            <a:r>
              <a:rPr lang="en-US" sz="3600" b="1" dirty="0" err="1"/>
              <a:t>Rrs</a:t>
            </a:r>
            <a:r>
              <a:rPr lang="en-US" sz="3600" b="1" dirty="0"/>
              <a:t> validation: Matchup Analysis </a:t>
            </a:r>
          </a:p>
        </p:txBody>
      </p:sp>
      <p:pic>
        <p:nvPicPr>
          <p:cNvPr id="268" name="Picture 267" descr="Rrs_Compare_codes_changes_at29Sep2018_LakeO_v1.png"/>
          <p:cNvPicPr>
            <a:picLocks noChangeAspect="1"/>
          </p:cNvPicPr>
          <p:nvPr/>
        </p:nvPicPr>
        <p:blipFill>
          <a:blip r:embed="rId31"/>
          <a:stretch>
            <a:fillRect/>
          </a:stretch>
        </p:blipFill>
        <p:spPr>
          <a:xfrm>
            <a:off x="16404065" y="23181153"/>
            <a:ext cx="3416906" cy="3028123"/>
          </a:xfrm>
          <a:prstGeom prst="rect">
            <a:avLst/>
          </a:prstGeom>
          <a:ln>
            <a:solidFill>
              <a:schemeClr val="tx1"/>
            </a:solidFill>
          </a:ln>
        </p:spPr>
      </p:pic>
      <p:sp>
        <p:nvSpPr>
          <p:cNvPr id="269" name="TextBox 26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421398A-1A79-3944-8F74-653948C10EC8}"/>
              </a:ext>
            </a:extLst>
          </p:cNvPr>
          <p:cNvSpPr txBox="1"/>
          <p:nvPr/>
        </p:nvSpPr>
        <p:spPr>
          <a:xfrm>
            <a:off x="16316138" y="22713349"/>
            <a:ext cx="3709519" cy="400110"/>
          </a:xfrm>
          <a:prstGeom prst="rect">
            <a:avLst/>
          </a:prstGeom>
          <a:noFill/>
        </p:spPr>
        <p:txBody>
          <a:bodyPr wrap="none" rtlCol="0">
            <a:spAutoFit/>
          </a:bodyPr>
          <a:lstStyle/>
          <a:p>
            <a:r>
              <a:rPr lang="en-US" sz="2000" dirty="0"/>
              <a:t>Lake </a:t>
            </a:r>
            <a:r>
              <a:rPr lang="en-US" sz="2000" dirty="0" smtClean="0"/>
              <a:t>Okeechobee –one </a:t>
            </a:r>
            <a:r>
              <a:rPr lang="en-US" sz="2000" dirty="0"/>
              <a:t>matchup</a:t>
            </a:r>
          </a:p>
        </p:txBody>
      </p:sp>
      <p:sp>
        <p:nvSpPr>
          <p:cNvPr id="270" name="TextBox 26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BDE865F-D55C-D841-950E-832BB811DA58}"/>
              </a:ext>
            </a:extLst>
          </p:cNvPr>
          <p:cNvSpPr txBox="1"/>
          <p:nvPr/>
        </p:nvSpPr>
        <p:spPr>
          <a:xfrm>
            <a:off x="26670390" y="29772613"/>
            <a:ext cx="5844656" cy="3046988"/>
          </a:xfrm>
          <a:prstGeom prst="rect">
            <a:avLst/>
          </a:prstGeom>
          <a:noFill/>
        </p:spPr>
        <p:txBody>
          <a:bodyPr wrap="square" rtlCol="0">
            <a:spAutoFit/>
          </a:bodyPr>
          <a:lstStyle/>
          <a:p>
            <a:pPr marL="285750" indent="-285750">
              <a:buFont typeface="Arial" panose="020B0604020202020204" pitchFamily="34" charset="0"/>
              <a:buChar char="•"/>
            </a:pPr>
            <a:r>
              <a:rPr lang="en-US" sz="2400" dirty="0"/>
              <a:t>Top and bottom:  Distributions of AERONET and  S3A OLCI  optical depth at 870nm and </a:t>
            </a:r>
            <a:r>
              <a:rPr lang="en-US" sz="2400" dirty="0" err="1"/>
              <a:t>Angstrum</a:t>
            </a:r>
            <a:r>
              <a:rPr lang="en-US" sz="2400" dirty="0"/>
              <a:t> from 440 and 870nm, τ870 and  α</a:t>
            </a:r>
            <a:r>
              <a:rPr lang="en-US" sz="2400" baseline="-25000" dirty="0"/>
              <a:t>440-87</a:t>
            </a:r>
            <a:r>
              <a:rPr lang="en-US" sz="2400" dirty="0"/>
              <a:t> , respectively, in Lakes Erie, Okeechobee and Green Bay.</a:t>
            </a:r>
          </a:p>
          <a:p>
            <a:pPr marL="285750" indent="-285750">
              <a:buFont typeface="Arial" panose="020B0604020202020204" pitchFamily="34" charset="0"/>
              <a:buChar char="•"/>
            </a:pPr>
            <a:r>
              <a:rPr lang="en-US" sz="2400" dirty="0"/>
              <a:t>Apparently α</a:t>
            </a:r>
            <a:r>
              <a:rPr lang="en-US" sz="2400" baseline="-25000" dirty="0"/>
              <a:t>440-87</a:t>
            </a:r>
            <a:r>
              <a:rPr lang="en-US" sz="2400" dirty="0"/>
              <a:t> retrieved from OLCI  agrees well with measurements in Lake Erie but differ significantly  in Lake O.   </a:t>
            </a:r>
          </a:p>
        </p:txBody>
      </p:sp>
      <p:sp>
        <p:nvSpPr>
          <p:cNvPr id="271" name="TextBox 270"/>
          <p:cNvSpPr txBox="1"/>
          <p:nvPr/>
        </p:nvSpPr>
        <p:spPr>
          <a:xfrm>
            <a:off x="12320100" y="30708025"/>
            <a:ext cx="7500871" cy="1938992"/>
          </a:xfrm>
          <a:prstGeom prst="rect">
            <a:avLst/>
          </a:prstGeom>
          <a:noFill/>
        </p:spPr>
        <p:txBody>
          <a:bodyPr wrap="square" rtlCol="0">
            <a:spAutoFit/>
          </a:bodyPr>
          <a:lstStyle/>
          <a:p>
            <a:pPr>
              <a:buFont typeface="Arial"/>
              <a:buChar char="•"/>
            </a:pPr>
            <a:endParaRPr lang="en-US" sz="2400" dirty="0"/>
          </a:p>
          <a:p>
            <a:pPr marL="342900" indent="-342900">
              <a:buFont typeface="Arial" panose="020B0604020202020204" pitchFamily="34" charset="0"/>
              <a:buChar char="•"/>
            </a:pPr>
            <a:r>
              <a:rPr lang="en-US" sz="2400" dirty="0"/>
              <a:t>The </a:t>
            </a:r>
            <a:r>
              <a:rPr lang="en-US" sz="2400" dirty="0" err="1"/>
              <a:t>SeaDAS</a:t>
            </a:r>
            <a:r>
              <a:rPr lang="en-US" sz="2400" dirty="0"/>
              <a:t> </a:t>
            </a:r>
            <a:r>
              <a:rPr lang="en-US" sz="2400" dirty="0" err="1"/>
              <a:t>Rrs</a:t>
            </a:r>
            <a:r>
              <a:rPr lang="en-US" sz="2400" dirty="0"/>
              <a:t> </a:t>
            </a:r>
            <a:r>
              <a:rPr lang="en-US" sz="2400" dirty="0" err="1"/>
              <a:t>retirevals</a:t>
            </a:r>
            <a:r>
              <a:rPr lang="en-US" sz="2400" dirty="0"/>
              <a:t> by iterative NIR (default, Blue) are not as good as in Lake Erie.  </a:t>
            </a:r>
            <a:r>
              <a:rPr lang="en-US" sz="2400" dirty="0" err="1"/>
              <a:t>R</a:t>
            </a:r>
            <a:r>
              <a:rPr lang="en-US" sz="2400" baseline="-25000" dirty="0" err="1"/>
              <a:t>rs</a:t>
            </a:r>
            <a:r>
              <a:rPr lang="en-US" sz="2400" dirty="0"/>
              <a:t> retrievals by </a:t>
            </a:r>
            <a:r>
              <a:rPr lang="en-US" sz="2400" dirty="0" err="1"/>
              <a:t>SeaDAS</a:t>
            </a:r>
            <a:r>
              <a:rPr lang="en-US" sz="2400" dirty="0"/>
              <a:t> MUMM (Red) and </a:t>
            </a:r>
            <a:r>
              <a:rPr lang="en-US" sz="2400" dirty="0" err="1"/>
              <a:t>SeaDAS</a:t>
            </a:r>
            <a:r>
              <a:rPr lang="en-US" sz="2400" dirty="0"/>
              <a:t> fixed Angstrom from measurement (Green) improve blue retrievals. </a:t>
            </a:r>
          </a:p>
        </p:txBody>
      </p:sp>
      <p:pic>
        <p:nvPicPr>
          <p:cNvPr id="20" name="Picture 1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7A8C7BB-E0FC-AA46-8FF3-DDD7C9D89450}"/>
              </a:ext>
            </a:extLst>
          </p:cNvPr>
          <p:cNvPicPr>
            <a:picLocks noChangeAspect="1"/>
          </p:cNvPicPr>
          <p:nvPr/>
        </p:nvPicPr>
        <p:blipFill rotWithShape="1">
          <a:blip r:embed="rId32"/>
          <a:srcRect l="14275" t="34385" r="9766" b="35418"/>
          <a:stretch/>
        </p:blipFill>
        <p:spPr>
          <a:xfrm>
            <a:off x="11552810" y="8741221"/>
            <a:ext cx="5903912" cy="3037377"/>
          </a:xfrm>
          <a:prstGeom prst="rect">
            <a:avLst/>
          </a:prstGeom>
        </p:spPr>
      </p:pic>
      <p:sp>
        <p:nvSpPr>
          <p:cNvPr id="273" name="TextBox 27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7EA1ED4-3EA5-AF46-942E-78E360EC6C15}"/>
              </a:ext>
            </a:extLst>
          </p:cNvPr>
          <p:cNvSpPr txBox="1"/>
          <p:nvPr/>
        </p:nvSpPr>
        <p:spPr>
          <a:xfrm>
            <a:off x="13612835" y="4268171"/>
            <a:ext cx="15423785" cy="646331"/>
          </a:xfrm>
          <a:prstGeom prst="rect">
            <a:avLst/>
          </a:prstGeom>
          <a:noFill/>
        </p:spPr>
        <p:txBody>
          <a:bodyPr wrap="square" rtlCol="0">
            <a:spAutoFit/>
          </a:bodyPr>
          <a:lstStyle/>
          <a:p>
            <a:pPr algn="ctr"/>
            <a:r>
              <a:rPr lang="en-US" sz="3600" b="1" dirty="0" err="1"/>
              <a:t>SeaPRISM</a:t>
            </a:r>
            <a:r>
              <a:rPr lang="en-US" sz="3600" b="1" dirty="0"/>
              <a:t>/Environmental Time Series</a:t>
            </a:r>
          </a:p>
        </p:txBody>
      </p:sp>
      <p:pic>
        <p:nvPicPr>
          <p:cNvPr id="28" name="Picture 2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3F4D43B-B3E0-D84F-AFCD-97FD6AD6B571}"/>
              </a:ext>
            </a:extLst>
          </p:cNvPr>
          <p:cNvPicPr>
            <a:picLocks noChangeAspect="1"/>
          </p:cNvPicPr>
          <p:nvPr/>
        </p:nvPicPr>
        <p:blipFill rotWithShape="1">
          <a:blip r:embed="rId33"/>
          <a:srcRect l="14371" t="34333" r="11030" b="36051"/>
          <a:stretch/>
        </p:blipFill>
        <p:spPr>
          <a:xfrm>
            <a:off x="18649878" y="8701701"/>
            <a:ext cx="5798060" cy="2978906"/>
          </a:xfrm>
          <a:prstGeom prst="rect">
            <a:avLst/>
          </a:prstGeom>
        </p:spPr>
      </p:pic>
      <p:sp>
        <p:nvSpPr>
          <p:cNvPr id="274" name="TextBox 27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BFAD373-43CC-5D45-A062-189F30FFF63F}"/>
              </a:ext>
            </a:extLst>
          </p:cNvPr>
          <p:cNvSpPr txBox="1"/>
          <p:nvPr/>
        </p:nvSpPr>
        <p:spPr>
          <a:xfrm rot="16200000">
            <a:off x="24505180" y="9848793"/>
            <a:ext cx="1307024" cy="369332"/>
          </a:xfrm>
          <a:prstGeom prst="rect">
            <a:avLst/>
          </a:prstGeom>
          <a:noFill/>
        </p:spPr>
        <p:txBody>
          <a:bodyPr wrap="none" rtlCol="0">
            <a:spAutoFit/>
          </a:bodyPr>
          <a:lstStyle/>
          <a:p>
            <a:r>
              <a:rPr lang="en-US" dirty="0" err="1"/>
              <a:t>R</a:t>
            </a:r>
            <a:r>
              <a:rPr lang="en-US" baseline="-25000" dirty="0" err="1"/>
              <a:t>rs</a:t>
            </a:r>
            <a:r>
              <a:rPr lang="en-US" dirty="0"/>
              <a:t> 709 (sr</a:t>
            </a:r>
            <a:r>
              <a:rPr lang="en-US" baseline="30000" dirty="0"/>
              <a:t>-1</a:t>
            </a:r>
            <a:r>
              <a:rPr lang="en-US" dirty="0"/>
              <a:t>)</a:t>
            </a:r>
          </a:p>
        </p:txBody>
      </p:sp>
      <p:sp>
        <p:nvSpPr>
          <p:cNvPr id="283" name="TextBox 28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D2C84C4-B4B7-CA48-A765-6903425F1600}"/>
              </a:ext>
            </a:extLst>
          </p:cNvPr>
          <p:cNvSpPr txBox="1"/>
          <p:nvPr/>
        </p:nvSpPr>
        <p:spPr>
          <a:xfrm rot="16200000">
            <a:off x="17383139" y="10041532"/>
            <a:ext cx="1307024" cy="369332"/>
          </a:xfrm>
          <a:prstGeom prst="rect">
            <a:avLst/>
          </a:prstGeom>
          <a:noFill/>
        </p:spPr>
        <p:txBody>
          <a:bodyPr wrap="none" rtlCol="0">
            <a:spAutoFit/>
          </a:bodyPr>
          <a:lstStyle/>
          <a:p>
            <a:r>
              <a:rPr lang="en-US" dirty="0" err="1"/>
              <a:t>R</a:t>
            </a:r>
            <a:r>
              <a:rPr lang="en-US" baseline="-25000" dirty="0" err="1"/>
              <a:t>rs</a:t>
            </a:r>
            <a:r>
              <a:rPr lang="en-US" dirty="0"/>
              <a:t> 709 (sr</a:t>
            </a:r>
            <a:r>
              <a:rPr lang="en-US" baseline="30000" dirty="0"/>
              <a:t>-1</a:t>
            </a:r>
            <a:r>
              <a:rPr lang="en-US" dirty="0"/>
              <a:t>)</a:t>
            </a:r>
          </a:p>
        </p:txBody>
      </p:sp>
      <p:sp>
        <p:nvSpPr>
          <p:cNvPr id="284" name="TextBox 28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96FCB1CE-E997-7340-AFA0-FAFEACA53109}"/>
              </a:ext>
            </a:extLst>
          </p:cNvPr>
          <p:cNvSpPr txBox="1"/>
          <p:nvPr/>
        </p:nvSpPr>
        <p:spPr>
          <a:xfrm rot="16200000">
            <a:off x="10369969" y="9895124"/>
            <a:ext cx="1307024" cy="369332"/>
          </a:xfrm>
          <a:prstGeom prst="rect">
            <a:avLst/>
          </a:prstGeom>
          <a:noFill/>
        </p:spPr>
        <p:txBody>
          <a:bodyPr wrap="none" rtlCol="0">
            <a:spAutoFit/>
          </a:bodyPr>
          <a:lstStyle/>
          <a:p>
            <a:r>
              <a:rPr lang="en-US" dirty="0" err="1"/>
              <a:t>R</a:t>
            </a:r>
            <a:r>
              <a:rPr lang="en-US" baseline="-25000" dirty="0" err="1"/>
              <a:t>rs</a:t>
            </a:r>
            <a:r>
              <a:rPr lang="en-US" dirty="0"/>
              <a:t> 709 (sr</a:t>
            </a:r>
            <a:r>
              <a:rPr lang="en-US" baseline="30000" dirty="0"/>
              <a:t>-1</a:t>
            </a:r>
            <a:r>
              <a:rPr lang="en-US" dirty="0"/>
              <a:t>)</a:t>
            </a:r>
          </a:p>
        </p:txBody>
      </p:sp>
      <p:grpSp>
        <p:nvGrpSpPr>
          <p:cNvPr id="285" name="Group 28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DEC3FB1B-E3C7-224F-8D53-848D02A476DC}"/>
              </a:ext>
            </a:extLst>
          </p:cNvPr>
          <p:cNvGrpSpPr/>
          <p:nvPr/>
        </p:nvGrpSpPr>
        <p:grpSpPr>
          <a:xfrm>
            <a:off x="11126435" y="9095876"/>
            <a:ext cx="555257" cy="2663348"/>
            <a:chOff x="11094648" y="8496649"/>
            <a:chExt cx="555257" cy="2663348"/>
          </a:xfrm>
        </p:grpSpPr>
        <p:sp>
          <p:nvSpPr>
            <p:cNvPr id="295" name="TextBox 29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C4D44A0D-867A-6A41-A013-46C05E0F8ACC}"/>
                </a:ext>
              </a:extLst>
            </p:cNvPr>
            <p:cNvSpPr txBox="1"/>
            <p:nvPr/>
          </p:nvSpPr>
          <p:spPr>
            <a:xfrm>
              <a:off x="11345749" y="10821443"/>
              <a:ext cx="288862" cy="338554"/>
            </a:xfrm>
            <a:prstGeom prst="rect">
              <a:avLst/>
            </a:prstGeom>
            <a:noFill/>
          </p:spPr>
          <p:txBody>
            <a:bodyPr wrap="none" rtlCol="0">
              <a:spAutoFit/>
            </a:bodyPr>
            <a:lstStyle/>
            <a:p>
              <a:r>
                <a:rPr lang="en-US" sz="1600" dirty="0"/>
                <a:t>0</a:t>
              </a:r>
            </a:p>
          </p:txBody>
        </p:sp>
        <p:sp>
          <p:nvSpPr>
            <p:cNvPr id="314" name="TextBox 31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0B62543-D266-A94F-BE3B-35910BE431C9}"/>
                </a:ext>
              </a:extLst>
            </p:cNvPr>
            <p:cNvSpPr txBox="1"/>
            <p:nvPr/>
          </p:nvSpPr>
          <p:spPr>
            <a:xfrm>
              <a:off x="11094648" y="10076903"/>
              <a:ext cx="548548" cy="338554"/>
            </a:xfrm>
            <a:prstGeom prst="rect">
              <a:avLst/>
            </a:prstGeom>
            <a:noFill/>
          </p:spPr>
          <p:txBody>
            <a:bodyPr wrap="none" rtlCol="0">
              <a:spAutoFit/>
            </a:bodyPr>
            <a:lstStyle/>
            <a:p>
              <a:r>
                <a:rPr lang="en-US" sz="1600" dirty="0"/>
                <a:t>0.02</a:t>
              </a:r>
            </a:p>
          </p:txBody>
        </p:sp>
        <p:sp>
          <p:nvSpPr>
            <p:cNvPr id="315" name="TextBox 31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9D6F1D76-210C-4140-9347-E91177749724}"/>
                </a:ext>
              </a:extLst>
            </p:cNvPr>
            <p:cNvSpPr txBox="1"/>
            <p:nvPr/>
          </p:nvSpPr>
          <p:spPr>
            <a:xfrm>
              <a:off x="11097207" y="9285827"/>
              <a:ext cx="548548" cy="338554"/>
            </a:xfrm>
            <a:prstGeom prst="rect">
              <a:avLst/>
            </a:prstGeom>
            <a:noFill/>
          </p:spPr>
          <p:txBody>
            <a:bodyPr wrap="none" rtlCol="0">
              <a:spAutoFit/>
            </a:bodyPr>
            <a:lstStyle/>
            <a:p>
              <a:r>
                <a:rPr lang="en-US" sz="1600" dirty="0"/>
                <a:t>0.04</a:t>
              </a:r>
            </a:p>
          </p:txBody>
        </p:sp>
        <p:sp>
          <p:nvSpPr>
            <p:cNvPr id="321" name="TextBox 32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83636EC-EDC4-D646-8E4A-5061C7758EAB}"/>
                </a:ext>
              </a:extLst>
            </p:cNvPr>
            <p:cNvSpPr txBox="1"/>
            <p:nvPr/>
          </p:nvSpPr>
          <p:spPr>
            <a:xfrm>
              <a:off x="11101357" y="8496649"/>
              <a:ext cx="548548" cy="338554"/>
            </a:xfrm>
            <a:prstGeom prst="rect">
              <a:avLst/>
            </a:prstGeom>
            <a:noFill/>
          </p:spPr>
          <p:txBody>
            <a:bodyPr wrap="none" rtlCol="0">
              <a:spAutoFit/>
            </a:bodyPr>
            <a:lstStyle/>
            <a:p>
              <a:r>
                <a:rPr lang="en-US" sz="1600" dirty="0"/>
                <a:t>0.06</a:t>
              </a:r>
            </a:p>
          </p:txBody>
        </p:sp>
      </p:grpSp>
      <p:grpSp>
        <p:nvGrpSpPr>
          <p:cNvPr id="323" name="Group 32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2A97267F-023D-984A-B569-46D1EDB56E32}"/>
              </a:ext>
            </a:extLst>
          </p:cNvPr>
          <p:cNvGrpSpPr/>
          <p:nvPr/>
        </p:nvGrpSpPr>
        <p:grpSpPr>
          <a:xfrm>
            <a:off x="18190549" y="9199179"/>
            <a:ext cx="551107" cy="2593695"/>
            <a:chOff x="11094648" y="8566302"/>
            <a:chExt cx="551107" cy="2593695"/>
          </a:xfrm>
        </p:grpSpPr>
        <p:sp>
          <p:nvSpPr>
            <p:cNvPr id="324" name="TextBox 323">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0E67321-42F5-A04F-B30C-9A847915F40F}"/>
                </a:ext>
              </a:extLst>
            </p:cNvPr>
            <p:cNvSpPr txBox="1"/>
            <p:nvPr/>
          </p:nvSpPr>
          <p:spPr>
            <a:xfrm>
              <a:off x="11345749" y="10821443"/>
              <a:ext cx="288862" cy="338554"/>
            </a:xfrm>
            <a:prstGeom prst="rect">
              <a:avLst/>
            </a:prstGeom>
            <a:noFill/>
          </p:spPr>
          <p:txBody>
            <a:bodyPr wrap="none" rtlCol="0">
              <a:spAutoFit/>
            </a:bodyPr>
            <a:lstStyle/>
            <a:p>
              <a:r>
                <a:rPr lang="en-US" sz="1600" dirty="0"/>
                <a:t>0</a:t>
              </a:r>
            </a:p>
          </p:txBody>
        </p:sp>
        <p:sp>
          <p:nvSpPr>
            <p:cNvPr id="325" name="TextBox 324">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BE3687B7-81A7-3E44-B9A0-FC3DA1892CAA}"/>
                </a:ext>
              </a:extLst>
            </p:cNvPr>
            <p:cNvSpPr txBox="1"/>
            <p:nvPr/>
          </p:nvSpPr>
          <p:spPr>
            <a:xfrm>
              <a:off x="11094648" y="9687163"/>
              <a:ext cx="548548" cy="338554"/>
            </a:xfrm>
            <a:prstGeom prst="rect">
              <a:avLst/>
            </a:prstGeom>
            <a:noFill/>
          </p:spPr>
          <p:txBody>
            <a:bodyPr wrap="none" rtlCol="0">
              <a:spAutoFit/>
            </a:bodyPr>
            <a:lstStyle/>
            <a:p>
              <a:r>
                <a:rPr lang="en-US" sz="1600" dirty="0"/>
                <a:t>0.01</a:t>
              </a:r>
            </a:p>
          </p:txBody>
        </p:sp>
        <p:sp>
          <p:nvSpPr>
            <p:cNvPr id="342" name="TextBox 34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ED7941C6-EFA6-8F4C-BEAC-B24C5D7F0C05}"/>
                </a:ext>
              </a:extLst>
            </p:cNvPr>
            <p:cNvSpPr txBox="1"/>
            <p:nvPr/>
          </p:nvSpPr>
          <p:spPr>
            <a:xfrm>
              <a:off x="11097207" y="8566302"/>
              <a:ext cx="548548" cy="338554"/>
            </a:xfrm>
            <a:prstGeom prst="rect">
              <a:avLst/>
            </a:prstGeom>
            <a:noFill/>
          </p:spPr>
          <p:txBody>
            <a:bodyPr wrap="none" rtlCol="0">
              <a:spAutoFit/>
            </a:bodyPr>
            <a:lstStyle/>
            <a:p>
              <a:r>
                <a:rPr lang="en-US" sz="1600" dirty="0"/>
                <a:t>0.02</a:t>
              </a:r>
            </a:p>
          </p:txBody>
        </p:sp>
      </p:grpSp>
      <p:pic>
        <p:nvPicPr>
          <p:cNvPr id="30" name="Picture 2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B2B56175-412A-5B41-87D7-490164C19DE0}"/>
              </a:ext>
            </a:extLst>
          </p:cNvPr>
          <p:cNvPicPr>
            <a:picLocks noChangeAspect="1"/>
          </p:cNvPicPr>
          <p:nvPr/>
        </p:nvPicPr>
        <p:blipFill rotWithShape="1">
          <a:blip r:embed="rId34"/>
          <a:srcRect l="14214" t="34981" r="11188" b="36071"/>
          <a:stretch/>
        </p:blipFill>
        <p:spPr>
          <a:xfrm>
            <a:off x="25788718" y="8750481"/>
            <a:ext cx="5798060" cy="2911755"/>
          </a:xfrm>
          <a:prstGeom prst="rect">
            <a:avLst/>
          </a:prstGeom>
        </p:spPr>
      </p:pic>
      <p:grpSp>
        <p:nvGrpSpPr>
          <p:cNvPr id="346" name="Group 34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21479DC-D9DE-BC4A-96BD-D53B2E963912}"/>
              </a:ext>
            </a:extLst>
          </p:cNvPr>
          <p:cNvGrpSpPr/>
          <p:nvPr/>
        </p:nvGrpSpPr>
        <p:grpSpPr>
          <a:xfrm>
            <a:off x="25338658" y="9757697"/>
            <a:ext cx="555257" cy="1973800"/>
            <a:chOff x="11094648" y="9186197"/>
            <a:chExt cx="555257" cy="1973800"/>
          </a:xfrm>
        </p:grpSpPr>
        <p:sp>
          <p:nvSpPr>
            <p:cNvPr id="347" name="TextBox 34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99359B1-5405-0343-BBDF-107594BCE381}"/>
                </a:ext>
              </a:extLst>
            </p:cNvPr>
            <p:cNvSpPr txBox="1"/>
            <p:nvPr/>
          </p:nvSpPr>
          <p:spPr>
            <a:xfrm>
              <a:off x="11345749" y="10821443"/>
              <a:ext cx="288862" cy="338554"/>
            </a:xfrm>
            <a:prstGeom prst="rect">
              <a:avLst/>
            </a:prstGeom>
            <a:noFill/>
          </p:spPr>
          <p:txBody>
            <a:bodyPr wrap="none" rtlCol="0">
              <a:spAutoFit/>
            </a:bodyPr>
            <a:lstStyle/>
            <a:p>
              <a:r>
                <a:rPr lang="en-US" sz="1600" dirty="0"/>
                <a:t>0</a:t>
              </a:r>
            </a:p>
          </p:txBody>
        </p:sp>
        <p:sp>
          <p:nvSpPr>
            <p:cNvPr id="348" name="TextBox 34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AB8B65A-8CE7-0648-ADA0-B42C2FB2DDCC}"/>
                </a:ext>
              </a:extLst>
            </p:cNvPr>
            <p:cNvSpPr txBox="1"/>
            <p:nvPr/>
          </p:nvSpPr>
          <p:spPr>
            <a:xfrm>
              <a:off x="11094648" y="10301753"/>
              <a:ext cx="548548" cy="338554"/>
            </a:xfrm>
            <a:prstGeom prst="rect">
              <a:avLst/>
            </a:prstGeom>
            <a:noFill/>
          </p:spPr>
          <p:txBody>
            <a:bodyPr wrap="none" rtlCol="0">
              <a:spAutoFit/>
            </a:bodyPr>
            <a:lstStyle/>
            <a:p>
              <a:r>
                <a:rPr lang="en-US" sz="1600" dirty="0"/>
                <a:t>0.01</a:t>
              </a:r>
            </a:p>
          </p:txBody>
        </p:sp>
        <p:sp>
          <p:nvSpPr>
            <p:cNvPr id="349" name="TextBox 34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4117DF70-51A9-304B-8751-3DFB630164D1}"/>
                </a:ext>
              </a:extLst>
            </p:cNvPr>
            <p:cNvSpPr txBox="1"/>
            <p:nvPr/>
          </p:nvSpPr>
          <p:spPr>
            <a:xfrm>
              <a:off x="11097207" y="9765509"/>
              <a:ext cx="548548" cy="338554"/>
            </a:xfrm>
            <a:prstGeom prst="rect">
              <a:avLst/>
            </a:prstGeom>
            <a:noFill/>
          </p:spPr>
          <p:txBody>
            <a:bodyPr wrap="none" rtlCol="0">
              <a:spAutoFit/>
            </a:bodyPr>
            <a:lstStyle/>
            <a:p>
              <a:r>
                <a:rPr lang="en-US" sz="1600" dirty="0"/>
                <a:t>0.02</a:t>
              </a:r>
            </a:p>
          </p:txBody>
        </p:sp>
        <p:sp>
          <p:nvSpPr>
            <p:cNvPr id="350" name="TextBox 34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5B70DD00-AF5C-F246-A90A-4A6A5FEF7038}"/>
                </a:ext>
              </a:extLst>
            </p:cNvPr>
            <p:cNvSpPr txBox="1"/>
            <p:nvPr/>
          </p:nvSpPr>
          <p:spPr>
            <a:xfrm>
              <a:off x="11101357" y="9186197"/>
              <a:ext cx="548548" cy="338554"/>
            </a:xfrm>
            <a:prstGeom prst="rect">
              <a:avLst/>
            </a:prstGeom>
            <a:noFill/>
          </p:spPr>
          <p:txBody>
            <a:bodyPr wrap="none" rtlCol="0">
              <a:spAutoFit/>
            </a:bodyPr>
            <a:lstStyle/>
            <a:p>
              <a:r>
                <a:rPr lang="en-US" sz="1600" dirty="0"/>
                <a:t>0.03</a:t>
              </a:r>
            </a:p>
          </p:txBody>
        </p:sp>
      </p:grpSp>
      <p:sp>
        <p:nvSpPr>
          <p:cNvPr id="351" name="TextBox 35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0CC62AD-8A34-524E-9ACC-685A111D7BB0}"/>
              </a:ext>
            </a:extLst>
          </p:cNvPr>
          <p:cNvSpPr txBox="1"/>
          <p:nvPr/>
        </p:nvSpPr>
        <p:spPr>
          <a:xfrm>
            <a:off x="25366820" y="9182796"/>
            <a:ext cx="548548" cy="338554"/>
          </a:xfrm>
          <a:prstGeom prst="rect">
            <a:avLst/>
          </a:prstGeom>
          <a:noFill/>
        </p:spPr>
        <p:txBody>
          <a:bodyPr wrap="none" rtlCol="0">
            <a:spAutoFit/>
          </a:bodyPr>
          <a:lstStyle/>
          <a:p>
            <a:r>
              <a:rPr lang="en-US" sz="1600" dirty="0"/>
              <a:t>0.04</a:t>
            </a:r>
          </a:p>
        </p:txBody>
      </p:sp>
      <p:sp>
        <p:nvSpPr>
          <p:cNvPr id="352" name="TextBox 35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3FFA575-257A-B949-A7B8-637B61E65C64}"/>
              </a:ext>
            </a:extLst>
          </p:cNvPr>
          <p:cNvSpPr txBox="1"/>
          <p:nvPr/>
        </p:nvSpPr>
        <p:spPr>
          <a:xfrm>
            <a:off x="25366820" y="8662706"/>
            <a:ext cx="548548" cy="338554"/>
          </a:xfrm>
          <a:prstGeom prst="rect">
            <a:avLst/>
          </a:prstGeom>
          <a:noFill/>
        </p:spPr>
        <p:txBody>
          <a:bodyPr wrap="none" rtlCol="0">
            <a:spAutoFit/>
          </a:bodyPr>
          <a:lstStyle/>
          <a:p>
            <a:r>
              <a:rPr lang="en-US" sz="1600" dirty="0"/>
              <a:t>0.05</a:t>
            </a:r>
          </a:p>
        </p:txBody>
      </p:sp>
      <p:sp>
        <p:nvSpPr>
          <p:cNvPr id="33" name="TextBox 3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04C77679-A3CC-204F-A4B2-6989E9A71D37}"/>
              </a:ext>
            </a:extLst>
          </p:cNvPr>
          <p:cNvSpPr txBox="1"/>
          <p:nvPr/>
        </p:nvSpPr>
        <p:spPr>
          <a:xfrm>
            <a:off x="11379632" y="18983672"/>
            <a:ext cx="10911733" cy="1938992"/>
          </a:xfrm>
          <a:prstGeom prst="rect">
            <a:avLst/>
          </a:prstGeom>
          <a:noFill/>
        </p:spPr>
        <p:txBody>
          <a:bodyPr wrap="square" rtlCol="0">
            <a:spAutoFit/>
          </a:bodyPr>
          <a:lstStyle/>
          <a:p>
            <a:r>
              <a:rPr lang="en-US" sz="3000" dirty="0"/>
              <a:t>CI  = Rrs681- Rrs665 - (Rrs709) – Rrs665)*(681-665)/(709-665))</a:t>
            </a:r>
          </a:p>
          <a:p>
            <a:endParaRPr lang="en-US" sz="3000" dirty="0"/>
          </a:p>
          <a:p>
            <a:r>
              <a:rPr lang="en-US" sz="3000" dirty="0"/>
              <a:t>CI is negative when “U” shape appears between </a:t>
            </a:r>
            <a:r>
              <a:rPr lang="en-US" sz="3000" dirty="0" err="1"/>
              <a:t>Rrs</a:t>
            </a:r>
            <a:r>
              <a:rPr lang="en-US" sz="3000" dirty="0"/>
              <a:t> 665 and 709nm and is an indicator for cyanobacteria </a:t>
            </a:r>
          </a:p>
        </p:txBody>
      </p:sp>
      <p:sp>
        <p:nvSpPr>
          <p:cNvPr id="36" name="Oval 3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97A5F0C-434A-3B42-A408-527C58FD0BC8}"/>
              </a:ext>
            </a:extLst>
          </p:cNvPr>
          <p:cNvSpPr/>
          <p:nvPr/>
        </p:nvSpPr>
        <p:spPr>
          <a:xfrm>
            <a:off x="15051374" y="9591723"/>
            <a:ext cx="110177" cy="117761"/>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3" name="TextBox 352">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33EC09B-E328-494F-A9CC-6A7E32D94DAB}"/>
              </a:ext>
            </a:extLst>
          </p:cNvPr>
          <p:cNvSpPr txBox="1"/>
          <p:nvPr/>
        </p:nvSpPr>
        <p:spPr>
          <a:xfrm>
            <a:off x="15191957" y="9462958"/>
            <a:ext cx="704039" cy="369332"/>
          </a:xfrm>
          <a:prstGeom prst="rect">
            <a:avLst/>
          </a:prstGeom>
          <a:noFill/>
        </p:spPr>
        <p:txBody>
          <a:bodyPr wrap="none" rtlCol="0">
            <a:spAutoFit/>
          </a:bodyPr>
          <a:lstStyle/>
          <a:p>
            <a:r>
              <a:rPr lang="en-US" dirty="0"/>
              <a:t>CI &lt; 0</a:t>
            </a:r>
          </a:p>
        </p:txBody>
      </p:sp>
      <p:sp>
        <p:nvSpPr>
          <p:cNvPr id="49" name="TextBox 4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2CAA15C8-3438-9847-A714-5BB0FEAFF592}"/>
              </a:ext>
            </a:extLst>
          </p:cNvPr>
          <p:cNvSpPr txBox="1"/>
          <p:nvPr/>
        </p:nvSpPr>
        <p:spPr>
          <a:xfrm>
            <a:off x="12983539" y="18398896"/>
            <a:ext cx="5581619" cy="584776"/>
          </a:xfrm>
          <a:prstGeom prst="rect">
            <a:avLst/>
          </a:prstGeom>
          <a:noFill/>
        </p:spPr>
        <p:txBody>
          <a:bodyPr wrap="square" rtlCol="0">
            <a:spAutoFit/>
          </a:bodyPr>
          <a:lstStyle/>
          <a:p>
            <a:r>
              <a:rPr lang="en-US" sz="3200" i="1" dirty="0"/>
              <a:t>The Cyanobacteria Index (CI)</a:t>
            </a:r>
          </a:p>
        </p:txBody>
      </p:sp>
      <p:pic>
        <p:nvPicPr>
          <p:cNvPr id="246" name="Picture 245" descr="pdfs_aot870_ang440_870_withGBay_v1.png"/>
          <p:cNvPicPr>
            <a:picLocks noChangeAspect="1"/>
          </p:cNvPicPr>
          <p:nvPr/>
        </p:nvPicPr>
        <p:blipFill>
          <a:blip r:embed="rId35"/>
          <a:stretch>
            <a:fillRect/>
          </a:stretch>
        </p:blipFill>
        <p:spPr>
          <a:xfrm>
            <a:off x="26996467" y="22713349"/>
            <a:ext cx="5380596" cy="7059264"/>
          </a:xfrm>
          <a:prstGeom prst="rect">
            <a:avLst/>
          </a:prstGeom>
          <a:ln>
            <a:solidFill>
              <a:schemeClr val="tx1"/>
            </a:solidFill>
          </a:ln>
        </p:spPr>
      </p:pic>
      <p:sp>
        <p:nvSpPr>
          <p:cNvPr id="247" name="TextBox 246">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25763792-DDA7-A44A-87C8-3A7162D6D9D8}"/>
              </a:ext>
            </a:extLst>
          </p:cNvPr>
          <p:cNvSpPr txBox="1"/>
          <p:nvPr/>
        </p:nvSpPr>
        <p:spPr>
          <a:xfrm rot="16200000">
            <a:off x="12027284" y="24408110"/>
            <a:ext cx="903068" cy="369332"/>
          </a:xfrm>
          <a:prstGeom prst="rect">
            <a:avLst/>
          </a:prstGeom>
          <a:noFill/>
        </p:spPr>
        <p:txBody>
          <a:bodyPr wrap="none" rtlCol="0">
            <a:spAutoFit/>
          </a:bodyPr>
          <a:lstStyle/>
          <a:p>
            <a:r>
              <a:rPr lang="en-US" dirty="0" err="1"/>
              <a:t>R</a:t>
            </a:r>
            <a:r>
              <a:rPr lang="en-US" baseline="-25000" dirty="0" err="1"/>
              <a:t>rs</a:t>
            </a:r>
            <a:r>
              <a:rPr lang="en-US" dirty="0"/>
              <a:t> (sr</a:t>
            </a:r>
            <a:r>
              <a:rPr lang="en-US" baseline="30000" dirty="0"/>
              <a:t>-1</a:t>
            </a:r>
            <a:r>
              <a:rPr lang="en-US" dirty="0"/>
              <a:t>)</a:t>
            </a:r>
          </a:p>
        </p:txBody>
      </p:sp>
      <p:sp>
        <p:nvSpPr>
          <p:cNvPr id="248" name="TextBox 247">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86BA517-EBA0-464F-B515-7026BD4C59E4}"/>
              </a:ext>
            </a:extLst>
          </p:cNvPr>
          <p:cNvSpPr txBox="1"/>
          <p:nvPr/>
        </p:nvSpPr>
        <p:spPr>
          <a:xfrm rot="16200000">
            <a:off x="12097784" y="29073275"/>
            <a:ext cx="903068" cy="369332"/>
          </a:xfrm>
          <a:prstGeom prst="rect">
            <a:avLst/>
          </a:prstGeom>
          <a:noFill/>
        </p:spPr>
        <p:txBody>
          <a:bodyPr wrap="none" rtlCol="0">
            <a:spAutoFit/>
          </a:bodyPr>
          <a:lstStyle/>
          <a:p>
            <a:r>
              <a:rPr lang="en-US" dirty="0" err="1"/>
              <a:t>R</a:t>
            </a:r>
            <a:r>
              <a:rPr lang="en-US" baseline="-25000" dirty="0" err="1"/>
              <a:t>rs</a:t>
            </a:r>
            <a:r>
              <a:rPr lang="en-US" dirty="0"/>
              <a:t> (sr</a:t>
            </a:r>
            <a:r>
              <a:rPr lang="en-US" baseline="30000" dirty="0"/>
              <a:t>-1</a:t>
            </a:r>
            <a:r>
              <a:rPr lang="en-US" dirty="0"/>
              <a:t>)</a:t>
            </a:r>
          </a:p>
        </p:txBody>
      </p:sp>
      <p:sp>
        <p:nvSpPr>
          <p:cNvPr id="249" name="TextBox 248">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8756A456-7436-2A4A-B3F6-EC252D017015}"/>
              </a:ext>
            </a:extLst>
          </p:cNvPr>
          <p:cNvSpPr txBox="1"/>
          <p:nvPr/>
        </p:nvSpPr>
        <p:spPr>
          <a:xfrm rot="16200000">
            <a:off x="16040143" y="24286768"/>
            <a:ext cx="903068" cy="369332"/>
          </a:xfrm>
          <a:prstGeom prst="rect">
            <a:avLst/>
          </a:prstGeom>
          <a:noFill/>
        </p:spPr>
        <p:txBody>
          <a:bodyPr wrap="none" rtlCol="0">
            <a:spAutoFit/>
          </a:bodyPr>
          <a:lstStyle/>
          <a:p>
            <a:r>
              <a:rPr lang="en-US" dirty="0" err="1"/>
              <a:t>R</a:t>
            </a:r>
            <a:r>
              <a:rPr lang="en-US" baseline="-25000" dirty="0" err="1"/>
              <a:t>rs</a:t>
            </a:r>
            <a:r>
              <a:rPr lang="en-US" dirty="0"/>
              <a:t> (sr</a:t>
            </a:r>
            <a:r>
              <a:rPr lang="en-US" baseline="30000" dirty="0"/>
              <a:t>-1</a:t>
            </a:r>
            <a:r>
              <a:rPr lang="en-US" dirty="0"/>
              <a:t>)</a:t>
            </a:r>
          </a:p>
        </p:txBody>
      </p:sp>
      <p:sp>
        <p:nvSpPr>
          <p:cNvPr id="250" name="TextBox 249">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18ECB5C4-CF07-DD47-BD52-AB8ECEC3ED31}"/>
              </a:ext>
            </a:extLst>
          </p:cNvPr>
          <p:cNvSpPr txBox="1"/>
          <p:nvPr/>
        </p:nvSpPr>
        <p:spPr>
          <a:xfrm rot="16200000">
            <a:off x="-98796" y="31550338"/>
            <a:ext cx="1720664" cy="369332"/>
          </a:xfrm>
          <a:prstGeom prst="rect">
            <a:avLst/>
          </a:prstGeom>
          <a:noFill/>
        </p:spPr>
        <p:txBody>
          <a:bodyPr wrap="none" rtlCol="0">
            <a:spAutoFit/>
          </a:bodyPr>
          <a:lstStyle/>
          <a:p>
            <a:r>
              <a:rPr lang="en-US" dirty="0" err="1"/>
              <a:t>R</a:t>
            </a:r>
            <a:r>
              <a:rPr lang="en-US" baseline="-25000" dirty="0" err="1"/>
              <a:t>rs</a:t>
            </a:r>
            <a:r>
              <a:rPr lang="en-US" dirty="0"/>
              <a:t> </a:t>
            </a:r>
            <a:r>
              <a:rPr lang="en-US" dirty="0" err="1"/>
              <a:t>SeaDAS</a:t>
            </a:r>
            <a:r>
              <a:rPr lang="en-US" dirty="0"/>
              <a:t> (sr</a:t>
            </a:r>
            <a:r>
              <a:rPr lang="en-US" baseline="30000" dirty="0"/>
              <a:t>-1</a:t>
            </a:r>
            <a:r>
              <a:rPr lang="en-US" dirty="0"/>
              <a:t>)</a:t>
            </a:r>
          </a:p>
        </p:txBody>
      </p:sp>
      <p:sp>
        <p:nvSpPr>
          <p:cNvPr id="251" name="TextBox 250">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3B2ED60B-D43A-B74F-9707-8D9BCEA1789C}"/>
              </a:ext>
            </a:extLst>
          </p:cNvPr>
          <p:cNvSpPr txBox="1"/>
          <p:nvPr/>
        </p:nvSpPr>
        <p:spPr>
          <a:xfrm rot="16200000">
            <a:off x="-192514" y="24418684"/>
            <a:ext cx="1720664" cy="369332"/>
          </a:xfrm>
          <a:prstGeom prst="rect">
            <a:avLst/>
          </a:prstGeom>
          <a:noFill/>
        </p:spPr>
        <p:txBody>
          <a:bodyPr wrap="none" rtlCol="0">
            <a:spAutoFit/>
          </a:bodyPr>
          <a:lstStyle/>
          <a:p>
            <a:r>
              <a:rPr lang="en-US" dirty="0" err="1"/>
              <a:t>R</a:t>
            </a:r>
            <a:r>
              <a:rPr lang="en-US" baseline="-25000" dirty="0" err="1"/>
              <a:t>rs</a:t>
            </a:r>
            <a:r>
              <a:rPr lang="en-US" dirty="0"/>
              <a:t> </a:t>
            </a:r>
            <a:r>
              <a:rPr lang="en-US" dirty="0" err="1"/>
              <a:t>SeaDAS</a:t>
            </a:r>
            <a:r>
              <a:rPr lang="en-US" dirty="0"/>
              <a:t> (sr</a:t>
            </a:r>
            <a:r>
              <a:rPr lang="en-US" baseline="30000" dirty="0"/>
              <a:t>-1</a:t>
            </a:r>
            <a:r>
              <a:rPr lang="en-US" dirty="0"/>
              <a:t>)</a:t>
            </a:r>
          </a:p>
        </p:txBody>
      </p:sp>
      <p:sp>
        <p:nvSpPr>
          <p:cNvPr id="272" name="Rounded Rectangle 271">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A059240F-5170-B44B-B944-98E6B9C80991}"/>
              </a:ext>
            </a:extLst>
          </p:cNvPr>
          <p:cNvSpPr/>
          <p:nvPr/>
        </p:nvSpPr>
        <p:spPr>
          <a:xfrm>
            <a:off x="116578" y="8676301"/>
            <a:ext cx="10668103" cy="12870192"/>
          </a:xfrm>
          <a:prstGeom prst="roundRect">
            <a:avLst>
              <a:gd name="adj" fmla="val 2114"/>
            </a:avLst>
          </a:prstGeom>
          <a:no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6" name="TextBox 295">
            <a:extLst>
              <a:ext uri="{FF2B5EF4-FFF2-40B4-BE49-F238E27FC236}">
                <a16:creationId xmlns:mc="http://schemas.openxmlformats.org/markup-compatibility/2006" xmlns:mv="urn:schemas-microsoft-com:mac:vml" xmlns:a16="http://schemas.microsoft.com/office/drawing/2014/main" xmlns:p="http://schemas.openxmlformats.org/presentationml/2006/main" xmlns:r="http://schemas.openxmlformats.org/officeDocument/2006/relationships" xmlns:a="http://schemas.openxmlformats.org/drawingml/2006/main" xmlns="" id="{F8940BE9-D13C-1640-99C2-D269938D44D2}"/>
              </a:ext>
            </a:extLst>
          </p:cNvPr>
          <p:cNvSpPr txBox="1"/>
          <p:nvPr/>
        </p:nvSpPr>
        <p:spPr>
          <a:xfrm>
            <a:off x="28055630" y="15180370"/>
            <a:ext cx="652743" cy="369332"/>
          </a:xfrm>
          <a:prstGeom prst="rect">
            <a:avLst/>
          </a:prstGeom>
          <a:noFill/>
        </p:spPr>
        <p:txBody>
          <a:bodyPr wrap="none" rtlCol="0">
            <a:spAutoFit/>
          </a:bodyPr>
          <a:lstStyle/>
          <a:p>
            <a:r>
              <a:rPr lang="en-US" dirty="0"/>
              <a:t>2019</a:t>
            </a: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22297507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a="http://schemas.openxmlformats.org/drawingml/2006/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26781</TotalTime>
  <Words>1123</Words>
  <Application>Microsoft Macintosh PowerPoint</Application>
  <PresentationFormat>Custom</PresentationFormat>
  <Paragraphs>178</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Moore, Tim</dc:creator>
  <cp:lastModifiedBy>Hui Feng</cp:lastModifiedBy>
  <cp:revision>120</cp:revision>
  <dcterms:created xsi:type="dcterms:W3CDTF">2020-02-13T20:26:00Z</dcterms:created>
  <dcterms:modified xsi:type="dcterms:W3CDTF">2020-02-13T20:37:39Z</dcterms:modified>
</cp:coreProperties>
</file>