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sldIdLst>
    <p:sldId id="256" r:id="rId2"/>
  </p:sldIdLst>
  <p:sldSz cx="41148000" cy="393192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384" userDrawn="1">
          <p15:clr>
            <a:srgbClr val="A4A3A4"/>
          </p15:clr>
        </p15:guide>
        <p15:guide id="2" pos="129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5854"/>
    <p:restoredTop sz="95833"/>
  </p:normalViewPr>
  <p:slideViewPr>
    <p:cSldViewPr snapToGrid="0" snapToObjects="1">
      <p:cViewPr>
        <p:scale>
          <a:sx n="40" d="100"/>
          <a:sy n="40" d="100"/>
        </p:scale>
        <p:origin x="600" y="-2456"/>
      </p:cViewPr>
      <p:guideLst>
        <p:guide orient="horz" pos="12384"/>
        <p:guide pos="129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86100" y="6434881"/>
            <a:ext cx="34975800" cy="13688907"/>
          </a:xfrm>
        </p:spPr>
        <p:txBody>
          <a:bodyPr anchor="b"/>
          <a:lstStyle>
            <a:lvl1pPr algn="ctr">
              <a:defRPr sz="27000"/>
            </a:lvl1pPr>
          </a:lstStyle>
          <a:p>
            <a:r>
              <a:rPr lang="en-US"/>
              <a:t>Click to edit Master title style</a:t>
            </a:r>
            <a:endParaRPr lang="en-US" dirty="0"/>
          </a:p>
        </p:txBody>
      </p:sp>
      <p:sp>
        <p:nvSpPr>
          <p:cNvPr id="3" name="Subtitle 2"/>
          <p:cNvSpPr>
            <a:spLocks noGrp="1"/>
          </p:cNvSpPr>
          <p:nvPr>
            <p:ph type="subTitle" idx="1"/>
          </p:nvPr>
        </p:nvSpPr>
        <p:spPr>
          <a:xfrm>
            <a:off x="5143500" y="20651685"/>
            <a:ext cx="30861000" cy="9493035"/>
          </a:xfrm>
        </p:spPr>
        <p:txBody>
          <a:bodyPr/>
          <a:lstStyle>
            <a:lvl1pPr marL="0" indent="0" algn="ctr">
              <a:buNone/>
              <a:defRPr sz="10800"/>
            </a:lvl1pPr>
            <a:lvl2pPr marL="2057400" indent="0" algn="ctr">
              <a:buNone/>
              <a:defRPr sz="9000"/>
            </a:lvl2pPr>
            <a:lvl3pPr marL="4114800" indent="0" algn="ctr">
              <a:buNone/>
              <a:defRPr sz="8100"/>
            </a:lvl3pPr>
            <a:lvl4pPr marL="6172200" indent="0" algn="ctr">
              <a:buNone/>
              <a:defRPr sz="7200"/>
            </a:lvl4pPr>
            <a:lvl5pPr marL="8229600" indent="0" algn="ctr">
              <a:buNone/>
              <a:defRPr sz="7200"/>
            </a:lvl5pPr>
            <a:lvl6pPr marL="10287000" indent="0" algn="ctr">
              <a:buNone/>
              <a:defRPr sz="7200"/>
            </a:lvl6pPr>
            <a:lvl7pPr marL="12344400" indent="0" algn="ctr">
              <a:buNone/>
              <a:defRPr sz="7200"/>
            </a:lvl7pPr>
            <a:lvl8pPr marL="14401800" indent="0" algn="ctr">
              <a:buNone/>
              <a:defRPr sz="7200"/>
            </a:lvl8pPr>
            <a:lvl9pPr marL="16459200" indent="0" algn="ctr">
              <a:buNone/>
              <a:defRPr sz="7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30C9FAF-252A-A44F-8219-C4415A0B19B9}" type="datetimeFigureOut">
              <a:rPr lang="en-US" smtClean="0"/>
              <a:t>2/14/20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F32796-264F-714B-9EBF-25E9A2A87205}" type="slidenum">
              <a:rPr lang="en-US" smtClean="0"/>
              <a:t>‹#›</a:t>
            </a:fld>
            <a:endParaRPr lang="en-US"/>
          </a:p>
        </p:txBody>
      </p:sp>
    </p:spTree>
    <p:extLst>
      <p:ext uri="{BB962C8B-B14F-4D97-AF65-F5344CB8AC3E}">
        <p14:creationId xmlns:p14="http://schemas.microsoft.com/office/powerpoint/2010/main" val="20330230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30C9FAF-252A-A44F-8219-C4415A0B19B9}" type="datetimeFigureOut">
              <a:rPr lang="en-US" smtClean="0"/>
              <a:t>2/14/20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F32796-264F-714B-9EBF-25E9A2A87205}" type="slidenum">
              <a:rPr lang="en-US" smtClean="0"/>
              <a:t>‹#›</a:t>
            </a:fld>
            <a:endParaRPr lang="en-US"/>
          </a:p>
        </p:txBody>
      </p:sp>
    </p:spTree>
    <p:extLst>
      <p:ext uri="{BB962C8B-B14F-4D97-AF65-F5344CB8AC3E}">
        <p14:creationId xmlns:p14="http://schemas.microsoft.com/office/powerpoint/2010/main" val="25638166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07496" y="9802507"/>
            <a:ext cx="35490150" cy="16355692"/>
          </a:xfrm>
        </p:spPr>
        <p:txBody>
          <a:bodyPr anchor="b"/>
          <a:lstStyle>
            <a:lvl1pPr>
              <a:defRPr sz="27000"/>
            </a:lvl1pPr>
          </a:lstStyle>
          <a:p>
            <a:r>
              <a:rPr lang="en-US"/>
              <a:t>Click to edit Master title style</a:t>
            </a:r>
            <a:endParaRPr lang="en-US" dirty="0"/>
          </a:p>
        </p:txBody>
      </p:sp>
      <p:sp>
        <p:nvSpPr>
          <p:cNvPr id="3" name="Text Placeholder 2"/>
          <p:cNvSpPr>
            <a:spLocks noGrp="1"/>
          </p:cNvSpPr>
          <p:nvPr>
            <p:ph type="body" idx="1"/>
          </p:nvPr>
        </p:nvSpPr>
        <p:spPr>
          <a:xfrm>
            <a:off x="2807496" y="26312930"/>
            <a:ext cx="35490150" cy="8601072"/>
          </a:xfrm>
        </p:spPr>
        <p:txBody>
          <a:bodyPr/>
          <a:lstStyle>
            <a:lvl1pPr marL="0" indent="0">
              <a:buNone/>
              <a:defRPr sz="10800">
                <a:solidFill>
                  <a:schemeClr val="tx1"/>
                </a:solidFill>
              </a:defRPr>
            </a:lvl1pPr>
            <a:lvl2pPr marL="2057400" indent="0">
              <a:buNone/>
              <a:defRPr sz="9000">
                <a:solidFill>
                  <a:schemeClr val="tx1">
                    <a:tint val="75000"/>
                  </a:schemeClr>
                </a:solidFill>
              </a:defRPr>
            </a:lvl2pPr>
            <a:lvl3pPr marL="4114800" indent="0">
              <a:buNone/>
              <a:defRPr sz="8100">
                <a:solidFill>
                  <a:schemeClr val="tx1">
                    <a:tint val="75000"/>
                  </a:schemeClr>
                </a:solidFill>
              </a:defRPr>
            </a:lvl3pPr>
            <a:lvl4pPr marL="6172200" indent="0">
              <a:buNone/>
              <a:defRPr sz="7200">
                <a:solidFill>
                  <a:schemeClr val="tx1">
                    <a:tint val="75000"/>
                  </a:schemeClr>
                </a:solidFill>
              </a:defRPr>
            </a:lvl4pPr>
            <a:lvl5pPr marL="8229600" indent="0">
              <a:buNone/>
              <a:defRPr sz="7200">
                <a:solidFill>
                  <a:schemeClr val="tx1">
                    <a:tint val="75000"/>
                  </a:schemeClr>
                </a:solidFill>
              </a:defRPr>
            </a:lvl5pPr>
            <a:lvl6pPr marL="10287000" indent="0">
              <a:buNone/>
              <a:defRPr sz="7200">
                <a:solidFill>
                  <a:schemeClr val="tx1">
                    <a:tint val="75000"/>
                  </a:schemeClr>
                </a:solidFill>
              </a:defRPr>
            </a:lvl6pPr>
            <a:lvl7pPr marL="12344400" indent="0">
              <a:buNone/>
              <a:defRPr sz="7200">
                <a:solidFill>
                  <a:schemeClr val="tx1">
                    <a:tint val="75000"/>
                  </a:schemeClr>
                </a:solidFill>
              </a:defRPr>
            </a:lvl7pPr>
            <a:lvl8pPr marL="14401800" indent="0">
              <a:buNone/>
              <a:defRPr sz="7200">
                <a:solidFill>
                  <a:schemeClr val="tx1">
                    <a:tint val="75000"/>
                  </a:schemeClr>
                </a:solidFill>
              </a:defRPr>
            </a:lvl8pPr>
            <a:lvl9pPr marL="16459200" indent="0">
              <a:buNone/>
              <a:defRPr sz="7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30C9FAF-252A-A44F-8219-C4415A0B19B9}" type="datetimeFigureOut">
              <a:rPr lang="en-US" smtClean="0"/>
              <a:t>2/14/20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F32796-264F-714B-9EBF-25E9A2A87205}" type="slidenum">
              <a:rPr lang="en-US" smtClean="0"/>
              <a:t>‹#›</a:t>
            </a:fld>
            <a:endParaRPr lang="en-US"/>
          </a:p>
        </p:txBody>
      </p:sp>
    </p:spTree>
    <p:extLst>
      <p:ext uri="{BB962C8B-B14F-4D97-AF65-F5344CB8AC3E}">
        <p14:creationId xmlns:p14="http://schemas.microsoft.com/office/powerpoint/2010/main" val="679291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828925" y="10466917"/>
            <a:ext cx="17487900" cy="249476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0831175" y="10466917"/>
            <a:ext cx="17487900" cy="249476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30C9FAF-252A-A44F-8219-C4415A0B19B9}" type="datetimeFigureOut">
              <a:rPr lang="en-US" smtClean="0"/>
              <a:t>2/14/20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F32796-264F-714B-9EBF-25E9A2A87205}" type="slidenum">
              <a:rPr lang="en-US" smtClean="0"/>
              <a:t>‹#›</a:t>
            </a:fld>
            <a:endParaRPr lang="en-US"/>
          </a:p>
        </p:txBody>
      </p:sp>
    </p:spTree>
    <p:extLst>
      <p:ext uri="{BB962C8B-B14F-4D97-AF65-F5344CB8AC3E}">
        <p14:creationId xmlns:p14="http://schemas.microsoft.com/office/powerpoint/2010/main" val="1080825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34285" y="2093392"/>
            <a:ext cx="35490150" cy="75998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2834289" y="9638668"/>
            <a:ext cx="17407530" cy="4723762"/>
          </a:xfrm>
        </p:spPr>
        <p:txBody>
          <a:bodyPr anchor="b"/>
          <a:lstStyle>
            <a:lvl1pPr marL="0" indent="0">
              <a:buNone/>
              <a:defRPr sz="10800" b="1"/>
            </a:lvl1pPr>
            <a:lvl2pPr marL="2057400" indent="0">
              <a:buNone/>
              <a:defRPr sz="9000" b="1"/>
            </a:lvl2pPr>
            <a:lvl3pPr marL="4114800" indent="0">
              <a:buNone/>
              <a:defRPr sz="8100" b="1"/>
            </a:lvl3pPr>
            <a:lvl4pPr marL="6172200" indent="0">
              <a:buNone/>
              <a:defRPr sz="7200" b="1"/>
            </a:lvl4pPr>
            <a:lvl5pPr marL="8229600" indent="0">
              <a:buNone/>
              <a:defRPr sz="7200" b="1"/>
            </a:lvl5pPr>
            <a:lvl6pPr marL="10287000" indent="0">
              <a:buNone/>
              <a:defRPr sz="7200" b="1"/>
            </a:lvl6pPr>
            <a:lvl7pPr marL="12344400" indent="0">
              <a:buNone/>
              <a:defRPr sz="7200" b="1"/>
            </a:lvl7pPr>
            <a:lvl8pPr marL="14401800" indent="0">
              <a:buNone/>
              <a:defRPr sz="7200" b="1"/>
            </a:lvl8pPr>
            <a:lvl9pPr marL="16459200" indent="0">
              <a:buNone/>
              <a:defRPr sz="7200" b="1"/>
            </a:lvl9pPr>
          </a:lstStyle>
          <a:p>
            <a:pPr lvl="0"/>
            <a:r>
              <a:rPr lang="en-US"/>
              <a:t>Click to edit Master text styles</a:t>
            </a:r>
          </a:p>
        </p:txBody>
      </p:sp>
      <p:sp>
        <p:nvSpPr>
          <p:cNvPr id="4" name="Content Placeholder 3"/>
          <p:cNvSpPr>
            <a:spLocks noGrp="1"/>
          </p:cNvSpPr>
          <p:nvPr>
            <p:ph sz="half" idx="2"/>
          </p:nvPr>
        </p:nvSpPr>
        <p:spPr>
          <a:xfrm>
            <a:off x="2834289" y="14362430"/>
            <a:ext cx="17407530" cy="211249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0831177" y="9638668"/>
            <a:ext cx="17493260" cy="4723762"/>
          </a:xfrm>
        </p:spPr>
        <p:txBody>
          <a:bodyPr anchor="b"/>
          <a:lstStyle>
            <a:lvl1pPr marL="0" indent="0">
              <a:buNone/>
              <a:defRPr sz="10800" b="1"/>
            </a:lvl1pPr>
            <a:lvl2pPr marL="2057400" indent="0">
              <a:buNone/>
              <a:defRPr sz="9000" b="1"/>
            </a:lvl2pPr>
            <a:lvl3pPr marL="4114800" indent="0">
              <a:buNone/>
              <a:defRPr sz="8100" b="1"/>
            </a:lvl3pPr>
            <a:lvl4pPr marL="6172200" indent="0">
              <a:buNone/>
              <a:defRPr sz="7200" b="1"/>
            </a:lvl4pPr>
            <a:lvl5pPr marL="8229600" indent="0">
              <a:buNone/>
              <a:defRPr sz="7200" b="1"/>
            </a:lvl5pPr>
            <a:lvl6pPr marL="10287000" indent="0">
              <a:buNone/>
              <a:defRPr sz="7200" b="1"/>
            </a:lvl6pPr>
            <a:lvl7pPr marL="12344400" indent="0">
              <a:buNone/>
              <a:defRPr sz="7200" b="1"/>
            </a:lvl7pPr>
            <a:lvl8pPr marL="14401800" indent="0">
              <a:buNone/>
              <a:defRPr sz="7200" b="1"/>
            </a:lvl8pPr>
            <a:lvl9pPr marL="16459200" indent="0">
              <a:buNone/>
              <a:defRPr sz="7200" b="1"/>
            </a:lvl9pPr>
          </a:lstStyle>
          <a:p>
            <a:pPr lvl="0"/>
            <a:r>
              <a:rPr lang="en-US"/>
              <a:t>Click to edit Master text styles</a:t>
            </a:r>
          </a:p>
        </p:txBody>
      </p:sp>
      <p:sp>
        <p:nvSpPr>
          <p:cNvPr id="6" name="Content Placeholder 5"/>
          <p:cNvSpPr>
            <a:spLocks noGrp="1"/>
          </p:cNvSpPr>
          <p:nvPr>
            <p:ph sz="quarter" idx="4"/>
          </p:nvPr>
        </p:nvSpPr>
        <p:spPr>
          <a:xfrm>
            <a:off x="20831177" y="14362430"/>
            <a:ext cx="17493260" cy="211249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30C9FAF-252A-A44F-8219-C4415A0B19B9}" type="datetimeFigureOut">
              <a:rPr lang="en-US" smtClean="0"/>
              <a:t>2/14/20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3F32796-264F-714B-9EBF-25E9A2A87205}" type="slidenum">
              <a:rPr lang="en-US" smtClean="0"/>
              <a:t>‹#›</a:t>
            </a:fld>
            <a:endParaRPr lang="en-US"/>
          </a:p>
        </p:txBody>
      </p:sp>
    </p:spTree>
    <p:extLst>
      <p:ext uri="{BB962C8B-B14F-4D97-AF65-F5344CB8AC3E}">
        <p14:creationId xmlns:p14="http://schemas.microsoft.com/office/powerpoint/2010/main" val="7083564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30C9FAF-252A-A44F-8219-C4415A0B19B9}" type="datetimeFigureOut">
              <a:rPr lang="en-US" smtClean="0"/>
              <a:t>2/14/20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3F32796-264F-714B-9EBF-25E9A2A87205}" type="slidenum">
              <a:rPr lang="en-US" smtClean="0"/>
              <a:t>‹#›</a:t>
            </a:fld>
            <a:endParaRPr lang="en-US"/>
          </a:p>
        </p:txBody>
      </p:sp>
    </p:spTree>
    <p:extLst>
      <p:ext uri="{BB962C8B-B14F-4D97-AF65-F5344CB8AC3E}">
        <p14:creationId xmlns:p14="http://schemas.microsoft.com/office/powerpoint/2010/main" val="1072487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0C9FAF-252A-A44F-8219-C4415A0B19B9}" type="datetimeFigureOut">
              <a:rPr lang="en-US" smtClean="0"/>
              <a:t>2/14/20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3F32796-264F-714B-9EBF-25E9A2A87205}" type="slidenum">
              <a:rPr lang="en-US" smtClean="0"/>
              <a:t>‹#›</a:t>
            </a:fld>
            <a:endParaRPr lang="en-US"/>
          </a:p>
        </p:txBody>
      </p:sp>
    </p:spTree>
    <p:extLst>
      <p:ext uri="{BB962C8B-B14F-4D97-AF65-F5344CB8AC3E}">
        <p14:creationId xmlns:p14="http://schemas.microsoft.com/office/powerpoint/2010/main" val="2509612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34285" y="2621280"/>
            <a:ext cx="13271301" cy="9174480"/>
          </a:xfrm>
        </p:spPr>
        <p:txBody>
          <a:bodyPr anchor="b"/>
          <a:lstStyle>
            <a:lvl1pPr>
              <a:defRPr sz="14400"/>
            </a:lvl1pPr>
          </a:lstStyle>
          <a:p>
            <a:r>
              <a:rPr lang="en-US"/>
              <a:t>Click to edit Master title style</a:t>
            </a:r>
            <a:endParaRPr lang="en-US" dirty="0"/>
          </a:p>
        </p:txBody>
      </p:sp>
      <p:sp>
        <p:nvSpPr>
          <p:cNvPr id="3" name="Content Placeholder 2"/>
          <p:cNvSpPr>
            <a:spLocks noGrp="1"/>
          </p:cNvSpPr>
          <p:nvPr>
            <p:ph idx="1"/>
          </p:nvPr>
        </p:nvSpPr>
        <p:spPr>
          <a:xfrm>
            <a:off x="17493259" y="5661245"/>
            <a:ext cx="20831175" cy="27942117"/>
          </a:xfrm>
        </p:spPr>
        <p:txBody>
          <a:bodyPr/>
          <a:lstStyle>
            <a:lvl1pPr>
              <a:defRPr sz="14400"/>
            </a:lvl1pPr>
            <a:lvl2pPr>
              <a:defRPr sz="12600"/>
            </a:lvl2pPr>
            <a:lvl3pPr>
              <a:defRPr sz="10800"/>
            </a:lvl3pPr>
            <a:lvl4pPr>
              <a:defRPr sz="9000"/>
            </a:lvl4pPr>
            <a:lvl5pPr>
              <a:defRPr sz="9000"/>
            </a:lvl5pPr>
            <a:lvl6pPr>
              <a:defRPr sz="9000"/>
            </a:lvl6pPr>
            <a:lvl7pPr>
              <a:defRPr sz="9000"/>
            </a:lvl7pPr>
            <a:lvl8pPr>
              <a:defRPr sz="9000"/>
            </a:lvl8pPr>
            <a:lvl9pPr>
              <a:defRPr sz="9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834285" y="11795760"/>
            <a:ext cx="13271301" cy="21853105"/>
          </a:xfrm>
        </p:spPr>
        <p:txBody>
          <a:bodyPr/>
          <a:lstStyle>
            <a:lvl1pPr marL="0" indent="0">
              <a:buNone/>
              <a:defRPr sz="7200"/>
            </a:lvl1pPr>
            <a:lvl2pPr marL="2057400" indent="0">
              <a:buNone/>
              <a:defRPr sz="6300"/>
            </a:lvl2pPr>
            <a:lvl3pPr marL="4114800" indent="0">
              <a:buNone/>
              <a:defRPr sz="5400"/>
            </a:lvl3pPr>
            <a:lvl4pPr marL="6172200" indent="0">
              <a:buNone/>
              <a:defRPr sz="4500"/>
            </a:lvl4pPr>
            <a:lvl5pPr marL="8229600" indent="0">
              <a:buNone/>
              <a:defRPr sz="4500"/>
            </a:lvl5pPr>
            <a:lvl6pPr marL="10287000" indent="0">
              <a:buNone/>
              <a:defRPr sz="4500"/>
            </a:lvl6pPr>
            <a:lvl7pPr marL="12344400" indent="0">
              <a:buNone/>
              <a:defRPr sz="4500"/>
            </a:lvl7pPr>
            <a:lvl8pPr marL="14401800" indent="0">
              <a:buNone/>
              <a:defRPr sz="4500"/>
            </a:lvl8pPr>
            <a:lvl9pPr marL="16459200" indent="0">
              <a:buNone/>
              <a:defRPr sz="4500"/>
            </a:lvl9pPr>
          </a:lstStyle>
          <a:p>
            <a:pPr lvl="0"/>
            <a:r>
              <a:rPr lang="en-US"/>
              <a:t>Click to edit Master text styles</a:t>
            </a:r>
          </a:p>
        </p:txBody>
      </p:sp>
      <p:sp>
        <p:nvSpPr>
          <p:cNvPr id="5" name="Date Placeholder 4"/>
          <p:cNvSpPr>
            <a:spLocks noGrp="1"/>
          </p:cNvSpPr>
          <p:nvPr>
            <p:ph type="dt" sz="half" idx="10"/>
          </p:nvPr>
        </p:nvSpPr>
        <p:spPr/>
        <p:txBody>
          <a:bodyPr/>
          <a:lstStyle/>
          <a:p>
            <a:fld id="{230C9FAF-252A-A44F-8219-C4415A0B19B9}" type="datetimeFigureOut">
              <a:rPr lang="en-US" smtClean="0"/>
              <a:t>2/14/20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F32796-264F-714B-9EBF-25E9A2A87205}" type="slidenum">
              <a:rPr lang="en-US" smtClean="0"/>
              <a:t>‹#›</a:t>
            </a:fld>
            <a:endParaRPr lang="en-US"/>
          </a:p>
        </p:txBody>
      </p:sp>
    </p:spTree>
    <p:extLst>
      <p:ext uri="{BB962C8B-B14F-4D97-AF65-F5344CB8AC3E}">
        <p14:creationId xmlns:p14="http://schemas.microsoft.com/office/powerpoint/2010/main" val="3294621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34285" y="2621280"/>
            <a:ext cx="13271301" cy="9174480"/>
          </a:xfrm>
        </p:spPr>
        <p:txBody>
          <a:bodyPr anchor="b"/>
          <a:lstStyle>
            <a:lvl1pPr>
              <a:defRPr sz="14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493259" y="5661245"/>
            <a:ext cx="20831175" cy="27942117"/>
          </a:xfrm>
        </p:spPr>
        <p:txBody>
          <a:bodyPr anchor="t"/>
          <a:lstStyle>
            <a:lvl1pPr marL="0" indent="0">
              <a:buNone/>
              <a:defRPr sz="14400"/>
            </a:lvl1pPr>
            <a:lvl2pPr marL="2057400" indent="0">
              <a:buNone/>
              <a:defRPr sz="12600"/>
            </a:lvl2pPr>
            <a:lvl3pPr marL="4114800" indent="0">
              <a:buNone/>
              <a:defRPr sz="10800"/>
            </a:lvl3pPr>
            <a:lvl4pPr marL="6172200" indent="0">
              <a:buNone/>
              <a:defRPr sz="9000"/>
            </a:lvl4pPr>
            <a:lvl5pPr marL="8229600" indent="0">
              <a:buNone/>
              <a:defRPr sz="9000"/>
            </a:lvl5pPr>
            <a:lvl6pPr marL="10287000" indent="0">
              <a:buNone/>
              <a:defRPr sz="9000"/>
            </a:lvl6pPr>
            <a:lvl7pPr marL="12344400" indent="0">
              <a:buNone/>
              <a:defRPr sz="9000"/>
            </a:lvl7pPr>
            <a:lvl8pPr marL="14401800" indent="0">
              <a:buNone/>
              <a:defRPr sz="9000"/>
            </a:lvl8pPr>
            <a:lvl9pPr marL="16459200" indent="0">
              <a:buNone/>
              <a:defRPr sz="9000"/>
            </a:lvl9pPr>
          </a:lstStyle>
          <a:p>
            <a:r>
              <a:rPr lang="en-US"/>
              <a:t>Click icon to add picture</a:t>
            </a:r>
            <a:endParaRPr lang="en-US" dirty="0"/>
          </a:p>
        </p:txBody>
      </p:sp>
      <p:sp>
        <p:nvSpPr>
          <p:cNvPr id="4" name="Text Placeholder 3"/>
          <p:cNvSpPr>
            <a:spLocks noGrp="1"/>
          </p:cNvSpPr>
          <p:nvPr>
            <p:ph type="body" sz="half" idx="2"/>
          </p:nvPr>
        </p:nvSpPr>
        <p:spPr>
          <a:xfrm>
            <a:off x="2834285" y="11795760"/>
            <a:ext cx="13271301" cy="21853105"/>
          </a:xfrm>
        </p:spPr>
        <p:txBody>
          <a:bodyPr/>
          <a:lstStyle>
            <a:lvl1pPr marL="0" indent="0">
              <a:buNone/>
              <a:defRPr sz="7200"/>
            </a:lvl1pPr>
            <a:lvl2pPr marL="2057400" indent="0">
              <a:buNone/>
              <a:defRPr sz="6300"/>
            </a:lvl2pPr>
            <a:lvl3pPr marL="4114800" indent="0">
              <a:buNone/>
              <a:defRPr sz="5400"/>
            </a:lvl3pPr>
            <a:lvl4pPr marL="6172200" indent="0">
              <a:buNone/>
              <a:defRPr sz="4500"/>
            </a:lvl4pPr>
            <a:lvl5pPr marL="8229600" indent="0">
              <a:buNone/>
              <a:defRPr sz="4500"/>
            </a:lvl5pPr>
            <a:lvl6pPr marL="10287000" indent="0">
              <a:buNone/>
              <a:defRPr sz="4500"/>
            </a:lvl6pPr>
            <a:lvl7pPr marL="12344400" indent="0">
              <a:buNone/>
              <a:defRPr sz="4500"/>
            </a:lvl7pPr>
            <a:lvl8pPr marL="14401800" indent="0">
              <a:buNone/>
              <a:defRPr sz="4500"/>
            </a:lvl8pPr>
            <a:lvl9pPr marL="16459200" indent="0">
              <a:buNone/>
              <a:defRPr sz="4500"/>
            </a:lvl9pPr>
          </a:lstStyle>
          <a:p>
            <a:pPr lvl="0"/>
            <a:r>
              <a:rPr lang="en-US"/>
              <a:t>Click to edit Master text styles</a:t>
            </a:r>
          </a:p>
        </p:txBody>
      </p:sp>
      <p:sp>
        <p:nvSpPr>
          <p:cNvPr id="5" name="Date Placeholder 4"/>
          <p:cNvSpPr>
            <a:spLocks noGrp="1"/>
          </p:cNvSpPr>
          <p:nvPr>
            <p:ph type="dt" sz="half" idx="10"/>
          </p:nvPr>
        </p:nvSpPr>
        <p:spPr/>
        <p:txBody>
          <a:bodyPr/>
          <a:lstStyle/>
          <a:p>
            <a:fld id="{230C9FAF-252A-A44F-8219-C4415A0B19B9}" type="datetimeFigureOut">
              <a:rPr lang="en-US" smtClean="0"/>
              <a:t>2/14/20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F32796-264F-714B-9EBF-25E9A2A87205}" type="slidenum">
              <a:rPr lang="en-US" smtClean="0"/>
              <a:t>‹#›</a:t>
            </a:fld>
            <a:endParaRPr lang="en-US"/>
          </a:p>
        </p:txBody>
      </p:sp>
    </p:spTree>
    <p:extLst>
      <p:ext uri="{BB962C8B-B14F-4D97-AF65-F5344CB8AC3E}">
        <p14:creationId xmlns:p14="http://schemas.microsoft.com/office/powerpoint/2010/main" val="28073610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30C9FAF-252A-A44F-8219-C4415A0B19B9}" type="datetimeFigureOut">
              <a:rPr lang="en-US" smtClean="0"/>
              <a:t>2/14/20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F32796-264F-714B-9EBF-25E9A2A87205}" type="slidenum">
              <a:rPr lang="en-US" smtClean="0"/>
              <a:t>‹#›</a:t>
            </a:fld>
            <a:endParaRPr lang="en-US"/>
          </a:p>
        </p:txBody>
      </p:sp>
    </p:spTree>
    <p:extLst>
      <p:ext uri="{BB962C8B-B14F-4D97-AF65-F5344CB8AC3E}">
        <p14:creationId xmlns:p14="http://schemas.microsoft.com/office/powerpoint/2010/main" val="36546067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446540" y="2093383"/>
            <a:ext cx="8872538" cy="3332120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828927" y="2093383"/>
            <a:ext cx="26103263" cy="3332120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30C9FAF-252A-A44F-8219-C4415A0B19B9}" type="datetimeFigureOut">
              <a:rPr lang="en-US" smtClean="0"/>
              <a:t>2/14/20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F32796-264F-714B-9EBF-25E9A2A87205}" type="slidenum">
              <a:rPr lang="en-US" smtClean="0"/>
              <a:t>‹#›</a:t>
            </a:fld>
            <a:endParaRPr lang="en-US"/>
          </a:p>
        </p:txBody>
      </p:sp>
    </p:spTree>
    <p:extLst>
      <p:ext uri="{BB962C8B-B14F-4D97-AF65-F5344CB8AC3E}">
        <p14:creationId xmlns:p14="http://schemas.microsoft.com/office/powerpoint/2010/main" val="3066068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28925" y="2093392"/>
            <a:ext cx="35490150" cy="759989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828925" y="10466917"/>
            <a:ext cx="35490150" cy="2494767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828925" y="36443082"/>
            <a:ext cx="9258300" cy="2093383"/>
          </a:xfrm>
          <a:prstGeom prst="rect">
            <a:avLst/>
          </a:prstGeom>
        </p:spPr>
        <p:txBody>
          <a:bodyPr vert="horz" lIns="91440" tIns="45720" rIns="91440" bIns="45720" rtlCol="0" anchor="ctr"/>
          <a:lstStyle>
            <a:lvl1pPr algn="l">
              <a:defRPr sz="5400">
                <a:solidFill>
                  <a:schemeClr val="tx1">
                    <a:tint val="75000"/>
                  </a:schemeClr>
                </a:solidFill>
              </a:defRPr>
            </a:lvl1pPr>
          </a:lstStyle>
          <a:p>
            <a:fld id="{230C9FAF-252A-A44F-8219-C4415A0B19B9}" type="datetimeFigureOut">
              <a:rPr lang="en-US" smtClean="0"/>
              <a:t>2/14/20</a:t>
            </a:fld>
            <a:endParaRPr lang="en-US"/>
          </a:p>
        </p:txBody>
      </p:sp>
      <p:sp>
        <p:nvSpPr>
          <p:cNvPr id="5" name="Footer Placeholder 4"/>
          <p:cNvSpPr>
            <a:spLocks noGrp="1"/>
          </p:cNvSpPr>
          <p:nvPr>
            <p:ph type="ftr" sz="quarter" idx="3"/>
          </p:nvPr>
        </p:nvSpPr>
        <p:spPr>
          <a:xfrm>
            <a:off x="13630275" y="36443082"/>
            <a:ext cx="13887450" cy="2093383"/>
          </a:xfrm>
          <a:prstGeom prst="rect">
            <a:avLst/>
          </a:prstGeom>
        </p:spPr>
        <p:txBody>
          <a:bodyPr vert="horz" lIns="91440" tIns="45720" rIns="91440" bIns="45720" rtlCol="0" anchor="ctr"/>
          <a:lstStyle>
            <a:lvl1pPr algn="ctr">
              <a:defRPr sz="54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9060775" y="36443082"/>
            <a:ext cx="9258300" cy="2093383"/>
          </a:xfrm>
          <a:prstGeom prst="rect">
            <a:avLst/>
          </a:prstGeom>
        </p:spPr>
        <p:txBody>
          <a:bodyPr vert="horz" lIns="91440" tIns="45720" rIns="91440" bIns="45720" rtlCol="0" anchor="ctr"/>
          <a:lstStyle>
            <a:lvl1pPr algn="r">
              <a:defRPr sz="5400">
                <a:solidFill>
                  <a:schemeClr val="tx1">
                    <a:tint val="75000"/>
                  </a:schemeClr>
                </a:solidFill>
              </a:defRPr>
            </a:lvl1pPr>
          </a:lstStyle>
          <a:p>
            <a:fld id="{43F32796-264F-714B-9EBF-25E9A2A87205}" type="slidenum">
              <a:rPr lang="en-US" smtClean="0"/>
              <a:t>‹#›</a:t>
            </a:fld>
            <a:endParaRPr lang="en-US"/>
          </a:p>
        </p:txBody>
      </p:sp>
    </p:spTree>
    <p:extLst>
      <p:ext uri="{BB962C8B-B14F-4D97-AF65-F5344CB8AC3E}">
        <p14:creationId xmlns:p14="http://schemas.microsoft.com/office/powerpoint/2010/main" val="260187687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4114800" rtl="0" eaLnBrk="1" latinLnBrk="0" hangingPunct="1">
        <a:lnSpc>
          <a:spcPct val="90000"/>
        </a:lnSpc>
        <a:spcBef>
          <a:spcPct val="0"/>
        </a:spcBef>
        <a:buNone/>
        <a:defRPr sz="19800" kern="1200">
          <a:solidFill>
            <a:schemeClr val="tx1"/>
          </a:solidFill>
          <a:latin typeface="+mj-lt"/>
          <a:ea typeface="+mj-ea"/>
          <a:cs typeface="+mj-cs"/>
        </a:defRPr>
      </a:lvl1pPr>
    </p:titleStyle>
    <p:bodyStyle>
      <a:lvl1pPr marL="1028700" indent="-1028700" algn="l" defTabSz="4114800" rtl="0" eaLnBrk="1" latinLnBrk="0" hangingPunct="1">
        <a:lnSpc>
          <a:spcPct val="90000"/>
        </a:lnSpc>
        <a:spcBef>
          <a:spcPts val="4500"/>
        </a:spcBef>
        <a:buFont typeface="Arial" panose="020B0604020202020204" pitchFamily="34" charset="0"/>
        <a:buChar char="•"/>
        <a:defRPr sz="12600" kern="1200">
          <a:solidFill>
            <a:schemeClr val="tx1"/>
          </a:solidFill>
          <a:latin typeface="+mn-lt"/>
          <a:ea typeface="+mn-ea"/>
          <a:cs typeface="+mn-cs"/>
        </a:defRPr>
      </a:lvl1pPr>
      <a:lvl2pPr marL="3086100" indent="-1028700" algn="l" defTabSz="4114800" rtl="0" eaLnBrk="1" latinLnBrk="0" hangingPunct="1">
        <a:lnSpc>
          <a:spcPct val="90000"/>
        </a:lnSpc>
        <a:spcBef>
          <a:spcPts val="2250"/>
        </a:spcBef>
        <a:buFont typeface="Arial" panose="020B0604020202020204" pitchFamily="34" charset="0"/>
        <a:buChar char="•"/>
        <a:defRPr sz="10800" kern="1200">
          <a:solidFill>
            <a:schemeClr val="tx1"/>
          </a:solidFill>
          <a:latin typeface="+mn-lt"/>
          <a:ea typeface="+mn-ea"/>
          <a:cs typeface="+mn-cs"/>
        </a:defRPr>
      </a:lvl2pPr>
      <a:lvl3pPr marL="5143500" indent="-1028700" algn="l" defTabSz="4114800" rtl="0" eaLnBrk="1" latinLnBrk="0" hangingPunct="1">
        <a:lnSpc>
          <a:spcPct val="90000"/>
        </a:lnSpc>
        <a:spcBef>
          <a:spcPts val="2250"/>
        </a:spcBef>
        <a:buFont typeface="Arial" panose="020B0604020202020204" pitchFamily="34" charset="0"/>
        <a:buChar char="•"/>
        <a:defRPr sz="9000" kern="1200">
          <a:solidFill>
            <a:schemeClr val="tx1"/>
          </a:solidFill>
          <a:latin typeface="+mn-lt"/>
          <a:ea typeface="+mn-ea"/>
          <a:cs typeface="+mn-cs"/>
        </a:defRPr>
      </a:lvl3pPr>
      <a:lvl4pPr marL="7200900" indent="-1028700" algn="l" defTabSz="4114800" rtl="0" eaLnBrk="1" latinLnBrk="0" hangingPunct="1">
        <a:lnSpc>
          <a:spcPct val="90000"/>
        </a:lnSpc>
        <a:spcBef>
          <a:spcPts val="2250"/>
        </a:spcBef>
        <a:buFont typeface="Arial" panose="020B0604020202020204" pitchFamily="34" charset="0"/>
        <a:buChar char="•"/>
        <a:defRPr sz="8100" kern="1200">
          <a:solidFill>
            <a:schemeClr val="tx1"/>
          </a:solidFill>
          <a:latin typeface="+mn-lt"/>
          <a:ea typeface="+mn-ea"/>
          <a:cs typeface="+mn-cs"/>
        </a:defRPr>
      </a:lvl4pPr>
      <a:lvl5pPr marL="9258300" indent="-1028700" algn="l" defTabSz="4114800" rtl="0" eaLnBrk="1" latinLnBrk="0" hangingPunct="1">
        <a:lnSpc>
          <a:spcPct val="90000"/>
        </a:lnSpc>
        <a:spcBef>
          <a:spcPts val="2250"/>
        </a:spcBef>
        <a:buFont typeface="Arial" panose="020B0604020202020204" pitchFamily="34" charset="0"/>
        <a:buChar char="•"/>
        <a:defRPr sz="8100" kern="1200">
          <a:solidFill>
            <a:schemeClr val="tx1"/>
          </a:solidFill>
          <a:latin typeface="+mn-lt"/>
          <a:ea typeface="+mn-ea"/>
          <a:cs typeface="+mn-cs"/>
        </a:defRPr>
      </a:lvl5pPr>
      <a:lvl6pPr marL="11315700" indent="-1028700" algn="l" defTabSz="4114800" rtl="0" eaLnBrk="1" latinLnBrk="0" hangingPunct="1">
        <a:lnSpc>
          <a:spcPct val="90000"/>
        </a:lnSpc>
        <a:spcBef>
          <a:spcPts val="2250"/>
        </a:spcBef>
        <a:buFont typeface="Arial" panose="020B0604020202020204" pitchFamily="34" charset="0"/>
        <a:buChar char="•"/>
        <a:defRPr sz="8100" kern="1200">
          <a:solidFill>
            <a:schemeClr val="tx1"/>
          </a:solidFill>
          <a:latin typeface="+mn-lt"/>
          <a:ea typeface="+mn-ea"/>
          <a:cs typeface="+mn-cs"/>
        </a:defRPr>
      </a:lvl6pPr>
      <a:lvl7pPr marL="13373100" indent="-1028700" algn="l" defTabSz="4114800" rtl="0" eaLnBrk="1" latinLnBrk="0" hangingPunct="1">
        <a:lnSpc>
          <a:spcPct val="90000"/>
        </a:lnSpc>
        <a:spcBef>
          <a:spcPts val="2250"/>
        </a:spcBef>
        <a:buFont typeface="Arial" panose="020B0604020202020204" pitchFamily="34" charset="0"/>
        <a:buChar char="•"/>
        <a:defRPr sz="8100" kern="1200">
          <a:solidFill>
            <a:schemeClr val="tx1"/>
          </a:solidFill>
          <a:latin typeface="+mn-lt"/>
          <a:ea typeface="+mn-ea"/>
          <a:cs typeface="+mn-cs"/>
        </a:defRPr>
      </a:lvl7pPr>
      <a:lvl8pPr marL="15430500" indent="-1028700" algn="l" defTabSz="4114800" rtl="0" eaLnBrk="1" latinLnBrk="0" hangingPunct="1">
        <a:lnSpc>
          <a:spcPct val="90000"/>
        </a:lnSpc>
        <a:spcBef>
          <a:spcPts val="2250"/>
        </a:spcBef>
        <a:buFont typeface="Arial" panose="020B0604020202020204" pitchFamily="34" charset="0"/>
        <a:buChar char="•"/>
        <a:defRPr sz="8100" kern="1200">
          <a:solidFill>
            <a:schemeClr val="tx1"/>
          </a:solidFill>
          <a:latin typeface="+mn-lt"/>
          <a:ea typeface="+mn-ea"/>
          <a:cs typeface="+mn-cs"/>
        </a:defRPr>
      </a:lvl8pPr>
      <a:lvl9pPr marL="17487900" indent="-1028700" algn="l" defTabSz="4114800" rtl="0" eaLnBrk="1" latinLnBrk="0" hangingPunct="1">
        <a:lnSpc>
          <a:spcPct val="90000"/>
        </a:lnSpc>
        <a:spcBef>
          <a:spcPts val="2250"/>
        </a:spcBef>
        <a:buFont typeface="Arial" panose="020B0604020202020204" pitchFamily="34" charset="0"/>
        <a:buChar char="•"/>
        <a:defRPr sz="8100" kern="1200">
          <a:solidFill>
            <a:schemeClr val="tx1"/>
          </a:solidFill>
          <a:latin typeface="+mn-lt"/>
          <a:ea typeface="+mn-ea"/>
          <a:cs typeface="+mn-cs"/>
        </a:defRPr>
      </a:lvl9pPr>
    </p:bodyStyle>
    <p:otherStyle>
      <a:defPPr>
        <a:defRPr lang="en-US"/>
      </a:defPPr>
      <a:lvl1pPr marL="0" algn="l" defTabSz="4114800" rtl="0" eaLnBrk="1" latinLnBrk="0" hangingPunct="1">
        <a:defRPr sz="8100" kern="1200">
          <a:solidFill>
            <a:schemeClr val="tx1"/>
          </a:solidFill>
          <a:latin typeface="+mn-lt"/>
          <a:ea typeface="+mn-ea"/>
          <a:cs typeface="+mn-cs"/>
        </a:defRPr>
      </a:lvl1pPr>
      <a:lvl2pPr marL="2057400" algn="l" defTabSz="4114800" rtl="0" eaLnBrk="1" latinLnBrk="0" hangingPunct="1">
        <a:defRPr sz="8100" kern="1200">
          <a:solidFill>
            <a:schemeClr val="tx1"/>
          </a:solidFill>
          <a:latin typeface="+mn-lt"/>
          <a:ea typeface="+mn-ea"/>
          <a:cs typeface="+mn-cs"/>
        </a:defRPr>
      </a:lvl2pPr>
      <a:lvl3pPr marL="4114800" algn="l" defTabSz="4114800" rtl="0" eaLnBrk="1" latinLnBrk="0" hangingPunct="1">
        <a:defRPr sz="8100" kern="1200">
          <a:solidFill>
            <a:schemeClr val="tx1"/>
          </a:solidFill>
          <a:latin typeface="+mn-lt"/>
          <a:ea typeface="+mn-ea"/>
          <a:cs typeface="+mn-cs"/>
        </a:defRPr>
      </a:lvl3pPr>
      <a:lvl4pPr marL="6172200" algn="l" defTabSz="4114800" rtl="0" eaLnBrk="1" latinLnBrk="0" hangingPunct="1">
        <a:defRPr sz="8100" kern="1200">
          <a:solidFill>
            <a:schemeClr val="tx1"/>
          </a:solidFill>
          <a:latin typeface="+mn-lt"/>
          <a:ea typeface="+mn-ea"/>
          <a:cs typeface="+mn-cs"/>
        </a:defRPr>
      </a:lvl4pPr>
      <a:lvl5pPr marL="8229600" algn="l" defTabSz="4114800" rtl="0" eaLnBrk="1" latinLnBrk="0" hangingPunct="1">
        <a:defRPr sz="8100" kern="1200">
          <a:solidFill>
            <a:schemeClr val="tx1"/>
          </a:solidFill>
          <a:latin typeface="+mn-lt"/>
          <a:ea typeface="+mn-ea"/>
          <a:cs typeface="+mn-cs"/>
        </a:defRPr>
      </a:lvl5pPr>
      <a:lvl6pPr marL="10287000" algn="l" defTabSz="4114800" rtl="0" eaLnBrk="1" latinLnBrk="0" hangingPunct="1">
        <a:defRPr sz="8100" kern="1200">
          <a:solidFill>
            <a:schemeClr val="tx1"/>
          </a:solidFill>
          <a:latin typeface="+mn-lt"/>
          <a:ea typeface="+mn-ea"/>
          <a:cs typeface="+mn-cs"/>
        </a:defRPr>
      </a:lvl6pPr>
      <a:lvl7pPr marL="12344400" algn="l" defTabSz="4114800" rtl="0" eaLnBrk="1" latinLnBrk="0" hangingPunct="1">
        <a:defRPr sz="8100" kern="1200">
          <a:solidFill>
            <a:schemeClr val="tx1"/>
          </a:solidFill>
          <a:latin typeface="+mn-lt"/>
          <a:ea typeface="+mn-ea"/>
          <a:cs typeface="+mn-cs"/>
        </a:defRPr>
      </a:lvl7pPr>
      <a:lvl8pPr marL="14401800" algn="l" defTabSz="4114800" rtl="0" eaLnBrk="1" latinLnBrk="0" hangingPunct="1">
        <a:defRPr sz="8100" kern="1200">
          <a:solidFill>
            <a:schemeClr val="tx1"/>
          </a:solidFill>
          <a:latin typeface="+mn-lt"/>
          <a:ea typeface="+mn-ea"/>
          <a:cs typeface="+mn-cs"/>
        </a:defRPr>
      </a:lvl8pPr>
      <a:lvl9pPr marL="16459200" algn="l" defTabSz="4114800" rtl="0" eaLnBrk="1" latinLnBrk="0" hangingPunct="1">
        <a:defRPr sz="8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tiff"/><Relationship Id="rId7" Type="http://schemas.openxmlformats.org/officeDocument/2006/relationships/image" Target="../media/image6.png"/><Relationship Id="rId2" Type="http://schemas.openxmlformats.org/officeDocument/2006/relationships/image" Target="../media/image1.tif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tiff"/><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2B73929-5C5C-2B45-877D-C9F5383AF78E}"/>
              </a:ext>
            </a:extLst>
          </p:cNvPr>
          <p:cNvSpPr/>
          <p:nvPr/>
        </p:nvSpPr>
        <p:spPr>
          <a:xfrm>
            <a:off x="191987" y="4144986"/>
            <a:ext cx="11085613" cy="4800983"/>
          </a:xfrm>
          <a:prstGeom prst="rect">
            <a:avLst/>
          </a:prstGeom>
          <a:solidFill>
            <a:schemeClr val="bg1">
              <a:alpha val="75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182880" tIns="274320" rIns="182880" rtlCol="0" anchor="t" anchorCtr="0"/>
          <a:lstStyle/>
          <a:p>
            <a:pPr marL="571500" indent="-571500">
              <a:buFont typeface="Arial" panose="020B0604020202020204" pitchFamily="34" charset="0"/>
              <a:buChar char="•"/>
            </a:pPr>
            <a:r>
              <a:rPr lang="en-US" sz="4000" dirty="0">
                <a:solidFill>
                  <a:schemeClr val="tx1">
                    <a:lumMod val="95000"/>
                    <a:lumOff val="5000"/>
                  </a:schemeClr>
                </a:solidFill>
              </a:rPr>
              <a:t>Variation in alongshore currents tends to ‘pin’ species ranges to locations where the current shifts in direction or intensity.</a:t>
            </a:r>
          </a:p>
          <a:p>
            <a:pPr marL="571500" indent="-571500">
              <a:buFont typeface="Arial" panose="020B0604020202020204" pitchFamily="34" charset="0"/>
              <a:buChar char="•"/>
            </a:pPr>
            <a:endParaRPr lang="en-US" sz="2800" dirty="0">
              <a:solidFill>
                <a:schemeClr val="tx1">
                  <a:lumMod val="95000"/>
                  <a:lumOff val="5000"/>
                </a:schemeClr>
              </a:solidFill>
            </a:endParaRPr>
          </a:p>
          <a:p>
            <a:pPr marL="571500" indent="-571500">
              <a:buFont typeface="Arial" panose="020B0604020202020204" pitchFamily="34" charset="0"/>
              <a:buChar char="•"/>
            </a:pPr>
            <a:r>
              <a:rPr lang="en-US" sz="4000" dirty="0">
                <a:solidFill>
                  <a:schemeClr val="tx1">
                    <a:lumMod val="95000"/>
                    <a:lumOff val="5000"/>
                  </a:schemeClr>
                </a:solidFill>
              </a:rPr>
              <a:t>We used modeled currents to find where this variation may play a role in setting the location of biogeographic boundaries in coastal waters</a:t>
            </a:r>
          </a:p>
          <a:p>
            <a:pPr marL="685800" indent="-685800">
              <a:buFont typeface="System Font Regular"/>
              <a:buChar char="-"/>
            </a:pPr>
            <a:endParaRPr lang="en-US" sz="4000" dirty="0">
              <a:solidFill>
                <a:schemeClr val="tx1">
                  <a:lumMod val="95000"/>
                  <a:lumOff val="5000"/>
                </a:schemeClr>
              </a:solidFill>
            </a:endParaRPr>
          </a:p>
          <a:p>
            <a:pPr marL="685800" indent="-685800">
              <a:buFont typeface="System Font Regular"/>
              <a:buChar char="-"/>
            </a:pPr>
            <a:endParaRPr lang="en-US" sz="4000" dirty="0">
              <a:solidFill>
                <a:schemeClr val="tx1">
                  <a:lumMod val="95000"/>
                  <a:lumOff val="5000"/>
                </a:schemeClr>
              </a:solidFill>
            </a:endParaRPr>
          </a:p>
        </p:txBody>
      </p:sp>
      <p:sp>
        <p:nvSpPr>
          <p:cNvPr id="45" name="Rectangle 44">
            <a:extLst>
              <a:ext uri="{FF2B5EF4-FFF2-40B4-BE49-F238E27FC236}">
                <a16:creationId xmlns:a16="http://schemas.microsoft.com/office/drawing/2014/main" id="{4E47A7CB-A26D-7F44-A3E7-A73E5AE2F0A8}"/>
              </a:ext>
            </a:extLst>
          </p:cNvPr>
          <p:cNvSpPr/>
          <p:nvPr/>
        </p:nvSpPr>
        <p:spPr>
          <a:xfrm>
            <a:off x="29879508" y="25866346"/>
            <a:ext cx="11094719" cy="8424381"/>
          </a:xfrm>
          <a:prstGeom prst="rect">
            <a:avLst/>
          </a:prstGeom>
          <a:solidFill>
            <a:schemeClr val="bg1">
              <a:alpha val="75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182880" rtlCol="0" anchor="t"/>
          <a:lstStyle/>
          <a:p>
            <a:pPr algn="ctr"/>
            <a:r>
              <a:rPr lang="en-US" sz="4400" b="1" i="1" dirty="0">
                <a:solidFill>
                  <a:schemeClr val="tx1">
                    <a:lumMod val="95000"/>
                    <a:lumOff val="5000"/>
                  </a:schemeClr>
                </a:solidFill>
              </a:rPr>
              <a:t>Open Questions</a:t>
            </a:r>
            <a:endParaRPr lang="en-US" sz="4000" dirty="0">
              <a:solidFill>
                <a:schemeClr val="tx1">
                  <a:lumMod val="95000"/>
                  <a:lumOff val="5000"/>
                </a:schemeClr>
              </a:solidFill>
            </a:endParaRPr>
          </a:p>
          <a:p>
            <a:pPr marL="571500" indent="-571500">
              <a:buFont typeface="Arial" panose="020B0604020202020204" pitchFamily="34" charset="0"/>
              <a:buChar char="•"/>
            </a:pPr>
            <a:r>
              <a:rPr lang="en-US" sz="4000" dirty="0">
                <a:solidFill>
                  <a:schemeClr val="tx1">
                    <a:lumMod val="95000"/>
                    <a:lumOff val="5000"/>
                  </a:schemeClr>
                </a:solidFill>
              </a:rPr>
              <a:t>Some ecoregions (such as the Mid-Atlantic Bight) appear to frame transition zones in our model, while others occur at the edges of clusters of boundaries – what do published boundaries actually represent?</a:t>
            </a:r>
          </a:p>
          <a:p>
            <a:pPr marL="571500" indent="-571500">
              <a:buFont typeface="Arial" panose="020B0604020202020204" pitchFamily="34" charset="0"/>
              <a:buChar char="•"/>
            </a:pPr>
            <a:endParaRPr lang="en-US" sz="2000" dirty="0">
              <a:solidFill>
                <a:schemeClr val="tx1">
                  <a:lumMod val="95000"/>
                  <a:lumOff val="5000"/>
                </a:schemeClr>
              </a:solidFill>
            </a:endParaRPr>
          </a:p>
          <a:p>
            <a:pPr marL="571500" indent="-571500">
              <a:buFont typeface="Arial" panose="020B0604020202020204" pitchFamily="34" charset="0"/>
              <a:buChar char="•"/>
            </a:pPr>
            <a:r>
              <a:rPr lang="en-US" sz="4000" dirty="0">
                <a:solidFill>
                  <a:schemeClr val="tx1">
                    <a:lumMod val="95000"/>
                    <a:lumOff val="5000"/>
                  </a:schemeClr>
                </a:solidFill>
              </a:rPr>
              <a:t>How do we deal with boundaries between species with differing dispersal potentials?</a:t>
            </a:r>
          </a:p>
          <a:p>
            <a:pPr marL="571500" indent="-571500">
              <a:buFont typeface="Arial" panose="020B0604020202020204" pitchFamily="34" charset="0"/>
              <a:buChar char="•"/>
            </a:pPr>
            <a:endParaRPr lang="en-US" sz="2000" dirty="0">
              <a:solidFill>
                <a:schemeClr val="tx1">
                  <a:lumMod val="95000"/>
                  <a:lumOff val="5000"/>
                </a:schemeClr>
              </a:solidFill>
            </a:endParaRPr>
          </a:p>
          <a:p>
            <a:pPr marL="571500" indent="-571500">
              <a:buFont typeface="Arial" panose="020B0604020202020204" pitchFamily="34" charset="0"/>
              <a:buChar char="•"/>
            </a:pPr>
            <a:r>
              <a:rPr lang="en-US" sz="4000" dirty="0">
                <a:solidFill>
                  <a:schemeClr val="tx1">
                    <a:lumMod val="95000"/>
                    <a:lumOff val="5000"/>
                  </a:schemeClr>
                </a:solidFill>
              </a:rPr>
              <a:t>To what extent do </a:t>
            </a:r>
            <a:r>
              <a:rPr lang="en-US" sz="4000" dirty="0" err="1">
                <a:solidFill>
                  <a:schemeClr val="tx1">
                    <a:lumMod val="95000"/>
                    <a:lumOff val="5000"/>
                  </a:schemeClr>
                </a:solidFill>
              </a:rPr>
              <a:t>embayments</a:t>
            </a:r>
            <a:r>
              <a:rPr lang="en-US" sz="4000" dirty="0">
                <a:solidFill>
                  <a:schemeClr val="tx1">
                    <a:lumMod val="95000"/>
                    <a:lumOff val="5000"/>
                  </a:schemeClr>
                </a:solidFill>
              </a:rPr>
              <a:t> and locations with unresolved physics (such as the lack of tides in the Bay of Fundy) affect the location of boundaries?</a:t>
            </a:r>
          </a:p>
        </p:txBody>
      </p:sp>
      <p:grpSp>
        <p:nvGrpSpPr>
          <p:cNvPr id="23" name="Group 22">
            <a:extLst>
              <a:ext uri="{FF2B5EF4-FFF2-40B4-BE49-F238E27FC236}">
                <a16:creationId xmlns:a16="http://schemas.microsoft.com/office/drawing/2014/main" id="{C70C6E9E-41FE-FA42-8308-C4D43D8C1FC5}"/>
              </a:ext>
            </a:extLst>
          </p:cNvPr>
          <p:cNvGrpSpPr/>
          <p:nvPr/>
        </p:nvGrpSpPr>
        <p:grpSpPr>
          <a:xfrm>
            <a:off x="191987" y="9138163"/>
            <a:ext cx="11085613" cy="29865825"/>
            <a:chOff x="191987" y="9138163"/>
            <a:chExt cx="11085613" cy="29865825"/>
          </a:xfrm>
        </p:grpSpPr>
        <p:sp>
          <p:nvSpPr>
            <p:cNvPr id="11" name="Rectangle 10">
              <a:extLst>
                <a:ext uri="{FF2B5EF4-FFF2-40B4-BE49-F238E27FC236}">
                  <a16:creationId xmlns:a16="http://schemas.microsoft.com/office/drawing/2014/main" id="{3F7D4A3F-6483-CC42-8BF9-D507D6CA71C2}"/>
                </a:ext>
              </a:extLst>
            </p:cNvPr>
            <p:cNvSpPr/>
            <p:nvPr/>
          </p:nvSpPr>
          <p:spPr>
            <a:xfrm>
              <a:off x="191987" y="9138163"/>
              <a:ext cx="11085613" cy="29865825"/>
            </a:xfrm>
            <a:prstGeom prst="rect">
              <a:avLst/>
            </a:prstGeom>
            <a:solidFill>
              <a:schemeClr val="bg1">
                <a:alpha val="75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182880" tIns="182880" rtlCol="0" anchor="t"/>
            <a:lstStyle/>
            <a:p>
              <a:r>
                <a:rPr lang="en-US" sz="4000" dirty="0">
                  <a:solidFill>
                    <a:schemeClr val="tx1">
                      <a:lumMod val="95000"/>
                      <a:lumOff val="5000"/>
                    </a:schemeClr>
                  </a:solidFill>
                </a:rPr>
                <a:t>Without currents, the boundary would occur at the location where the species becomes favored: </a:t>
              </a: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3600" dirty="0">
                <a:solidFill>
                  <a:schemeClr val="tx1">
                    <a:lumMod val="95000"/>
                    <a:lumOff val="5000"/>
                  </a:schemeClr>
                </a:solidFill>
              </a:endParaRPr>
            </a:p>
            <a:p>
              <a:r>
                <a:rPr lang="en-US" sz="4000" dirty="0">
                  <a:solidFill>
                    <a:schemeClr val="tx1">
                      <a:lumMod val="95000"/>
                      <a:lumOff val="5000"/>
                    </a:schemeClr>
                  </a:solidFill>
                </a:rPr>
                <a:t>In the presence of alongshore currents, range boundaries are shifted downstream relative to where a species becomes favored [1]:</a:t>
              </a: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4000" dirty="0">
                <a:solidFill>
                  <a:schemeClr val="tx1">
                    <a:lumMod val="95000"/>
                    <a:lumOff val="5000"/>
                  </a:schemeClr>
                </a:solidFill>
              </a:endParaRPr>
            </a:p>
            <a:p>
              <a:endParaRPr lang="en-US" sz="3200" dirty="0">
                <a:solidFill>
                  <a:schemeClr val="tx1">
                    <a:lumMod val="95000"/>
                    <a:lumOff val="5000"/>
                  </a:schemeClr>
                </a:solidFill>
              </a:endParaRPr>
            </a:p>
            <a:p>
              <a:r>
                <a:rPr lang="en-US" sz="4000" dirty="0">
                  <a:solidFill>
                    <a:schemeClr val="tx1">
                      <a:lumMod val="95000"/>
                      <a:lumOff val="5000"/>
                    </a:schemeClr>
                  </a:solidFill>
                </a:rPr>
                <a:t>Changes in alongshore current that alter the alongshore dispersal of larvae can change the fitness required for a population to be maintained at a given location, which can fix range boundaries to the location of changes in alongshore flow:</a:t>
              </a:r>
            </a:p>
          </p:txBody>
        </p:sp>
        <p:grpSp>
          <p:nvGrpSpPr>
            <p:cNvPr id="198" name="Group 197">
              <a:extLst>
                <a:ext uri="{FF2B5EF4-FFF2-40B4-BE49-F238E27FC236}">
                  <a16:creationId xmlns:a16="http://schemas.microsoft.com/office/drawing/2014/main" id="{48A0C66F-751B-354F-AE9B-79959266AADA}"/>
                </a:ext>
              </a:extLst>
            </p:cNvPr>
            <p:cNvGrpSpPr>
              <a:grpSpLocks noChangeAspect="1"/>
            </p:cNvGrpSpPr>
            <p:nvPr/>
          </p:nvGrpSpPr>
          <p:grpSpPr>
            <a:xfrm>
              <a:off x="362693" y="20592146"/>
              <a:ext cx="10744200" cy="7162801"/>
              <a:chOff x="228601" y="0"/>
              <a:chExt cx="10286999" cy="6858000"/>
            </a:xfrm>
          </p:grpSpPr>
          <p:pic>
            <p:nvPicPr>
              <p:cNvPr id="199" name="Picture 198">
                <a:extLst>
                  <a:ext uri="{FF2B5EF4-FFF2-40B4-BE49-F238E27FC236}">
                    <a16:creationId xmlns:a16="http://schemas.microsoft.com/office/drawing/2014/main" id="{ADAF5218-4BAA-3D41-AA6B-2987DF8D7212}"/>
                  </a:ext>
                </a:extLst>
              </p:cNvPr>
              <p:cNvPicPr>
                <a:picLocks noChangeAspect="1"/>
              </p:cNvPicPr>
              <p:nvPr/>
            </p:nvPicPr>
            <p:blipFill>
              <a:blip r:embed="rId2"/>
              <a:stretch>
                <a:fillRect/>
              </a:stretch>
            </p:blipFill>
            <p:spPr>
              <a:xfrm>
                <a:off x="228601" y="0"/>
                <a:ext cx="10286999" cy="6858000"/>
              </a:xfrm>
              <a:prstGeom prst="rect">
                <a:avLst/>
              </a:prstGeom>
              <a:ln>
                <a:solidFill>
                  <a:schemeClr val="bg2">
                    <a:lumMod val="10000"/>
                  </a:schemeClr>
                </a:solidFill>
              </a:ln>
            </p:spPr>
          </p:pic>
          <p:sp>
            <p:nvSpPr>
              <p:cNvPr id="200" name="TextBox 199">
                <a:extLst>
                  <a:ext uri="{FF2B5EF4-FFF2-40B4-BE49-F238E27FC236}">
                    <a16:creationId xmlns:a16="http://schemas.microsoft.com/office/drawing/2014/main" id="{B2901B09-453A-A64E-9E20-2EDC0035406B}"/>
                  </a:ext>
                </a:extLst>
              </p:cNvPr>
              <p:cNvSpPr txBox="1"/>
              <p:nvPr/>
            </p:nvSpPr>
            <p:spPr>
              <a:xfrm>
                <a:off x="2381506" y="0"/>
                <a:ext cx="5752601" cy="523220"/>
              </a:xfrm>
              <a:prstGeom prst="rect">
                <a:avLst/>
              </a:prstGeom>
              <a:noFill/>
            </p:spPr>
            <p:txBody>
              <a:bodyPr wrap="none" rtlCol="0">
                <a:spAutoFit/>
              </a:bodyPr>
              <a:lstStyle/>
              <a:p>
                <a:pPr algn="ctr"/>
                <a:r>
                  <a:rPr lang="en-US" sz="2800" dirty="0"/>
                  <a:t>Alongshore Currents with no Variation</a:t>
                </a:r>
              </a:p>
            </p:txBody>
          </p:sp>
          <p:cxnSp>
            <p:nvCxnSpPr>
              <p:cNvPr id="201" name="Straight Connector 200">
                <a:extLst>
                  <a:ext uri="{FF2B5EF4-FFF2-40B4-BE49-F238E27FC236}">
                    <a16:creationId xmlns:a16="http://schemas.microsoft.com/office/drawing/2014/main" id="{3168BC09-96B7-3945-A57C-369693E69090}"/>
                  </a:ext>
                </a:extLst>
              </p:cNvPr>
              <p:cNvCxnSpPr>
                <a:cxnSpLocks/>
              </p:cNvCxnSpPr>
              <p:nvPr/>
            </p:nvCxnSpPr>
            <p:spPr>
              <a:xfrm flipH="1">
                <a:off x="8120239" y="4940135"/>
                <a:ext cx="13855" cy="1365662"/>
              </a:xfrm>
              <a:prstGeom prst="line">
                <a:avLst/>
              </a:prstGeom>
              <a:ln w="381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02" name="TextBox 201">
                <a:extLst>
                  <a:ext uri="{FF2B5EF4-FFF2-40B4-BE49-F238E27FC236}">
                    <a16:creationId xmlns:a16="http://schemas.microsoft.com/office/drawing/2014/main" id="{8A73C9ED-9D0A-514B-9243-B8144D942677}"/>
                  </a:ext>
                </a:extLst>
              </p:cNvPr>
              <p:cNvSpPr txBox="1"/>
              <p:nvPr/>
            </p:nvSpPr>
            <p:spPr>
              <a:xfrm>
                <a:off x="7186975" y="4232249"/>
                <a:ext cx="1894237" cy="707886"/>
              </a:xfrm>
              <a:prstGeom prst="rect">
                <a:avLst/>
              </a:prstGeom>
              <a:noFill/>
            </p:spPr>
            <p:txBody>
              <a:bodyPr wrap="none" rtlCol="0">
                <a:spAutoFit/>
              </a:bodyPr>
              <a:lstStyle/>
              <a:p>
                <a:r>
                  <a:rPr lang="en-US" sz="2000" dirty="0"/>
                  <a:t>Range Boundary</a:t>
                </a:r>
              </a:p>
              <a:p>
                <a:pPr algn="ctr"/>
                <a:r>
                  <a:rPr lang="en-US" sz="2000" dirty="0"/>
                  <a:t>(Red Species)</a:t>
                </a:r>
              </a:p>
            </p:txBody>
          </p:sp>
          <p:cxnSp>
            <p:nvCxnSpPr>
              <p:cNvPr id="203" name="Straight Connector 202">
                <a:extLst>
                  <a:ext uri="{FF2B5EF4-FFF2-40B4-BE49-F238E27FC236}">
                    <a16:creationId xmlns:a16="http://schemas.microsoft.com/office/drawing/2014/main" id="{59CEB41D-2D59-874C-8EC5-7619D4E8167E}"/>
                  </a:ext>
                </a:extLst>
              </p:cNvPr>
              <p:cNvCxnSpPr>
                <a:cxnSpLocks/>
              </p:cNvCxnSpPr>
              <p:nvPr/>
            </p:nvCxnSpPr>
            <p:spPr>
              <a:xfrm flipH="1">
                <a:off x="2392877" y="2541317"/>
                <a:ext cx="27708" cy="887683"/>
              </a:xfrm>
              <a:prstGeom prst="line">
                <a:avLst/>
              </a:prstGeom>
              <a:ln w="381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4" name="TextBox 203">
                <a:extLst>
                  <a:ext uri="{FF2B5EF4-FFF2-40B4-BE49-F238E27FC236}">
                    <a16:creationId xmlns:a16="http://schemas.microsoft.com/office/drawing/2014/main" id="{16CE152B-D951-0A46-9B9E-E6CB30CCA683}"/>
                  </a:ext>
                </a:extLst>
              </p:cNvPr>
              <p:cNvSpPr txBox="1"/>
              <p:nvPr/>
            </p:nvSpPr>
            <p:spPr>
              <a:xfrm>
                <a:off x="1694286" y="2141207"/>
                <a:ext cx="1431802" cy="400110"/>
              </a:xfrm>
              <a:prstGeom prst="rect">
                <a:avLst/>
              </a:prstGeom>
              <a:noFill/>
            </p:spPr>
            <p:txBody>
              <a:bodyPr wrap="none" rtlCol="0">
                <a:spAutoFit/>
              </a:bodyPr>
              <a:lstStyle/>
              <a:p>
                <a:r>
                  <a:rPr lang="en-US" sz="2000" dirty="0"/>
                  <a:t>Fitness shift</a:t>
                </a:r>
              </a:p>
            </p:txBody>
          </p:sp>
          <p:sp>
            <p:nvSpPr>
              <p:cNvPr id="205" name="TextBox 204">
                <a:extLst>
                  <a:ext uri="{FF2B5EF4-FFF2-40B4-BE49-F238E27FC236}">
                    <a16:creationId xmlns:a16="http://schemas.microsoft.com/office/drawing/2014/main" id="{E2904A52-9407-8D40-A69C-E72C7737797C}"/>
                  </a:ext>
                </a:extLst>
              </p:cNvPr>
              <p:cNvSpPr txBox="1"/>
              <p:nvPr/>
            </p:nvSpPr>
            <p:spPr>
              <a:xfrm>
                <a:off x="8105413" y="3436422"/>
                <a:ext cx="2017988" cy="707886"/>
              </a:xfrm>
              <a:prstGeom prst="rect">
                <a:avLst/>
              </a:prstGeom>
              <a:noFill/>
            </p:spPr>
            <p:txBody>
              <a:bodyPr wrap="none" rtlCol="0">
                <a:spAutoFit/>
              </a:bodyPr>
              <a:lstStyle/>
              <a:p>
                <a:r>
                  <a:rPr lang="en-US" sz="2000" dirty="0"/>
                  <a:t>Fitness landscape</a:t>
                </a:r>
              </a:p>
              <a:p>
                <a:pPr algn="ctr"/>
                <a:r>
                  <a:rPr lang="en-US" sz="2000" dirty="0"/>
                  <a:t>(Red Species)</a:t>
                </a:r>
              </a:p>
            </p:txBody>
          </p:sp>
          <p:sp>
            <p:nvSpPr>
              <p:cNvPr id="206" name="TextBox 205">
                <a:extLst>
                  <a:ext uri="{FF2B5EF4-FFF2-40B4-BE49-F238E27FC236}">
                    <a16:creationId xmlns:a16="http://schemas.microsoft.com/office/drawing/2014/main" id="{C710EFCE-A659-D947-8D30-0E3BD84E181C}"/>
                  </a:ext>
                </a:extLst>
              </p:cNvPr>
              <p:cNvSpPr txBox="1"/>
              <p:nvPr/>
            </p:nvSpPr>
            <p:spPr>
              <a:xfrm>
                <a:off x="7692757" y="6302829"/>
                <a:ext cx="2552622" cy="400110"/>
              </a:xfrm>
              <a:prstGeom prst="rect">
                <a:avLst/>
              </a:prstGeom>
              <a:noFill/>
            </p:spPr>
            <p:txBody>
              <a:bodyPr wrap="none" rtlCol="0">
                <a:spAutoFit/>
              </a:bodyPr>
              <a:lstStyle/>
              <a:p>
                <a:r>
                  <a:rPr lang="en-US" sz="2000" dirty="0"/>
                  <a:t>Alongshore Population</a:t>
                </a:r>
              </a:p>
            </p:txBody>
          </p:sp>
        </p:grpSp>
        <p:grpSp>
          <p:nvGrpSpPr>
            <p:cNvPr id="207" name="Group 206">
              <a:extLst>
                <a:ext uri="{FF2B5EF4-FFF2-40B4-BE49-F238E27FC236}">
                  <a16:creationId xmlns:a16="http://schemas.microsoft.com/office/drawing/2014/main" id="{5700ED25-B794-FC40-AB86-2357A29B9073}"/>
                </a:ext>
              </a:extLst>
            </p:cNvPr>
            <p:cNvGrpSpPr>
              <a:grpSpLocks noChangeAspect="1"/>
            </p:cNvGrpSpPr>
            <p:nvPr/>
          </p:nvGrpSpPr>
          <p:grpSpPr>
            <a:xfrm>
              <a:off x="347177" y="10884403"/>
              <a:ext cx="10744200" cy="7162799"/>
              <a:chOff x="103166" y="0"/>
              <a:chExt cx="10309268" cy="6872844"/>
            </a:xfrm>
          </p:grpSpPr>
          <p:pic>
            <p:nvPicPr>
              <p:cNvPr id="208" name="Picture 207">
                <a:extLst>
                  <a:ext uri="{FF2B5EF4-FFF2-40B4-BE49-F238E27FC236}">
                    <a16:creationId xmlns:a16="http://schemas.microsoft.com/office/drawing/2014/main" id="{ABCB81EF-ED3A-3A4F-A8ED-C2CF34A79D0F}"/>
                  </a:ext>
                </a:extLst>
              </p:cNvPr>
              <p:cNvPicPr>
                <a:picLocks noChangeAspect="1"/>
              </p:cNvPicPr>
              <p:nvPr/>
            </p:nvPicPr>
            <p:blipFill>
              <a:blip r:embed="rId3"/>
              <a:stretch>
                <a:fillRect/>
              </a:stretch>
            </p:blipFill>
            <p:spPr>
              <a:xfrm>
                <a:off x="103166" y="0"/>
                <a:ext cx="10309268" cy="6872844"/>
              </a:xfrm>
              <a:prstGeom prst="rect">
                <a:avLst/>
              </a:prstGeom>
              <a:ln>
                <a:solidFill>
                  <a:schemeClr val="bg2">
                    <a:lumMod val="10000"/>
                  </a:schemeClr>
                </a:solidFill>
              </a:ln>
            </p:spPr>
          </p:pic>
          <p:sp>
            <p:nvSpPr>
              <p:cNvPr id="209" name="TextBox 208">
                <a:extLst>
                  <a:ext uri="{FF2B5EF4-FFF2-40B4-BE49-F238E27FC236}">
                    <a16:creationId xmlns:a16="http://schemas.microsoft.com/office/drawing/2014/main" id="{166B3578-7F62-244C-84C1-152B3C63F0DE}"/>
                  </a:ext>
                </a:extLst>
              </p:cNvPr>
              <p:cNvSpPr txBox="1"/>
              <p:nvPr/>
            </p:nvSpPr>
            <p:spPr>
              <a:xfrm>
                <a:off x="4288658" y="0"/>
                <a:ext cx="1938288" cy="523220"/>
              </a:xfrm>
              <a:prstGeom prst="rect">
                <a:avLst/>
              </a:prstGeom>
              <a:noFill/>
            </p:spPr>
            <p:txBody>
              <a:bodyPr wrap="none" rtlCol="0">
                <a:spAutoFit/>
              </a:bodyPr>
              <a:lstStyle/>
              <a:p>
                <a:pPr algn="ctr"/>
                <a:r>
                  <a:rPr lang="en-US" sz="2800" dirty="0"/>
                  <a:t>No Currents</a:t>
                </a:r>
              </a:p>
            </p:txBody>
          </p:sp>
          <p:cxnSp>
            <p:nvCxnSpPr>
              <p:cNvPr id="210" name="Straight Connector 209">
                <a:extLst>
                  <a:ext uri="{FF2B5EF4-FFF2-40B4-BE49-F238E27FC236}">
                    <a16:creationId xmlns:a16="http://schemas.microsoft.com/office/drawing/2014/main" id="{47D3D821-9800-484C-A8B4-EAF1CD589725}"/>
                  </a:ext>
                </a:extLst>
              </p:cNvPr>
              <p:cNvCxnSpPr>
                <a:cxnSpLocks/>
              </p:cNvCxnSpPr>
              <p:nvPr/>
            </p:nvCxnSpPr>
            <p:spPr>
              <a:xfrm flipH="1">
                <a:off x="2396333" y="4937167"/>
                <a:ext cx="13855" cy="1365662"/>
              </a:xfrm>
              <a:prstGeom prst="line">
                <a:avLst/>
              </a:prstGeom>
              <a:ln w="381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11" name="TextBox 210">
                <a:extLst>
                  <a:ext uri="{FF2B5EF4-FFF2-40B4-BE49-F238E27FC236}">
                    <a16:creationId xmlns:a16="http://schemas.microsoft.com/office/drawing/2014/main" id="{6F02604D-87CD-6249-A9F4-E5B2DD408FBF}"/>
                  </a:ext>
                </a:extLst>
              </p:cNvPr>
              <p:cNvSpPr txBox="1"/>
              <p:nvPr/>
            </p:nvSpPr>
            <p:spPr>
              <a:xfrm>
                <a:off x="1463068" y="4229281"/>
                <a:ext cx="1894237" cy="707886"/>
              </a:xfrm>
              <a:prstGeom prst="rect">
                <a:avLst/>
              </a:prstGeom>
              <a:noFill/>
            </p:spPr>
            <p:txBody>
              <a:bodyPr wrap="none" rtlCol="0">
                <a:spAutoFit/>
              </a:bodyPr>
              <a:lstStyle/>
              <a:p>
                <a:r>
                  <a:rPr lang="en-US" sz="2000" dirty="0"/>
                  <a:t>Range Boundary</a:t>
                </a:r>
              </a:p>
              <a:p>
                <a:pPr algn="ctr"/>
                <a:r>
                  <a:rPr lang="en-US" sz="2000" dirty="0"/>
                  <a:t>(Red Species)</a:t>
                </a:r>
              </a:p>
            </p:txBody>
          </p:sp>
          <p:cxnSp>
            <p:nvCxnSpPr>
              <p:cNvPr id="212" name="Straight Connector 211">
                <a:extLst>
                  <a:ext uri="{FF2B5EF4-FFF2-40B4-BE49-F238E27FC236}">
                    <a16:creationId xmlns:a16="http://schemas.microsoft.com/office/drawing/2014/main" id="{D25A95B7-A5DB-B241-8456-03302781D10D}"/>
                  </a:ext>
                </a:extLst>
              </p:cNvPr>
              <p:cNvCxnSpPr>
                <a:cxnSpLocks/>
                <a:endCxn id="211" idx="0"/>
              </p:cNvCxnSpPr>
              <p:nvPr/>
            </p:nvCxnSpPr>
            <p:spPr>
              <a:xfrm>
                <a:off x="2410187" y="2541317"/>
                <a:ext cx="0" cy="1687964"/>
              </a:xfrm>
              <a:prstGeom prst="line">
                <a:avLst/>
              </a:prstGeom>
              <a:ln w="381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13" name="TextBox 212">
                <a:extLst>
                  <a:ext uri="{FF2B5EF4-FFF2-40B4-BE49-F238E27FC236}">
                    <a16:creationId xmlns:a16="http://schemas.microsoft.com/office/drawing/2014/main" id="{2DF3A9CF-AA95-A84E-B149-9ED1EFF0CBE3}"/>
                  </a:ext>
                </a:extLst>
              </p:cNvPr>
              <p:cNvSpPr txBox="1"/>
              <p:nvPr/>
            </p:nvSpPr>
            <p:spPr>
              <a:xfrm>
                <a:off x="1694286" y="2141207"/>
                <a:ext cx="1431802" cy="400110"/>
              </a:xfrm>
              <a:prstGeom prst="rect">
                <a:avLst/>
              </a:prstGeom>
              <a:noFill/>
            </p:spPr>
            <p:txBody>
              <a:bodyPr wrap="none" rtlCol="0">
                <a:spAutoFit/>
              </a:bodyPr>
              <a:lstStyle/>
              <a:p>
                <a:r>
                  <a:rPr lang="en-US" sz="2000" dirty="0"/>
                  <a:t>Fitness shift</a:t>
                </a:r>
              </a:p>
            </p:txBody>
          </p:sp>
          <p:sp>
            <p:nvSpPr>
              <p:cNvPr id="214" name="TextBox 213">
                <a:extLst>
                  <a:ext uri="{FF2B5EF4-FFF2-40B4-BE49-F238E27FC236}">
                    <a16:creationId xmlns:a16="http://schemas.microsoft.com/office/drawing/2014/main" id="{F21BAFB7-BDF0-0048-80FB-4DB56848377B}"/>
                  </a:ext>
                </a:extLst>
              </p:cNvPr>
              <p:cNvSpPr txBox="1"/>
              <p:nvPr/>
            </p:nvSpPr>
            <p:spPr>
              <a:xfrm>
                <a:off x="8105413" y="3436422"/>
                <a:ext cx="2017988" cy="707886"/>
              </a:xfrm>
              <a:prstGeom prst="rect">
                <a:avLst/>
              </a:prstGeom>
              <a:noFill/>
            </p:spPr>
            <p:txBody>
              <a:bodyPr wrap="none" rtlCol="0">
                <a:spAutoFit/>
              </a:bodyPr>
              <a:lstStyle/>
              <a:p>
                <a:r>
                  <a:rPr lang="en-US" sz="2000" dirty="0"/>
                  <a:t>Fitness landscape</a:t>
                </a:r>
              </a:p>
              <a:p>
                <a:pPr algn="ctr"/>
                <a:r>
                  <a:rPr lang="en-US" sz="2000" dirty="0"/>
                  <a:t>(Red Species)</a:t>
                </a:r>
              </a:p>
            </p:txBody>
          </p:sp>
          <p:sp>
            <p:nvSpPr>
              <p:cNvPr id="215" name="TextBox 214">
                <a:extLst>
                  <a:ext uri="{FF2B5EF4-FFF2-40B4-BE49-F238E27FC236}">
                    <a16:creationId xmlns:a16="http://schemas.microsoft.com/office/drawing/2014/main" id="{0EA57DA4-8AB5-6F4A-B8F2-69BAA5AF472F}"/>
                  </a:ext>
                </a:extLst>
              </p:cNvPr>
              <p:cNvSpPr txBox="1"/>
              <p:nvPr/>
            </p:nvSpPr>
            <p:spPr>
              <a:xfrm>
                <a:off x="7692757" y="6302829"/>
                <a:ext cx="2552622" cy="400110"/>
              </a:xfrm>
              <a:prstGeom prst="rect">
                <a:avLst/>
              </a:prstGeom>
              <a:noFill/>
            </p:spPr>
            <p:txBody>
              <a:bodyPr wrap="none" rtlCol="0">
                <a:spAutoFit/>
              </a:bodyPr>
              <a:lstStyle/>
              <a:p>
                <a:r>
                  <a:rPr lang="en-US" sz="2000" dirty="0"/>
                  <a:t>Alongshore Population</a:t>
                </a:r>
              </a:p>
            </p:txBody>
          </p:sp>
        </p:grpSp>
        <p:grpSp>
          <p:nvGrpSpPr>
            <p:cNvPr id="216" name="Group 215">
              <a:extLst>
                <a:ext uri="{FF2B5EF4-FFF2-40B4-BE49-F238E27FC236}">
                  <a16:creationId xmlns:a16="http://schemas.microsoft.com/office/drawing/2014/main" id="{028D8197-DBEB-FD4E-8996-A00D56AA2095}"/>
                </a:ext>
              </a:extLst>
            </p:cNvPr>
            <p:cNvGrpSpPr>
              <a:grpSpLocks noChangeAspect="1"/>
            </p:cNvGrpSpPr>
            <p:nvPr/>
          </p:nvGrpSpPr>
          <p:grpSpPr>
            <a:xfrm>
              <a:off x="362693" y="31465814"/>
              <a:ext cx="10744200" cy="7162800"/>
              <a:chOff x="114300" y="0"/>
              <a:chExt cx="10287000" cy="6858000"/>
            </a:xfrm>
          </p:grpSpPr>
          <p:pic>
            <p:nvPicPr>
              <p:cNvPr id="217" name="Picture 216">
                <a:extLst>
                  <a:ext uri="{FF2B5EF4-FFF2-40B4-BE49-F238E27FC236}">
                    <a16:creationId xmlns:a16="http://schemas.microsoft.com/office/drawing/2014/main" id="{2403AC75-8E17-814F-8A35-3109B640A6DF}"/>
                  </a:ext>
                </a:extLst>
              </p:cNvPr>
              <p:cNvPicPr>
                <a:picLocks noChangeAspect="1"/>
              </p:cNvPicPr>
              <p:nvPr/>
            </p:nvPicPr>
            <p:blipFill>
              <a:blip r:embed="rId4"/>
              <a:stretch>
                <a:fillRect/>
              </a:stretch>
            </p:blipFill>
            <p:spPr>
              <a:xfrm>
                <a:off x="114300" y="0"/>
                <a:ext cx="10287000" cy="6858000"/>
              </a:xfrm>
              <a:prstGeom prst="rect">
                <a:avLst/>
              </a:prstGeom>
              <a:ln>
                <a:solidFill>
                  <a:schemeClr val="bg2">
                    <a:lumMod val="10000"/>
                  </a:schemeClr>
                </a:solidFill>
              </a:ln>
            </p:spPr>
          </p:pic>
          <p:sp>
            <p:nvSpPr>
              <p:cNvPr id="218" name="TextBox 217">
                <a:extLst>
                  <a:ext uri="{FF2B5EF4-FFF2-40B4-BE49-F238E27FC236}">
                    <a16:creationId xmlns:a16="http://schemas.microsoft.com/office/drawing/2014/main" id="{57093512-6230-D04F-8D5C-2EF8E641A945}"/>
                  </a:ext>
                </a:extLst>
              </p:cNvPr>
              <p:cNvSpPr txBox="1"/>
              <p:nvPr/>
            </p:nvSpPr>
            <p:spPr>
              <a:xfrm>
                <a:off x="2922837" y="0"/>
                <a:ext cx="4669933" cy="523220"/>
              </a:xfrm>
              <a:prstGeom prst="rect">
                <a:avLst/>
              </a:prstGeom>
              <a:noFill/>
            </p:spPr>
            <p:txBody>
              <a:bodyPr wrap="none" rtlCol="0">
                <a:spAutoFit/>
              </a:bodyPr>
              <a:lstStyle/>
              <a:p>
                <a:pPr algn="ctr"/>
                <a:r>
                  <a:rPr lang="en-US" sz="2800" dirty="0"/>
                  <a:t>Alongshore Current with Break</a:t>
                </a:r>
              </a:p>
            </p:txBody>
          </p:sp>
          <p:cxnSp>
            <p:nvCxnSpPr>
              <p:cNvPr id="219" name="Straight Connector 218">
                <a:extLst>
                  <a:ext uri="{FF2B5EF4-FFF2-40B4-BE49-F238E27FC236}">
                    <a16:creationId xmlns:a16="http://schemas.microsoft.com/office/drawing/2014/main" id="{D323916E-5B9E-DF43-B270-0AEC3FAA40B2}"/>
                  </a:ext>
                </a:extLst>
              </p:cNvPr>
              <p:cNvCxnSpPr>
                <a:cxnSpLocks/>
              </p:cNvCxnSpPr>
              <p:nvPr/>
            </p:nvCxnSpPr>
            <p:spPr>
              <a:xfrm flipH="1">
                <a:off x="5044530" y="4913416"/>
                <a:ext cx="13855" cy="1365662"/>
              </a:xfrm>
              <a:prstGeom prst="line">
                <a:avLst/>
              </a:prstGeom>
              <a:ln w="381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20" name="TextBox 219">
                <a:extLst>
                  <a:ext uri="{FF2B5EF4-FFF2-40B4-BE49-F238E27FC236}">
                    <a16:creationId xmlns:a16="http://schemas.microsoft.com/office/drawing/2014/main" id="{753F9C50-692D-124F-BDFF-32A31B2854DA}"/>
                  </a:ext>
                </a:extLst>
              </p:cNvPr>
              <p:cNvSpPr txBox="1"/>
              <p:nvPr/>
            </p:nvSpPr>
            <p:spPr>
              <a:xfrm>
                <a:off x="4111266" y="4205530"/>
                <a:ext cx="1894237" cy="707886"/>
              </a:xfrm>
              <a:prstGeom prst="rect">
                <a:avLst/>
              </a:prstGeom>
              <a:noFill/>
            </p:spPr>
            <p:txBody>
              <a:bodyPr wrap="none" rtlCol="0">
                <a:spAutoFit/>
              </a:bodyPr>
              <a:lstStyle/>
              <a:p>
                <a:r>
                  <a:rPr lang="en-US" sz="2000" dirty="0"/>
                  <a:t>Range Boundary</a:t>
                </a:r>
              </a:p>
              <a:p>
                <a:pPr algn="ctr"/>
                <a:r>
                  <a:rPr lang="en-US" sz="2000" dirty="0"/>
                  <a:t>(Red Species)</a:t>
                </a:r>
              </a:p>
            </p:txBody>
          </p:sp>
          <p:cxnSp>
            <p:nvCxnSpPr>
              <p:cNvPr id="221" name="Straight Connector 220">
                <a:extLst>
                  <a:ext uri="{FF2B5EF4-FFF2-40B4-BE49-F238E27FC236}">
                    <a16:creationId xmlns:a16="http://schemas.microsoft.com/office/drawing/2014/main" id="{7B4F8975-31FA-5B4E-A7F3-209201D4657F}"/>
                  </a:ext>
                </a:extLst>
              </p:cNvPr>
              <p:cNvCxnSpPr>
                <a:cxnSpLocks/>
              </p:cNvCxnSpPr>
              <p:nvPr/>
            </p:nvCxnSpPr>
            <p:spPr>
              <a:xfrm flipH="1">
                <a:off x="2382479" y="2541317"/>
                <a:ext cx="27708" cy="887683"/>
              </a:xfrm>
              <a:prstGeom prst="line">
                <a:avLst/>
              </a:prstGeom>
              <a:ln w="381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22" name="TextBox 221">
                <a:extLst>
                  <a:ext uri="{FF2B5EF4-FFF2-40B4-BE49-F238E27FC236}">
                    <a16:creationId xmlns:a16="http://schemas.microsoft.com/office/drawing/2014/main" id="{8FE48BBA-B049-7245-BADD-51CCB7D53C2C}"/>
                  </a:ext>
                </a:extLst>
              </p:cNvPr>
              <p:cNvSpPr txBox="1"/>
              <p:nvPr/>
            </p:nvSpPr>
            <p:spPr>
              <a:xfrm>
                <a:off x="1694286" y="2141207"/>
                <a:ext cx="1431802" cy="400110"/>
              </a:xfrm>
              <a:prstGeom prst="rect">
                <a:avLst/>
              </a:prstGeom>
              <a:noFill/>
            </p:spPr>
            <p:txBody>
              <a:bodyPr wrap="none" rtlCol="0">
                <a:spAutoFit/>
              </a:bodyPr>
              <a:lstStyle/>
              <a:p>
                <a:r>
                  <a:rPr lang="en-US" sz="2000" dirty="0"/>
                  <a:t>Fitness shift</a:t>
                </a:r>
              </a:p>
            </p:txBody>
          </p:sp>
          <p:cxnSp>
            <p:nvCxnSpPr>
              <p:cNvPr id="223" name="Straight Connector 222">
                <a:extLst>
                  <a:ext uri="{FF2B5EF4-FFF2-40B4-BE49-F238E27FC236}">
                    <a16:creationId xmlns:a16="http://schemas.microsoft.com/office/drawing/2014/main" id="{86C4DBA4-DE3B-F747-B0BF-4479FCBD648B}"/>
                  </a:ext>
                </a:extLst>
              </p:cNvPr>
              <p:cNvCxnSpPr>
                <a:cxnSpLocks/>
                <a:endCxn id="220" idx="0"/>
              </p:cNvCxnSpPr>
              <p:nvPr/>
            </p:nvCxnSpPr>
            <p:spPr>
              <a:xfrm>
                <a:off x="5044530" y="2648197"/>
                <a:ext cx="13855" cy="1557333"/>
              </a:xfrm>
              <a:prstGeom prst="line">
                <a:avLst/>
              </a:prstGeom>
              <a:ln w="38100">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24" name="TextBox 223">
                <a:extLst>
                  <a:ext uri="{FF2B5EF4-FFF2-40B4-BE49-F238E27FC236}">
                    <a16:creationId xmlns:a16="http://schemas.microsoft.com/office/drawing/2014/main" id="{EB257D06-44FD-8749-92BB-6AB53F6CCA2F}"/>
                  </a:ext>
                </a:extLst>
              </p:cNvPr>
              <p:cNvSpPr txBox="1"/>
              <p:nvPr/>
            </p:nvSpPr>
            <p:spPr>
              <a:xfrm>
                <a:off x="4166954" y="1987319"/>
                <a:ext cx="1769005" cy="707886"/>
              </a:xfrm>
              <a:prstGeom prst="rect">
                <a:avLst/>
              </a:prstGeom>
              <a:noFill/>
            </p:spPr>
            <p:txBody>
              <a:bodyPr wrap="square" rtlCol="0">
                <a:spAutoFit/>
              </a:bodyPr>
              <a:lstStyle/>
              <a:p>
                <a:pPr algn="ctr"/>
                <a:r>
                  <a:rPr lang="en-US" sz="2000" dirty="0"/>
                  <a:t>Location of current break</a:t>
                </a:r>
              </a:p>
            </p:txBody>
          </p:sp>
          <p:sp>
            <p:nvSpPr>
              <p:cNvPr id="225" name="TextBox 224">
                <a:extLst>
                  <a:ext uri="{FF2B5EF4-FFF2-40B4-BE49-F238E27FC236}">
                    <a16:creationId xmlns:a16="http://schemas.microsoft.com/office/drawing/2014/main" id="{01559B65-953C-A849-8B89-1CB174B684EE}"/>
                  </a:ext>
                </a:extLst>
              </p:cNvPr>
              <p:cNvSpPr txBox="1"/>
              <p:nvPr/>
            </p:nvSpPr>
            <p:spPr>
              <a:xfrm>
                <a:off x="8105413" y="3436422"/>
                <a:ext cx="2017988" cy="707886"/>
              </a:xfrm>
              <a:prstGeom prst="rect">
                <a:avLst/>
              </a:prstGeom>
              <a:noFill/>
            </p:spPr>
            <p:txBody>
              <a:bodyPr wrap="none" rtlCol="0">
                <a:spAutoFit/>
              </a:bodyPr>
              <a:lstStyle/>
              <a:p>
                <a:r>
                  <a:rPr lang="en-US" sz="2000" dirty="0"/>
                  <a:t>Fitness landscape</a:t>
                </a:r>
              </a:p>
              <a:p>
                <a:pPr algn="ctr"/>
                <a:r>
                  <a:rPr lang="en-US" sz="2000" dirty="0"/>
                  <a:t>(Red Species)</a:t>
                </a:r>
              </a:p>
            </p:txBody>
          </p:sp>
          <p:sp>
            <p:nvSpPr>
              <p:cNvPr id="226" name="TextBox 225">
                <a:extLst>
                  <a:ext uri="{FF2B5EF4-FFF2-40B4-BE49-F238E27FC236}">
                    <a16:creationId xmlns:a16="http://schemas.microsoft.com/office/drawing/2014/main" id="{E3E06DCB-11DE-F548-9C1D-B975ABDEDFE8}"/>
                  </a:ext>
                </a:extLst>
              </p:cNvPr>
              <p:cNvSpPr txBox="1"/>
              <p:nvPr/>
            </p:nvSpPr>
            <p:spPr>
              <a:xfrm>
                <a:off x="7692757" y="6302829"/>
                <a:ext cx="2552622" cy="400110"/>
              </a:xfrm>
              <a:prstGeom prst="rect">
                <a:avLst/>
              </a:prstGeom>
              <a:noFill/>
            </p:spPr>
            <p:txBody>
              <a:bodyPr wrap="none" rtlCol="0">
                <a:spAutoFit/>
              </a:bodyPr>
              <a:lstStyle/>
              <a:p>
                <a:r>
                  <a:rPr lang="en-US" sz="2000" dirty="0"/>
                  <a:t>Alongshore Population</a:t>
                </a:r>
              </a:p>
            </p:txBody>
          </p:sp>
        </p:grpSp>
      </p:grpSp>
      <p:grpSp>
        <p:nvGrpSpPr>
          <p:cNvPr id="2" name="Group 1">
            <a:extLst>
              <a:ext uri="{FF2B5EF4-FFF2-40B4-BE49-F238E27FC236}">
                <a16:creationId xmlns:a16="http://schemas.microsoft.com/office/drawing/2014/main" id="{FCFA3A4D-3074-F04F-BCA3-BD4A4AE7453A}"/>
              </a:ext>
            </a:extLst>
          </p:cNvPr>
          <p:cNvGrpSpPr/>
          <p:nvPr/>
        </p:nvGrpSpPr>
        <p:grpSpPr>
          <a:xfrm>
            <a:off x="11460685" y="4144986"/>
            <a:ext cx="18226630" cy="34859002"/>
            <a:chOff x="11460685" y="4144986"/>
            <a:chExt cx="18226630" cy="34859002"/>
          </a:xfrm>
        </p:grpSpPr>
        <p:sp>
          <p:nvSpPr>
            <p:cNvPr id="7" name="Rectangle 6">
              <a:extLst>
                <a:ext uri="{FF2B5EF4-FFF2-40B4-BE49-F238E27FC236}">
                  <a16:creationId xmlns:a16="http://schemas.microsoft.com/office/drawing/2014/main" id="{9851C939-DABB-554F-9DD1-8DADFBB9BD2E}"/>
                </a:ext>
              </a:extLst>
            </p:cNvPr>
            <p:cNvSpPr/>
            <p:nvPr/>
          </p:nvSpPr>
          <p:spPr>
            <a:xfrm>
              <a:off x="11460685" y="4144986"/>
              <a:ext cx="18226630" cy="34859002"/>
            </a:xfrm>
            <a:prstGeom prst="rect">
              <a:avLst/>
            </a:prstGeom>
            <a:solidFill>
              <a:schemeClr val="bg1">
                <a:alpha val="75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5760" rIns="365760" rtlCol="0" anchor="t"/>
            <a:lstStyle/>
            <a:p>
              <a:pPr algn="ctr"/>
              <a:r>
                <a:rPr lang="en-US" sz="5400" b="1" i="1" dirty="0">
                  <a:solidFill>
                    <a:schemeClr val="tx1"/>
                  </a:solidFill>
                </a:rPr>
                <a:t>Where do currents alone place biogeographic boundaries?</a:t>
              </a:r>
            </a:p>
            <a:p>
              <a:pPr marL="571500" indent="-571500">
                <a:buFont typeface="System Font Regular"/>
                <a:buChar char="-"/>
              </a:pPr>
              <a:endParaRPr lang="en-US" sz="2400" dirty="0">
                <a:solidFill>
                  <a:schemeClr val="tx1"/>
                </a:solidFill>
              </a:endParaRPr>
            </a:p>
            <a:p>
              <a:pPr marL="571500" indent="-571500">
                <a:buFont typeface="System Font Regular"/>
                <a:buChar char="-"/>
              </a:pPr>
              <a:r>
                <a:rPr lang="en-US" sz="4400" dirty="0">
                  <a:solidFill>
                    <a:schemeClr val="tx1"/>
                  </a:solidFill>
                </a:rPr>
                <a:t>Dispersal estimates from the Mercator Ocean global 1/12° physical model</a:t>
              </a:r>
            </a:p>
            <a:p>
              <a:pPr marL="571500" indent="-571500">
                <a:buFont typeface="System Font Regular"/>
                <a:buChar char="-"/>
              </a:pPr>
              <a:r>
                <a:rPr lang="en-US" sz="4400" dirty="0">
                  <a:solidFill>
                    <a:schemeClr val="tx1"/>
                  </a:solidFill>
                </a:rPr>
                <a:t>Species boundaries were calculated using a two-species population model in a simple fitness landscape</a:t>
              </a:r>
            </a:p>
            <a:p>
              <a:pPr marL="571500" indent="-571500">
                <a:buFont typeface="System Font Regular"/>
                <a:buChar char="-"/>
              </a:pPr>
              <a:r>
                <a:rPr lang="en-US" sz="4400" dirty="0">
                  <a:solidFill>
                    <a:schemeClr val="tx1"/>
                  </a:solidFill>
                </a:rPr>
                <a:t>Boundary clusters found by calculating distributions for fitness shifts at every point along coast</a:t>
              </a:r>
            </a:p>
            <a:p>
              <a:pPr marL="571500" indent="-571500">
                <a:buFont typeface="System Font Regular"/>
                <a:buChar char="-"/>
              </a:pPr>
              <a:r>
                <a:rPr lang="en-US" sz="4400" dirty="0">
                  <a:solidFill>
                    <a:schemeClr val="tx1"/>
                  </a:solidFill>
                </a:rPr>
                <a:t>Figures below show results from Spring (Apr/May/June) larval releases with a 15-day PLD</a:t>
              </a:r>
            </a:p>
          </p:txBody>
        </p:sp>
        <p:sp>
          <p:nvSpPr>
            <p:cNvPr id="12" name="Rectangle 11">
              <a:extLst>
                <a:ext uri="{FF2B5EF4-FFF2-40B4-BE49-F238E27FC236}">
                  <a16:creationId xmlns:a16="http://schemas.microsoft.com/office/drawing/2014/main" id="{49BCACF7-ED6E-A346-90D3-3F9086E461F4}"/>
                </a:ext>
              </a:extLst>
            </p:cNvPr>
            <p:cNvSpPr/>
            <p:nvPr/>
          </p:nvSpPr>
          <p:spPr>
            <a:xfrm>
              <a:off x="17153167" y="10517765"/>
              <a:ext cx="11576004" cy="1339826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6" name="Picture 55">
              <a:extLst>
                <a:ext uri="{FF2B5EF4-FFF2-40B4-BE49-F238E27FC236}">
                  <a16:creationId xmlns:a16="http://schemas.microsoft.com/office/drawing/2014/main" id="{E5AAC5AA-75D3-5A4D-946E-EC5B8E757E3B}"/>
                </a:ext>
              </a:extLst>
            </p:cNvPr>
            <p:cNvPicPr>
              <a:picLocks noChangeAspect="1"/>
            </p:cNvPicPr>
            <p:nvPr/>
          </p:nvPicPr>
          <p:blipFill>
            <a:blip r:embed="rId5">
              <a:clrChange>
                <a:clrFrom>
                  <a:srgbClr val="4169E1"/>
                </a:clrFrom>
                <a:clrTo>
                  <a:srgbClr val="4169E1">
                    <a:alpha val="0"/>
                  </a:srgbClr>
                </a:clrTo>
              </a:clrChange>
            </a:blip>
            <a:srcRect/>
            <a:stretch/>
          </p:blipFill>
          <p:spPr>
            <a:xfrm>
              <a:off x="17153167" y="10517765"/>
              <a:ext cx="12084192" cy="13716000"/>
            </a:xfrm>
            <a:prstGeom prst="rect">
              <a:avLst/>
            </a:prstGeom>
            <a:ln w="9525">
              <a:noFill/>
            </a:ln>
          </p:spPr>
        </p:pic>
        <p:sp>
          <p:nvSpPr>
            <p:cNvPr id="73" name="Rectangle 72">
              <a:extLst>
                <a:ext uri="{FF2B5EF4-FFF2-40B4-BE49-F238E27FC236}">
                  <a16:creationId xmlns:a16="http://schemas.microsoft.com/office/drawing/2014/main" id="{A58E77CC-E51A-0E4A-AF5B-24FF57AE9BD8}"/>
                </a:ext>
              </a:extLst>
            </p:cNvPr>
            <p:cNvSpPr/>
            <p:nvPr/>
          </p:nvSpPr>
          <p:spPr>
            <a:xfrm>
              <a:off x="11931906" y="24835711"/>
              <a:ext cx="8938516" cy="1371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1" name="Picture 140">
              <a:extLst>
                <a:ext uri="{FF2B5EF4-FFF2-40B4-BE49-F238E27FC236}">
                  <a16:creationId xmlns:a16="http://schemas.microsoft.com/office/drawing/2014/main" id="{AB82D116-FA32-DD41-9B42-D5BECAE13213}"/>
                </a:ext>
              </a:extLst>
            </p:cNvPr>
            <p:cNvPicPr>
              <a:picLocks noChangeAspect="1"/>
            </p:cNvPicPr>
            <p:nvPr/>
          </p:nvPicPr>
          <p:blipFill>
            <a:blip r:embed="rId6">
              <a:clrChange>
                <a:clrFrom>
                  <a:srgbClr val="4169E1"/>
                </a:clrFrom>
                <a:clrTo>
                  <a:srgbClr val="4169E1">
                    <a:alpha val="0"/>
                  </a:srgbClr>
                </a:clrTo>
              </a:clrChange>
            </a:blip>
            <a:srcRect/>
            <a:stretch/>
          </p:blipFill>
          <p:spPr>
            <a:xfrm>
              <a:off x="11939234" y="24844101"/>
              <a:ext cx="8938516" cy="13716000"/>
            </a:xfrm>
            <a:prstGeom prst="rect">
              <a:avLst/>
            </a:prstGeom>
            <a:ln w="9525">
              <a:noFill/>
            </a:ln>
          </p:spPr>
        </p:pic>
        <p:cxnSp>
          <p:nvCxnSpPr>
            <p:cNvPr id="4" name="Straight Connector 3">
              <a:extLst>
                <a:ext uri="{FF2B5EF4-FFF2-40B4-BE49-F238E27FC236}">
                  <a16:creationId xmlns:a16="http://schemas.microsoft.com/office/drawing/2014/main" id="{5A151A37-F006-5E48-8BDA-0224BCE64F8C}"/>
                </a:ext>
              </a:extLst>
            </p:cNvPr>
            <p:cNvCxnSpPr>
              <a:cxnSpLocks/>
            </p:cNvCxnSpPr>
            <p:nvPr/>
          </p:nvCxnSpPr>
          <p:spPr>
            <a:xfrm>
              <a:off x="20952733" y="12026403"/>
              <a:ext cx="2165684" cy="0"/>
            </a:xfrm>
            <a:prstGeom prst="line">
              <a:avLst/>
            </a:prstGeom>
            <a:ln w="5715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187" name="TextBox 186">
              <a:extLst>
                <a:ext uri="{FF2B5EF4-FFF2-40B4-BE49-F238E27FC236}">
                  <a16:creationId xmlns:a16="http://schemas.microsoft.com/office/drawing/2014/main" id="{A927AD2D-CC34-014B-AE29-7F46FDEF6ECE}"/>
                </a:ext>
              </a:extLst>
            </p:cNvPr>
            <p:cNvSpPr txBox="1"/>
            <p:nvPr/>
          </p:nvSpPr>
          <p:spPr>
            <a:xfrm>
              <a:off x="11745651" y="11367275"/>
              <a:ext cx="9653487" cy="954107"/>
            </a:xfrm>
            <a:prstGeom prst="rect">
              <a:avLst/>
            </a:prstGeom>
            <a:solidFill>
              <a:schemeClr val="bg1"/>
            </a:solidFill>
            <a:ln>
              <a:solidFill>
                <a:schemeClr val="tx2"/>
              </a:solidFill>
            </a:ln>
          </p:spPr>
          <p:txBody>
            <a:bodyPr wrap="square" rtlCol="0">
              <a:spAutoFit/>
            </a:bodyPr>
            <a:lstStyle/>
            <a:p>
              <a:r>
                <a:rPr lang="en-US" sz="2800" dirty="0"/>
                <a:t>Strong currents flowing west along the </a:t>
              </a:r>
              <a:r>
                <a:rPr lang="en-US" sz="2800" dirty="0" err="1"/>
                <a:t>Gaspé</a:t>
              </a:r>
              <a:r>
                <a:rPr lang="en-US" sz="2800" dirty="0"/>
                <a:t> Peninsula drive a boundary cluster at the mouth of the St. Lawrence Estuary [3]</a:t>
              </a:r>
            </a:p>
          </p:txBody>
        </p:sp>
        <p:cxnSp>
          <p:nvCxnSpPr>
            <p:cNvPr id="229" name="Straight Connector 228">
              <a:extLst>
                <a:ext uri="{FF2B5EF4-FFF2-40B4-BE49-F238E27FC236}">
                  <a16:creationId xmlns:a16="http://schemas.microsoft.com/office/drawing/2014/main" id="{9D83D345-3B86-E94E-B7DD-8C542EFCE1B4}"/>
                </a:ext>
              </a:extLst>
            </p:cNvPr>
            <p:cNvCxnSpPr>
              <a:cxnSpLocks/>
            </p:cNvCxnSpPr>
            <p:nvPr/>
          </p:nvCxnSpPr>
          <p:spPr>
            <a:xfrm>
              <a:off x="20763943" y="13470204"/>
              <a:ext cx="4743004" cy="0"/>
            </a:xfrm>
            <a:prstGeom prst="line">
              <a:avLst/>
            </a:prstGeom>
            <a:ln w="5715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16:creationId xmlns:a16="http://schemas.microsoft.com/office/drawing/2014/main" id="{ACB31638-AD83-C64E-8EC5-172D0D32B6E3}"/>
                </a:ext>
              </a:extLst>
            </p:cNvPr>
            <p:cNvCxnSpPr>
              <a:cxnSpLocks/>
            </p:cNvCxnSpPr>
            <p:nvPr/>
          </p:nvCxnSpPr>
          <p:spPr>
            <a:xfrm>
              <a:off x="18964665" y="14726653"/>
              <a:ext cx="4743004" cy="0"/>
            </a:xfrm>
            <a:prstGeom prst="line">
              <a:avLst/>
            </a:prstGeom>
            <a:ln w="5715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16:creationId xmlns:a16="http://schemas.microsoft.com/office/drawing/2014/main" id="{6A89EE75-F28C-B548-8B39-A099D396029A}"/>
                </a:ext>
              </a:extLst>
            </p:cNvPr>
            <p:cNvCxnSpPr>
              <a:cxnSpLocks/>
            </p:cNvCxnSpPr>
            <p:nvPr/>
          </p:nvCxnSpPr>
          <p:spPr>
            <a:xfrm>
              <a:off x="17079718" y="16387011"/>
              <a:ext cx="4743004" cy="0"/>
            </a:xfrm>
            <a:prstGeom prst="line">
              <a:avLst/>
            </a:prstGeom>
            <a:ln w="5715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16:creationId xmlns:a16="http://schemas.microsoft.com/office/drawing/2014/main" id="{2FC6AF7D-3560-C041-B589-F8D2ABF31F1A}"/>
                </a:ext>
              </a:extLst>
            </p:cNvPr>
            <p:cNvCxnSpPr>
              <a:cxnSpLocks/>
            </p:cNvCxnSpPr>
            <p:nvPr/>
          </p:nvCxnSpPr>
          <p:spPr>
            <a:xfrm>
              <a:off x="15151181" y="19362821"/>
              <a:ext cx="4743004" cy="0"/>
            </a:xfrm>
            <a:prstGeom prst="line">
              <a:avLst/>
            </a:prstGeom>
            <a:ln w="5715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191" name="TextBox 190">
              <a:extLst>
                <a:ext uri="{FF2B5EF4-FFF2-40B4-BE49-F238E27FC236}">
                  <a16:creationId xmlns:a16="http://schemas.microsoft.com/office/drawing/2014/main" id="{4F1A9B22-0EDC-3D4C-B618-A51B8FB618FC}"/>
                </a:ext>
              </a:extLst>
            </p:cNvPr>
            <p:cNvSpPr txBox="1"/>
            <p:nvPr/>
          </p:nvSpPr>
          <p:spPr>
            <a:xfrm>
              <a:off x="11793960" y="17663971"/>
              <a:ext cx="6658731" cy="2246769"/>
            </a:xfrm>
            <a:prstGeom prst="rect">
              <a:avLst/>
            </a:prstGeom>
            <a:solidFill>
              <a:schemeClr val="bg1"/>
            </a:solidFill>
            <a:ln>
              <a:solidFill>
                <a:schemeClr val="tx2"/>
              </a:solidFill>
            </a:ln>
          </p:spPr>
          <p:txBody>
            <a:bodyPr wrap="square" rtlCol="0">
              <a:spAutoFit/>
            </a:bodyPr>
            <a:lstStyle/>
            <a:p>
              <a:r>
                <a:rPr lang="en-US" sz="2800" dirty="0"/>
                <a:t>The cluster at Cape Hatteras reflects the separation between the Mid-Atlantic Bight and the South Atlantic Bight due to the divergence of the South Atlantic Bight coastal flow from shore at Cape Hatteras</a:t>
              </a:r>
            </a:p>
          </p:txBody>
        </p:sp>
        <p:sp>
          <p:nvSpPr>
            <p:cNvPr id="189" name="TextBox 188">
              <a:extLst>
                <a:ext uri="{FF2B5EF4-FFF2-40B4-BE49-F238E27FC236}">
                  <a16:creationId xmlns:a16="http://schemas.microsoft.com/office/drawing/2014/main" id="{BE9FDBD9-1CCE-C84D-A962-33665A810788}"/>
                </a:ext>
              </a:extLst>
            </p:cNvPr>
            <p:cNvSpPr txBox="1"/>
            <p:nvPr/>
          </p:nvSpPr>
          <p:spPr>
            <a:xfrm>
              <a:off x="11766170" y="15774531"/>
              <a:ext cx="7478093" cy="1384995"/>
            </a:xfrm>
            <a:prstGeom prst="rect">
              <a:avLst/>
            </a:prstGeom>
            <a:solidFill>
              <a:schemeClr val="bg1"/>
            </a:solidFill>
            <a:ln>
              <a:solidFill>
                <a:schemeClr val="tx2"/>
              </a:solidFill>
            </a:ln>
          </p:spPr>
          <p:txBody>
            <a:bodyPr wrap="square" rtlCol="0">
              <a:spAutoFit/>
            </a:bodyPr>
            <a:lstStyle/>
            <a:p>
              <a:r>
                <a:rPr lang="en-US" sz="2800" dirty="0"/>
                <a:t>A strong boundary occurs at Cape Cod, where southward flow from the Gulf of Maine meets the much slower circulation of the Mid-Atlantic Bight</a:t>
              </a:r>
            </a:p>
          </p:txBody>
        </p:sp>
        <p:sp>
          <p:nvSpPr>
            <p:cNvPr id="190" name="TextBox 189">
              <a:extLst>
                <a:ext uri="{FF2B5EF4-FFF2-40B4-BE49-F238E27FC236}">
                  <a16:creationId xmlns:a16="http://schemas.microsoft.com/office/drawing/2014/main" id="{12B40FDD-2B6A-F141-82AE-E9E00F180EC7}"/>
                </a:ext>
              </a:extLst>
            </p:cNvPr>
            <p:cNvSpPr txBox="1"/>
            <p:nvPr/>
          </p:nvSpPr>
          <p:spPr>
            <a:xfrm>
              <a:off x="11766170" y="14124707"/>
              <a:ext cx="9225720" cy="1384995"/>
            </a:xfrm>
            <a:prstGeom prst="rect">
              <a:avLst/>
            </a:prstGeom>
            <a:solidFill>
              <a:schemeClr val="bg1"/>
            </a:solidFill>
            <a:ln>
              <a:solidFill>
                <a:schemeClr val="tx2"/>
              </a:solidFill>
            </a:ln>
          </p:spPr>
          <p:txBody>
            <a:bodyPr wrap="square" rtlCol="0">
              <a:spAutoFit/>
            </a:bodyPr>
            <a:lstStyle/>
            <a:p>
              <a:r>
                <a:rPr lang="en-US" sz="2800" dirty="0"/>
                <a:t>The Bay of Fundy and southern Nova Scotia form a spread-out cluster of boundaries related to a reduction in speed of alongshore currents</a:t>
              </a:r>
            </a:p>
          </p:txBody>
        </p:sp>
        <p:sp>
          <p:nvSpPr>
            <p:cNvPr id="188" name="TextBox 187">
              <a:extLst>
                <a:ext uri="{FF2B5EF4-FFF2-40B4-BE49-F238E27FC236}">
                  <a16:creationId xmlns:a16="http://schemas.microsoft.com/office/drawing/2014/main" id="{21643CA5-4B62-5048-888E-A83EF552746D}"/>
                </a:ext>
              </a:extLst>
            </p:cNvPr>
            <p:cNvSpPr txBox="1"/>
            <p:nvPr/>
          </p:nvSpPr>
          <p:spPr>
            <a:xfrm>
              <a:off x="11743753" y="12933169"/>
              <a:ext cx="9225720" cy="954107"/>
            </a:xfrm>
            <a:prstGeom prst="rect">
              <a:avLst/>
            </a:prstGeom>
            <a:solidFill>
              <a:schemeClr val="bg1"/>
            </a:solidFill>
            <a:ln>
              <a:solidFill>
                <a:schemeClr val="tx2"/>
              </a:solidFill>
            </a:ln>
          </p:spPr>
          <p:txBody>
            <a:bodyPr wrap="square" rtlCol="0">
              <a:spAutoFit/>
            </a:bodyPr>
            <a:lstStyle/>
            <a:p>
              <a:r>
                <a:rPr lang="en-US" sz="2800" dirty="0"/>
                <a:t>A boundary cluster occurs at the Cabot Strait, where currents exit the Gulf of St. Lawrence [3]</a:t>
              </a:r>
            </a:p>
          </p:txBody>
        </p:sp>
        <p:cxnSp>
          <p:nvCxnSpPr>
            <p:cNvPr id="233" name="Straight Connector 232">
              <a:extLst>
                <a:ext uri="{FF2B5EF4-FFF2-40B4-BE49-F238E27FC236}">
                  <a16:creationId xmlns:a16="http://schemas.microsoft.com/office/drawing/2014/main" id="{211DD531-D5F9-6A46-ADD8-A6484234D04E}"/>
                </a:ext>
              </a:extLst>
            </p:cNvPr>
            <p:cNvCxnSpPr>
              <a:cxnSpLocks/>
            </p:cNvCxnSpPr>
            <p:nvPr/>
          </p:nvCxnSpPr>
          <p:spPr>
            <a:xfrm>
              <a:off x="13414798" y="23573874"/>
              <a:ext cx="4743004" cy="0"/>
            </a:xfrm>
            <a:prstGeom prst="line">
              <a:avLst/>
            </a:prstGeom>
            <a:ln w="5715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192" name="TextBox 191">
              <a:extLst>
                <a:ext uri="{FF2B5EF4-FFF2-40B4-BE49-F238E27FC236}">
                  <a16:creationId xmlns:a16="http://schemas.microsoft.com/office/drawing/2014/main" id="{A7072C84-E632-BE40-96E9-470397499AD1}"/>
                </a:ext>
              </a:extLst>
            </p:cNvPr>
            <p:cNvSpPr txBox="1"/>
            <p:nvPr/>
          </p:nvSpPr>
          <p:spPr>
            <a:xfrm>
              <a:off x="11766170" y="22189268"/>
              <a:ext cx="5509929" cy="2246769"/>
            </a:xfrm>
            <a:prstGeom prst="rect">
              <a:avLst/>
            </a:prstGeom>
            <a:solidFill>
              <a:schemeClr val="bg1"/>
            </a:solidFill>
            <a:ln>
              <a:solidFill>
                <a:schemeClr val="tx2"/>
              </a:solidFill>
            </a:ln>
          </p:spPr>
          <p:txBody>
            <a:bodyPr wrap="square" rtlCol="0">
              <a:spAutoFit/>
            </a:bodyPr>
            <a:lstStyle/>
            <a:p>
              <a:r>
                <a:rPr lang="en-US" sz="2800" dirty="0"/>
                <a:t>Boundaries tend to cluster at both Cape Canaveral (for longer PLDs) and the southern tip of Florida where the Florida current comes close to shore</a:t>
              </a:r>
            </a:p>
          </p:txBody>
        </p:sp>
        <p:cxnSp>
          <p:nvCxnSpPr>
            <p:cNvPr id="88" name="Straight Connector 87">
              <a:extLst>
                <a:ext uri="{FF2B5EF4-FFF2-40B4-BE49-F238E27FC236}">
                  <a16:creationId xmlns:a16="http://schemas.microsoft.com/office/drawing/2014/main" id="{6A8B82D0-1A68-BD4F-96E3-CCE2ACEA0382}"/>
                </a:ext>
              </a:extLst>
            </p:cNvPr>
            <p:cNvCxnSpPr>
              <a:cxnSpLocks/>
            </p:cNvCxnSpPr>
            <p:nvPr/>
          </p:nvCxnSpPr>
          <p:spPr>
            <a:xfrm>
              <a:off x="12779679" y="25498335"/>
              <a:ext cx="4743004" cy="0"/>
            </a:xfrm>
            <a:prstGeom prst="line">
              <a:avLst/>
            </a:prstGeom>
            <a:ln w="5715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62218C83-119F-8D43-8F0B-8A3C47079460}"/>
                </a:ext>
              </a:extLst>
            </p:cNvPr>
            <p:cNvCxnSpPr>
              <a:cxnSpLocks/>
            </p:cNvCxnSpPr>
            <p:nvPr/>
          </p:nvCxnSpPr>
          <p:spPr>
            <a:xfrm>
              <a:off x="13709687" y="26416118"/>
              <a:ext cx="4743004" cy="0"/>
            </a:xfrm>
            <a:prstGeom prst="line">
              <a:avLst/>
            </a:prstGeom>
            <a:ln w="5715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81AEA80A-EDBB-4B4A-91DA-CC5015413BC5}"/>
                </a:ext>
              </a:extLst>
            </p:cNvPr>
            <p:cNvCxnSpPr>
              <a:cxnSpLocks/>
            </p:cNvCxnSpPr>
            <p:nvPr/>
          </p:nvCxnSpPr>
          <p:spPr>
            <a:xfrm>
              <a:off x="13798787" y="29956745"/>
              <a:ext cx="4743004" cy="0"/>
            </a:xfrm>
            <a:prstGeom prst="line">
              <a:avLst/>
            </a:prstGeom>
            <a:ln w="5715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90018DFE-633F-EE45-B2BB-543BD40F7F7E}"/>
                </a:ext>
              </a:extLst>
            </p:cNvPr>
            <p:cNvCxnSpPr>
              <a:cxnSpLocks/>
            </p:cNvCxnSpPr>
            <p:nvPr/>
          </p:nvCxnSpPr>
          <p:spPr>
            <a:xfrm>
              <a:off x="14347803" y="30987582"/>
              <a:ext cx="4743004" cy="0"/>
            </a:xfrm>
            <a:prstGeom prst="line">
              <a:avLst/>
            </a:prstGeom>
            <a:ln w="5715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195" name="TextBox 194">
              <a:extLst>
                <a:ext uri="{FF2B5EF4-FFF2-40B4-BE49-F238E27FC236}">
                  <a16:creationId xmlns:a16="http://schemas.microsoft.com/office/drawing/2014/main" id="{96CBEEC2-ECE4-9542-AD59-64E4692AA8CD}"/>
                </a:ext>
              </a:extLst>
            </p:cNvPr>
            <p:cNvSpPr txBox="1"/>
            <p:nvPr/>
          </p:nvSpPr>
          <p:spPr>
            <a:xfrm>
              <a:off x="16913549" y="28785783"/>
              <a:ext cx="12443791" cy="1384995"/>
            </a:xfrm>
            <a:prstGeom prst="rect">
              <a:avLst/>
            </a:prstGeom>
            <a:solidFill>
              <a:schemeClr val="bg1"/>
            </a:solidFill>
            <a:ln>
              <a:solidFill>
                <a:schemeClr val="tx2"/>
              </a:solidFill>
            </a:ln>
          </p:spPr>
          <p:txBody>
            <a:bodyPr wrap="square" rtlCol="0">
              <a:spAutoFit/>
            </a:bodyPr>
            <a:lstStyle/>
            <a:p>
              <a:r>
                <a:rPr lang="en-US" sz="2800" dirty="0"/>
                <a:t>The biogeographic boundary at Cape Mendocino is not predicted by our model; we are currently investigating if this is a result of mismatches in release timing or the influence of other environmental factors not included in the model.</a:t>
              </a:r>
            </a:p>
          </p:txBody>
        </p:sp>
        <p:sp>
          <p:nvSpPr>
            <p:cNvPr id="194" name="TextBox 193">
              <a:extLst>
                <a:ext uri="{FF2B5EF4-FFF2-40B4-BE49-F238E27FC236}">
                  <a16:creationId xmlns:a16="http://schemas.microsoft.com/office/drawing/2014/main" id="{BF06EAA0-1846-5A43-BF74-8121925EA22B}"/>
                </a:ext>
              </a:extLst>
            </p:cNvPr>
            <p:cNvSpPr txBox="1"/>
            <p:nvPr/>
          </p:nvSpPr>
          <p:spPr>
            <a:xfrm>
              <a:off x="16896522" y="30295085"/>
              <a:ext cx="12601658" cy="1384995"/>
            </a:xfrm>
            <a:prstGeom prst="rect">
              <a:avLst/>
            </a:prstGeom>
            <a:solidFill>
              <a:schemeClr val="bg1"/>
            </a:solidFill>
            <a:ln>
              <a:solidFill>
                <a:schemeClr val="tx2"/>
              </a:solidFill>
            </a:ln>
          </p:spPr>
          <p:txBody>
            <a:bodyPr wrap="square" rtlCol="0">
              <a:spAutoFit/>
            </a:bodyPr>
            <a:lstStyle/>
            <a:p>
              <a:r>
                <a:rPr lang="en-US" sz="2800" dirty="0"/>
                <a:t>A strong boundary appears at San Francisco Bay – this may occur due to entrapment of larval particles and poor resolution in the bay, although a boundary has been observed to the north at Point Reyes.</a:t>
              </a:r>
            </a:p>
          </p:txBody>
        </p:sp>
        <p:sp>
          <p:nvSpPr>
            <p:cNvPr id="193" name="TextBox 192">
              <a:extLst>
                <a:ext uri="{FF2B5EF4-FFF2-40B4-BE49-F238E27FC236}">
                  <a16:creationId xmlns:a16="http://schemas.microsoft.com/office/drawing/2014/main" id="{CA78505D-891C-274F-9BA5-179B889545E3}"/>
                </a:ext>
              </a:extLst>
            </p:cNvPr>
            <p:cNvSpPr txBox="1"/>
            <p:nvPr/>
          </p:nvSpPr>
          <p:spPr>
            <a:xfrm>
              <a:off x="16408492" y="25171322"/>
              <a:ext cx="12601658" cy="1815882"/>
            </a:xfrm>
            <a:prstGeom prst="rect">
              <a:avLst/>
            </a:prstGeom>
            <a:solidFill>
              <a:schemeClr val="bg1"/>
            </a:solidFill>
            <a:ln>
              <a:solidFill>
                <a:schemeClr val="tx2"/>
              </a:solidFill>
            </a:ln>
          </p:spPr>
          <p:txBody>
            <a:bodyPr wrap="square" rtlCol="0">
              <a:spAutoFit/>
            </a:bodyPr>
            <a:lstStyle/>
            <a:p>
              <a:r>
                <a:rPr lang="en-US" sz="2800" dirty="0"/>
                <a:t>The boundary at the entrance to the Strait of Juan de Fuca occurs where water exiting the Strait travels north, while the primary alongshore current moves south. An additional boundary cluster also occurs near </a:t>
              </a:r>
              <a:r>
                <a:rPr lang="en-US" sz="2800"/>
                <a:t>the ecoregion </a:t>
              </a:r>
              <a:r>
                <a:rPr lang="en-US" sz="2800" dirty="0"/>
                <a:t>boundary at the north end of Vancouver island for </a:t>
              </a:r>
              <a:r>
                <a:rPr lang="en-US" sz="2800"/>
                <a:t>larvae released in the </a:t>
              </a:r>
              <a:r>
                <a:rPr lang="en-US" sz="2800" dirty="0"/>
                <a:t>fall.</a:t>
              </a:r>
            </a:p>
          </p:txBody>
        </p:sp>
        <p:cxnSp>
          <p:nvCxnSpPr>
            <p:cNvPr id="237" name="Straight Connector 236">
              <a:extLst>
                <a:ext uri="{FF2B5EF4-FFF2-40B4-BE49-F238E27FC236}">
                  <a16:creationId xmlns:a16="http://schemas.microsoft.com/office/drawing/2014/main" id="{EEF8600E-E1A2-6049-BCD5-6C589588972A}"/>
                </a:ext>
              </a:extLst>
            </p:cNvPr>
            <p:cNvCxnSpPr>
              <a:cxnSpLocks/>
            </p:cNvCxnSpPr>
            <p:nvPr/>
          </p:nvCxnSpPr>
          <p:spPr>
            <a:xfrm>
              <a:off x="16872761" y="34886899"/>
              <a:ext cx="4743004" cy="0"/>
            </a:xfrm>
            <a:prstGeom prst="line">
              <a:avLst/>
            </a:prstGeom>
            <a:ln w="5715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84" name="TextBox 83">
              <a:extLst>
                <a:ext uri="{FF2B5EF4-FFF2-40B4-BE49-F238E27FC236}">
                  <a16:creationId xmlns:a16="http://schemas.microsoft.com/office/drawing/2014/main" id="{E3374461-42EC-B544-B471-9694BB315D9D}"/>
                </a:ext>
              </a:extLst>
            </p:cNvPr>
            <p:cNvSpPr txBox="1"/>
            <p:nvPr/>
          </p:nvSpPr>
          <p:spPr>
            <a:xfrm>
              <a:off x="24013776" y="21494953"/>
              <a:ext cx="4996980" cy="1200329"/>
            </a:xfrm>
            <a:prstGeom prst="rect">
              <a:avLst/>
            </a:prstGeom>
            <a:solidFill>
              <a:schemeClr val="bg1"/>
            </a:solidFill>
            <a:ln>
              <a:solidFill>
                <a:schemeClr val="tx2"/>
              </a:solidFill>
            </a:ln>
          </p:spPr>
          <p:txBody>
            <a:bodyPr wrap="square" rtlCol="0">
              <a:spAutoFit/>
            </a:bodyPr>
            <a:lstStyle/>
            <a:p>
              <a:pPr algn="ctr"/>
              <a:r>
                <a:rPr lang="en-US" sz="3600" dirty="0"/>
                <a:t>Boundary Clusters (Spring release, 15-day PLD)</a:t>
              </a:r>
            </a:p>
          </p:txBody>
        </p:sp>
        <p:sp>
          <p:nvSpPr>
            <p:cNvPr id="196" name="TextBox 195">
              <a:extLst>
                <a:ext uri="{FF2B5EF4-FFF2-40B4-BE49-F238E27FC236}">
                  <a16:creationId xmlns:a16="http://schemas.microsoft.com/office/drawing/2014/main" id="{27968376-7CC2-C34F-A85B-E570EB5D094B}"/>
                </a:ext>
              </a:extLst>
            </p:cNvPr>
            <p:cNvSpPr txBox="1"/>
            <p:nvPr/>
          </p:nvSpPr>
          <p:spPr>
            <a:xfrm>
              <a:off x="18763995" y="34220107"/>
              <a:ext cx="10576318" cy="954107"/>
            </a:xfrm>
            <a:prstGeom prst="rect">
              <a:avLst/>
            </a:prstGeom>
            <a:solidFill>
              <a:schemeClr val="bg1"/>
            </a:solidFill>
            <a:ln>
              <a:solidFill>
                <a:schemeClr val="tx2"/>
              </a:solidFill>
            </a:ln>
          </p:spPr>
          <p:txBody>
            <a:bodyPr wrap="square" rtlCol="0">
              <a:spAutoFit/>
            </a:bodyPr>
            <a:lstStyle/>
            <a:p>
              <a:r>
                <a:rPr lang="en-US" sz="2800" dirty="0"/>
                <a:t>An observed boundary at Punta Eugenia is not predicted at a PLD of 15 days but is prominent at longer PLDs.</a:t>
              </a:r>
            </a:p>
          </p:txBody>
        </p:sp>
        <p:cxnSp>
          <p:nvCxnSpPr>
            <p:cNvPr id="238" name="Straight Connector 237">
              <a:extLst>
                <a:ext uri="{FF2B5EF4-FFF2-40B4-BE49-F238E27FC236}">
                  <a16:creationId xmlns:a16="http://schemas.microsoft.com/office/drawing/2014/main" id="{0170B236-E35D-F845-ACAC-A1E0DEA21598}"/>
                </a:ext>
              </a:extLst>
            </p:cNvPr>
            <p:cNvCxnSpPr>
              <a:cxnSpLocks/>
            </p:cNvCxnSpPr>
            <p:nvPr/>
          </p:nvCxnSpPr>
          <p:spPr>
            <a:xfrm>
              <a:off x="19776079" y="37470487"/>
              <a:ext cx="4743004" cy="0"/>
            </a:xfrm>
            <a:prstGeom prst="line">
              <a:avLst/>
            </a:prstGeom>
            <a:ln w="5715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197" name="TextBox 196">
              <a:extLst>
                <a:ext uri="{FF2B5EF4-FFF2-40B4-BE49-F238E27FC236}">
                  <a16:creationId xmlns:a16="http://schemas.microsoft.com/office/drawing/2014/main" id="{4B85C80E-22D8-8B48-9A79-F97AFA8D35ED}"/>
                </a:ext>
              </a:extLst>
            </p:cNvPr>
            <p:cNvSpPr txBox="1"/>
            <p:nvPr/>
          </p:nvSpPr>
          <p:spPr>
            <a:xfrm>
              <a:off x="20763943" y="36260033"/>
              <a:ext cx="8576370" cy="1815882"/>
            </a:xfrm>
            <a:prstGeom prst="rect">
              <a:avLst/>
            </a:prstGeom>
            <a:solidFill>
              <a:schemeClr val="bg1"/>
            </a:solidFill>
            <a:ln>
              <a:solidFill>
                <a:schemeClr val="tx2"/>
              </a:solidFill>
            </a:ln>
          </p:spPr>
          <p:txBody>
            <a:bodyPr wrap="square" rtlCol="0">
              <a:spAutoFit/>
            </a:bodyPr>
            <a:lstStyle/>
            <a:p>
              <a:r>
                <a:rPr lang="en-US" sz="2800" dirty="0"/>
                <a:t>A boundary cluster between the Gulf of California and southern Mexico occurs around Puerto Vallarta where south-flowing and north flowing coastal currents converge and move offshore.</a:t>
              </a:r>
            </a:p>
          </p:txBody>
        </p:sp>
        <p:cxnSp>
          <p:nvCxnSpPr>
            <p:cNvPr id="240" name="Straight Connector 239">
              <a:extLst>
                <a:ext uri="{FF2B5EF4-FFF2-40B4-BE49-F238E27FC236}">
                  <a16:creationId xmlns:a16="http://schemas.microsoft.com/office/drawing/2014/main" id="{BD2EC72C-CB5A-DB49-BE1C-9FCF20677FD7}"/>
                </a:ext>
              </a:extLst>
            </p:cNvPr>
            <p:cNvCxnSpPr>
              <a:cxnSpLocks/>
            </p:cNvCxnSpPr>
            <p:nvPr/>
          </p:nvCxnSpPr>
          <p:spPr>
            <a:xfrm>
              <a:off x="15033075" y="32268746"/>
              <a:ext cx="4743004" cy="0"/>
            </a:xfrm>
            <a:prstGeom prst="line">
              <a:avLst/>
            </a:prstGeom>
            <a:ln w="5715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39" name="TextBox 238">
              <a:extLst>
                <a:ext uri="{FF2B5EF4-FFF2-40B4-BE49-F238E27FC236}">
                  <a16:creationId xmlns:a16="http://schemas.microsoft.com/office/drawing/2014/main" id="{35BAAC8C-2606-304A-A3D0-7E9731002872}"/>
                </a:ext>
              </a:extLst>
            </p:cNvPr>
            <p:cNvSpPr txBox="1"/>
            <p:nvPr/>
          </p:nvSpPr>
          <p:spPr>
            <a:xfrm>
              <a:off x="16896522" y="31816975"/>
              <a:ext cx="12601658" cy="954107"/>
            </a:xfrm>
            <a:prstGeom prst="rect">
              <a:avLst/>
            </a:prstGeom>
            <a:solidFill>
              <a:schemeClr val="bg1"/>
            </a:solidFill>
            <a:ln>
              <a:solidFill>
                <a:schemeClr val="tx2"/>
              </a:solidFill>
            </a:ln>
          </p:spPr>
          <p:txBody>
            <a:bodyPr wrap="square" rtlCol="0">
              <a:spAutoFit/>
            </a:bodyPr>
            <a:lstStyle/>
            <a:p>
              <a:r>
                <a:rPr lang="en-US" sz="2800" dirty="0"/>
                <a:t>The boundary cluster at Point Conception, which is related to the reduced flow in the Southern California Bight, is much more pronounced for fall larval releases.</a:t>
              </a:r>
            </a:p>
          </p:txBody>
        </p:sp>
      </p:grpSp>
      <p:sp>
        <p:nvSpPr>
          <p:cNvPr id="10" name="Rectangle 9">
            <a:extLst>
              <a:ext uri="{FF2B5EF4-FFF2-40B4-BE49-F238E27FC236}">
                <a16:creationId xmlns:a16="http://schemas.microsoft.com/office/drawing/2014/main" id="{3208B64F-0BD9-3544-8F05-A99596D9402C}"/>
              </a:ext>
            </a:extLst>
          </p:cNvPr>
          <p:cNvSpPr/>
          <p:nvPr/>
        </p:nvSpPr>
        <p:spPr>
          <a:xfrm>
            <a:off x="29864341" y="37591930"/>
            <a:ext cx="11091672" cy="1412057"/>
          </a:xfrm>
          <a:prstGeom prst="rect">
            <a:avLst/>
          </a:prstGeom>
          <a:solidFill>
            <a:schemeClr val="bg1">
              <a:alpha val="75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182880" rtlCol="0" anchor="ctr"/>
          <a:lstStyle/>
          <a:p>
            <a:r>
              <a:rPr lang="en-US" dirty="0">
                <a:solidFill>
                  <a:schemeClr val="tx1">
                    <a:lumMod val="95000"/>
                    <a:lumOff val="5000"/>
                  </a:schemeClr>
                </a:solidFill>
              </a:rPr>
              <a:t>Acknowledgements: Past work funded by OCE-1459609, future work funded by OCE-1947954. Special thanks to the University of New Hampshire Graduate School, College of Engineering and Physical Sciences (CEPS), and the Institute or the Study of Earth, Oceans, and Space (EOS) for funding assistance on this project. This study has been conducted using EU Copernicus Marine Service Information. </a:t>
            </a:r>
          </a:p>
        </p:txBody>
      </p:sp>
      <p:grpSp>
        <p:nvGrpSpPr>
          <p:cNvPr id="28" name="Group 27">
            <a:extLst>
              <a:ext uri="{FF2B5EF4-FFF2-40B4-BE49-F238E27FC236}">
                <a16:creationId xmlns:a16="http://schemas.microsoft.com/office/drawing/2014/main" id="{0FC0D134-5617-0C48-9309-72E3844C8439}"/>
              </a:ext>
            </a:extLst>
          </p:cNvPr>
          <p:cNvGrpSpPr/>
          <p:nvPr/>
        </p:nvGrpSpPr>
        <p:grpSpPr>
          <a:xfrm>
            <a:off x="29870400" y="4116278"/>
            <a:ext cx="11094720" cy="21562467"/>
            <a:chOff x="29870400" y="4116278"/>
            <a:chExt cx="11094720" cy="21562467"/>
          </a:xfrm>
        </p:grpSpPr>
        <p:grpSp>
          <p:nvGrpSpPr>
            <p:cNvPr id="16" name="Group 15">
              <a:extLst>
                <a:ext uri="{FF2B5EF4-FFF2-40B4-BE49-F238E27FC236}">
                  <a16:creationId xmlns:a16="http://schemas.microsoft.com/office/drawing/2014/main" id="{9DBA7D68-ADB1-DF42-9827-2D432ADFCBE9}"/>
                </a:ext>
              </a:extLst>
            </p:cNvPr>
            <p:cNvGrpSpPr/>
            <p:nvPr/>
          </p:nvGrpSpPr>
          <p:grpSpPr>
            <a:xfrm>
              <a:off x="29870400" y="4116278"/>
              <a:ext cx="11094720" cy="21562467"/>
              <a:chOff x="29870400" y="4116278"/>
              <a:chExt cx="11094720" cy="21562467"/>
            </a:xfrm>
          </p:grpSpPr>
          <p:sp>
            <p:nvSpPr>
              <p:cNvPr id="9" name="Rectangle 8">
                <a:extLst>
                  <a:ext uri="{FF2B5EF4-FFF2-40B4-BE49-F238E27FC236}">
                    <a16:creationId xmlns:a16="http://schemas.microsoft.com/office/drawing/2014/main" id="{F0963DCF-9B4B-C942-97E9-FB3D087B1436}"/>
                  </a:ext>
                </a:extLst>
              </p:cNvPr>
              <p:cNvSpPr/>
              <p:nvPr/>
            </p:nvSpPr>
            <p:spPr>
              <a:xfrm>
                <a:off x="29870400" y="4116278"/>
                <a:ext cx="11094720" cy="21562467"/>
              </a:xfrm>
              <a:prstGeom prst="rect">
                <a:avLst/>
              </a:prstGeom>
              <a:solidFill>
                <a:schemeClr val="bg1">
                  <a:alpha val="75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182880" rtlCol="0" anchor="t"/>
              <a:lstStyle/>
              <a:p>
                <a:pPr algn="ctr"/>
                <a:r>
                  <a:rPr lang="en-US" sz="4400" b="1" i="1" dirty="0">
                    <a:solidFill>
                      <a:schemeClr val="tx1">
                        <a:lumMod val="95000"/>
                        <a:lumOff val="5000"/>
                      </a:schemeClr>
                    </a:solidFill>
                  </a:rPr>
                  <a:t>Conclusions</a:t>
                </a:r>
              </a:p>
              <a:p>
                <a:pPr marL="571500" indent="-571500">
                  <a:buFont typeface="Arial" panose="020B0604020202020204" pitchFamily="34" charset="0"/>
                  <a:buChar char="•"/>
                </a:pPr>
                <a:r>
                  <a:rPr lang="en-US" sz="4000" dirty="0">
                    <a:solidFill>
                      <a:schemeClr val="tx1">
                        <a:lumMod val="95000"/>
                        <a:lumOff val="5000"/>
                      </a:schemeClr>
                    </a:solidFill>
                  </a:rPr>
                  <a:t>Many large model clusters coincided with observed boundaries – we expect that currents play a major role in fixing boundaries to these locations</a:t>
                </a:r>
              </a:p>
              <a:p>
                <a:pPr marL="571500" indent="-571500">
                  <a:buFont typeface="Arial" panose="020B0604020202020204" pitchFamily="34" charset="0"/>
                  <a:buChar char="•"/>
                </a:pPr>
                <a:endParaRPr lang="en-US" sz="2000" dirty="0">
                  <a:solidFill>
                    <a:schemeClr val="tx1">
                      <a:lumMod val="95000"/>
                      <a:lumOff val="5000"/>
                    </a:schemeClr>
                  </a:solidFill>
                </a:endParaRPr>
              </a:p>
              <a:p>
                <a:pPr marL="571500" indent="-571500">
                  <a:buFont typeface="Arial" panose="020B0604020202020204" pitchFamily="34" charset="0"/>
                  <a:buChar char="•"/>
                </a:pPr>
                <a:r>
                  <a:rPr lang="en-US" sz="4000" dirty="0">
                    <a:solidFill>
                      <a:schemeClr val="tx1">
                        <a:lumMod val="95000"/>
                        <a:lumOff val="5000"/>
                      </a:schemeClr>
                    </a:solidFill>
                  </a:rPr>
                  <a:t>Reasons for failed predictions:</a:t>
                </a:r>
              </a:p>
              <a:p>
                <a:pPr marL="1028700" lvl="1" indent="-571500">
                  <a:buFont typeface="System Font Regular"/>
                  <a:buChar char="-"/>
                </a:pPr>
                <a:r>
                  <a:rPr lang="en-US" sz="4000" dirty="0">
                    <a:solidFill>
                      <a:schemeClr val="tx1">
                        <a:lumMod val="95000"/>
                        <a:lumOff val="5000"/>
                      </a:schemeClr>
                    </a:solidFill>
                  </a:rPr>
                  <a:t>Seasonal mismatches -  seasonal signals are important in this model, differ from location to location</a:t>
                </a:r>
              </a:p>
              <a:p>
                <a:pPr marL="1028700" lvl="1" indent="-571500">
                  <a:buFont typeface="System Font Regular"/>
                  <a:buChar char="-"/>
                </a:pPr>
                <a:r>
                  <a:rPr lang="en-US" sz="4000" dirty="0">
                    <a:solidFill>
                      <a:schemeClr val="tx1">
                        <a:lumMod val="95000"/>
                        <a:lumOff val="5000"/>
                      </a:schemeClr>
                    </a:solidFill>
                  </a:rPr>
                  <a:t>Sharp changes in the alongshore fitness landscape overshadowing the effects of currents</a:t>
                </a:r>
              </a:p>
              <a:p>
                <a:pPr marL="1028700" lvl="1" indent="-571500">
                  <a:buFont typeface="System Font Regular"/>
                  <a:buChar char="-"/>
                </a:pPr>
                <a:r>
                  <a:rPr lang="en-US" sz="4000" dirty="0">
                    <a:solidFill>
                      <a:schemeClr val="tx1">
                        <a:lumMod val="95000"/>
                        <a:lumOff val="5000"/>
                      </a:schemeClr>
                    </a:solidFill>
                  </a:rPr>
                  <a:t>Unresolved physics?</a:t>
                </a:r>
              </a:p>
              <a:p>
                <a:pPr marL="1028700" lvl="1" indent="-571500">
                  <a:buFont typeface="System Font Regular"/>
                  <a:buChar char="-"/>
                </a:pPr>
                <a:r>
                  <a:rPr lang="en-US" sz="4000" dirty="0">
                    <a:solidFill>
                      <a:schemeClr val="tx1">
                        <a:lumMod val="95000"/>
                        <a:lumOff val="5000"/>
                      </a:schemeClr>
                    </a:solidFill>
                  </a:rPr>
                  <a:t>Boundary definitions?</a:t>
                </a:r>
              </a:p>
            </p:txBody>
          </p:sp>
          <p:grpSp>
            <p:nvGrpSpPr>
              <p:cNvPr id="15" name="Group 14">
                <a:extLst>
                  <a:ext uri="{FF2B5EF4-FFF2-40B4-BE49-F238E27FC236}">
                    <a16:creationId xmlns:a16="http://schemas.microsoft.com/office/drawing/2014/main" id="{10435496-86EF-AE49-A498-90530978D541}"/>
                  </a:ext>
                </a:extLst>
              </p:cNvPr>
              <p:cNvGrpSpPr/>
              <p:nvPr/>
            </p:nvGrpSpPr>
            <p:grpSpPr>
              <a:xfrm>
                <a:off x="30148549" y="13400006"/>
                <a:ext cx="10556634" cy="11982164"/>
                <a:chOff x="30148549" y="13400006"/>
                <a:chExt cx="10556634" cy="11982164"/>
              </a:xfrm>
            </p:grpSpPr>
            <p:sp>
              <p:nvSpPr>
                <p:cNvPr id="14" name="Rectangle 13">
                  <a:extLst>
                    <a:ext uri="{FF2B5EF4-FFF2-40B4-BE49-F238E27FC236}">
                      <a16:creationId xmlns:a16="http://schemas.microsoft.com/office/drawing/2014/main" id="{7B76CE81-1337-FD48-8D4F-CE6439569B11}"/>
                    </a:ext>
                  </a:extLst>
                </p:cNvPr>
                <p:cNvSpPr/>
                <p:nvPr/>
              </p:nvSpPr>
              <p:spPr>
                <a:xfrm>
                  <a:off x="30165864" y="13887276"/>
                  <a:ext cx="10249657" cy="113118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5059601-86E5-AF48-9D96-DD3B8C17EC3B}"/>
                    </a:ext>
                  </a:extLst>
                </p:cNvPr>
                <p:cNvPicPr>
                  <a:picLocks noChangeAspect="1"/>
                </p:cNvPicPr>
                <p:nvPr/>
              </p:nvPicPr>
              <p:blipFill>
                <a:blip r:embed="rId7">
                  <a:clrChange>
                    <a:clrFrom>
                      <a:srgbClr val="4169E1"/>
                    </a:clrFrom>
                    <a:clrTo>
                      <a:srgbClr val="4169E1">
                        <a:alpha val="0"/>
                      </a:srgbClr>
                    </a:clrTo>
                  </a:clrChange>
                </a:blip>
                <a:srcRect/>
                <a:stretch/>
              </p:blipFill>
              <p:spPr>
                <a:xfrm>
                  <a:off x="30148549" y="13400006"/>
                  <a:ext cx="10556634" cy="11982164"/>
                </a:xfrm>
                <a:prstGeom prst="rect">
                  <a:avLst/>
                </a:prstGeom>
                <a:ln w="9525">
                  <a:noFill/>
                </a:ln>
              </p:spPr>
            </p:pic>
          </p:grpSp>
        </p:grpSp>
        <p:sp>
          <p:nvSpPr>
            <p:cNvPr id="81" name="TextBox 80">
              <a:extLst>
                <a:ext uri="{FF2B5EF4-FFF2-40B4-BE49-F238E27FC236}">
                  <a16:creationId xmlns:a16="http://schemas.microsoft.com/office/drawing/2014/main" id="{7A375BC4-C3D4-DA41-946C-AE9B97BFC567}"/>
                </a:ext>
              </a:extLst>
            </p:cNvPr>
            <p:cNvSpPr txBox="1"/>
            <p:nvPr/>
          </p:nvSpPr>
          <p:spPr>
            <a:xfrm>
              <a:off x="29994443" y="13192273"/>
              <a:ext cx="4245345" cy="1754326"/>
            </a:xfrm>
            <a:prstGeom prst="rect">
              <a:avLst/>
            </a:prstGeom>
            <a:solidFill>
              <a:schemeClr val="bg1"/>
            </a:solidFill>
            <a:ln>
              <a:solidFill>
                <a:schemeClr val="tx2"/>
              </a:solidFill>
            </a:ln>
          </p:spPr>
          <p:txBody>
            <a:bodyPr wrap="square" rtlCol="0">
              <a:spAutoFit/>
            </a:bodyPr>
            <a:lstStyle/>
            <a:p>
              <a:pPr algn="ctr"/>
              <a:r>
                <a:rPr lang="en-US" sz="3600" dirty="0"/>
                <a:t>Boundary Clusters (Fall release, 15-day PLD)</a:t>
              </a:r>
            </a:p>
          </p:txBody>
        </p:sp>
        <p:cxnSp>
          <p:nvCxnSpPr>
            <p:cNvPr id="86" name="Straight Connector 85">
              <a:extLst>
                <a:ext uri="{FF2B5EF4-FFF2-40B4-BE49-F238E27FC236}">
                  <a16:creationId xmlns:a16="http://schemas.microsoft.com/office/drawing/2014/main" id="{175A4459-9D6B-4C47-91E8-F46A977E0827}"/>
                </a:ext>
              </a:extLst>
            </p:cNvPr>
            <p:cNvCxnSpPr>
              <a:cxnSpLocks/>
            </p:cNvCxnSpPr>
            <p:nvPr/>
          </p:nvCxnSpPr>
          <p:spPr>
            <a:xfrm flipH="1">
              <a:off x="30709284" y="23246411"/>
              <a:ext cx="3530504" cy="0"/>
            </a:xfrm>
            <a:prstGeom prst="line">
              <a:avLst/>
            </a:prstGeom>
            <a:ln w="5715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9AA57BAF-8747-6F41-A87F-20B3438CB945}"/>
                </a:ext>
              </a:extLst>
            </p:cNvPr>
            <p:cNvCxnSpPr>
              <a:cxnSpLocks/>
            </p:cNvCxnSpPr>
            <p:nvPr/>
          </p:nvCxnSpPr>
          <p:spPr>
            <a:xfrm flipH="1">
              <a:off x="35541092" y="15462602"/>
              <a:ext cx="2667765" cy="0"/>
            </a:xfrm>
            <a:prstGeom prst="line">
              <a:avLst/>
            </a:prstGeom>
            <a:ln w="5715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82" name="TextBox 81">
              <a:extLst>
                <a:ext uri="{FF2B5EF4-FFF2-40B4-BE49-F238E27FC236}">
                  <a16:creationId xmlns:a16="http://schemas.microsoft.com/office/drawing/2014/main" id="{E9515BE8-CBC5-B64A-9C09-15F2DF66AAD4}"/>
                </a:ext>
              </a:extLst>
            </p:cNvPr>
            <p:cNvSpPr txBox="1"/>
            <p:nvPr/>
          </p:nvSpPr>
          <p:spPr>
            <a:xfrm>
              <a:off x="30078594" y="15086285"/>
              <a:ext cx="5509929" cy="1815882"/>
            </a:xfrm>
            <a:prstGeom prst="rect">
              <a:avLst/>
            </a:prstGeom>
            <a:solidFill>
              <a:schemeClr val="bg1"/>
            </a:solidFill>
            <a:ln>
              <a:solidFill>
                <a:schemeClr val="tx2"/>
              </a:solidFill>
            </a:ln>
          </p:spPr>
          <p:txBody>
            <a:bodyPr wrap="square" rtlCol="0">
              <a:spAutoFit/>
            </a:bodyPr>
            <a:lstStyle/>
            <a:p>
              <a:r>
                <a:rPr lang="en-US" sz="2800" dirty="0"/>
                <a:t>Spring clusters in Newfoundland disappear, while a weak boundary appears on the north end of the Cabot Strait </a:t>
              </a:r>
            </a:p>
          </p:txBody>
        </p:sp>
        <p:sp>
          <p:nvSpPr>
            <p:cNvPr id="85" name="TextBox 84">
              <a:extLst>
                <a:ext uri="{FF2B5EF4-FFF2-40B4-BE49-F238E27FC236}">
                  <a16:creationId xmlns:a16="http://schemas.microsoft.com/office/drawing/2014/main" id="{C8E3A75F-0F95-3D40-84C3-23BAD8290D3D}"/>
                </a:ext>
              </a:extLst>
            </p:cNvPr>
            <p:cNvSpPr txBox="1"/>
            <p:nvPr/>
          </p:nvSpPr>
          <p:spPr>
            <a:xfrm>
              <a:off x="32441451" y="21953433"/>
              <a:ext cx="5509929" cy="1815882"/>
            </a:xfrm>
            <a:prstGeom prst="rect">
              <a:avLst/>
            </a:prstGeom>
            <a:solidFill>
              <a:schemeClr val="bg1"/>
            </a:solidFill>
            <a:ln>
              <a:solidFill>
                <a:schemeClr val="tx2"/>
              </a:solidFill>
            </a:ln>
          </p:spPr>
          <p:txBody>
            <a:bodyPr wrap="square" rtlCol="0">
              <a:spAutoFit/>
            </a:bodyPr>
            <a:lstStyle/>
            <a:p>
              <a:r>
                <a:rPr lang="en-US" sz="2800" dirty="0"/>
                <a:t>The boundary cluster at Cape Canaveral appears primarily for fall releases due to weakened alongshore currents</a:t>
              </a:r>
            </a:p>
          </p:txBody>
        </p:sp>
      </p:grpSp>
      <p:sp>
        <p:nvSpPr>
          <p:cNvPr id="19" name="Rectangle 18">
            <a:extLst>
              <a:ext uri="{FF2B5EF4-FFF2-40B4-BE49-F238E27FC236}">
                <a16:creationId xmlns:a16="http://schemas.microsoft.com/office/drawing/2014/main" id="{119143AA-6F8E-474F-B33B-B00186AF439C}"/>
              </a:ext>
            </a:extLst>
          </p:cNvPr>
          <p:cNvSpPr/>
          <p:nvPr/>
        </p:nvSpPr>
        <p:spPr>
          <a:xfrm>
            <a:off x="29879508" y="34495983"/>
            <a:ext cx="11091672" cy="2890691"/>
          </a:xfrm>
          <a:prstGeom prst="rect">
            <a:avLst/>
          </a:prstGeom>
          <a:solidFill>
            <a:schemeClr val="bg1">
              <a:alpha val="75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182880" rtlCol="0" anchor="ctr"/>
          <a:lstStyle/>
          <a:p>
            <a:r>
              <a:rPr lang="en-US" dirty="0">
                <a:solidFill>
                  <a:schemeClr val="tx1">
                    <a:lumMod val="95000"/>
                    <a:lumOff val="5000"/>
                  </a:schemeClr>
                </a:solidFill>
              </a:rPr>
              <a:t>[1] Byers, J. E., &amp; Pringle, J. M. (2006). Going against the flow: retention, range limits and invasions in advective environments. Marine Ecology Progress Series, 313, 27-41.</a:t>
            </a:r>
          </a:p>
          <a:p>
            <a:r>
              <a:rPr lang="en-US" dirty="0">
                <a:solidFill>
                  <a:schemeClr val="tx1">
                    <a:lumMod val="95000"/>
                    <a:lumOff val="5000"/>
                  </a:schemeClr>
                </a:solidFill>
              </a:rPr>
              <a:t>[2] Spalding, M. D., Fox, H. E., Allen, G. R., Davidson, N., </a:t>
            </a:r>
            <a:r>
              <a:rPr lang="en-US" dirty="0" err="1">
                <a:solidFill>
                  <a:schemeClr val="tx1">
                    <a:lumMod val="95000"/>
                    <a:lumOff val="5000"/>
                  </a:schemeClr>
                </a:solidFill>
              </a:rPr>
              <a:t>Ferdaña</a:t>
            </a:r>
            <a:r>
              <a:rPr lang="en-US" dirty="0">
                <a:solidFill>
                  <a:schemeClr val="tx1">
                    <a:lumMod val="95000"/>
                    <a:lumOff val="5000"/>
                  </a:schemeClr>
                </a:solidFill>
              </a:rPr>
              <a:t>, Z. A., Finlayson, M. A. X., ... &amp; Martin, K. D. (2007). Marine ecoregions of the world: a bioregionalization of coastal and shelf areas. </a:t>
            </a:r>
            <a:r>
              <a:rPr lang="en-US" dirty="0" err="1">
                <a:solidFill>
                  <a:schemeClr val="tx1">
                    <a:lumMod val="95000"/>
                    <a:lumOff val="5000"/>
                  </a:schemeClr>
                </a:solidFill>
              </a:rPr>
              <a:t>BioScience</a:t>
            </a:r>
            <a:r>
              <a:rPr lang="en-US" dirty="0">
                <a:solidFill>
                  <a:schemeClr val="tx1">
                    <a:lumMod val="95000"/>
                    <a:lumOff val="5000"/>
                  </a:schemeClr>
                </a:solidFill>
              </a:rPr>
              <a:t>, 57(7), 573-583.</a:t>
            </a:r>
          </a:p>
          <a:p>
            <a:r>
              <a:rPr lang="en-US" dirty="0">
                <a:solidFill>
                  <a:schemeClr val="tx1">
                    <a:lumMod val="95000"/>
                    <a:lumOff val="5000"/>
                  </a:schemeClr>
                </a:solidFill>
              </a:rPr>
              <a:t>[3] T.A.C, Wilkinson &amp; </a:t>
            </a:r>
            <a:r>
              <a:rPr lang="en-US" dirty="0" err="1">
                <a:solidFill>
                  <a:schemeClr val="tx1">
                    <a:lumMod val="95000"/>
                    <a:lumOff val="5000"/>
                  </a:schemeClr>
                </a:solidFill>
              </a:rPr>
              <a:t>Wiken</a:t>
            </a:r>
            <a:r>
              <a:rPr lang="en-US" dirty="0">
                <a:solidFill>
                  <a:schemeClr val="tx1">
                    <a:lumMod val="95000"/>
                    <a:lumOff val="5000"/>
                  </a:schemeClr>
                </a:solidFill>
              </a:rPr>
              <a:t>, E. &amp; </a:t>
            </a:r>
            <a:r>
              <a:rPr lang="en-US" dirty="0" err="1">
                <a:solidFill>
                  <a:schemeClr val="tx1">
                    <a:lumMod val="95000"/>
                    <a:lumOff val="5000"/>
                  </a:schemeClr>
                </a:solidFill>
              </a:rPr>
              <a:t>Bezaury</a:t>
            </a:r>
            <a:r>
              <a:rPr lang="en-US" dirty="0">
                <a:solidFill>
                  <a:schemeClr val="tx1">
                    <a:lumMod val="95000"/>
                    <a:lumOff val="5000"/>
                  </a:schemeClr>
                </a:solidFill>
              </a:rPr>
              <a:t>-Creel, Juan &amp; Hourigan, Thomas &amp; </a:t>
            </a:r>
            <a:r>
              <a:rPr lang="en-US" dirty="0" err="1">
                <a:solidFill>
                  <a:schemeClr val="tx1">
                    <a:lumMod val="95000"/>
                    <a:lumOff val="5000"/>
                  </a:schemeClr>
                </a:solidFill>
              </a:rPr>
              <a:t>Agardy</a:t>
            </a:r>
            <a:r>
              <a:rPr lang="en-US" dirty="0">
                <a:solidFill>
                  <a:schemeClr val="tx1">
                    <a:lumMod val="95000"/>
                    <a:lumOff val="5000"/>
                  </a:schemeClr>
                </a:solidFill>
              </a:rPr>
              <a:t>, </a:t>
            </a:r>
            <a:r>
              <a:rPr lang="en-US" dirty="0" err="1">
                <a:solidFill>
                  <a:schemeClr val="tx1">
                    <a:lumMod val="95000"/>
                    <a:lumOff val="5000"/>
                  </a:schemeClr>
                </a:solidFill>
              </a:rPr>
              <a:t>Tundi</a:t>
            </a:r>
            <a:r>
              <a:rPr lang="en-US" dirty="0">
                <a:solidFill>
                  <a:schemeClr val="tx1">
                    <a:lumMod val="95000"/>
                    <a:lumOff val="5000"/>
                  </a:schemeClr>
                </a:solidFill>
              </a:rPr>
              <a:t> &amp; Herrmann, Hans &amp; </a:t>
            </a:r>
            <a:r>
              <a:rPr lang="en-US" dirty="0" err="1">
                <a:solidFill>
                  <a:schemeClr val="tx1">
                    <a:lumMod val="95000"/>
                    <a:lumOff val="5000"/>
                  </a:schemeClr>
                </a:solidFill>
              </a:rPr>
              <a:t>Janishevski</a:t>
            </a:r>
            <a:r>
              <a:rPr lang="en-US" dirty="0">
                <a:solidFill>
                  <a:schemeClr val="tx1">
                    <a:lumMod val="95000"/>
                    <a:lumOff val="5000"/>
                  </a:schemeClr>
                </a:solidFill>
              </a:rPr>
              <a:t>, L. &amp; Madden, Chris &amp; </a:t>
            </a:r>
            <a:r>
              <a:rPr lang="en-US" dirty="0" err="1">
                <a:solidFill>
                  <a:schemeClr val="tx1">
                    <a:lumMod val="95000"/>
                    <a:lumOff val="5000"/>
                  </a:schemeClr>
                </a:solidFill>
              </a:rPr>
              <a:t>M.Padilla</a:t>
            </a:r>
            <a:r>
              <a:rPr lang="en-US" dirty="0">
                <a:solidFill>
                  <a:schemeClr val="tx1">
                    <a:lumMod val="95000"/>
                    <a:lumOff val="5000"/>
                  </a:schemeClr>
                </a:solidFill>
              </a:rPr>
              <a:t>, L.. (2009). Marine Ecoregions of North America. </a:t>
            </a:r>
          </a:p>
          <a:p>
            <a:r>
              <a:rPr lang="en-US" dirty="0">
                <a:solidFill>
                  <a:schemeClr val="tx1">
                    <a:lumMod val="95000"/>
                    <a:lumOff val="5000"/>
                  </a:schemeClr>
                </a:solidFill>
              </a:rPr>
              <a:t>[4] Blanchette, C. A., Melissa Miner, C., Raimondi, P. T., Lohse, D., Heady, K. E., &amp; </a:t>
            </a:r>
            <a:r>
              <a:rPr lang="en-US" dirty="0" err="1">
                <a:solidFill>
                  <a:schemeClr val="tx1">
                    <a:lumMod val="95000"/>
                    <a:lumOff val="5000"/>
                  </a:schemeClr>
                </a:solidFill>
              </a:rPr>
              <a:t>Broitman</a:t>
            </a:r>
            <a:r>
              <a:rPr lang="en-US" dirty="0">
                <a:solidFill>
                  <a:schemeClr val="tx1">
                    <a:lumMod val="95000"/>
                    <a:lumOff val="5000"/>
                  </a:schemeClr>
                </a:solidFill>
              </a:rPr>
              <a:t>, B. R. (2008). Biogeographical patterns of rocky intertidal communities along the Pacific coast of North America. Journal of Biogeography, 35(9), 1593-1607.</a:t>
            </a:r>
          </a:p>
        </p:txBody>
      </p:sp>
      <p:grpSp>
        <p:nvGrpSpPr>
          <p:cNvPr id="21" name="Group 20">
            <a:extLst>
              <a:ext uri="{FF2B5EF4-FFF2-40B4-BE49-F238E27FC236}">
                <a16:creationId xmlns:a16="http://schemas.microsoft.com/office/drawing/2014/main" id="{407908EF-5D0C-0F47-AC7E-6D1FB7B876B3}"/>
              </a:ext>
            </a:extLst>
          </p:cNvPr>
          <p:cNvGrpSpPr/>
          <p:nvPr/>
        </p:nvGrpSpPr>
        <p:grpSpPr>
          <a:xfrm>
            <a:off x="2230888" y="97212"/>
            <a:ext cx="36686224" cy="3740142"/>
            <a:chOff x="2230888" y="97212"/>
            <a:chExt cx="36686224" cy="3740142"/>
          </a:xfrm>
        </p:grpSpPr>
        <p:sp>
          <p:nvSpPr>
            <p:cNvPr id="5" name="TextBox 4">
              <a:extLst>
                <a:ext uri="{FF2B5EF4-FFF2-40B4-BE49-F238E27FC236}">
                  <a16:creationId xmlns:a16="http://schemas.microsoft.com/office/drawing/2014/main" id="{1BC4172F-8B5A-3045-8058-264DB539E135}"/>
                </a:ext>
              </a:extLst>
            </p:cNvPr>
            <p:cNvSpPr txBox="1"/>
            <p:nvPr/>
          </p:nvSpPr>
          <p:spPr>
            <a:xfrm>
              <a:off x="7193280" y="143599"/>
              <a:ext cx="26761440" cy="2800767"/>
            </a:xfrm>
            <a:prstGeom prst="rect">
              <a:avLst/>
            </a:prstGeom>
            <a:noFill/>
          </p:spPr>
          <p:txBody>
            <a:bodyPr wrap="square" rtlCol="0">
              <a:spAutoFit/>
            </a:bodyPr>
            <a:lstStyle/>
            <a:p>
              <a:pPr algn="ctr"/>
              <a:r>
                <a:rPr lang="en-US" sz="8800" b="1" dirty="0"/>
                <a:t>Predicting the Location of Current-Driven Biogeographic Boundaries in the Coastal Ocean (PI44B-2544)</a:t>
              </a:r>
            </a:p>
          </p:txBody>
        </p:sp>
        <p:sp>
          <p:nvSpPr>
            <p:cNvPr id="6" name="TextBox 5">
              <a:extLst>
                <a:ext uri="{FF2B5EF4-FFF2-40B4-BE49-F238E27FC236}">
                  <a16:creationId xmlns:a16="http://schemas.microsoft.com/office/drawing/2014/main" id="{E9E3F8C2-C374-0F49-A511-5CD9B12F8FB8}"/>
                </a:ext>
              </a:extLst>
            </p:cNvPr>
            <p:cNvSpPr txBox="1"/>
            <p:nvPr/>
          </p:nvSpPr>
          <p:spPr>
            <a:xfrm>
              <a:off x="7224945" y="2944366"/>
              <a:ext cx="26761440" cy="830997"/>
            </a:xfrm>
            <a:prstGeom prst="rect">
              <a:avLst/>
            </a:prstGeom>
            <a:noFill/>
          </p:spPr>
          <p:txBody>
            <a:bodyPr wrap="square" rtlCol="0">
              <a:spAutoFit/>
            </a:bodyPr>
            <a:lstStyle/>
            <a:p>
              <a:pPr algn="ctr"/>
              <a:r>
                <a:rPr lang="en-US" sz="4800" dirty="0"/>
                <a:t>William G. Lush (wl1039@wildcats.unh.edu),  James M. Pringle (</a:t>
              </a:r>
              <a:r>
                <a:rPr lang="en-US" sz="4800" dirty="0" err="1"/>
                <a:t>James.Pringle@unh.edu</a:t>
              </a:r>
              <a:r>
                <a:rPr lang="en-US" sz="4800" dirty="0"/>
                <a:t>)</a:t>
              </a:r>
            </a:p>
          </p:txBody>
        </p:sp>
        <p:pic>
          <p:nvPicPr>
            <p:cNvPr id="3" name="Picture 2">
              <a:extLst>
                <a:ext uri="{FF2B5EF4-FFF2-40B4-BE49-F238E27FC236}">
                  <a16:creationId xmlns:a16="http://schemas.microsoft.com/office/drawing/2014/main" id="{2C9EBC8A-FF45-F041-A426-409FA31A4FFC}"/>
                </a:ext>
              </a:extLst>
            </p:cNvPr>
            <p:cNvPicPr>
              <a:picLocks noChangeAspect="1"/>
            </p:cNvPicPr>
            <p:nvPr/>
          </p:nvPicPr>
          <p:blipFill>
            <a:blip r:embed="rId8"/>
            <a:stretch>
              <a:fillRect/>
            </a:stretch>
          </p:blipFill>
          <p:spPr>
            <a:xfrm>
              <a:off x="2230888" y="157606"/>
              <a:ext cx="3720696" cy="3619355"/>
            </a:xfrm>
            <a:prstGeom prst="rect">
              <a:avLst/>
            </a:prstGeom>
          </p:spPr>
        </p:pic>
        <p:pic>
          <p:nvPicPr>
            <p:cNvPr id="13" name="Picture 12">
              <a:extLst>
                <a:ext uri="{FF2B5EF4-FFF2-40B4-BE49-F238E27FC236}">
                  <a16:creationId xmlns:a16="http://schemas.microsoft.com/office/drawing/2014/main" id="{E08E4983-CF04-C440-A6F9-24F1C1EDC6E2}"/>
                </a:ext>
              </a:extLst>
            </p:cNvPr>
            <p:cNvPicPr>
              <a:picLocks noChangeAspect="1"/>
            </p:cNvPicPr>
            <p:nvPr/>
          </p:nvPicPr>
          <p:blipFill>
            <a:blip r:embed="rId9"/>
            <a:stretch>
              <a:fillRect/>
            </a:stretch>
          </p:blipFill>
          <p:spPr>
            <a:xfrm>
              <a:off x="35196416" y="97212"/>
              <a:ext cx="3720696" cy="3740142"/>
            </a:xfrm>
            <a:prstGeom prst="rect">
              <a:avLst/>
            </a:prstGeom>
          </p:spPr>
        </p:pic>
      </p:grpSp>
    </p:spTree>
    <p:extLst>
      <p:ext uri="{BB962C8B-B14F-4D97-AF65-F5344CB8AC3E}">
        <p14:creationId xmlns:p14="http://schemas.microsoft.com/office/powerpoint/2010/main" val="289110446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25095</TotalTime>
  <Words>1151</Words>
  <Application>Microsoft Macintosh PowerPoint</Application>
  <PresentationFormat>Custom</PresentationFormat>
  <Paragraphs>97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System Font Regular</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Lush, Will</dc:creator>
  <cp:lastModifiedBy>Lush, Will</cp:lastModifiedBy>
  <cp:revision>391</cp:revision>
  <dcterms:created xsi:type="dcterms:W3CDTF">2019-12-14T14:10:38Z</dcterms:created>
  <dcterms:modified xsi:type="dcterms:W3CDTF">2020-02-14T16:20:42Z</dcterms:modified>
</cp:coreProperties>
</file>