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3" r:id="rId1"/>
  </p:sldMasterIdLst>
  <p:notesMasterIdLst>
    <p:notesMasterId r:id="rId3"/>
  </p:notesMasterIdLst>
  <p:sldIdLst>
    <p:sldId id="260" r:id="rId2"/>
  </p:sldIdLst>
  <p:sldSz cx="49377600" cy="38404800"/>
  <p:notesSz cx="6858000" cy="9144000"/>
  <p:defaultTextStyle>
    <a:defPPr>
      <a:defRPr lang="en-US"/>
    </a:defPPr>
    <a:lvl1pPr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2506663" indent="-2049463"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5014913" indent="-4100513"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7523163" indent="-6151563"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0031413" indent="-8202613"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99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99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99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99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2899">
          <p15:clr>
            <a:srgbClr val="A4A3A4"/>
          </p15:clr>
        </p15:guide>
        <p15:guide id="2" orient="horz" pos="4927">
          <p15:clr>
            <a:srgbClr val="A4A3A4"/>
          </p15:clr>
        </p15:guide>
        <p15:guide id="3" orient="horz" pos="20253">
          <p15:clr>
            <a:srgbClr val="A4A3A4"/>
          </p15:clr>
        </p15:guide>
        <p15:guide id="4" pos="832">
          <p15:clr>
            <a:srgbClr val="A4A3A4"/>
          </p15:clr>
        </p15:guide>
        <p15:guide id="5" pos="20034">
          <p15:clr>
            <a:srgbClr val="A4A3A4"/>
          </p15:clr>
        </p15:guide>
        <p15:guide id="6" pos="20933">
          <p15:clr>
            <a:srgbClr val="A4A3A4"/>
          </p15:clr>
        </p15:guide>
        <p15:guide id="7" pos="302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4B"/>
    <a:srgbClr val="CDF9FF"/>
    <a:srgbClr val="337991"/>
    <a:srgbClr val="A9C894"/>
    <a:srgbClr val="E9DCCA"/>
    <a:srgbClr val="8C6466"/>
    <a:srgbClr val="F0E4D2"/>
    <a:srgbClr val="4A445F"/>
    <a:srgbClr val="DCC2AF"/>
    <a:srgbClr val="DCCF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20565" autoAdjust="0"/>
    <p:restoredTop sz="50000" autoAdjust="0"/>
  </p:normalViewPr>
  <p:slideViewPr>
    <p:cSldViewPr snapToGrid="0">
      <p:cViewPr varScale="1">
        <p:scale>
          <a:sx n="20" d="100"/>
          <a:sy n="20" d="100"/>
        </p:scale>
        <p:origin x="2418" y="132"/>
      </p:cViewPr>
      <p:guideLst>
        <p:guide orient="horz" pos="22899"/>
        <p:guide orient="horz" pos="4927"/>
        <p:guide orient="horz" pos="20253"/>
        <p:guide pos="832"/>
        <p:guide pos="20034"/>
        <p:guide pos="20933"/>
        <p:guide pos="3020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8405" cy="38405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1C551E-F6A8-D64E-8B53-B345EE22C57D}" type="datetimeFigureOut">
              <a:rPr lang="en-US" smtClean="0"/>
              <a:t>2/20/2020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44625" y="1143000"/>
            <a:ext cx="39687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A0178-5D67-024A-A0F4-0E5BBD7068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40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3320" y="11930383"/>
            <a:ext cx="41970960" cy="82321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06640" y="21762720"/>
            <a:ext cx="34564320" cy="98145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08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01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524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0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540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0483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556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0644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D9616C-2601-48F5-8C49-23FF5735B26E}" type="datetimeFigureOut">
              <a:rPr lang="en-US" smtClean="0"/>
              <a:pPr>
                <a:defRPr/>
              </a:pPr>
              <a:t>2/20/2020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978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28AB8A-3441-4426-AFBE-10BFC929A44C}" type="datetimeFigureOut">
              <a:rPr lang="en-US" smtClean="0"/>
              <a:pPr>
                <a:defRPr/>
              </a:pPr>
              <a:t>2/20/2020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A7869A-A246-415B-9A3D-A02EDB7343A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338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0490" y="24678643"/>
            <a:ext cx="41970960" cy="7627620"/>
          </a:xfrm>
        </p:spPr>
        <p:txBody>
          <a:bodyPr anchor="t"/>
          <a:lstStyle>
            <a:lvl1pPr algn="l">
              <a:defRPr sz="219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00490" y="16277596"/>
            <a:ext cx="41970960" cy="8401047"/>
          </a:xfrm>
        </p:spPr>
        <p:txBody>
          <a:bodyPr anchor="b"/>
          <a:lstStyle>
            <a:lvl1pPr marL="0" indent="0">
              <a:buNone/>
              <a:defRPr sz="11000">
                <a:solidFill>
                  <a:schemeClr val="tx1">
                    <a:tint val="75000"/>
                  </a:schemeClr>
                </a:solidFill>
              </a:defRPr>
            </a:lvl1pPr>
            <a:lvl2pPr marL="2508062" indent="0">
              <a:buNone/>
              <a:defRPr sz="9900">
                <a:solidFill>
                  <a:schemeClr val="tx1">
                    <a:tint val="75000"/>
                  </a:schemeClr>
                </a:solidFill>
              </a:defRPr>
            </a:lvl2pPr>
            <a:lvl3pPr marL="501612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7524186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4pPr>
            <a:lvl5pPr marL="10032248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5pPr>
            <a:lvl6pPr marL="1254031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6pPr>
            <a:lvl7pPr marL="15048372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7pPr>
            <a:lvl8pPr marL="17556434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8pPr>
            <a:lvl9pPr marL="20064496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735218-D96F-4C08-AF05-2CDE8969E641}" type="datetimeFigureOut">
              <a:rPr lang="en-US" smtClean="0"/>
              <a:pPr>
                <a:defRPr/>
              </a:pPr>
              <a:t>2/20/2020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E91580-0B15-442E-A59B-985DC44496F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873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8880" y="8961123"/>
            <a:ext cx="21808440" cy="25345393"/>
          </a:xfrm>
        </p:spPr>
        <p:txBody>
          <a:bodyPr/>
          <a:lstStyle>
            <a:lvl1pPr>
              <a:defRPr sz="15400"/>
            </a:lvl1pPr>
            <a:lvl2pPr>
              <a:defRPr sz="13200"/>
            </a:lvl2pPr>
            <a:lvl3pPr>
              <a:defRPr sz="11000"/>
            </a:lvl3pPr>
            <a:lvl4pPr>
              <a:defRPr sz="9900"/>
            </a:lvl4pPr>
            <a:lvl5pPr>
              <a:defRPr sz="9900"/>
            </a:lvl5pPr>
            <a:lvl6pPr>
              <a:defRPr sz="9900"/>
            </a:lvl6pPr>
            <a:lvl7pPr>
              <a:defRPr sz="9900"/>
            </a:lvl7pPr>
            <a:lvl8pPr>
              <a:defRPr sz="9900"/>
            </a:lvl8pPr>
            <a:lvl9pPr>
              <a:defRPr sz="9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00280" y="8961123"/>
            <a:ext cx="21808440" cy="25345393"/>
          </a:xfrm>
        </p:spPr>
        <p:txBody>
          <a:bodyPr/>
          <a:lstStyle>
            <a:lvl1pPr>
              <a:defRPr sz="15400"/>
            </a:lvl1pPr>
            <a:lvl2pPr>
              <a:defRPr sz="13200"/>
            </a:lvl2pPr>
            <a:lvl3pPr>
              <a:defRPr sz="11000"/>
            </a:lvl3pPr>
            <a:lvl4pPr>
              <a:defRPr sz="9900"/>
            </a:lvl4pPr>
            <a:lvl5pPr>
              <a:defRPr sz="9900"/>
            </a:lvl5pPr>
            <a:lvl6pPr>
              <a:defRPr sz="9900"/>
            </a:lvl6pPr>
            <a:lvl7pPr>
              <a:defRPr sz="9900"/>
            </a:lvl7pPr>
            <a:lvl8pPr>
              <a:defRPr sz="9900"/>
            </a:lvl8pPr>
            <a:lvl9pPr>
              <a:defRPr sz="9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56896F-DFD3-4CF5-AD33-DE58B60B9009}" type="datetimeFigureOut">
              <a:rPr lang="en-US" smtClean="0"/>
              <a:pPr>
                <a:defRPr/>
              </a:pPr>
              <a:t>2/20/2020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0A7F4D-30A9-4DAA-9EC1-C069B6EC169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698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880" y="8596633"/>
            <a:ext cx="21817015" cy="3582667"/>
          </a:xfrm>
        </p:spPr>
        <p:txBody>
          <a:bodyPr anchor="b"/>
          <a:lstStyle>
            <a:lvl1pPr marL="0" indent="0">
              <a:buNone/>
              <a:defRPr sz="13200" b="1"/>
            </a:lvl1pPr>
            <a:lvl2pPr marL="2508062" indent="0">
              <a:buNone/>
              <a:defRPr sz="11000" b="1"/>
            </a:lvl2pPr>
            <a:lvl3pPr marL="5016124" indent="0">
              <a:buNone/>
              <a:defRPr sz="9900" b="1"/>
            </a:lvl3pPr>
            <a:lvl4pPr marL="7524186" indent="0">
              <a:buNone/>
              <a:defRPr sz="8800" b="1"/>
            </a:lvl4pPr>
            <a:lvl5pPr marL="10032248" indent="0">
              <a:buNone/>
              <a:defRPr sz="8800" b="1"/>
            </a:lvl5pPr>
            <a:lvl6pPr marL="12540310" indent="0">
              <a:buNone/>
              <a:defRPr sz="8800" b="1"/>
            </a:lvl6pPr>
            <a:lvl7pPr marL="15048372" indent="0">
              <a:buNone/>
              <a:defRPr sz="8800" b="1"/>
            </a:lvl7pPr>
            <a:lvl8pPr marL="17556434" indent="0">
              <a:buNone/>
              <a:defRPr sz="8800" b="1"/>
            </a:lvl8pPr>
            <a:lvl9pPr marL="20064496" indent="0">
              <a:buNone/>
              <a:defRPr sz="8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68880" y="12179300"/>
            <a:ext cx="21817015" cy="22127213"/>
          </a:xfrm>
        </p:spPr>
        <p:txBody>
          <a:bodyPr/>
          <a:lstStyle>
            <a:lvl1pPr>
              <a:defRPr sz="13200"/>
            </a:lvl1pPr>
            <a:lvl2pPr>
              <a:defRPr sz="11000"/>
            </a:lvl2pPr>
            <a:lvl3pPr>
              <a:defRPr sz="990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083138" y="8596633"/>
            <a:ext cx="21825585" cy="3582667"/>
          </a:xfrm>
        </p:spPr>
        <p:txBody>
          <a:bodyPr anchor="b"/>
          <a:lstStyle>
            <a:lvl1pPr marL="0" indent="0">
              <a:buNone/>
              <a:defRPr sz="13200" b="1"/>
            </a:lvl1pPr>
            <a:lvl2pPr marL="2508062" indent="0">
              <a:buNone/>
              <a:defRPr sz="11000" b="1"/>
            </a:lvl2pPr>
            <a:lvl3pPr marL="5016124" indent="0">
              <a:buNone/>
              <a:defRPr sz="9900" b="1"/>
            </a:lvl3pPr>
            <a:lvl4pPr marL="7524186" indent="0">
              <a:buNone/>
              <a:defRPr sz="8800" b="1"/>
            </a:lvl4pPr>
            <a:lvl5pPr marL="10032248" indent="0">
              <a:buNone/>
              <a:defRPr sz="8800" b="1"/>
            </a:lvl5pPr>
            <a:lvl6pPr marL="12540310" indent="0">
              <a:buNone/>
              <a:defRPr sz="8800" b="1"/>
            </a:lvl6pPr>
            <a:lvl7pPr marL="15048372" indent="0">
              <a:buNone/>
              <a:defRPr sz="8800" b="1"/>
            </a:lvl7pPr>
            <a:lvl8pPr marL="17556434" indent="0">
              <a:buNone/>
              <a:defRPr sz="8800" b="1"/>
            </a:lvl8pPr>
            <a:lvl9pPr marL="20064496" indent="0">
              <a:buNone/>
              <a:defRPr sz="8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083138" y="12179300"/>
            <a:ext cx="21825585" cy="22127213"/>
          </a:xfrm>
        </p:spPr>
        <p:txBody>
          <a:bodyPr/>
          <a:lstStyle>
            <a:lvl1pPr>
              <a:defRPr sz="13200"/>
            </a:lvl1pPr>
            <a:lvl2pPr>
              <a:defRPr sz="11000"/>
            </a:lvl2pPr>
            <a:lvl3pPr>
              <a:defRPr sz="990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98E52A-D2CC-400C-8F5B-C17E8FE7DDDB}" type="datetimeFigureOut">
              <a:rPr lang="en-US" smtClean="0"/>
              <a:pPr>
                <a:defRPr/>
              </a:pPr>
              <a:t>2/20/2020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922F3-1DFD-4506-84BD-3E515E4B59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455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6D32DE-5CE7-44E9-A240-702F67DD9397}" type="datetimeFigureOut">
              <a:rPr lang="en-US" smtClean="0"/>
              <a:pPr>
                <a:defRPr/>
              </a:pPr>
              <a:t>2/20/2020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746E46-FC72-497D-AE51-0DE088BEAC9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14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75E1E3-8757-42A7-88F3-5720FDF2C870}" type="datetimeFigureOut">
              <a:rPr lang="en-US" smtClean="0"/>
              <a:pPr>
                <a:defRPr/>
              </a:pPr>
              <a:t>2/20/2020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888F6-3B3C-4C83-B6D6-D9EFEF1C282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504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883" y="1529080"/>
            <a:ext cx="16244890" cy="6507480"/>
          </a:xfrm>
        </p:spPr>
        <p:txBody>
          <a:bodyPr anchor="b"/>
          <a:lstStyle>
            <a:lvl1pPr algn="l">
              <a:defRPr sz="11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05270" y="1529083"/>
            <a:ext cx="27603450" cy="32777433"/>
          </a:xfrm>
        </p:spPr>
        <p:txBody>
          <a:bodyPr/>
          <a:lstStyle>
            <a:lvl1pPr>
              <a:defRPr sz="17600"/>
            </a:lvl1pPr>
            <a:lvl2pPr>
              <a:defRPr sz="15400"/>
            </a:lvl2pPr>
            <a:lvl3pPr>
              <a:defRPr sz="13200"/>
            </a:lvl3pPr>
            <a:lvl4pPr>
              <a:defRPr sz="11000"/>
            </a:lvl4pPr>
            <a:lvl5pPr>
              <a:defRPr sz="11000"/>
            </a:lvl5pPr>
            <a:lvl6pPr>
              <a:defRPr sz="11000"/>
            </a:lvl6pPr>
            <a:lvl7pPr>
              <a:defRPr sz="11000"/>
            </a:lvl7pPr>
            <a:lvl8pPr>
              <a:defRPr sz="11000"/>
            </a:lvl8pPr>
            <a:lvl9pPr>
              <a:defRPr sz="11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68883" y="8036563"/>
            <a:ext cx="16244890" cy="26269953"/>
          </a:xfrm>
        </p:spPr>
        <p:txBody>
          <a:bodyPr/>
          <a:lstStyle>
            <a:lvl1pPr marL="0" indent="0">
              <a:buNone/>
              <a:defRPr sz="7700"/>
            </a:lvl1pPr>
            <a:lvl2pPr marL="2508062" indent="0">
              <a:buNone/>
              <a:defRPr sz="6600"/>
            </a:lvl2pPr>
            <a:lvl3pPr marL="5016124" indent="0">
              <a:buNone/>
              <a:defRPr sz="5500"/>
            </a:lvl3pPr>
            <a:lvl4pPr marL="7524186" indent="0">
              <a:buNone/>
              <a:defRPr sz="4900"/>
            </a:lvl4pPr>
            <a:lvl5pPr marL="10032248" indent="0">
              <a:buNone/>
              <a:defRPr sz="4900"/>
            </a:lvl5pPr>
            <a:lvl6pPr marL="12540310" indent="0">
              <a:buNone/>
              <a:defRPr sz="4900"/>
            </a:lvl6pPr>
            <a:lvl7pPr marL="15048372" indent="0">
              <a:buNone/>
              <a:defRPr sz="4900"/>
            </a:lvl7pPr>
            <a:lvl8pPr marL="17556434" indent="0">
              <a:buNone/>
              <a:defRPr sz="4900"/>
            </a:lvl8pPr>
            <a:lvl9pPr marL="2006449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B95E5A-C29B-4953-99CE-2B693E7648A3}" type="datetimeFigureOut">
              <a:rPr lang="en-US" smtClean="0"/>
              <a:pPr>
                <a:defRPr/>
              </a:pPr>
              <a:t>2/20/2020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265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8355" y="26883360"/>
            <a:ext cx="29626560" cy="3173733"/>
          </a:xfrm>
        </p:spPr>
        <p:txBody>
          <a:bodyPr anchor="b"/>
          <a:lstStyle>
            <a:lvl1pPr algn="l">
              <a:defRPr sz="11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678355" y="3431540"/>
            <a:ext cx="29626560" cy="23042880"/>
          </a:xfrm>
        </p:spPr>
        <p:txBody>
          <a:bodyPr/>
          <a:lstStyle>
            <a:lvl1pPr marL="0" indent="0">
              <a:buNone/>
              <a:defRPr sz="17600"/>
            </a:lvl1pPr>
            <a:lvl2pPr marL="2508062" indent="0">
              <a:buNone/>
              <a:defRPr sz="15400"/>
            </a:lvl2pPr>
            <a:lvl3pPr marL="5016124" indent="0">
              <a:buNone/>
              <a:defRPr sz="13200"/>
            </a:lvl3pPr>
            <a:lvl4pPr marL="7524186" indent="0">
              <a:buNone/>
              <a:defRPr sz="11000"/>
            </a:lvl4pPr>
            <a:lvl5pPr marL="10032248" indent="0">
              <a:buNone/>
              <a:defRPr sz="11000"/>
            </a:lvl5pPr>
            <a:lvl6pPr marL="12540310" indent="0">
              <a:buNone/>
              <a:defRPr sz="11000"/>
            </a:lvl6pPr>
            <a:lvl7pPr marL="15048372" indent="0">
              <a:buNone/>
              <a:defRPr sz="11000"/>
            </a:lvl7pPr>
            <a:lvl8pPr marL="17556434" indent="0">
              <a:buNone/>
              <a:defRPr sz="11000"/>
            </a:lvl8pPr>
            <a:lvl9pPr marL="20064496" indent="0">
              <a:buNone/>
              <a:defRPr sz="11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8355" y="30057093"/>
            <a:ext cx="29626560" cy="4507227"/>
          </a:xfrm>
        </p:spPr>
        <p:txBody>
          <a:bodyPr/>
          <a:lstStyle>
            <a:lvl1pPr marL="0" indent="0">
              <a:buNone/>
              <a:defRPr sz="7700"/>
            </a:lvl1pPr>
            <a:lvl2pPr marL="2508062" indent="0">
              <a:buNone/>
              <a:defRPr sz="6600"/>
            </a:lvl2pPr>
            <a:lvl3pPr marL="5016124" indent="0">
              <a:buNone/>
              <a:defRPr sz="5500"/>
            </a:lvl3pPr>
            <a:lvl4pPr marL="7524186" indent="0">
              <a:buNone/>
              <a:defRPr sz="4900"/>
            </a:lvl4pPr>
            <a:lvl5pPr marL="10032248" indent="0">
              <a:buNone/>
              <a:defRPr sz="4900"/>
            </a:lvl5pPr>
            <a:lvl6pPr marL="12540310" indent="0">
              <a:buNone/>
              <a:defRPr sz="4900"/>
            </a:lvl6pPr>
            <a:lvl7pPr marL="15048372" indent="0">
              <a:buNone/>
              <a:defRPr sz="4900"/>
            </a:lvl7pPr>
            <a:lvl8pPr marL="17556434" indent="0">
              <a:buNone/>
              <a:defRPr sz="4900"/>
            </a:lvl8pPr>
            <a:lvl9pPr marL="2006449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87EF4-7E87-4139-950E-D3EFC3CB79B3}" type="datetimeFigureOut">
              <a:rPr lang="en-US" smtClean="0"/>
              <a:pPr>
                <a:defRPr/>
              </a:pPr>
              <a:t>2/20/2020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A79350-D35E-4657-A21C-4070D0290E8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325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BBA11-3A00-404D-B44C-6DC13697C9C0}" type="datetimeFigureOut">
              <a:rPr lang="en-US" smtClean="0"/>
              <a:pPr>
                <a:defRPr/>
              </a:pPr>
              <a:t>2/20/2020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7AA791-958F-4598-8431-EDFEC65098E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361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798760" y="1537976"/>
            <a:ext cx="11109960" cy="3276854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68880" y="1537976"/>
            <a:ext cx="32506920" cy="3276854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B89E7D-A36D-4BD9-A3DA-E6F9621A17DA}" type="datetimeFigureOut">
              <a:rPr lang="en-US" smtClean="0"/>
              <a:pPr>
                <a:defRPr/>
              </a:pPr>
              <a:t>2/20/2020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A86764-5EC4-4314-AA72-58B60E2D320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467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68880" y="1537973"/>
            <a:ext cx="44439840" cy="6400800"/>
          </a:xfrm>
          <a:prstGeom prst="rect">
            <a:avLst/>
          </a:prstGeom>
        </p:spPr>
        <p:txBody>
          <a:bodyPr vert="horz" lIns="501612" tIns="250806" rIns="501612" bIns="250806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880" y="8961123"/>
            <a:ext cx="44439840" cy="25345393"/>
          </a:xfrm>
          <a:prstGeom prst="rect">
            <a:avLst/>
          </a:prstGeom>
        </p:spPr>
        <p:txBody>
          <a:bodyPr vert="horz" lIns="501612" tIns="250806" rIns="501612" bIns="250806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68880" y="35595563"/>
            <a:ext cx="11521440" cy="2044700"/>
          </a:xfrm>
          <a:prstGeom prst="rect">
            <a:avLst/>
          </a:prstGeom>
        </p:spPr>
        <p:txBody>
          <a:bodyPr vert="horz" lIns="501612" tIns="250806" rIns="501612" bIns="250806" rtlCol="0" anchor="ctr"/>
          <a:lstStyle>
            <a:lvl1pPr algn="l">
              <a:defRPr sz="6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E46865-6FB0-4EC3-B348-0FBD85DD2D5B}" type="datetimeFigureOut">
              <a:rPr lang="en-US" smtClean="0"/>
              <a:pPr>
                <a:defRPr/>
              </a:pPr>
              <a:t>2/20/2020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870680" y="35595563"/>
            <a:ext cx="15636240" cy="2044700"/>
          </a:xfrm>
          <a:prstGeom prst="rect">
            <a:avLst/>
          </a:prstGeom>
        </p:spPr>
        <p:txBody>
          <a:bodyPr vert="horz" lIns="501612" tIns="250806" rIns="501612" bIns="250806" rtlCol="0" anchor="ctr"/>
          <a:lstStyle>
            <a:lvl1pPr algn="ctr">
              <a:defRPr sz="6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387280" y="35595563"/>
            <a:ext cx="11521440" cy="2044700"/>
          </a:xfrm>
          <a:prstGeom prst="rect">
            <a:avLst/>
          </a:prstGeom>
        </p:spPr>
        <p:txBody>
          <a:bodyPr vert="horz" lIns="501612" tIns="250806" rIns="501612" bIns="250806" rtlCol="0" anchor="ctr"/>
          <a:lstStyle>
            <a:lvl1pPr algn="r">
              <a:defRPr sz="6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136DDF-CDB6-4F66-9F31-F7E5A8E7926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214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ctr" defTabSz="2508062" rtl="0" eaLnBrk="1" latinLnBrk="0" hangingPunct="1">
        <a:spcBef>
          <a:spcPct val="0"/>
        </a:spcBef>
        <a:buNone/>
        <a:defRPr sz="2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1047" indent="-1881047" algn="l" defTabSz="2508062" rtl="0" eaLnBrk="1" latinLnBrk="0" hangingPunct="1">
        <a:spcBef>
          <a:spcPct val="20000"/>
        </a:spcBef>
        <a:buFont typeface="Arial"/>
        <a:buChar char="•"/>
        <a:defRPr sz="17600" kern="1200">
          <a:solidFill>
            <a:schemeClr val="tx1"/>
          </a:solidFill>
          <a:latin typeface="+mn-lt"/>
          <a:ea typeface="+mn-ea"/>
          <a:cs typeface="+mn-cs"/>
        </a:defRPr>
      </a:lvl1pPr>
      <a:lvl2pPr marL="4075601" indent="-1567539" algn="l" defTabSz="2508062" rtl="0" eaLnBrk="1" latinLnBrk="0" hangingPunct="1">
        <a:spcBef>
          <a:spcPct val="20000"/>
        </a:spcBef>
        <a:buFont typeface="Arial"/>
        <a:buChar char="–"/>
        <a:defRPr sz="15400" kern="1200">
          <a:solidFill>
            <a:schemeClr val="tx1"/>
          </a:solidFill>
          <a:latin typeface="+mn-lt"/>
          <a:ea typeface="+mn-ea"/>
          <a:cs typeface="+mn-cs"/>
        </a:defRPr>
      </a:lvl2pPr>
      <a:lvl3pPr marL="6270155" indent="-1254031" algn="l" defTabSz="2508062" rtl="0" eaLnBrk="1" latinLnBrk="0" hangingPunct="1">
        <a:spcBef>
          <a:spcPct val="20000"/>
        </a:spcBef>
        <a:buFont typeface="Arial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3pPr>
      <a:lvl4pPr marL="8778217" indent="-1254031" algn="l" defTabSz="2508062" rtl="0" eaLnBrk="1" latinLnBrk="0" hangingPunct="1">
        <a:spcBef>
          <a:spcPct val="20000"/>
        </a:spcBef>
        <a:buFont typeface="Arial"/>
        <a:buChar char="–"/>
        <a:defRPr sz="11000" kern="1200">
          <a:solidFill>
            <a:schemeClr val="tx1"/>
          </a:solidFill>
          <a:latin typeface="+mn-lt"/>
          <a:ea typeface="+mn-ea"/>
          <a:cs typeface="+mn-cs"/>
        </a:defRPr>
      </a:lvl4pPr>
      <a:lvl5pPr marL="11286279" indent="-1254031" algn="l" defTabSz="2508062" rtl="0" eaLnBrk="1" latinLnBrk="0" hangingPunct="1">
        <a:spcBef>
          <a:spcPct val="20000"/>
        </a:spcBef>
        <a:buFont typeface="Arial"/>
        <a:buChar char="»"/>
        <a:defRPr sz="11000" kern="1200">
          <a:solidFill>
            <a:schemeClr val="tx1"/>
          </a:solidFill>
          <a:latin typeface="+mn-lt"/>
          <a:ea typeface="+mn-ea"/>
          <a:cs typeface="+mn-cs"/>
        </a:defRPr>
      </a:lvl5pPr>
      <a:lvl6pPr marL="13794341" indent="-1254031" algn="l" defTabSz="2508062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6pPr>
      <a:lvl7pPr marL="16302403" indent="-1254031" algn="l" defTabSz="2508062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7pPr>
      <a:lvl8pPr marL="18810465" indent="-1254031" algn="l" defTabSz="2508062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18527" indent="-1254031" algn="l" defTabSz="2508062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1pPr>
      <a:lvl2pPr marL="2508062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2pPr>
      <a:lvl3pPr marL="5016124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7524186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4pPr>
      <a:lvl5pPr marL="10032248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5pPr>
      <a:lvl6pPr marL="12540310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6pPr>
      <a:lvl7pPr marL="15048372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7pPr>
      <a:lvl8pPr marL="17556434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8pPr>
      <a:lvl9pPr marL="20064496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emf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tiff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jpg"/><Relationship Id="rId9" Type="http://schemas.openxmlformats.org/officeDocument/2006/relationships/image" Target="../media/image8.png"/><Relationship Id="rId1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82">
            <a:extLst>
              <a:ext uri="{FF2B5EF4-FFF2-40B4-BE49-F238E27FC236}">
                <a16:creationId xmlns="" xmlns:a16="http://schemas.microsoft.com/office/drawing/2014/main" id="{61D36B08-FF5E-483D-8C80-79BCC82A26F9}"/>
              </a:ext>
            </a:extLst>
          </p:cNvPr>
          <p:cNvSpPr/>
          <p:nvPr/>
        </p:nvSpPr>
        <p:spPr>
          <a:xfrm>
            <a:off x="1163052" y="17484409"/>
            <a:ext cx="46777087" cy="8254958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1" name="Rectangle 2050">
            <a:extLst>
              <a:ext uri="{FF2B5EF4-FFF2-40B4-BE49-F238E27FC236}">
                <a16:creationId xmlns="" xmlns:a16="http://schemas.microsoft.com/office/drawing/2014/main" id="{7F9A088C-01B6-41C0-9ED9-A50A63CAB80F}"/>
              </a:ext>
            </a:extLst>
          </p:cNvPr>
          <p:cNvSpPr/>
          <p:nvPr/>
        </p:nvSpPr>
        <p:spPr>
          <a:xfrm>
            <a:off x="1155030" y="3928834"/>
            <a:ext cx="46777087" cy="12562214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39" name="Rectangle 217"/>
          <p:cNvSpPr>
            <a:spLocks noChangeArrowheads="1"/>
          </p:cNvSpPr>
          <p:nvPr/>
        </p:nvSpPr>
        <p:spPr bwMode="auto">
          <a:xfrm>
            <a:off x="22145625" y="14130339"/>
            <a:ext cx="9140825" cy="646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8" tIns="45714" rIns="91428" bIns="45714"/>
          <a:lstStyle/>
          <a:p>
            <a:pPr defTabSz="914400">
              <a:lnSpc>
                <a:spcPct val="125000"/>
              </a:lnSpc>
              <a:buFont typeface="Arial" charset="0"/>
              <a:buChar char="•"/>
            </a:pPr>
            <a:endParaRPr lang="en-US" sz="3500" dirty="0">
              <a:solidFill>
                <a:srgbClr val="FFFFFF"/>
              </a:solidFill>
              <a:latin typeface="Garamond" charset="0"/>
              <a:ea typeface="Garamond" charset="0"/>
              <a:cs typeface="Garamond" charset="0"/>
            </a:endParaRPr>
          </a:p>
        </p:txBody>
      </p:sp>
      <p:sp>
        <p:nvSpPr>
          <p:cNvPr id="13432" name="Text Box 207"/>
          <p:cNvSpPr txBox="1">
            <a:spLocks noChangeArrowheads="1"/>
          </p:cNvSpPr>
          <p:nvPr/>
        </p:nvSpPr>
        <p:spPr bwMode="auto">
          <a:xfrm>
            <a:off x="-14444663" y="32623127"/>
            <a:ext cx="9478963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pPr defTabSz="914400"/>
            <a:endParaRPr lang="en-US" sz="3500" dirty="0">
              <a:solidFill>
                <a:srgbClr val="36364B"/>
              </a:solidFill>
              <a:latin typeface="Garamond" charset="0"/>
              <a:ea typeface="Garamond" charset="0"/>
              <a:cs typeface="Garamond" charset="0"/>
            </a:endParaRPr>
          </a:p>
        </p:txBody>
      </p:sp>
      <p:sp>
        <p:nvSpPr>
          <p:cNvPr id="13438" name="TextBox 4"/>
          <p:cNvSpPr txBox="1">
            <a:spLocks noChangeArrowheads="1"/>
          </p:cNvSpPr>
          <p:nvPr/>
        </p:nvSpPr>
        <p:spPr bwMode="auto">
          <a:xfrm>
            <a:off x="1784078" y="446521"/>
            <a:ext cx="46051788" cy="1323427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pPr algn="ctr" defTabSz="1879600"/>
            <a:r>
              <a:rPr lang="en-US" sz="8000" b="1" dirty="0">
                <a:solidFill>
                  <a:schemeClr val="bg1"/>
                </a:solidFill>
                <a:latin typeface="Garamond" charset="0"/>
                <a:ea typeface="Garamond" charset="0"/>
                <a:cs typeface="Garamond" charset="0"/>
              </a:rPr>
              <a:t>Research Program on Assistive Technology Implementation for Aging-in-place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861642" y="1941259"/>
            <a:ext cx="25545633" cy="93871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sz="5500" b="1" dirty="0">
                <a:solidFill>
                  <a:schemeClr val="bg1"/>
                </a:solidFill>
                <a:latin typeface="Garamond" charset="0"/>
                <a:ea typeface="Garamond" charset="0"/>
                <a:cs typeface="Garamond" charset="0"/>
              </a:rPr>
              <a:t>Sajay Arthanat, Associate Professor, Department of Occupational Therapy, CHHS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2AB7ED7B-F873-4F7D-BA7F-A77E10697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0020" y="407870"/>
            <a:ext cx="1295400" cy="1714500"/>
          </a:xfrm>
          <a:prstGeom prst="rect">
            <a:avLst/>
          </a:prstGeom>
        </p:spPr>
      </p:pic>
      <p:pic>
        <p:nvPicPr>
          <p:cNvPr id="152" name="Picture 151">
            <a:extLst>
              <a:ext uri="{FF2B5EF4-FFF2-40B4-BE49-F238E27FC236}">
                <a16:creationId xmlns="" xmlns:a16="http://schemas.microsoft.com/office/drawing/2014/main" id="{2AB7ED7B-F873-4F7D-BA7F-A77E10697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398" y="407870"/>
            <a:ext cx="1295400" cy="17145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D3BF0A0-FDE2-486C-9DBE-3C8A6E6A2B1F}"/>
              </a:ext>
            </a:extLst>
          </p:cNvPr>
          <p:cNvSpPr txBox="1"/>
          <p:nvPr/>
        </p:nvSpPr>
        <p:spPr>
          <a:xfrm>
            <a:off x="1277120" y="3059475"/>
            <a:ext cx="46038354" cy="28084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500" b="1" dirty="0">
                <a:latin typeface="Garamond" panose="02020404030301010803" pitchFamily="18" charset="0"/>
              </a:rPr>
              <a:t>Research Project 1: Information Communication Technology Training for </a:t>
            </a:r>
            <a:r>
              <a:rPr lang="en-US" sz="5500" b="1" dirty="0" smtClean="0">
                <a:latin typeface="Garamond" panose="02020404030301010803" pitchFamily="18" charset="0"/>
              </a:rPr>
              <a:t>Aging-in-place, </a:t>
            </a:r>
            <a:r>
              <a:rPr lang="en-US" sz="4800" b="1" dirty="0" smtClean="0">
                <a:latin typeface="Garamond" panose="02020404030301010803" pitchFamily="18" charset="0"/>
              </a:rPr>
              <a:t>Funded by UP-2-NIH and NIH R15 Grant (2015-2019)</a:t>
            </a:r>
            <a:endParaRPr lang="en-US" sz="4800" b="1" dirty="0">
              <a:latin typeface="Garamond" panose="02020404030301010803" pitchFamily="18" charset="0"/>
            </a:endParaRPr>
          </a:p>
          <a:p>
            <a:r>
              <a:rPr lang="en-US" sz="5500" dirty="0">
                <a:latin typeface="Garamond" panose="02020404030301010803" pitchFamily="18" charset="0"/>
              </a:rPr>
              <a:t>Methodology: 2-year RCT to test the effect of an individualized community and home-based technology training program for “at-risk” older adults (N=85; n=43 &amp; 42)</a:t>
            </a:r>
          </a:p>
          <a:p>
            <a:endParaRPr lang="en-US" sz="5500" dirty="0">
              <a:latin typeface="Garamond" panose="02020404030301010803" pitchFamily="18" charset="0"/>
            </a:endParaRPr>
          </a:p>
          <a:p>
            <a:endParaRPr lang="en-US" sz="5500" dirty="0">
              <a:latin typeface="Garamond" panose="02020404030301010803" pitchFamily="18" charset="0"/>
            </a:endParaRPr>
          </a:p>
          <a:p>
            <a:endParaRPr lang="en-US" sz="5500" dirty="0">
              <a:latin typeface="Garamond" panose="02020404030301010803" pitchFamily="18" charset="0"/>
            </a:endParaRPr>
          </a:p>
          <a:p>
            <a:endParaRPr lang="en-US" sz="5500" dirty="0">
              <a:latin typeface="Garamond" panose="02020404030301010803" pitchFamily="18" charset="0"/>
            </a:endParaRPr>
          </a:p>
          <a:p>
            <a:endParaRPr lang="en-US" sz="5500" dirty="0">
              <a:latin typeface="Garamond" panose="02020404030301010803" pitchFamily="18" charset="0"/>
            </a:endParaRPr>
          </a:p>
          <a:p>
            <a:r>
              <a:rPr lang="en-US" sz="5500" dirty="0">
                <a:latin typeface="Garamond" panose="02020404030301010803" pitchFamily="18" charset="0"/>
              </a:rPr>
              <a:t>Key Findings: </a:t>
            </a:r>
          </a:p>
          <a:p>
            <a:endParaRPr lang="en-US" sz="5500" dirty="0">
              <a:latin typeface="Garamond" panose="02020404030301010803" pitchFamily="18" charset="0"/>
            </a:endParaRPr>
          </a:p>
          <a:p>
            <a:endParaRPr lang="en-US" sz="5500" dirty="0">
              <a:latin typeface="Garamond" panose="02020404030301010803" pitchFamily="18" charset="0"/>
            </a:endParaRPr>
          </a:p>
          <a:p>
            <a:endParaRPr lang="en-US" sz="5500" dirty="0">
              <a:latin typeface="Garamond" panose="02020404030301010803" pitchFamily="18" charset="0"/>
            </a:endParaRPr>
          </a:p>
          <a:p>
            <a:endParaRPr lang="en-US" sz="5500" dirty="0">
              <a:latin typeface="Garamond" panose="02020404030301010803" pitchFamily="18" charset="0"/>
            </a:endParaRPr>
          </a:p>
          <a:p>
            <a:r>
              <a:rPr lang="en-US" sz="5400" dirty="0" smtClean="0">
                <a:latin typeface="Garamond" panose="02020404030301010803" pitchFamily="18" charset="0"/>
              </a:rPr>
              <a:t>Older </a:t>
            </a:r>
            <a:r>
              <a:rPr lang="en-US" sz="5400" dirty="0">
                <a:latin typeface="Garamond" panose="02020404030301010803" pitchFamily="18" charset="0"/>
              </a:rPr>
              <a:t>adults in training group compared to those in the control </a:t>
            </a:r>
            <a:r>
              <a:rPr lang="en-US" sz="5400" dirty="0" smtClean="0">
                <a:latin typeface="Garamond" panose="02020404030301010803" pitchFamily="18" charset="0"/>
              </a:rPr>
              <a:t>group… </a:t>
            </a:r>
            <a:r>
              <a:rPr lang="en-US" sz="5400" dirty="0">
                <a:latin typeface="Garamond" panose="02020404030301010803" pitchFamily="18" charset="0"/>
              </a:rPr>
              <a:t>[Group x time interaction- p&lt;0.05]</a:t>
            </a:r>
          </a:p>
          <a:p>
            <a:pPr marL="481013" lvl="1" indent="1014413">
              <a:buFont typeface="Arial" panose="020B0604020202020204" pitchFamily="34" charset="0"/>
              <a:buChar char="•"/>
            </a:pPr>
            <a:r>
              <a:rPr lang="en-US" sz="5400" dirty="0">
                <a:latin typeface="Garamond" panose="02020404030301010803" pitchFamily="18" charset="0"/>
              </a:rPr>
              <a:t>Performed 7/10 top performed </a:t>
            </a:r>
            <a:r>
              <a:rPr lang="en-US" sz="5400" dirty="0" smtClean="0">
                <a:latin typeface="Garamond" panose="02020404030301010803" pitchFamily="18" charset="0"/>
              </a:rPr>
              <a:t>56 activities </a:t>
            </a:r>
            <a:r>
              <a:rPr lang="en-US" sz="5400" dirty="0">
                <a:latin typeface="Garamond" panose="02020404030301010803" pitchFamily="18" charset="0"/>
              </a:rPr>
              <a:t>more frequently than those in control </a:t>
            </a:r>
          </a:p>
          <a:p>
            <a:pPr marL="481013" lvl="1" indent="1014413">
              <a:buFont typeface="Arial" panose="020B0604020202020204" pitchFamily="34" charset="0"/>
              <a:buChar char="•"/>
            </a:pPr>
            <a:r>
              <a:rPr lang="en-US" sz="5400" dirty="0">
                <a:latin typeface="Garamond" panose="02020404030301010803" pitchFamily="18" charset="0"/>
              </a:rPr>
              <a:t>Reported increased acceptance on key indicators of ICT adoption- </a:t>
            </a:r>
            <a:r>
              <a:rPr lang="en-US" sz="5400" i="1" dirty="0">
                <a:latin typeface="Garamond" panose="02020404030301010803" pitchFamily="18" charset="0"/>
              </a:rPr>
              <a:t>Satisfaction; Comfort; Encouragement; &amp; Pleasure</a:t>
            </a:r>
          </a:p>
          <a:p>
            <a:pPr marL="481013" lvl="1" indent="1014413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5400" dirty="0">
                <a:latin typeface="Garamond" panose="02020404030301010803" pitchFamily="18" charset="0"/>
              </a:rPr>
              <a:t>Reported higher perceived independence with ongoing and new leisure activities, online shopping, maintaining family </a:t>
            </a:r>
            <a:r>
              <a:rPr lang="en-US" sz="5400" dirty="0" smtClean="0">
                <a:latin typeface="Garamond" panose="02020404030301010803" pitchFamily="18" charset="0"/>
              </a:rPr>
              <a:t>connections, </a:t>
            </a:r>
            <a:r>
              <a:rPr lang="en-US" sz="5400" dirty="0">
                <a:latin typeface="Garamond" panose="02020404030301010803" pitchFamily="18" charset="0"/>
              </a:rPr>
              <a:t>and social participation</a:t>
            </a:r>
          </a:p>
          <a:p>
            <a:pPr algn="ctr">
              <a:spcAft>
                <a:spcPts val="0"/>
              </a:spcAft>
            </a:pPr>
            <a:r>
              <a:rPr lang="en-US" sz="5500" b="1" dirty="0">
                <a:latin typeface="Garamond" panose="02020404030301010803" pitchFamily="18" charset="0"/>
              </a:rPr>
              <a:t>Research Project 2: Role of Smart Home Automation for </a:t>
            </a:r>
            <a:r>
              <a:rPr lang="en-US" sz="5500" b="1" dirty="0" smtClean="0">
                <a:latin typeface="Garamond" panose="02020404030301010803" pitchFamily="18" charset="0"/>
              </a:rPr>
              <a:t>Aging-in-place, </a:t>
            </a:r>
            <a:r>
              <a:rPr lang="en-US" sz="4800" b="1" dirty="0" smtClean="0">
                <a:latin typeface="Garamond" panose="02020404030301010803" pitchFamily="18" charset="0"/>
              </a:rPr>
              <a:t>Funded by the England Faculty Fund</a:t>
            </a:r>
            <a:endParaRPr lang="en-US" sz="5400" b="1" dirty="0">
              <a:latin typeface="Garamond" panose="02020404030301010803" pitchFamily="18" charset="0"/>
            </a:endParaRPr>
          </a:p>
          <a:p>
            <a:pPr>
              <a:spcAft>
                <a:spcPts val="0"/>
              </a:spcAft>
            </a:pPr>
            <a:r>
              <a:rPr lang="en-US" sz="5500" dirty="0">
                <a:latin typeface="Garamond" panose="02020404030301010803" pitchFamily="18" charset="0"/>
              </a:rPr>
              <a:t>Methodology: Exploratory survey on adoption of home automation technology by older adults (N=456)</a:t>
            </a:r>
          </a:p>
          <a:p>
            <a:pPr>
              <a:spcAft>
                <a:spcPts val="0"/>
              </a:spcAft>
            </a:pPr>
            <a:r>
              <a:rPr lang="en-US" sz="5500" dirty="0">
                <a:latin typeface="Garamond" panose="02020404030301010803" pitchFamily="18" charset="0"/>
              </a:rPr>
              <a:t>Key Findings: </a:t>
            </a:r>
          </a:p>
          <a:p>
            <a:endParaRPr lang="en-US" sz="5500" dirty="0">
              <a:latin typeface="Garamond" panose="02020404030301010803" pitchFamily="18" charset="0"/>
            </a:endParaRPr>
          </a:p>
          <a:p>
            <a:endParaRPr lang="en-US" sz="5500" dirty="0">
              <a:latin typeface="Garamond" panose="02020404030301010803" pitchFamily="18" charset="0"/>
            </a:endParaRPr>
          </a:p>
          <a:p>
            <a:endParaRPr lang="en-US" sz="5500" dirty="0">
              <a:latin typeface="Garamond" panose="02020404030301010803" pitchFamily="18" charset="0"/>
            </a:endParaRPr>
          </a:p>
          <a:p>
            <a:endParaRPr lang="en-US" sz="5500" dirty="0">
              <a:latin typeface="Garamond" panose="02020404030301010803" pitchFamily="18" charset="0"/>
            </a:endParaRPr>
          </a:p>
          <a:p>
            <a:endParaRPr lang="en-US" sz="5500" dirty="0">
              <a:latin typeface="Garamond" panose="02020404030301010803" pitchFamily="18" charset="0"/>
            </a:endParaRPr>
          </a:p>
          <a:p>
            <a:endParaRPr lang="en-US" sz="5500" dirty="0">
              <a:latin typeface="Garamond" panose="02020404030301010803" pitchFamily="18" charset="0"/>
            </a:endParaRPr>
          </a:p>
          <a:p>
            <a:endParaRPr lang="en-US" sz="5500" dirty="0">
              <a:latin typeface="Garamond" panose="02020404030301010803" pitchFamily="18" charset="0"/>
            </a:endParaRPr>
          </a:p>
          <a:p>
            <a:pPr algn="ctr"/>
            <a:endParaRPr lang="en-US" sz="5500" dirty="0">
              <a:latin typeface="Garamond" panose="02020404030301010803" pitchFamily="18" charset="0"/>
            </a:endParaRPr>
          </a:p>
          <a:p>
            <a:pPr algn="ctr"/>
            <a:r>
              <a:rPr lang="en-US" sz="5500" b="1" dirty="0" smtClean="0">
                <a:latin typeface="Garamond" panose="02020404030301010803" pitchFamily="18" charset="0"/>
              </a:rPr>
              <a:t>Research </a:t>
            </a:r>
            <a:r>
              <a:rPr lang="en-US" sz="5500" b="1" dirty="0">
                <a:latin typeface="Garamond" panose="02020404030301010803" pitchFamily="18" charset="0"/>
              </a:rPr>
              <a:t>Project 3: Smart Home Automation &amp; Socially Assistive Robotics to Support Caregivers of Individuals with Alzheimer’s D/s &amp; </a:t>
            </a:r>
            <a:r>
              <a:rPr lang="en-US" sz="5500" b="1" dirty="0" smtClean="0">
                <a:latin typeface="Garamond" panose="02020404030301010803" pitchFamily="18" charset="0"/>
              </a:rPr>
              <a:t>Dementia, </a:t>
            </a:r>
          </a:p>
          <a:p>
            <a:pPr algn="ctr"/>
            <a:r>
              <a:rPr lang="en-US" sz="4800" b="1" dirty="0" smtClean="0">
                <a:latin typeface="Garamond" panose="02020404030301010803" pitchFamily="18" charset="0"/>
              </a:rPr>
              <a:t>Funded by UNH </a:t>
            </a:r>
            <a:r>
              <a:rPr lang="en-US" sz="4800" b="1" dirty="0" err="1" smtClean="0">
                <a:latin typeface="Garamond" panose="02020404030301010803" pitchFamily="18" charset="0"/>
              </a:rPr>
              <a:t>CoRE</a:t>
            </a:r>
            <a:r>
              <a:rPr lang="en-US" sz="4800" b="1" dirty="0" smtClean="0">
                <a:latin typeface="Garamond" panose="02020404030301010803" pitchFamily="18" charset="0"/>
              </a:rPr>
              <a:t> [Pilot Research Partnership] and England Faculty Fund, Co-Is: Dr. </a:t>
            </a:r>
            <a:r>
              <a:rPr lang="en-US" sz="4800" b="1" dirty="0" err="1" smtClean="0">
                <a:latin typeface="Garamond" panose="02020404030301010803" pitchFamily="18" charset="0"/>
              </a:rPr>
              <a:t>Momotaz</a:t>
            </a:r>
            <a:r>
              <a:rPr lang="en-US" sz="4800" b="1" dirty="0" smtClean="0">
                <a:latin typeface="Garamond" panose="02020404030301010803" pitchFamily="18" charset="0"/>
              </a:rPr>
              <a:t> Begum, UNH-</a:t>
            </a:r>
            <a:r>
              <a:rPr lang="en-US" sz="4800" b="1" dirty="0" err="1" smtClean="0">
                <a:latin typeface="Garamond" panose="02020404030301010803" pitchFamily="18" charset="0"/>
              </a:rPr>
              <a:t>Comp.Science</a:t>
            </a:r>
            <a:r>
              <a:rPr lang="en-US" sz="4800" b="1" dirty="0" smtClean="0">
                <a:latin typeface="Garamond" panose="02020404030301010803" pitchFamily="18" charset="0"/>
              </a:rPr>
              <a:t> &amp; Dr. Dain </a:t>
            </a:r>
            <a:r>
              <a:rPr lang="en-US" sz="4800" b="1" dirty="0" err="1" smtClean="0">
                <a:latin typeface="Garamond" panose="02020404030301010803" pitchFamily="18" charset="0"/>
              </a:rPr>
              <a:t>LaRoche</a:t>
            </a:r>
            <a:r>
              <a:rPr lang="en-US" sz="4800" b="1" dirty="0" smtClean="0">
                <a:latin typeface="Garamond" panose="02020404030301010803" pitchFamily="18" charset="0"/>
              </a:rPr>
              <a:t>, UNH-Kinesiology</a:t>
            </a:r>
            <a:endParaRPr lang="en-US" sz="4800" b="1" dirty="0">
              <a:latin typeface="Garamond" panose="02020404030301010803" pitchFamily="18" charset="0"/>
            </a:endParaRPr>
          </a:p>
          <a:p>
            <a:r>
              <a:rPr lang="en-US" sz="5500" dirty="0">
                <a:latin typeface="Garamond" panose="02020404030301010803" pitchFamily="18" charset="0"/>
              </a:rPr>
              <a:t>Methodology: Project a) </a:t>
            </a:r>
            <a:r>
              <a:rPr lang="en-US" sz="5500" dirty="0" smtClean="0">
                <a:latin typeface="Garamond" panose="02020404030301010803" pitchFamily="18" charset="0"/>
              </a:rPr>
              <a:t>Intervention study on home </a:t>
            </a:r>
            <a:r>
              <a:rPr lang="en-US" sz="5500" dirty="0">
                <a:latin typeface="Garamond" panose="02020404030301010803" pitchFamily="18" charset="0"/>
              </a:rPr>
              <a:t>automation technology for </a:t>
            </a:r>
            <a:r>
              <a:rPr lang="en-US" sz="5500" dirty="0" smtClean="0">
                <a:latin typeface="Garamond" panose="02020404030301010803" pitchFamily="18" charset="0"/>
              </a:rPr>
              <a:t>caregivers. Tracking </a:t>
            </a:r>
            <a:r>
              <a:rPr lang="en-US" sz="5500" dirty="0">
                <a:latin typeface="Garamond" panose="02020404030301010803" pitchFamily="18" charset="0"/>
              </a:rPr>
              <a:t>adoption and outcomes through goal attainment scaling</a:t>
            </a:r>
          </a:p>
          <a:p>
            <a:r>
              <a:rPr lang="en-US" sz="5500" dirty="0">
                <a:latin typeface="Garamond" panose="02020404030301010803" pitchFamily="18" charset="0"/>
              </a:rPr>
              <a:t>                      </a:t>
            </a:r>
            <a:r>
              <a:rPr lang="en-US" sz="5500" dirty="0" smtClean="0">
                <a:latin typeface="Garamond" panose="02020404030301010803" pitchFamily="18" charset="0"/>
              </a:rPr>
              <a:t>Project </a:t>
            </a:r>
            <a:r>
              <a:rPr lang="en-US" sz="5500" dirty="0">
                <a:latin typeface="Garamond" panose="02020404030301010803" pitchFamily="18" charset="0"/>
              </a:rPr>
              <a:t>b) Feasibility and acceptance </a:t>
            </a:r>
            <a:r>
              <a:rPr lang="en-US" sz="5500" dirty="0" smtClean="0">
                <a:latin typeface="Garamond" panose="02020404030301010803" pitchFamily="18" charset="0"/>
              </a:rPr>
              <a:t>of a </a:t>
            </a:r>
            <a:r>
              <a:rPr lang="en-US" sz="5500" dirty="0">
                <a:latin typeface="Garamond" panose="02020404030301010803" pitchFamily="18" charset="0"/>
              </a:rPr>
              <a:t>home automation-linked socially assistive </a:t>
            </a:r>
            <a:r>
              <a:rPr lang="en-US" sz="5500" dirty="0" smtClean="0">
                <a:latin typeface="Garamond" panose="02020404030301010803" pitchFamily="18" charset="0"/>
              </a:rPr>
              <a:t>robot (SAR) </a:t>
            </a:r>
            <a:r>
              <a:rPr lang="en-US" sz="5500" dirty="0">
                <a:latin typeface="Garamond" panose="02020404030301010803" pitchFamily="18" charset="0"/>
              </a:rPr>
              <a:t>by caregivers through qualitative grounded theory research</a:t>
            </a:r>
          </a:p>
          <a:p>
            <a:r>
              <a:rPr lang="en-US" sz="5500" dirty="0">
                <a:latin typeface="Garamond" panose="02020404030301010803" pitchFamily="18" charset="0"/>
              </a:rPr>
              <a:t>Key Findings: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D75C4F8F-301E-47A6-A834-84C5FB072C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98984" y="4804803"/>
            <a:ext cx="19797794" cy="427417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</p:pic>
      <p:pic>
        <p:nvPicPr>
          <p:cNvPr id="111" name="Content Placeholder 4">
            <a:extLst>
              <a:ext uri="{FF2B5EF4-FFF2-40B4-BE49-F238E27FC236}">
                <a16:creationId xmlns="" xmlns:a16="http://schemas.microsoft.com/office/drawing/2014/main" id="{457DC546-E885-4143-8697-C4C3B1F9B5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814" y="4774030"/>
            <a:ext cx="4776974" cy="3284449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="" xmlns:a16="http://schemas.microsoft.com/office/drawing/2014/main" id="{7DBE2691-E4F5-46B1-8849-E3CB642F9F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72770" y="4748313"/>
            <a:ext cx="5174589" cy="35673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2772B7F6-8FDA-411A-9146-6B094937A1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4249" y="9183527"/>
            <a:ext cx="6724876" cy="40474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5B7CA3DA-B9D2-4A8E-B70B-AB83CE08D2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37251" y="9183527"/>
            <a:ext cx="6724876" cy="404746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426594E2-FE08-45D9-BDA6-5E1A8D7CA1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003640" y="9183527"/>
            <a:ext cx="6733830" cy="404746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318299A7-EA7E-490B-99FF-08ED845F20B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778983" y="9183527"/>
            <a:ext cx="6733830" cy="40474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560AA056-2D00-4B71-8E18-BCC181428DA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602452" y="9196359"/>
            <a:ext cx="6733830" cy="404746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FAD1794F-D281-4649-9220-173158F7CA0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379959" y="9177561"/>
            <a:ext cx="6821305" cy="4105499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FCCA6D4-9609-4A56-98FC-67B99E91476E}"/>
              </a:ext>
            </a:extLst>
          </p:cNvPr>
          <p:cNvGrpSpPr/>
          <p:nvPr/>
        </p:nvGrpSpPr>
        <p:grpSpPr>
          <a:xfrm>
            <a:off x="6153558" y="12342897"/>
            <a:ext cx="39905259" cy="447595"/>
            <a:chOff x="3467705" y="15236412"/>
            <a:chExt cx="39905259" cy="447595"/>
          </a:xfrm>
        </p:grpSpPr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D4016AE0-7C4A-4B9F-88AE-20934B2442FF}"/>
                </a:ext>
              </a:extLst>
            </p:cNvPr>
            <p:cNvSpPr txBox="1"/>
            <p:nvPr/>
          </p:nvSpPr>
          <p:spPr>
            <a:xfrm>
              <a:off x="3467705" y="15314675"/>
              <a:ext cx="58368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>
                  <a:solidFill>
                    <a:schemeClr val="bg1"/>
                  </a:solidFill>
                </a:rPr>
                <a:t>Group time Interaction: F (4, 1)=0.36,  p=0.8, η</a:t>
              </a:r>
              <a:r>
                <a:rPr lang="en-US" sz="1800" baseline="-25000" dirty="0">
                  <a:solidFill>
                    <a:schemeClr val="bg1"/>
                  </a:solidFill>
                </a:rPr>
                <a:t>p</a:t>
              </a:r>
              <a:r>
                <a:rPr lang="en-US" sz="1800" baseline="30000" dirty="0">
                  <a:solidFill>
                    <a:schemeClr val="bg1"/>
                  </a:solidFill>
                </a:rPr>
                <a:t>2</a:t>
              </a:r>
              <a:r>
                <a:rPr lang="en-US" sz="1800" dirty="0">
                  <a:solidFill>
                    <a:schemeClr val="bg1"/>
                  </a:solidFill>
                </a:rPr>
                <a:t>=0.004</a:t>
              </a:r>
            </a:p>
          </p:txBody>
        </p:sp>
        <p:sp>
          <p:nvSpPr>
            <p:cNvPr id="137" name="TextBox 136">
              <a:extLst>
                <a:ext uri="{FF2B5EF4-FFF2-40B4-BE49-F238E27FC236}">
                  <a16:creationId xmlns="" xmlns:a16="http://schemas.microsoft.com/office/drawing/2014/main" id="{5731D11A-3EA2-46FC-A16C-83128587D3D6}"/>
                </a:ext>
              </a:extLst>
            </p:cNvPr>
            <p:cNvSpPr txBox="1"/>
            <p:nvPr/>
          </p:nvSpPr>
          <p:spPr>
            <a:xfrm>
              <a:off x="10110702" y="15314675"/>
              <a:ext cx="59234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>
                  <a:solidFill>
                    <a:schemeClr val="bg1"/>
                  </a:solidFill>
                </a:rPr>
                <a:t>Group time Interaction: F (4, 1)=1.75,  p=0.6, </a:t>
              </a:r>
              <a:r>
                <a:rPr lang="el-GR" sz="1800" dirty="0">
                  <a:solidFill>
                    <a:schemeClr val="bg1"/>
                  </a:solidFill>
                </a:rPr>
                <a:t>η</a:t>
              </a:r>
              <a:r>
                <a:rPr lang="en-US" sz="1800" dirty="0">
                  <a:solidFill>
                    <a:schemeClr val="bg1"/>
                  </a:solidFill>
                </a:rPr>
                <a:t>p2=0.007</a:t>
              </a:r>
            </a:p>
          </p:txBody>
        </p:sp>
        <p:sp>
          <p:nvSpPr>
            <p:cNvPr id="139" name="TextBox 138">
              <a:extLst>
                <a:ext uri="{FF2B5EF4-FFF2-40B4-BE49-F238E27FC236}">
                  <a16:creationId xmlns="" xmlns:a16="http://schemas.microsoft.com/office/drawing/2014/main" id="{E14F6578-D786-4A96-B6A2-99BB5C47B127}"/>
                </a:ext>
              </a:extLst>
            </p:cNvPr>
            <p:cNvSpPr txBox="1"/>
            <p:nvPr/>
          </p:nvSpPr>
          <p:spPr>
            <a:xfrm>
              <a:off x="16820047" y="15236412"/>
              <a:ext cx="59234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>
                  <a:solidFill>
                    <a:schemeClr val="bg1"/>
                  </a:solidFill>
                </a:rPr>
                <a:t>Group time Interaction: F (4, 1)=2.6, p=0.04, </a:t>
              </a:r>
              <a:r>
                <a:rPr lang="el-GR" sz="1800" b="1" dirty="0">
                  <a:solidFill>
                    <a:schemeClr val="bg1"/>
                  </a:solidFill>
                </a:rPr>
                <a:t>η</a:t>
              </a:r>
              <a:r>
                <a:rPr lang="en-US" sz="1800" b="1" dirty="0">
                  <a:solidFill>
                    <a:schemeClr val="bg1"/>
                  </a:solidFill>
                </a:rPr>
                <a:t>p2=0.03</a:t>
              </a:r>
            </a:p>
          </p:txBody>
        </p:sp>
        <p:sp>
          <p:nvSpPr>
            <p:cNvPr id="140" name="TextBox 139">
              <a:extLst>
                <a:ext uri="{FF2B5EF4-FFF2-40B4-BE49-F238E27FC236}">
                  <a16:creationId xmlns="" xmlns:a16="http://schemas.microsoft.com/office/drawing/2014/main" id="{8CABE288-BC9A-4121-8420-EC524A35C32E}"/>
                </a:ext>
              </a:extLst>
            </p:cNvPr>
            <p:cNvSpPr txBox="1"/>
            <p:nvPr/>
          </p:nvSpPr>
          <p:spPr>
            <a:xfrm>
              <a:off x="23656364" y="15269356"/>
              <a:ext cx="61670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>
                  <a:solidFill>
                    <a:schemeClr val="bg1"/>
                  </a:solidFill>
                </a:rPr>
                <a:t>Group time Interaction: F (4, 1)=3.8,  p=0.006, </a:t>
              </a:r>
              <a:r>
                <a:rPr lang="el-GR" sz="1800" b="1" dirty="0">
                  <a:solidFill>
                    <a:schemeClr val="bg1"/>
                  </a:solidFill>
                </a:rPr>
                <a:t>η</a:t>
              </a:r>
              <a:r>
                <a:rPr lang="en-US" sz="1800" b="1" dirty="0">
                  <a:solidFill>
                    <a:schemeClr val="bg1"/>
                  </a:solidFill>
                </a:rPr>
                <a:t>p2=0.04</a:t>
              </a:r>
            </a:p>
          </p:txBody>
        </p:sp>
        <p:sp>
          <p:nvSpPr>
            <p:cNvPr id="141" name="TextBox 140">
              <a:extLst>
                <a:ext uri="{FF2B5EF4-FFF2-40B4-BE49-F238E27FC236}">
                  <a16:creationId xmlns="" xmlns:a16="http://schemas.microsoft.com/office/drawing/2014/main" id="{0CF781B2-6C3D-41AA-9F8E-147D22F4A540}"/>
                </a:ext>
              </a:extLst>
            </p:cNvPr>
            <p:cNvSpPr txBox="1"/>
            <p:nvPr/>
          </p:nvSpPr>
          <p:spPr>
            <a:xfrm>
              <a:off x="30412883" y="15269356"/>
              <a:ext cx="60388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>
                  <a:solidFill>
                    <a:schemeClr val="bg1"/>
                  </a:solidFill>
                </a:rPr>
                <a:t>Group time Interaction: F (4, 1)=3.4,  p=0.01, </a:t>
              </a:r>
              <a:r>
                <a:rPr lang="el-GR" sz="1800" b="1" dirty="0">
                  <a:solidFill>
                    <a:schemeClr val="bg1"/>
                  </a:solidFill>
                </a:rPr>
                <a:t>η</a:t>
              </a:r>
              <a:r>
                <a:rPr lang="en-US" sz="1800" b="1" dirty="0">
                  <a:solidFill>
                    <a:schemeClr val="bg1"/>
                  </a:solidFill>
                </a:rPr>
                <a:t>p2=0.04</a:t>
              </a:r>
            </a:p>
          </p:txBody>
        </p:sp>
        <p:sp>
          <p:nvSpPr>
            <p:cNvPr id="142" name="TextBox 141">
              <a:extLst>
                <a:ext uri="{FF2B5EF4-FFF2-40B4-BE49-F238E27FC236}">
                  <a16:creationId xmlns="" xmlns:a16="http://schemas.microsoft.com/office/drawing/2014/main" id="{079260D8-D61B-4A1F-A3BB-A4893DD7BA8D}"/>
                </a:ext>
              </a:extLst>
            </p:cNvPr>
            <p:cNvSpPr txBox="1"/>
            <p:nvPr/>
          </p:nvSpPr>
          <p:spPr>
            <a:xfrm>
              <a:off x="37334131" y="15269356"/>
              <a:ext cx="60388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>
                  <a:solidFill>
                    <a:schemeClr val="bg1"/>
                  </a:solidFill>
                </a:rPr>
                <a:t>Group time Interaction: F (4, 1)=2.5,  p=0.04, </a:t>
              </a:r>
              <a:r>
                <a:rPr lang="el-GR" sz="1800" b="1" dirty="0">
                  <a:solidFill>
                    <a:schemeClr val="bg1"/>
                  </a:solidFill>
                </a:rPr>
                <a:t>η</a:t>
              </a:r>
              <a:r>
                <a:rPr lang="en-US" sz="1800" b="1" dirty="0">
                  <a:solidFill>
                    <a:schemeClr val="bg1"/>
                  </a:solidFill>
                </a:rPr>
                <a:t>p2=0.03</a:t>
              </a:r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="" xmlns:a16="http://schemas.microsoft.com/office/drawing/2014/main" id="{2CEF81DB-423F-4A8A-8C94-DC8DD70725C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98651" y="19442187"/>
            <a:ext cx="9653010" cy="563017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="" xmlns:a16="http://schemas.microsoft.com/office/drawing/2014/main" id="{BFBC6823-7243-4C56-A0D2-2429AD0DC4F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768814" y="19424538"/>
            <a:ext cx="10408215" cy="5620437"/>
          </a:xfrm>
          <a:prstGeom prst="rect">
            <a:avLst/>
          </a:prstGeom>
        </p:spPr>
      </p:pic>
      <p:pic>
        <p:nvPicPr>
          <p:cNvPr id="197" name="Picture 196">
            <a:extLst>
              <a:ext uri="{FF2B5EF4-FFF2-40B4-BE49-F238E27FC236}">
                <a16:creationId xmlns="" xmlns:a16="http://schemas.microsoft.com/office/drawing/2014/main" id="{45124998-4BE0-4BE1-91B3-494E55F4504B}"/>
              </a:ext>
            </a:extLst>
          </p:cNvPr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2442" y="18230928"/>
            <a:ext cx="12499905" cy="72094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90F9CFBA-8B8A-4E1B-AFE4-92782A187AC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207014" y="29986816"/>
            <a:ext cx="13887679" cy="810470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="" xmlns:a16="http://schemas.microsoft.com/office/drawing/2014/main" id="{F4F587B1-3A6F-4CF1-B259-AB59D455AF53}"/>
              </a:ext>
            </a:extLst>
          </p:cNvPr>
          <p:cNvPicPr/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4981" y="29810013"/>
            <a:ext cx="14753953" cy="8179152"/>
          </a:xfrm>
          <a:prstGeom prst="rect">
            <a:avLst/>
          </a:prstGeom>
          <a:noFill/>
        </p:spPr>
      </p:pic>
      <p:pic>
        <p:nvPicPr>
          <p:cNvPr id="2048" name="Picture 2047">
            <a:extLst>
              <a:ext uri="{FF2B5EF4-FFF2-40B4-BE49-F238E27FC236}">
                <a16:creationId xmlns="" xmlns:a16="http://schemas.microsoft.com/office/drawing/2014/main" id="{0A2FCFCF-331B-46D6-B182-9B5D7D76669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2553579" y="29664639"/>
            <a:ext cx="14242699" cy="8407653"/>
          </a:xfrm>
          <a:prstGeom prst="rect">
            <a:avLst/>
          </a:prstGeom>
        </p:spPr>
      </p:pic>
      <p:pic>
        <p:nvPicPr>
          <p:cNvPr id="2049" name="Picture 2048">
            <a:extLst>
              <a:ext uri="{FF2B5EF4-FFF2-40B4-BE49-F238E27FC236}">
                <a16:creationId xmlns="" xmlns:a16="http://schemas.microsoft.com/office/drawing/2014/main" id="{DF7A430C-96E1-4F66-BDC8-4166115E06C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3121299" y="32849142"/>
            <a:ext cx="1988426" cy="1999474"/>
          </a:xfrm>
          <a:prstGeom prst="rect">
            <a:avLst/>
          </a:prstGeom>
        </p:spPr>
      </p:pic>
      <p:sp>
        <p:nvSpPr>
          <p:cNvPr id="84" name="Rectangle 83">
            <a:extLst>
              <a:ext uri="{FF2B5EF4-FFF2-40B4-BE49-F238E27FC236}">
                <a16:creationId xmlns="" xmlns:a16="http://schemas.microsoft.com/office/drawing/2014/main" id="{16DDFE01-9FA2-411D-A2B7-24C6F5FE87FA}"/>
              </a:ext>
            </a:extLst>
          </p:cNvPr>
          <p:cNvSpPr/>
          <p:nvPr/>
        </p:nvSpPr>
        <p:spPr>
          <a:xfrm>
            <a:off x="1219200" y="27476767"/>
            <a:ext cx="46777087" cy="10759135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AA3DBEA2-CEBC-4DDB-85F6-ECC9FF28988E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2622537" y="18649721"/>
            <a:ext cx="11847411" cy="669441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598065" y="29264924"/>
            <a:ext cx="74787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+mn-lt"/>
              </a:rPr>
              <a:t>Top functions and activities for the SAR</a:t>
            </a:r>
            <a:endParaRPr lang="en-US" sz="3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24313</TotalTime>
  <Words>383</Words>
  <Application>Microsoft Office PowerPoint</Application>
  <PresentationFormat>Custom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Garamond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Lauren</dc:creator>
  <cp:lastModifiedBy>Arthanat, Sajay</cp:lastModifiedBy>
  <cp:revision>269</cp:revision>
  <dcterms:created xsi:type="dcterms:W3CDTF">2012-10-20T04:59:02Z</dcterms:created>
  <dcterms:modified xsi:type="dcterms:W3CDTF">2020-02-20T14:32:59Z</dcterms:modified>
</cp:coreProperties>
</file>