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6" r:id="rId2"/>
  </p:sldIdLst>
  <p:sldSz cx="32918400" cy="219456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6912" userDrawn="1">
          <p15:clr>
            <a:srgbClr val="A4A3A4"/>
          </p15:clr>
        </p15:guide>
        <p15:guide id="2" pos="104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28"/>
    <p:restoredTop sz="94629"/>
  </p:normalViewPr>
  <p:slideViewPr>
    <p:cSldViewPr snapToGrid="0" snapToObjects="1" showGuides="1">
      <p:cViewPr>
        <p:scale>
          <a:sx n="50" d="100"/>
          <a:sy n="50" d="100"/>
        </p:scale>
        <p:origin x="272" y="376"/>
      </p:cViewPr>
      <p:guideLst>
        <p:guide orient="horz" pos="6912"/>
        <p:guide pos="104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68880" y="3591562"/>
            <a:ext cx="27980640" cy="7640320"/>
          </a:xfrm>
        </p:spPr>
        <p:txBody>
          <a:bodyPr anchor="b"/>
          <a:lstStyle>
            <a:lvl1pPr algn="ctr">
              <a:defRPr sz="19200"/>
            </a:lvl1pPr>
          </a:lstStyle>
          <a:p>
            <a:r>
              <a:rPr lang="en-US"/>
              <a:t>Click to edit Master title style</a:t>
            </a:r>
            <a:endParaRPr lang="en-US" dirty="0"/>
          </a:p>
        </p:txBody>
      </p:sp>
      <p:sp>
        <p:nvSpPr>
          <p:cNvPr id="3" name="Subtitle 2"/>
          <p:cNvSpPr>
            <a:spLocks noGrp="1"/>
          </p:cNvSpPr>
          <p:nvPr>
            <p:ph type="subTitle" idx="1"/>
          </p:nvPr>
        </p:nvSpPr>
        <p:spPr>
          <a:xfrm>
            <a:off x="4114800" y="11526522"/>
            <a:ext cx="24688800" cy="5298438"/>
          </a:xfrm>
        </p:spPr>
        <p:txBody>
          <a:bodyPr/>
          <a:lstStyle>
            <a:lvl1pPr marL="0" indent="0" algn="ctr">
              <a:buNone/>
              <a:defRPr sz="7680"/>
            </a:lvl1pPr>
            <a:lvl2pPr marL="1463040" indent="0" algn="ctr">
              <a:buNone/>
              <a:defRPr sz="6400"/>
            </a:lvl2pPr>
            <a:lvl3pPr marL="2926080" indent="0" algn="ctr">
              <a:buNone/>
              <a:defRPr sz="5760"/>
            </a:lvl3pPr>
            <a:lvl4pPr marL="4389120" indent="0" algn="ctr">
              <a:buNone/>
              <a:defRPr sz="5120"/>
            </a:lvl4pPr>
            <a:lvl5pPr marL="5852160" indent="0" algn="ctr">
              <a:buNone/>
              <a:defRPr sz="5120"/>
            </a:lvl5pPr>
            <a:lvl6pPr marL="7315200" indent="0" algn="ctr">
              <a:buNone/>
              <a:defRPr sz="5120"/>
            </a:lvl6pPr>
            <a:lvl7pPr marL="8778240" indent="0" algn="ctr">
              <a:buNone/>
              <a:defRPr sz="5120"/>
            </a:lvl7pPr>
            <a:lvl8pPr marL="10241280" indent="0" algn="ctr">
              <a:buNone/>
              <a:defRPr sz="5120"/>
            </a:lvl8pPr>
            <a:lvl9pPr marL="11704320" indent="0" algn="ctr">
              <a:buNone/>
              <a:defRPr sz="512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135FA29-42B5-A84E-A31B-D3C5FC8E4E21}" type="datetimeFigureOut">
              <a:rPr lang="en-US" smtClean="0"/>
              <a:t>2/26/20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9C1394C-AF68-7247-9214-A7B2CE9EE590}" type="slidenum">
              <a:rPr lang="en-US" smtClean="0"/>
              <a:t>‹#›</a:t>
            </a:fld>
            <a:endParaRPr lang="en-US"/>
          </a:p>
        </p:txBody>
      </p:sp>
    </p:spTree>
    <p:extLst>
      <p:ext uri="{BB962C8B-B14F-4D97-AF65-F5344CB8AC3E}">
        <p14:creationId xmlns:p14="http://schemas.microsoft.com/office/powerpoint/2010/main" val="18632562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135FA29-42B5-A84E-A31B-D3C5FC8E4E21}" type="datetimeFigureOut">
              <a:rPr lang="en-US" smtClean="0"/>
              <a:t>2/26/20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9C1394C-AF68-7247-9214-A7B2CE9EE590}" type="slidenum">
              <a:rPr lang="en-US" smtClean="0"/>
              <a:t>‹#›</a:t>
            </a:fld>
            <a:endParaRPr lang="en-US"/>
          </a:p>
        </p:txBody>
      </p:sp>
    </p:spTree>
    <p:extLst>
      <p:ext uri="{BB962C8B-B14F-4D97-AF65-F5344CB8AC3E}">
        <p14:creationId xmlns:p14="http://schemas.microsoft.com/office/powerpoint/2010/main" val="40773295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245997" y="5471167"/>
            <a:ext cx="28392120" cy="9128758"/>
          </a:xfrm>
        </p:spPr>
        <p:txBody>
          <a:bodyPr anchor="b"/>
          <a:lstStyle>
            <a:lvl1pPr>
              <a:defRPr sz="19200"/>
            </a:lvl1pPr>
          </a:lstStyle>
          <a:p>
            <a:r>
              <a:rPr lang="en-US"/>
              <a:t>Click to edit Master title style</a:t>
            </a:r>
            <a:endParaRPr lang="en-US" dirty="0"/>
          </a:p>
        </p:txBody>
      </p:sp>
      <p:sp>
        <p:nvSpPr>
          <p:cNvPr id="3" name="Text Placeholder 2"/>
          <p:cNvSpPr>
            <a:spLocks noGrp="1"/>
          </p:cNvSpPr>
          <p:nvPr>
            <p:ph type="body" idx="1"/>
          </p:nvPr>
        </p:nvSpPr>
        <p:spPr>
          <a:xfrm>
            <a:off x="2245997" y="14686287"/>
            <a:ext cx="28392120" cy="4800598"/>
          </a:xfrm>
        </p:spPr>
        <p:txBody>
          <a:bodyPr/>
          <a:lstStyle>
            <a:lvl1pPr marL="0" indent="0">
              <a:buNone/>
              <a:defRPr sz="7680">
                <a:solidFill>
                  <a:schemeClr val="tx1"/>
                </a:solidFill>
              </a:defRPr>
            </a:lvl1pPr>
            <a:lvl2pPr marL="1463040" indent="0">
              <a:buNone/>
              <a:defRPr sz="6400">
                <a:solidFill>
                  <a:schemeClr val="tx1">
                    <a:tint val="75000"/>
                  </a:schemeClr>
                </a:solidFill>
              </a:defRPr>
            </a:lvl2pPr>
            <a:lvl3pPr marL="2926080" indent="0">
              <a:buNone/>
              <a:defRPr sz="5760">
                <a:solidFill>
                  <a:schemeClr val="tx1">
                    <a:tint val="75000"/>
                  </a:schemeClr>
                </a:solidFill>
              </a:defRPr>
            </a:lvl3pPr>
            <a:lvl4pPr marL="4389120" indent="0">
              <a:buNone/>
              <a:defRPr sz="5120">
                <a:solidFill>
                  <a:schemeClr val="tx1">
                    <a:tint val="75000"/>
                  </a:schemeClr>
                </a:solidFill>
              </a:defRPr>
            </a:lvl4pPr>
            <a:lvl5pPr marL="5852160" indent="0">
              <a:buNone/>
              <a:defRPr sz="5120">
                <a:solidFill>
                  <a:schemeClr val="tx1">
                    <a:tint val="75000"/>
                  </a:schemeClr>
                </a:solidFill>
              </a:defRPr>
            </a:lvl5pPr>
            <a:lvl6pPr marL="7315200" indent="0">
              <a:buNone/>
              <a:defRPr sz="5120">
                <a:solidFill>
                  <a:schemeClr val="tx1">
                    <a:tint val="75000"/>
                  </a:schemeClr>
                </a:solidFill>
              </a:defRPr>
            </a:lvl6pPr>
            <a:lvl7pPr marL="8778240" indent="0">
              <a:buNone/>
              <a:defRPr sz="5120">
                <a:solidFill>
                  <a:schemeClr val="tx1">
                    <a:tint val="75000"/>
                  </a:schemeClr>
                </a:solidFill>
              </a:defRPr>
            </a:lvl7pPr>
            <a:lvl8pPr marL="10241280" indent="0">
              <a:buNone/>
              <a:defRPr sz="5120">
                <a:solidFill>
                  <a:schemeClr val="tx1">
                    <a:tint val="75000"/>
                  </a:schemeClr>
                </a:solidFill>
              </a:defRPr>
            </a:lvl8pPr>
            <a:lvl9pPr marL="11704320" indent="0">
              <a:buNone/>
              <a:defRPr sz="512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135FA29-42B5-A84E-A31B-D3C5FC8E4E21}" type="datetimeFigureOut">
              <a:rPr lang="en-US" smtClean="0"/>
              <a:t>2/26/20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9C1394C-AF68-7247-9214-A7B2CE9EE590}" type="slidenum">
              <a:rPr lang="en-US" smtClean="0"/>
              <a:t>‹#›</a:t>
            </a:fld>
            <a:endParaRPr lang="en-US"/>
          </a:p>
        </p:txBody>
      </p:sp>
    </p:spTree>
    <p:extLst>
      <p:ext uri="{BB962C8B-B14F-4D97-AF65-F5344CB8AC3E}">
        <p14:creationId xmlns:p14="http://schemas.microsoft.com/office/powerpoint/2010/main" val="1991095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263140" y="5842000"/>
            <a:ext cx="13990320" cy="139242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6664940" y="5842000"/>
            <a:ext cx="13990320" cy="139242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135FA29-42B5-A84E-A31B-D3C5FC8E4E21}" type="datetimeFigureOut">
              <a:rPr lang="en-US" smtClean="0"/>
              <a:t>2/26/20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9C1394C-AF68-7247-9214-A7B2CE9EE590}" type="slidenum">
              <a:rPr lang="en-US" smtClean="0"/>
              <a:t>‹#›</a:t>
            </a:fld>
            <a:endParaRPr lang="en-US"/>
          </a:p>
        </p:txBody>
      </p:sp>
    </p:spTree>
    <p:extLst>
      <p:ext uri="{BB962C8B-B14F-4D97-AF65-F5344CB8AC3E}">
        <p14:creationId xmlns:p14="http://schemas.microsoft.com/office/powerpoint/2010/main" val="17146927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267428" y="1168405"/>
            <a:ext cx="28392120" cy="42418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2267431" y="5379722"/>
            <a:ext cx="13926024" cy="2636518"/>
          </a:xfrm>
        </p:spPr>
        <p:txBody>
          <a:bodyPr anchor="b"/>
          <a:lstStyle>
            <a:lvl1pPr marL="0" indent="0">
              <a:buNone/>
              <a:defRPr sz="7680" b="1"/>
            </a:lvl1pPr>
            <a:lvl2pPr marL="1463040" indent="0">
              <a:buNone/>
              <a:defRPr sz="6400" b="1"/>
            </a:lvl2pPr>
            <a:lvl3pPr marL="2926080" indent="0">
              <a:buNone/>
              <a:defRPr sz="5760" b="1"/>
            </a:lvl3pPr>
            <a:lvl4pPr marL="4389120" indent="0">
              <a:buNone/>
              <a:defRPr sz="5120" b="1"/>
            </a:lvl4pPr>
            <a:lvl5pPr marL="5852160" indent="0">
              <a:buNone/>
              <a:defRPr sz="5120" b="1"/>
            </a:lvl5pPr>
            <a:lvl6pPr marL="7315200" indent="0">
              <a:buNone/>
              <a:defRPr sz="5120" b="1"/>
            </a:lvl6pPr>
            <a:lvl7pPr marL="8778240" indent="0">
              <a:buNone/>
              <a:defRPr sz="5120" b="1"/>
            </a:lvl7pPr>
            <a:lvl8pPr marL="10241280" indent="0">
              <a:buNone/>
              <a:defRPr sz="5120" b="1"/>
            </a:lvl8pPr>
            <a:lvl9pPr marL="11704320" indent="0">
              <a:buNone/>
              <a:defRPr sz="5120" b="1"/>
            </a:lvl9pPr>
          </a:lstStyle>
          <a:p>
            <a:pPr lvl="0"/>
            <a:r>
              <a:rPr lang="en-US"/>
              <a:t>Click to edit Master text styles</a:t>
            </a:r>
          </a:p>
        </p:txBody>
      </p:sp>
      <p:sp>
        <p:nvSpPr>
          <p:cNvPr id="4" name="Content Placeholder 3"/>
          <p:cNvSpPr>
            <a:spLocks noGrp="1"/>
          </p:cNvSpPr>
          <p:nvPr>
            <p:ph sz="half" idx="2"/>
          </p:nvPr>
        </p:nvSpPr>
        <p:spPr>
          <a:xfrm>
            <a:off x="2267431" y="8016240"/>
            <a:ext cx="13926024" cy="117906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6664942" y="5379722"/>
            <a:ext cx="13994608" cy="2636518"/>
          </a:xfrm>
        </p:spPr>
        <p:txBody>
          <a:bodyPr anchor="b"/>
          <a:lstStyle>
            <a:lvl1pPr marL="0" indent="0">
              <a:buNone/>
              <a:defRPr sz="7680" b="1"/>
            </a:lvl1pPr>
            <a:lvl2pPr marL="1463040" indent="0">
              <a:buNone/>
              <a:defRPr sz="6400" b="1"/>
            </a:lvl2pPr>
            <a:lvl3pPr marL="2926080" indent="0">
              <a:buNone/>
              <a:defRPr sz="5760" b="1"/>
            </a:lvl3pPr>
            <a:lvl4pPr marL="4389120" indent="0">
              <a:buNone/>
              <a:defRPr sz="5120" b="1"/>
            </a:lvl4pPr>
            <a:lvl5pPr marL="5852160" indent="0">
              <a:buNone/>
              <a:defRPr sz="5120" b="1"/>
            </a:lvl5pPr>
            <a:lvl6pPr marL="7315200" indent="0">
              <a:buNone/>
              <a:defRPr sz="5120" b="1"/>
            </a:lvl6pPr>
            <a:lvl7pPr marL="8778240" indent="0">
              <a:buNone/>
              <a:defRPr sz="5120" b="1"/>
            </a:lvl7pPr>
            <a:lvl8pPr marL="10241280" indent="0">
              <a:buNone/>
              <a:defRPr sz="5120" b="1"/>
            </a:lvl8pPr>
            <a:lvl9pPr marL="11704320" indent="0">
              <a:buNone/>
              <a:defRPr sz="5120" b="1"/>
            </a:lvl9pPr>
          </a:lstStyle>
          <a:p>
            <a:pPr lvl="0"/>
            <a:r>
              <a:rPr lang="en-US"/>
              <a:t>Click to edit Master text styles</a:t>
            </a:r>
          </a:p>
        </p:txBody>
      </p:sp>
      <p:sp>
        <p:nvSpPr>
          <p:cNvPr id="6" name="Content Placeholder 5"/>
          <p:cNvSpPr>
            <a:spLocks noGrp="1"/>
          </p:cNvSpPr>
          <p:nvPr>
            <p:ph sz="quarter" idx="4"/>
          </p:nvPr>
        </p:nvSpPr>
        <p:spPr>
          <a:xfrm>
            <a:off x="16664942" y="8016240"/>
            <a:ext cx="13994608" cy="117906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135FA29-42B5-A84E-A31B-D3C5FC8E4E21}" type="datetimeFigureOut">
              <a:rPr lang="en-US" smtClean="0"/>
              <a:t>2/26/20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9C1394C-AF68-7247-9214-A7B2CE9EE590}" type="slidenum">
              <a:rPr lang="en-US" smtClean="0"/>
              <a:t>‹#›</a:t>
            </a:fld>
            <a:endParaRPr lang="en-US"/>
          </a:p>
        </p:txBody>
      </p:sp>
    </p:spTree>
    <p:extLst>
      <p:ext uri="{BB962C8B-B14F-4D97-AF65-F5344CB8AC3E}">
        <p14:creationId xmlns:p14="http://schemas.microsoft.com/office/powerpoint/2010/main" val="1799033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135FA29-42B5-A84E-A31B-D3C5FC8E4E21}" type="datetimeFigureOut">
              <a:rPr lang="en-US" smtClean="0"/>
              <a:t>2/26/20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9C1394C-AF68-7247-9214-A7B2CE9EE590}" type="slidenum">
              <a:rPr lang="en-US" smtClean="0"/>
              <a:t>‹#›</a:t>
            </a:fld>
            <a:endParaRPr lang="en-US"/>
          </a:p>
        </p:txBody>
      </p:sp>
    </p:spTree>
    <p:extLst>
      <p:ext uri="{BB962C8B-B14F-4D97-AF65-F5344CB8AC3E}">
        <p14:creationId xmlns:p14="http://schemas.microsoft.com/office/powerpoint/2010/main" val="15556897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35FA29-42B5-A84E-A31B-D3C5FC8E4E21}" type="datetimeFigureOut">
              <a:rPr lang="en-US" smtClean="0"/>
              <a:t>2/26/20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9C1394C-AF68-7247-9214-A7B2CE9EE590}" type="slidenum">
              <a:rPr lang="en-US" smtClean="0"/>
              <a:t>‹#›</a:t>
            </a:fld>
            <a:endParaRPr lang="en-US"/>
          </a:p>
        </p:txBody>
      </p:sp>
    </p:spTree>
    <p:extLst>
      <p:ext uri="{BB962C8B-B14F-4D97-AF65-F5344CB8AC3E}">
        <p14:creationId xmlns:p14="http://schemas.microsoft.com/office/powerpoint/2010/main" val="13441658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67428" y="1463040"/>
            <a:ext cx="10617041" cy="5120640"/>
          </a:xfrm>
        </p:spPr>
        <p:txBody>
          <a:bodyPr anchor="b"/>
          <a:lstStyle>
            <a:lvl1pPr>
              <a:defRPr sz="10240"/>
            </a:lvl1pPr>
          </a:lstStyle>
          <a:p>
            <a:r>
              <a:rPr lang="en-US"/>
              <a:t>Click to edit Master title style</a:t>
            </a:r>
            <a:endParaRPr lang="en-US" dirty="0"/>
          </a:p>
        </p:txBody>
      </p:sp>
      <p:sp>
        <p:nvSpPr>
          <p:cNvPr id="3" name="Content Placeholder 2"/>
          <p:cNvSpPr>
            <a:spLocks noGrp="1"/>
          </p:cNvSpPr>
          <p:nvPr>
            <p:ph idx="1"/>
          </p:nvPr>
        </p:nvSpPr>
        <p:spPr>
          <a:xfrm>
            <a:off x="13994608" y="3159765"/>
            <a:ext cx="16664940" cy="15595600"/>
          </a:xfrm>
        </p:spPr>
        <p:txBody>
          <a:bodyPr/>
          <a:lstStyle>
            <a:lvl1pPr>
              <a:defRPr sz="10240"/>
            </a:lvl1pPr>
            <a:lvl2pPr>
              <a:defRPr sz="8960"/>
            </a:lvl2pPr>
            <a:lvl3pPr>
              <a:defRPr sz="7680"/>
            </a:lvl3pPr>
            <a:lvl4pPr>
              <a:defRPr sz="6400"/>
            </a:lvl4pPr>
            <a:lvl5pPr>
              <a:defRPr sz="6400"/>
            </a:lvl5pPr>
            <a:lvl6pPr>
              <a:defRPr sz="6400"/>
            </a:lvl6pPr>
            <a:lvl7pPr>
              <a:defRPr sz="6400"/>
            </a:lvl7pPr>
            <a:lvl8pPr>
              <a:defRPr sz="6400"/>
            </a:lvl8pPr>
            <a:lvl9pPr>
              <a:defRPr sz="6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267428" y="6583680"/>
            <a:ext cx="10617041" cy="12197082"/>
          </a:xfrm>
        </p:spPr>
        <p:txBody>
          <a:bodyPr/>
          <a:lstStyle>
            <a:lvl1pPr marL="0" indent="0">
              <a:buNone/>
              <a:defRPr sz="5120"/>
            </a:lvl1pPr>
            <a:lvl2pPr marL="1463040" indent="0">
              <a:buNone/>
              <a:defRPr sz="4480"/>
            </a:lvl2pPr>
            <a:lvl3pPr marL="2926080" indent="0">
              <a:buNone/>
              <a:defRPr sz="3840"/>
            </a:lvl3pPr>
            <a:lvl4pPr marL="4389120" indent="0">
              <a:buNone/>
              <a:defRPr sz="3200"/>
            </a:lvl4pPr>
            <a:lvl5pPr marL="5852160" indent="0">
              <a:buNone/>
              <a:defRPr sz="3200"/>
            </a:lvl5pPr>
            <a:lvl6pPr marL="7315200" indent="0">
              <a:buNone/>
              <a:defRPr sz="3200"/>
            </a:lvl6pPr>
            <a:lvl7pPr marL="8778240" indent="0">
              <a:buNone/>
              <a:defRPr sz="3200"/>
            </a:lvl7pPr>
            <a:lvl8pPr marL="10241280" indent="0">
              <a:buNone/>
              <a:defRPr sz="3200"/>
            </a:lvl8pPr>
            <a:lvl9pPr marL="11704320" indent="0">
              <a:buNone/>
              <a:defRPr sz="3200"/>
            </a:lvl9pPr>
          </a:lstStyle>
          <a:p>
            <a:pPr lvl="0"/>
            <a:r>
              <a:rPr lang="en-US"/>
              <a:t>Click to edit Master text styles</a:t>
            </a:r>
          </a:p>
        </p:txBody>
      </p:sp>
      <p:sp>
        <p:nvSpPr>
          <p:cNvPr id="5" name="Date Placeholder 4"/>
          <p:cNvSpPr>
            <a:spLocks noGrp="1"/>
          </p:cNvSpPr>
          <p:nvPr>
            <p:ph type="dt" sz="half" idx="10"/>
          </p:nvPr>
        </p:nvSpPr>
        <p:spPr/>
        <p:txBody>
          <a:bodyPr/>
          <a:lstStyle/>
          <a:p>
            <a:fld id="{F135FA29-42B5-A84E-A31B-D3C5FC8E4E21}" type="datetimeFigureOut">
              <a:rPr lang="en-US" smtClean="0"/>
              <a:t>2/26/20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9C1394C-AF68-7247-9214-A7B2CE9EE590}" type="slidenum">
              <a:rPr lang="en-US" smtClean="0"/>
              <a:t>‹#›</a:t>
            </a:fld>
            <a:endParaRPr lang="en-US"/>
          </a:p>
        </p:txBody>
      </p:sp>
    </p:spTree>
    <p:extLst>
      <p:ext uri="{BB962C8B-B14F-4D97-AF65-F5344CB8AC3E}">
        <p14:creationId xmlns:p14="http://schemas.microsoft.com/office/powerpoint/2010/main" val="34097936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67428" y="1463040"/>
            <a:ext cx="10617041" cy="5120640"/>
          </a:xfrm>
        </p:spPr>
        <p:txBody>
          <a:bodyPr anchor="b"/>
          <a:lstStyle>
            <a:lvl1pPr>
              <a:defRPr sz="1024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994608" y="3159765"/>
            <a:ext cx="16664940" cy="15595600"/>
          </a:xfrm>
        </p:spPr>
        <p:txBody>
          <a:bodyPr anchor="t"/>
          <a:lstStyle>
            <a:lvl1pPr marL="0" indent="0">
              <a:buNone/>
              <a:defRPr sz="10240"/>
            </a:lvl1pPr>
            <a:lvl2pPr marL="1463040" indent="0">
              <a:buNone/>
              <a:defRPr sz="8960"/>
            </a:lvl2pPr>
            <a:lvl3pPr marL="2926080" indent="0">
              <a:buNone/>
              <a:defRPr sz="7680"/>
            </a:lvl3pPr>
            <a:lvl4pPr marL="4389120" indent="0">
              <a:buNone/>
              <a:defRPr sz="6400"/>
            </a:lvl4pPr>
            <a:lvl5pPr marL="5852160" indent="0">
              <a:buNone/>
              <a:defRPr sz="6400"/>
            </a:lvl5pPr>
            <a:lvl6pPr marL="7315200" indent="0">
              <a:buNone/>
              <a:defRPr sz="6400"/>
            </a:lvl6pPr>
            <a:lvl7pPr marL="8778240" indent="0">
              <a:buNone/>
              <a:defRPr sz="6400"/>
            </a:lvl7pPr>
            <a:lvl8pPr marL="10241280" indent="0">
              <a:buNone/>
              <a:defRPr sz="6400"/>
            </a:lvl8pPr>
            <a:lvl9pPr marL="11704320" indent="0">
              <a:buNone/>
              <a:defRPr sz="6400"/>
            </a:lvl9pPr>
          </a:lstStyle>
          <a:p>
            <a:r>
              <a:rPr lang="en-US"/>
              <a:t>Click icon to add picture</a:t>
            </a:r>
            <a:endParaRPr lang="en-US" dirty="0"/>
          </a:p>
        </p:txBody>
      </p:sp>
      <p:sp>
        <p:nvSpPr>
          <p:cNvPr id="4" name="Text Placeholder 3"/>
          <p:cNvSpPr>
            <a:spLocks noGrp="1"/>
          </p:cNvSpPr>
          <p:nvPr>
            <p:ph type="body" sz="half" idx="2"/>
          </p:nvPr>
        </p:nvSpPr>
        <p:spPr>
          <a:xfrm>
            <a:off x="2267428" y="6583680"/>
            <a:ext cx="10617041" cy="12197082"/>
          </a:xfrm>
        </p:spPr>
        <p:txBody>
          <a:bodyPr/>
          <a:lstStyle>
            <a:lvl1pPr marL="0" indent="0">
              <a:buNone/>
              <a:defRPr sz="5120"/>
            </a:lvl1pPr>
            <a:lvl2pPr marL="1463040" indent="0">
              <a:buNone/>
              <a:defRPr sz="4480"/>
            </a:lvl2pPr>
            <a:lvl3pPr marL="2926080" indent="0">
              <a:buNone/>
              <a:defRPr sz="3840"/>
            </a:lvl3pPr>
            <a:lvl4pPr marL="4389120" indent="0">
              <a:buNone/>
              <a:defRPr sz="3200"/>
            </a:lvl4pPr>
            <a:lvl5pPr marL="5852160" indent="0">
              <a:buNone/>
              <a:defRPr sz="3200"/>
            </a:lvl5pPr>
            <a:lvl6pPr marL="7315200" indent="0">
              <a:buNone/>
              <a:defRPr sz="3200"/>
            </a:lvl6pPr>
            <a:lvl7pPr marL="8778240" indent="0">
              <a:buNone/>
              <a:defRPr sz="3200"/>
            </a:lvl7pPr>
            <a:lvl8pPr marL="10241280" indent="0">
              <a:buNone/>
              <a:defRPr sz="3200"/>
            </a:lvl8pPr>
            <a:lvl9pPr marL="11704320" indent="0">
              <a:buNone/>
              <a:defRPr sz="3200"/>
            </a:lvl9pPr>
          </a:lstStyle>
          <a:p>
            <a:pPr lvl="0"/>
            <a:r>
              <a:rPr lang="en-US"/>
              <a:t>Click to edit Master text styles</a:t>
            </a:r>
          </a:p>
        </p:txBody>
      </p:sp>
      <p:sp>
        <p:nvSpPr>
          <p:cNvPr id="5" name="Date Placeholder 4"/>
          <p:cNvSpPr>
            <a:spLocks noGrp="1"/>
          </p:cNvSpPr>
          <p:nvPr>
            <p:ph type="dt" sz="half" idx="10"/>
          </p:nvPr>
        </p:nvSpPr>
        <p:spPr/>
        <p:txBody>
          <a:bodyPr/>
          <a:lstStyle/>
          <a:p>
            <a:fld id="{F135FA29-42B5-A84E-A31B-D3C5FC8E4E21}" type="datetimeFigureOut">
              <a:rPr lang="en-US" smtClean="0"/>
              <a:t>2/26/20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9C1394C-AF68-7247-9214-A7B2CE9EE590}" type="slidenum">
              <a:rPr lang="en-US" smtClean="0"/>
              <a:t>‹#›</a:t>
            </a:fld>
            <a:endParaRPr lang="en-US"/>
          </a:p>
        </p:txBody>
      </p:sp>
    </p:spTree>
    <p:extLst>
      <p:ext uri="{BB962C8B-B14F-4D97-AF65-F5344CB8AC3E}">
        <p14:creationId xmlns:p14="http://schemas.microsoft.com/office/powerpoint/2010/main" val="39931171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135FA29-42B5-A84E-A31B-D3C5FC8E4E21}" type="datetimeFigureOut">
              <a:rPr lang="en-US" smtClean="0"/>
              <a:t>2/26/20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9C1394C-AF68-7247-9214-A7B2CE9EE590}" type="slidenum">
              <a:rPr lang="en-US" smtClean="0"/>
              <a:t>‹#›</a:t>
            </a:fld>
            <a:endParaRPr lang="en-US"/>
          </a:p>
        </p:txBody>
      </p:sp>
    </p:spTree>
    <p:extLst>
      <p:ext uri="{BB962C8B-B14F-4D97-AF65-F5344CB8AC3E}">
        <p14:creationId xmlns:p14="http://schemas.microsoft.com/office/powerpoint/2010/main" val="20017908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3557232" y="1168400"/>
            <a:ext cx="7098030" cy="1859788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63142" y="1168400"/>
            <a:ext cx="20882610" cy="1859788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135FA29-42B5-A84E-A31B-D3C5FC8E4E21}" type="datetimeFigureOut">
              <a:rPr lang="en-US" smtClean="0"/>
              <a:t>2/26/20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9C1394C-AF68-7247-9214-A7B2CE9EE590}" type="slidenum">
              <a:rPr lang="en-US" smtClean="0"/>
              <a:t>‹#›</a:t>
            </a:fld>
            <a:endParaRPr lang="en-US"/>
          </a:p>
        </p:txBody>
      </p:sp>
    </p:spTree>
    <p:extLst>
      <p:ext uri="{BB962C8B-B14F-4D97-AF65-F5344CB8AC3E}">
        <p14:creationId xmlns:p14="http://schemas.microsoft.com/office/powerpoint/2010/main" val="9291852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63140" y="1168405"/>
            <a:ext cx="28392120" cy="42418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63140" y="5842000"/>
            <a:ext cx="28392120" cy="1392428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263140" y="20340325"/>
            <a:ext cx="7406640" cy="1168400"/>
          </a:xfrm>
          <a:prstGeom prst="rect">
            <a:avLst/>
          </a:prstGeom>
        </p:spPr>
        <p:txBody>
          <a:bodyPr vert="horz" lIns="91440" tIns="45720" rIns="91440" bIns="45720" rtlCol="0" anchor="ctr"/>
          <a:lstStyle>
            <a:lvl1pPr algn="l">
              <a:defRPr sz="3840">
                <a:solidFill>
                  <a:schemeClr val="tx1">
                    <a:tint val="75000"/>
                  </a:schemeClr>
                </a:solidFill>
              </a:defRPr>
            </a:lvl1pPr>
          </a:lstStyle>
          <a:p>
            <a:fld id="{F135FA29-42B5-A84E-A31B-D3C5FC8E4E21}" type="datetimeFigureOut">
              <a:rPr lang="en-US" smtClean="0"/>
              <a:t>2/26/20</a:t>
            </a:fld>
            <a:endParaRPr lang="en-US"/>
          </a:p>
        </p:txBody>
      </p:sp>
      <p:sp>
        <p:nvSpPr>
          <p:cNvPr id="5" name="Footer Placeholder 4"/>
          <p:cNvSpPr>
            <a:spLocks noGrp="1"/>
          </p:cNvSpPr>
          <p:nvPr>
            <p:ph type="ftr" sz="quarter" idx="3"/>
          </p:nvPr>
        </p:nvSpPr>
        <p:spPr>
          <a:xfrm>
            <a:off x="10904220" y="20340325"/>
            <a:ext cx="11109960" cy="1168400"/>
          </a:xfrm>
          <a:prstGeom prst="rect">
            <a:avLst/>
          </a:prstGeom>
        </p:spPr>
        <p:txBody>
          <a:bodyPr vert="horz" lIns="91440" tIns="45720" rIns="91440" bIns="45720" rtlCol="0" anchor="ctr"/>
          <a:lstStyle>
            <a:lvl1pPr algn="ctr">
              <a:defRPr sz="384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3248620" y="20340325"/>
            <a:ext cx="7406640" cy="1168400"/>
          </a:xfrm>
          <a:prstGeom prst="rect">
            <a:avLst/>
          </a:prstGeom>
        </p:spPr>
        <p:txBody>
          <a:bodyPr vert="horz" lIns="91440" tIns="45720" rIns="91440" bIns="45720" rtlCol="0" anchor="ctr"/>
          <a:lstStyle>
            <a:lvl1pPr algn="r">
              <a:defRPr sz="3840">
                <a:solidFill>
                  <a:schemeClr val="tx1">
                    <a:tint val="75000"/>
                  </a:schemeClr>
                </a:solidFill>
              </a:defRPr>
            </a:lvl1pPr>
          </a:lstStyle>
          <a:p>
            <a:fld id="{99C1394C-AF68-7247-9214-A7B2CE9EE590}" type="slidenum">
              <a:rPr lang="en-US" smtClean="0"/>
              <a:t>‹#›</a:t>
            </a:fld>
            <a:endParaRPr lang="en-US"/>
          </a:p>
        </p:txBody>
      </p:sp>
    </p:spTree>
    <p:extLst>
      <p:ext uri="{BB962C8B-B14F-4D97-AF65-F5344CB8AC3E}">
        <p14:creationId xmlns:p14="http://schemas.microsoft.com/office/powerpoint/2010/main" val="218901997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2926080" rtl="0" eaLnBrk="1" latinLnBrk="0" hangingPunct="1">
        <a:lnSpc>
          <a:spcPct val="90000"/>
        </a:lnSpc>
        <a:spcBef>
          <a:spcPct val="0"/>
        </a:spcBef>
        <a:buNone/>
        <a:defRPr sz="14080" kern="1200">
          <a:solidFill>
            <a:schemeClr val="tx1"/>
          </a:solidFill>
          <a:latin typeface="+mj-lt"/>
          <a:ea typeface="+mj-ea"/>
          <a:cs typeface="+mj-cs"/>
        </a:defRPr>
      </a:lvl1pPr>
    </p:titleStyle>
    <p:bodyStyle>
      <a:lvl1pPr marL="731520" indent="-731520" algn="l" defTabSz="2926080" rtl="0" eaLnBrk="1" latinLnBrk="0" hangingPunct="1">
        <a:lnSpc>
          <a:spcPct val="90000"/>
        </a:lnSpc>
        <a:spcBef>
          <a:spcPts val="3200"/>
        </a:spcBef>
        <a:buFont typeface="Arial" panose="020B0604020202020204" pitchFamily="34" charset="0"/>
        <a:buChar char="•"/>
        <a:defRPr sz="8960" kern="1200">
          <a:solidFill>
            <a:schemeClr val="tx1"/>
          </a:solidFill>
          <a:latin typeface="+mn-lt"/>
          <a:ea typeface="+mn-ea"/>
          <a:cs typeface="+mn-cs"/>
        </a:defRPr>
      </a:lvl1pPr>
      <a:lvl2pPr marL="2194560" indent="-731520" algn="l" defTabSz="2926080" rtl="0" eaLnBrk="1" latinLnBrk="0" hangingPunct="1">
        <a:lnSpc>
          <a:spcPct val="90000"/>
        </a:lnSpc>
        <a:spcBef>
          <a:spcPts val="1600"/>
        </a:spcBef>
        <a:buFont typeface="Arial" panose="020B0604020202020204" pitchFamily="34" charset="0"/>
        <a:buChar char="•"/>
        <a:defRPr sz="7680" kern="1200">
          <a:solidFill>
            <a:schemeClr val="tx1"/>
          </a:solidFill>
          <a:latin typeface="+mn-lt"/>
          <a:ea typeface="+mn-ea"/>
          <a:cs typeface="+mn-cs"/>
        </a:defRPr>
      </a:lvl2pPr>
      <a:lvl3pPr marL="3657600" indent="-731520" algn="l" defTabSz="2926080" rtl="0" eaLnBrk="1" latinLnBrk="0" hangingPunct="1">
        <a:lnSpc>
          <a:spcPct val="90000"/>
        </a:lnSpc>
        <a:spcBef>
          <a:spcPts val="1600"/>
        </a:spcBef>
        <a:buFont typeface="Arial" panose="020B0604020202020204" pitchFamily="34" charset="0"/>
        <a:buChar char="•"/>
        <a:defRPr sz="6400" kern="1200">
          <a:solidFill>
            <a:schemeClr val="tx1"/>
          </a:solidFill>
          <a:latin typeface="+mn-lt"/>
          <a:ea typeface="+mn-ea"/>
          <a:cs typeface="+mn-cs"/>
        </a:defRPr>
      </a:lvl3pPr>
      <a:lvl4pPr marL="5120640" indent="-731520" algn="l" defTabSz="2926080" rtl="0" eaLnBrk="1" latinLnBrk="0" hangingPunct="1">
        <a:lnSpc>
          <a:spcPct val="90000"/>
        </a:lnSpc>
        <a:spcBef>
          <a:spcPts val="1600"/>
        </a:spcBef>
        <a:buFont typeface="Arial" panose="020B0604020202020204" pitchFamily="34" charset="0"/>
        <a:buChar char="•"/>
        <a:defRPr sz="5760" kern="1200">
          <a:solidFill>
            <a:schemeClr val="tx1"/>
          </a:solidFill>
          <a:latin typeface="+mn-lt"/>
          <a:ea typeface="+mn-ea"/>
          <a:cs typeface="+mn-cs"/>
        </a:defRPr>
      </a:lvl4pPr>
      <a:lvl5pPr marL="6583680" indent="-731520" algn="l" defTabSz="2926080" rtl="0" eaLnBrk="1" latinLnBrk="0" hangingPunct="1">
        <a:lnSpc>
          <a:spcPct val="90000"/>
        </a:lnSpc>
        <a:spcBef>
          <a:spcPts val="1600"/>
        </a:spcBef>
        <a:buFont typeface="Arial" panose="020B0604020202020204" pitchFamily="34" charset="0"/>
        <a:buChar char="•"/>
        <a:defRPr sz="5760" kern="1200">
          <a:solidFill>
            <a:schemeClr val="tx1"/>
          </a:solidFill>
          <a:latin typeface="+mn-lt"/>
          <a:ea typeface="+mn-ea"/>
          <a:cs typeface="+mn-cs"/>
        </a:defRPr>
      </a:lvl5pPr>
      <a:lvl6pPr marL="8046720" indent="-731520" algn="l" defTabSz="2926080" rtl="0" eaLnBrk="1" latinLnBrk="0" hangingPunct="1">
        <a:lnSpc>
          <a:spcPct val="90000"/>
        </a:lnSpc>
        <a:spcBef>
          <a:spcPts val="1600"/>
        </a:spcBef>
        <a:buFont typeface="Arial" panose="020B0604020202020204" pitchFamily="34" charset="0"/>
        <a:buChar char="•"/>
        <a:defRPr sz="5760" kern="1200">
          <a:solidFill>
            <a:schemeClr val="tx1"/>
          </a:solidFill>
          <a:latin typeface="+mn-lt"/>
          <a:ea typeface="+mn-ea"/>
          <a:cs typeface="+mn-cs"/>
        </a:defRPr>
      </a:lvl6pPr>
      <a:lvl7pPr marL="9509760" indent="-731520" algn="l" defTabSz="2926080" rtl="0" eaLnBrk="1" latinLnBrk="0" hangingPunct="1">
        <a:lnSpc>
          <a:spcPct val="90000"/>
        </a:lnSpc>
        <a:spcBef>
          <a:spcPts val="1600"/>
        </a:spcBef>
        <a:buFont typeface="Arial" panose="020B0604020202020204" pitchFamily="34" charset="0"/>
        <a:buChar char="•"/>
        <a:defRPr sz="5760" kern="1200">
          <a:solidFill>
            <a:schemeClr val="tx1"/>
          </a:solidFill>
          <a:latin typeface="+mn-lt"/>
          <a:ea typeface="+mn-ea"/>
          <a:cs typeface="+mn-cs"/>
        </a:defRPr>
      </a:lvl7pPr>
      <a:lvl8pPr marL="10972800" indent="-731520" algn="l" defTabSz="2926080" rtl="0" eaLnBrk="1" latinLnBrk="0" hangingPunct="1">
        <a:lnSpc>
          <a:spcPct val="90000"/>
        </a:lnSpc>
        <a:spcBef>
          <a:spcPts val="1600"/>
        </a:spcBef>
        <a:buFont typeface="Arial" panose="020B0604020202020204" pitchFamily="34" charset="0"/>
        <a:buChar char="•"/>
        <a:defRPr sz="5760" kern="1200">
          <a:solidFill>
            <a:schemeClr val="tx1"/>
          </a:solidFill>
          <a:latin typeface="+mn-lt"/>
          <a:ea typeface="+mn-ea"/>
          <a:cs typeface="+mn-cs"/>
        </a:defRPr>
      </a:lvl8pPr>
      <a:lvl9pPr marL="12435840" indent="-731520" algn="l" defTabSz="2926080" rtl="0" eaLnBrk="1" latinLnBrk="0" hangingPunct="1">
        <a:lnSpc>
          <a:spcPct val="90000"/>
        </a:lnSpc>
        <a:spcBef>
          <a:spcPts val="1600"/>
        </a:spcBef>
        <a:buFont typeface="Arial" panose="020B0604020202020204" pitchFamily="34" charset="0"/>
        <a:buChar char="•"/>
        <a:defRPr sz="5760" kern="1200">
          <a:solidFill>
            <a:schemeClr val="tx1"/>
          </a:solidFill>
          <a:latin typeface="+mn-lt"/>
          <a:ea typeface="+mn-ea"/>
          <a:cs typeface="+mn-cs"/>
        </a:defRPr>
      </a:lvl9pPr>
    </p:bodyStyle>
    <p:otherStyle>
      <a:defPPr>
        <a:defRPr lang="en-US"/>
      </a:defPPr>
      <a:lvl1pPr marL="0" algn="l" defTabSz="2926080" rtl="0" eaLnBrk="1" latinLnBrk="0" hangingPunct="1">
        <a:defRPr sz="5760" kern="1200">
          <a:solidFill>
            <a:schemeClr val="tx1"/>
          </a:solidFill>
          <a:latin typeface="+mn-lt"/>
          <a:ea typeface="+mn-ea"/>
          <a:cs typeface="+mn-cs"/>
        </a:defRPr>
      </a:lvl1pPr>
      <a:lvl2pPr marL="1463040" algn="l" defTabSz="2926080" rtl="0" eaLnBrk="1" latinLnBrk="0" hangingPunct="1">
        <a:defRPr sz="5760" kern="1200">
          <a:solidFill>
            <a:schemeClr val="tx1"/>
          </a:solidFill>
          <a:latin typeface="+mn-lt"/>
          <a:ea typeface="+mn-ea"/>
          <a:cs typeface="+mn-cs"/>
        </a:defRPr>
      </a:lvl2pPr>
      <a:lvl3pPr marL="2926080" algn="l" defTabSz="2926080" rtl="0" eaLnBrk="1" latinLnBrk="0" hangingPunct="1">
        <a:defRPr sz="5760" kern="1200">
          <a:solidFill>
            <a:schemeClr val="tx1"/>
          </a:solidFill>
          <a:latin typeface="+mn-lt"/>
          <a:ea typeface="+mn-ea"/>
          <a:cs typeface="+mn-cs"/>
        </a:defRPr>
      </a:lvl3pPr>
      <a:lvl4pPr marL="4389120" algn="l" defTabSz="2926080" rtl="0" eaLnBrk="1" latinLnBrk="0" hangingPunct="1">
        <a:defRPr sz="5760" kern="1200">
          <a:solidFill>
            <a:schemeClr val="tx1"/>
          </a:solidFill>
          <a:latin typeface="+mn-lt"/>
          <a:ea typeface="+mn-ea"/>
          <a:cs typeface="+mn-cs"/>
        </a:defRPr>
      </a:lvl4pPr>
      <a:lvl5pPr marL="5852160" algn="l" defTabSz="2926080" rtl="0" eaLnBrk="1" latinLnBrk="0" hangingPunct="1">
        <a:defRPr sz="5760" kern="1200">
          <a:solidFill>
            <a:schemeClr val="tx1"/>
          </a:solidFill>
          <a:latin typeface="+mn-lt"/>
          <a:ea typeface="+mn-ea"/>
          <a:cs typeface="+mn-cs"/>
        </a:defRPr>
      </a:lvl5pPr>
      <a:lvl6pPr marL="7315200" algn="l" defTabSz="2926080" rtl="0" eaLnBrk="1" latinLnBrk="0" hangingPunct="1">
        <a:defRPr sz="5760" kern="1200">
          <a:solidFill>
            <a:schemeClr val="tx1"/>
          </a:solidFill>
          <a:latin typeface="+mn-lt"/>
          <a:ea typeface="+mn-ea"/>
          <a:cs typeface="+mn-cs"/>
        </a:defRPr>
      </a:lvl6pPr>
      <a:lvl7pPr marL="8778240" algn="l" defTabSz="2926080" rtl="0" eaLnBrk="1" latinLnBrk="0" hangingPunct="1">
        <a:defRPr sz="5760" kern="1200">
          <a:solidFill>
            <a:schemeClr val="tx1"/>
          </a:solidFill>
          <a:latin typeface="+mn-lt"/>
          <a:ea typeface="+mn-ea"/>
          <a:cs typeface="+mn-cs"/>
        </a:defRPr>
      </a:lvl7pPr>
      <a:lvl8pPr marL="10241280" algn="l" defTabSz="2926080" rtl="0" eaLnBrk="1" latinLnBrk="0" hangingPunct="1">
        <a:defRPr sz="5760" kern="1200">
          <a:solidFill>
            <a:schemeClr val="tx1"/>
          </a:solidFill>
          <a:latin typeface="+mn-lt"/>
          <a:ea typeface="+mn-ea"/>
          <a:cs typeface="+mn-cs"/>
        </a:defRPr>
      </a:lvl8pPr>
      <a:lvl9pPr marL="11704320" algn="l" defTabSz="2926080" rtl="0" eaLnBrk="1" latinLnBrk="0" hangingPunct="1">
        <a:defRPr sz="57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2.jpeg"/><Relationship Id="rId7" Type="http://schemas.openxmlformats.org/officeDocument/2006/relationships/hyperlink" Target="https://www.brewersfriend.com/homebrew/recipe/calculator" TargetMode="External"/><Relationship Id="rId12" Type="http://schemas.openxmlformats.org/officeDocument/2006/relationships/image" Target="../media/image10.pn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jpeg"/><Relationship Id="rId11" Type="http://schemas.openxmlformats.org/officeDocument/2006/relationships/image" Target="../media/image9.png"/><Relationship Id="rId5" Type="http://schemas.openxmlformats.org/officeDocument/2006/relationships/image" Target="../media/image4.jpeg"/><Relationship Id="rId10" Type="http://schemas.openxmlformats.org/officeDocument/2006/relationships/image" Target="../media/image8.jpeg"/><Relationship Id="rId4" Type="http://schemas.openxmlformats.org/officeDocument/2006/relationships/image" Target="../media/image3.jpeg"/><Relationship Id="rId9" Type="http://schemas.openxmlformats.org/officeDocument/2006/relationships/image" Target="../media/image7.jp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lumMod val="65000"/>
            <a:lumOff val="35000"/>
          </a:schemeClr>
        </a:solidFill>
        <a:effectLst/>
      </p:bgPr>
    </p:bg>
    <p:spTree>
      <p:nvGrpSpPr>
        <p:cNvPr id="1" name=""/>
        <p:cNvGrpSpPr/>
        <p:nvPr/>
      </p:nvGrpSpPr>
      <p:grpSpPr>
        <a:xfrm>
          <a:off x="0" y="0"/>
          <a:ext cx="0" cy="0"/>
          <a:chOff x="0" y="0"/>
          <a:chExt cx="0" cy="0"/>
        </a:xfrm>
      </p:grpSpPr>
      <p:sp>
        <p:nvSpPr>
          <p:cNvPr id="110" name="Rectangle 109">
            <a:extLst>
              <a:ext uri="{FF2B5EF4-FFF2-40B4-BE49-F238E27FC236}">
                <a16:creationId xmlns:a16="http://schemas.microsoft.com/office/drawing/2014/main" id="{19960509-9B27-5B42-B85D-8BE397723A42}"/>
              </a:ext>
            </a:extLst>
          </p:cNvPr>
          <p:cNvSpPr/>
          <p:nvPr/>
        </p:nvSpPr>
        <p:spPr>
          <a:xfrm>
            <a:off x="0" y="20341231"/>
            <a:ext cx="32918400" cy="140091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3" name="Rectangle 82">
            <a:extLst>
              <a:ext uri="{FF2B5EF4-FFF2-40B4-BE49-F238E27FC236}">
                <a16:creationId xmlns:a16="http://schemas.microsoft.com/office/drawing/2014/main" id="{E1DF2114-DDB8-A44B-A8F8-659A25A49AC5}"/>
              </a:ext>
            </a:extLst>
          </p:cNvPr>
          <p:cNvSpPr/>
          <p:nvPr/>
        </p:nvSpPr>
        <p:spPr>
          <a:xfrm>
            <a:off x="0" y="808892"/>
            <a:ext cx="32918400" cy="916185"/>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0D80A66-0384-1848-A7C4-30CA3C8360F3}"/>
              </a:ext>
            </a:extLst>
          </p:cNvPr>
          <p:cNvSpPr txBox="1"/>
          <p:nvPr/>
        </p:nvSpPr>
        <p:spPr>
          <a:xfrm>
            <a:off x="240457" y="20645747"/>
            <a:ext cx="4377206" cy="923330"/>
          </a:xfrm>
          <a:prstGeom prst="rect">
            <a:avLst/>
          </a:prstGeom>
          <a:noFill/>
        </p:spPr>
        <p:txBody>
          <a:bodyPr wrap="square" rtlCol="0">
            <a:spAutoFit/>
          </a:bodyPr>
          <a:lstStyle/>
          <a:p>
            <a:r>
              <a:rPr lang="en-US" sz="5400" dirty="0">
                <a:solidFill>
                  <a:schemeClr val="tx1">
                    <a:lumMod val="65000"/>
                    <a:lumOff val="35000"/>
                  </a:schemeClr>
                </a:solidFill>
              </a:rPr>
              <a:t>Seaweed Hub</a:t>
            </a:r>
          </a:p>
        </p:txBody>
      </p:sp>
      <p:grpSp>
        <p:nvGrpSpPr>
          <p:cNvPr id="67" name="Group 66">
            <a:extLst>
              <a:ext uri="{FF2B5EF4-FFF2-40B4-BE49-F238E27FC236}">
                <a16:creationId xmlns:a16="http://schemas.microsoft.com/office/drawing/2014/main" id="{DD6F04DF-E0FF-244E-B627-9A6D7846A8E3}"/>
              </a:ext>
            </a:extLst>
          </p:cNvPr>
          <p:cNvGrpSpPr/>
          <p:nvPr/>
        </p:nvGrpSpPr>
        <p:grpSpPr>
          <a:xfrm>
            <a:off x="184932" y="14730002"/>
            <a:ext cx="9409816" cy="5138928"/>
            <a:chOff x="350873" y="2567354"/>
            <a:chExt cx="9409816" cy="5138928"/>
          </a:xfrm>
        </p:grpSpPr>
        <p:sp>
          <p:nvSpPr>
            <p:cNvPr id="32" name="Rectangle 31">
              <a:extLst>
                <a:ext uri="{FF2B5EF4-FFF2-40B4-BE49-F238E27FC236}">
                  <a16:creationId xmlns:a16="http://schemas.microsoft.com/office/drawing/2014/main" id="{65A43287-06F1-334D-A34E-CE59203BBEDD}"/>
                </a:ext>
              </a:extLst>
            </p:cNvPr>
            <p:cNvSpPr/>
            <p:nvPr/>
          </p:nvSpPr>
          <p:spPr>
            <a:xfrm>
              <a:off x="350873" y="2567354"/>
              <a:ext cx="9409816" cy="5138928"/>
            </a:xfrm>
            <a:prstGeom prst="rect">
              <a:avLst/>
            </a:prstGeom>
            <a:solidFill>
              <a:schemeClr val="tx1">
                <a:lumMod val="65000"/>
                <a:lumOff val="35000"/>
              </a:schemeClr>
            </a:solidFill>
            <a:ln w="63500" cmpd="sng">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8A27632E-42DB-1141-B0C3-1524A7750269}"/>
                </a:ext>
              </a:extLst>
            </p:cNvPr>
            <p:cNvSpPr txBox="1"/>
            <p:nvPr/>
          </p:nvSpPr>
          <p:spPr>
            <a:xfrm>
              <a:off x="457200" y="2567354"/>
              <a:ext cx="3084499" cy="584775"/>
            </a:xfrm>
            <a:prstGeom prst="rect">
              <a:avLst/>
            </a:prstGeom>
            <a:noFill/>
          </p:spPr>
          <p:txBody>
            <a:bodyPr wrap="none" rtlCol="0">
              <a:spAutoFit/>
            </a:bodyPr>
            <a:lstStyle/>
            <a:p>
              <a:r>
                <a:rPr lang="en-US" sz="3200" b="1" dirty="0">
                  <a:solidFill>
                    <a:srgbClr val="FFC000"/>
                  </a:solidFill>
                </a:rPr>
                <a:t>Seaweed Salmon</a:t>
              </a:r>
            </a:p>
          </p:txBody>
        </p:sp>
        <p:sp>
          <p:nvSpPr>
            <p:cNvPr id="34" name="Rectangle 33">
              <a:extLst>
                <a:ext uri="{FF2B5EF4-FFF2-40B4-BE49-F238E27FC236}">
                  <a16:creationId xmlns:a16="http://schemas.microsoft.com/office/drawing/2014/main" id="{140AB640-91BD-7C4B-AD87-E4A32BDD98ED}"/>
                </a:ext>
              </a:extLst>
            </p:cNvPr>
            <p:cNvSpPr/>
            <p:nvPr/>
          </p:nvSpPr>
          <p:spPr>
            <a:xfrm>
              <a:off x="5808313" y="2684299"/>
              <a:ext cx="3020379" cy="3046988"/>
            </a:xfrm>
            <a:prstGeom prst="rect">
              <a:avLst/>
            </a:prstGeom>
          </p:spPr>
          <p:txBody>
            <a:bodyPr wrap="square">
              <a:spAutoFit/>
            </a:bodyPr>
            <a:lstStyle/>
            <a:p>
              <a:pPr>
                <a:spcBef>
                  <a:spcPct val="0"/>
                </a:spcBef>
              </a:pPr>
              <a:r>
                <a:rPr lang="en-US" altLang="en-US" sz="2400" b="1" dirty="0">
                  <a:solidFill>
                    <a:srgbClr val="FFC000"/>
                  </a:solidFill>
                </a:rPr>
                <a:t>Ingredients:</a:t>
              </a:r>
            </a:p>
            <a:p>
              <a:pPr>
                <a:spcBef>
                  <a:spcPct val="0"/>
                </a:spcBef>
              </a:pPr>
              <a:r>
                <a:rPr lang="en-US" altLang="en-US" sz="2400" dirty="0">
                  <a:solidFill>
                    <a:srgbClr val="FFC000"/>
                  </a:solidFill>
                </a:rPr>
                <a:t>Salmon</a:t>
              </a:r>
            </a:p>
            <a:p>
              <a:pPr>
                <a:spcBef>
                  <a:spcPct val="0"/>
                </a:spcBef>
              </a:pPr>
              <a:r>
                <a:rPr lang="en-US" altLang="en-US" sz="2400" b="1" i="1" dirty="0">
                  <a:solidFill>
                    <a:srgbClr val="FFC000"/>
                  </a:solidFill>
                </a:rPr>
                <a:t>Topping:</a:t>
              </a:r>
            </a:p>
            <a:p>
              <a:pPr>
                <a:spcBef>
                  <a:spcPct val="0"/>
                </a:spcBef>
              </a:pPr>
              <a:r>
                <a:rPr lang="en-US" altLang="en-US" sz="2400" dirty="0">
                  <a:solidFill>
                    <a:srgbClr val="FFC000"/>
                  </a:solidFill>
                </a:rPr>
                <a:t>Seaweed</a:t>
              </a:r>
            </a:p>
            <a:p>
              <a:pPr>
                <a:spcBef>
                  <a:spcPct val="0"/>
                </a:spcBef>
              </a:pPr>
              <a:r>
                <a:rPr lang="en-US" altLang="en-US" sz="2400" dirty="0">
                  <a:solidFill>
                    <a:srgbClr val="FFC000"/>
                  </a:solidFill>
                </a:rPr>
                <a:t>Garlic	</a:t>
              </a:r>
            </a:p>
            <a:p>
              <a:pPr>
                <a:spcBef>
                  <a:spcPct val="0"/>
                </a:spcBef>
              </a:pPr>
              <a:r>
                <a:rPr lang="en-US" altLang="en-US" sz="2400" dirty="0">
                  <a:solidFill>
                    <a:srgbClr val="FFC000"/>
                  </a:solidFill>
                </a:rPr>
                <a:t>Shallots</a:t>
              </a:r>
            </a:p>
            <a:p>
              <a:pPr>
                <a:spcBef>
                  <a:spcPct val="0"/>
                </a:spcBef>
              </a:pPr>
              <a:r>
                <a:rPr lang="en-US" altLang="en-US" sz="2400" dirty="0">
                  <a:solidFill>
                    <a:srgbClr val="FFC000"/>
                  </a:solidFill>
                </a:rPr>
                <a:t>Lemon juice</a:t>
              </a:r>
            </a:p>
            <a:p>
              <a:pPr>
                <a:spcBef>
                  <a:spcPct val="0"/>
                </a:spcBef>
              </a:pPr>
              <a:r>
                <a:rPr lang="en-US" altLang="en-US" sz="2400" dirty="0">
                  <a:solidFill>
                    <a:srgbClr val="FFC000"/>
                  </a:solidFill>
                </a:rPr>
                <a:t>Scallion</a:t>
              </a:r>
            </a:p>
          </p:txBody>
        </p:sp>
        <p:pic>
          <p:nvPicPr>
            <p:cNvPr id="35" name="Picture 17">
              <a:extLst>
                <a:ext uri="{FF2B5EF4-FFF2-40B4-BE49-F238E27FC236}">
                  <a16:creationId xmlns:a16="http://schemas.microsoft.com/office/drawing/2014/main" id="{376F3291-B1B3-FA40-BDF8-C839C52146E3}"/>
                </a:ext>
              </a:extLst>
            </p:cNvPr>
            <p:cNvPicPr>
              <a:picLocks noChangeAspect="1" noChangeArrowheads="1"/>
            </p:cNvPicPr>
            <p:nvPr/>
          </p:nvPicPr>
          <p:blipFill rotWithShape="1">
            <a:blip r:embed="rId2">
              <a:extLst>
                <a:ext uri="{28A0092B-C50C-407E-A947-70E740481C1C}">
                  <a14:useLocalDpi xmlns:a14="http://schemas.microsoft.com/office/drawing/2010/main"/>
                </a:ext>
              </a:extLst>
            </a:blip>
            <a:srcRect/>
            <a:stretch/>
          </p:blipFill>
          <p:spPr bwMode="auto">
            <a:xfrm>
              <a:off x="457199" y="3152129"/>
              <a:ext cx="4818185" cy="4026011"/>
            </a:xfrm>
            <a:prstGeom prst="rect">
              <a:avLst/>
            </a:prstGeom>
            <a:noFill/>
            <a:ln w="25400">
              <a:solidFill>
                <a:srgbClr val="FFC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6" name="Rectangle 35">
              <a:extLst>
                <a:ext uri="{FF2B5EF4-FFF2-40B4-BE49-F238E27FC236}">
                  <a16:creationId xmlns:a16="http://schemas.microsoft.com/office/drawing/2014/main" id="{C2F88F98-D4DE-2945-A9C5-CB8A8B86700A}"/>
                </a:ext>
              </a:extLst>
            </p:cNvPr>
            <p:cNvSpPr/>
            <p:nvPr/>
          </p:nvSpPr>
          <p:spPr>
            <a:xfrm>
              <a:off x="5765640" y="5977812"/>
              <a:ext cx="3901273" cy="1569660"/>
            </a:xfrm>
            <a:prstGeom prst="rect">
              <a:avLst/>
            </a:prstGeom>
          </p:spPr>
          <p:txBody>
            <a:bodyPr wrap="square">
              <a:spAutoFit/>
            </a:bodyPr>
            <a:lstStyle/>
            <a:p>
              <a:pPr>
                <a:spcBef>
                  <a:spcPct val="0"/>
                </a:spcBef>
              </a:pPr>
              <a:r>
                <a:rPr lang="en-US" altLang="en-US" sz="2400" b="1" dirty="0">
                  <a:solidFill>
                    <a:srgbClr val="FFC000"/>
                  </a:solidFill>
                </a:rPr>
                <a:t>Method:</a:t>
              </a:r>
            </a:p>
            <a:p>
              <a:pPr>
                <a:spcBef>
                  <a:spcPct val="0"/>
                </a:spcBef>
              </a:pPr>
              <a:r>
                <a:rPr lang="en-US" altLang="en-US" sz="2400" dirty="0">
                  <a:solidFill>
                    <a:srgbClr val="FFC000"/>
                  </a:solidFill>
                </a:rPr>
                <a:t>Mix all ingredients, cover salmon, drizzle with olive oil, steam</a:t>
              </a:r>
            </a:p>
          </p:txBody>
        </p:sp>
        <p:sp>
          <p:nvSpPr>
            <p:cNvPr id="37" name="TextBox 36">
              <a:extLst>
                <a:ext uri="{FF2B5EF4-FFF2-40B4-BE49-F238E27FC236}">
                  <a16:creationId xmlns:a16="http://schemas.microsoft.com/office/drawing/2014/main" id="{8ADD02EE-536A-504D-A29E-055C28293F0B}"/>
                </a:ext>
              </a:extLst>
            </p:cNvPr>
            <p:cNvSpPr txBox="1"/>
            <p:nvPr/>
          </p:nvSpPr>
          <p:spPr>
            <a:xfrm>
              <a:off x="457198" y="7178140"/>
              <a:ext cx="5007974" cy="369332"/>
            </a:xfrm>
            <a:prstGeom prst="rect">
              <a:avLst/>
            </a:prstGeom>
            <a:noFill/>
          </p:spPr>
          <p:txBody>
            <a:bodyPr wrap="none" rtlCol="0">
              <a:spAutoFit/>
            </a:bodyPr>
            <a:lstStyle/>
            <a:p>
              <a:r>
                <a:rPr lang="en-US" i="1" dirty="0">
                  <a:solidFill>
                    <a:srgbClr val="FFC000"/>
                  </a:solidFill>
                </a:rPr>
                <a:t>Recipe and image courtesy of  CT Chefs Association</a:t>
              </a:r>
            </a:p>
          </p:txBody>
        </p:sp>
      </p:grpSp>
      <p:grpSp>
        <p:nvGrpSpPr>
          <p:cNvPr id="54" name="Group 53">
            <a:extLst>
              <a:ext uri="{FF2B5EF4-FFF2-40B4-BE49-F238E27FC236}">
                <a16:creationId xmlns:a16="http://schemas.microsoft.com/office/drawing/2014/main" id="{7163B768-0B52-E544-94CE-0EDC1A8783B1}"/>
              </a:ext>
            </a:extLst>
          </p:cNvPr>
          <p:cNvGrpSpPr/>
          <p:nvPr/>
        </p:nvGrpSpPr>
        <p:grpSpPr>
          <a:xfrm>
            <a:off x="11006446" y="2021515"/>
            <a:ext cx="9437597" cy="5136110"/>
            <a:chOff x="323092" y="7744603"/>
            <a:chExt cx="9437597" cy="5136110"/>
          </a:xfrm>
        </p:grpSpPr>
        <p:sp>
          <p:nvSpPr>
            <p:cNvPr id="49" name="Rectangle 48">
              <a:extLst>
                <a:ext uri="{FF2B5EF4-FFF2-40B4-BE49-F238E27FC236}">
                  <a16:creationId xmlns:a16="http://schemas.microsoft.com/office/drawing/2014/main" id="{5CF70095-1BDE-D046-819C-E0276DC26D41}"/>
                </a:ext>
              </a:extLst>
            </p:cNvPr>
            <p:cNvSpPr/>
            <p:nvPr/>
          </p:nvSpPr>
          <p:spPr>
            <a:xfrm>
              <a:off x="323092" y="7744603"/>
              <a:ext cx="9437597" cy="5136110"/>
            </a:xfrm>
            <a:prstGeom prst="rect">
              <a:avLst/>
            </a:prstGeom>
            <a:solidFill>
              <a:schemeClr val="tx1">
                <a:lumMod val="65000"/>
                <a:lumOff val="35000"/>
              </a:schemeClr>
            </a:solidFill>
            <a:ln w="63500" cmpd="sng">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TextBox 49">
              <a:extLst>
                <a:ext uri="{FF2B5EF4-FFF2-40B4-BE49-F238E27FC236}">
                  <a16:creationId xmlns:a16="http://schemas.microsoft.com/office/drawing/2014/main" id="{EC6F0064-C215-CF4C-BEB9-1762CE97D893}"/>
                </a:ext>
              </a:extLst>
            </p:cNvPr>
            <p:cNvSpPr txBox="1"/>
            <p:nvPr/>
          </p:nvSpPr>
          <p:spPr>
            <a:xfrm>
              <a:off x="429419" y="12511381"/>
              <a:ext cx="4739824" cy="369332"/>
            </a:xfrm>
            <a:prstGeom prst="rect">
              <a:avLst/>
            </a:prstGeom>
            <a:noFill/>
          </p:spPr>
          <p:txBody>
            <a:bodyPr wrap="none" rtlCol="0">
              <a:spAutoFit/>
            </a:bodyPr>
            <a:lstStyle/>
            <a:p>
              <a:r>
                <a:rPr lang="en-US" i="1" dirty="0">
                  <a:solidFill>
                    <a:srgbClr val="FFC000"/>
                  </a:solidFill>
                </a:rPr>
                <a:t>Recipe and image courtesy CT Chefs Association</a:t>
              </a:r>
            </a:p>
          </p:txBody>
        </p:sp>
        <p:sp>
          <p:nvSpPr>
            <p:cNvPr id="51" name="TextBox 50">
              <a:extLst>
                <a:ext uri="{FF2B5EF4-FFF2-40B4-BE49-F238E27FC236}">
                  <a16:creationId xmlns:a16="http://schemas.microsoft.com/office/drawing/2014/main" id="{8086EF31-5D0F-C345-AF23-FE8B9D4B74E5}"/>
                </a:ext>
              </a:extLst>
            </p:cNvPr>
            <p:cNvSpPr txBox="1"/>
            <p:nvPr/>
          </p:nvSpPr>
          <p:spPr>
            <a:xfrm>
              <a:off x="441375" y="7818882"/>
              <a:ext cx="2648482" cy="584775"/>
            </a:xfrm>
            <a:prstGeom prst="rect">
              <a:avLst/>
            </a:prstGeom>
            <a:noFill/>
          </p:spPr>
          <p:txBody>
            <a:bodyPr wrap="none" rtlCol="0">
              <a:spAutoFit/>
            </a:bodyPr>
            <a:lstStyle/>
            <a:p>
              <a:r>
                <a:rPr lang="en-US" sz="3200" b="1" dirty="0">
                  <a:solidFill>
                    <a:srgbClr val="FFC000"/>
                  </a:solidFill>
                </a:rPr>
                <a:t>Seaweed Juice</a:t>
              </a:r>
            </a:p>
          </p:txBody>
        </p:sp>
        <p:sp>
          <p:nvSpPr>
            <p:cNvPr id="52" name="Rectangle 51">
              <a:extLst>
                <a:ext uri="{FF2B5EF4-FFF2-40B4-BE49-F238E27FC236}">
                  <a16:creationId xmlns:a16="http://schemas.microsoft.com/office/drawing/2014/main" id="{55656FD2-39D4-8C45-BAC4-5FA0C1A7D5FD}"/>
                </a:ext>
              </a:extLst>
            </p:cNvPr>
            <p:cNvSpPr/>
            <p:nvPr/>
          </p:nvSpPr>
          <p:spPr>
            <a:xfrm>
              <a:off x="5514850" y="7946178"/>
              <a:ext cx="4086350" cy="4524315"/>
            </a:xfrm>
            <a:prstGeom prst="rect">
              <a:avLst/>
            </a:prstGeom>
          </p:spPr>
          <p:txBody>
            <a:bodyPr wrap="square">
              <a:spAutoFit/>
            </a:bodyPr>
            <a:lstStyle/>
            <a:p>
              <a:pPr>
                <a:spcBef>
                  <a:spcPct val="0"/>
                </a:spcBef>
              </a:pPr>
              <a:r>
                <a:rPr lang="en-US" altLang="en-US" sz="2400" b="1" dirty="0">
                  <a:solidFill>
                    <a:srgbClr val="FFC000"/>
                  </a:solidFill>
                </a:rPr>
                <a:t>Ingredients:</a:t>
              </a:r>
            </a:p>
            <a:p>
              <a:pPr>
                <a:spcBef>
                  <a:spcPct val="0"/>
                </a:spcBef>
              </a:pPr>
              <a:r>
                <a:rPr lang="en-US" altLang="en-US" sz="2400" dirty="0">
                  <a:solidFill>
                    <a:srgbClr val="FFC000"/>
                  </a:solidFill>
                </a:rPr>
                <a:t>6 pieces      Sugar kelp- shred </a:t>
              </a:r>
            </a:p>
            <a:p>
              <a:pPr>
                <a:spcBef>
                  <a:spcPct val="0"/>
                </a:spcBef>
              </a:pPr>
              <a:r>
                <a:rPr lang="en-US" altLang="en-US" sz="2400" dirty="0">
                  <a:solidFill>
                    <a:srgbClr val="FFC000"/>
                  </a:solidFill>
                </a:rPr>
                <a:t>12 ounces   Beets </a:t>
              </a:r>
            </a:p>
            <a:p>
              <a:pPr>
                <a:spcBef>
                  <a:spcPct val="0"/>
                </a:spcBef>
              </a:pPr>
              <a:r>
                <a:rPr lang="en-US" altLang="en-US" sz="2400" dirty="0">
                  <a:solidFill>
                    <a:srgbClr val="FFC000"/>
                  </a:solidFill>
                </a:rPr>
                <a:t>1                   Cucumber </a:t>
              </a:r>
            </a:p>
            <a:p>
              <a:pPr>
                <a:spcBef>
                  <a:spcPct val="0"/>
                </a:spcBef>
              </a:pPr>
              <a:r>
                <a:rPr lang="en-US" altLang="en-US" sz="2400" dirty="0">
                  <a:solidFill>
                    <a:srgbClr val="FFC000"/>
                  </a:solidFill>
                </a:rPr>
                <a:t>1 finger        Ginger </a:t>
              </a:r>
            </a:p>
            <a:p>
              <a:pPr>
                <a:spcBef>
                  <a:spcPct val="0"/>
                </a:spcBef>
              </a:pPr>
              <a:r>
                <a:rPr lang="en-US" altLang="en-US" sz="2400" dirty="0">
                  <a:solidFill>
                    <a:srgbClr val="FFC000"/>
                  </a:solidFill>
                </a:rPr>
                <a:t>2                    Apple</a:t>
              </a:r>
            </a:p>
            <a:p>
              <a:pPr>
                <a:spcBef>
                  <a:spcPct val="0"/>
                </a:spcBef>
              </a:pPr>
              <a:r>
                <a:rPr lang="en-US" altLang="en-US" sz="2400" dirty="0">
                  <a:solidFill>
                    <a:srgbClr val="FFC000"/>
                  </a:solidFill>
                </a:rPr>
                <a:t>2                    Carrots </a:t>
              </a:r>
            </a:p>
            <a:p>
              <a:pPr>
                <a:spcBef>
                  <a:spcPct val="0"/>
                </a:spcBef>
              </a:pPr>
              <a:r>
                <a:rPr lang="en-US" altLang="en-US" sz="2400" dirty="0">
                  <a:solidFill>
                    <a:srgbClr val="FFC000"/>
                  </a:solidFill>
                </a:rPr>
                <a:t>2 pints          Strawberries </a:t>
              </a:r>
            </a:p>
            <a:p>
              <a:pPr>
                <a:spcBef>
                  <a:spcPct val="0"/>
                </a:spcBef>
              </a:pPr>
              <a:endParaRPr lang="en-US" altLang="en-US" sz="2400" dirty="0">
                <a:solidFill>
                  <a:srgbClr val="FFC000"/>
                </a:solidFill>
              </a:endParaRPr>
            </a:p>
            <a:p>
              <a:pPr>
                <a:spcBef>
                  <a:spcPct val="0"/>
                </a:spcBef>
              </a:pPr>
              <a:endParaRPr lang="en-US" altLang="en-US" sz="2400" dirty="0">
                <a:solidFill>
                  <a:srgbClr val="FFC000"/>
                </a:solidFill>
              </a:endParaRPr>
            </a:p>
            <a:p>
              <a:pPr>
                <a:spcBef>
                  <a:spcPct val="0"/>
                </a:spcBef>
              </a:pPr>
              <a:r>
                <a:rPr lang="en-US" altLang="en-US" sz="2400" b="1" dirty="0">
                  <a:solidFill>
                    <a:srgbClr val="FFC000"/>
                  </a:solidFill>
                </a:rPr>
                <a:t>Method: </a:t>
              </a:r>
              <a:r>
                <a:rPr lang="en-US" altLang="en-US" sz="2400" dirty="0">
                  <a:solidFill>
                    <a:srgbClr val="FFC000"/>
                  </a:solidFill>
                </a:rPr>
                <a:t>Blend all ingredients until well mixed.</a:t>
              </a:r>
            </a:p>
          </p:txBody>
        </p:sp>
        <p:pic>
          <p:nvPicPr>
            <p:cNvPr id="53" name="Picture 14">
              <a:extLst>
                <a:ext uri="{FF2B5EF4-FFF2-40B4-BE49-F238E27FC236}">
                  <a16:creationId xmlns:a16="http://schemas.microsoft.com/office/drawing/2014/main" id="{51EFC442-465B-0F4A-BB22-2F9AEF15F6D1}"/>
                </a:ext>
              </a:extLst>
            </p:cNvPr>
            <p:cNvPicPr>
              <a:picLocks noChangeAspect="1" noChangeArrowheads="1"/>
            </p:cNvPicPr>
            <p:nvPr/>
          </p:nvPicPr>
          <p:blipFill rotWithShape="1">
            <a:blip r:embed="rId3">
              <a:extLst>
                <a:ext uri="{28A0092B-C50C-407E-A947-70E740481C1C}">
                  <a14:useLocalDpi xmlns:a14="http://schemas.microsoft.com/office/drawing/2010/main"/>
                </a:ext>
              </a:extLst>
            </a:blip>
            <a:srcRect/>
            <a:stretch/>
          </p:blipFill>
          <p:spPr bwMode="auto">
            <a:xfrm>
              <a:off x="472951" y="8371000"/>
              <a:ext cx="4818888" cy="4109243"/>
            </a:xfrm>
            <a:prstGeom prst="rect">
              <a:avLst/>
            </a:prstGeom>
            <a:noFill/>
            <a:ln w="25400">
              <a:solidFill>
                <a:srgbClr val="FFC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grpSp>
      <p:grpSp>
        <p:nvGrpSpPr>
          <p:cNvPr id="68" name="Group 67">
            <a:extLst>
              <a:ext uri="{FF2B5EF4-FFF2-40B4-BE49-F238E27FC236}">
                <a16:creationId xmlns:a16="http://schemas.microsoft.com/office/drawing/2014/main" id="{FA1FAFD7-2568-924A-9C7D-9DD883D19DA0}"/>
              </a:ext>
            </a:extLst>
          </p:cNvPr>
          <p:cNvGrpSpPr/>
          <p:nvPr/>
        </p:nvGrpSpPr>
        <p:grpSpPr>
          <a:xfrm>
            <a:off x="113081" y="7892932"/>
            <a:ext cx="16785773" cy="6147606"/>
            <a:chOff x="457197" y="8766637"/>
            <a:chExt cx="16785773" cy="6147606"/>
          </a:xfrm>
        </p:grpSpPr>
        <p:sp>
          <p:nvSpPr>
            <p:cNvPr id="55" name="Rectangle 54">
              <a:extLst>
                <a:ext uri="{FF2B5EF4-FFF2-40B4-BE49-F238E27FC236}">
                  <a16:creationId xmlns:a16="http://schemas.microsoft.com/office/drawing/2014/main" id="{061044B6-8379-414D-AA2E-83471B7BDB28}"/>
                </a:ext>
              </a:extLst>
            </p:cNvPr>
            <p:cNvSpPr/>
            <p:nvPr/>
          </p:nvSpPr>
          <p:spPr>
            <a:xfrm>
              <a:off x="457197" y="8766637"/>
              <a:ext cx="16785773" cy="6147606"/>
            </a:xfrm>
            <a:prstGeom prst="rect">
              <a:avLst/>
            </a:prstGeom>
            <a:solidFill>
              <a:schemeClr val="tx1">
                <a:lumMod val="65000"/>
                <a:lumOff val="35000"/>
              </a:schemeClr>
            </a:solidFill>
            <a:ln w="635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1" name="Picture 30" descr="A plastic container filled with meat and vegetables&#10;&#10;Description automatically generated">
              <a:extLst>
                <a:ext uri="{FF2B5EF4-FFF2-40B4-BE49-F238E27FC236}">
                  <a16:creationId xmlns:a16="http://schemas.microsoft.com/office/drawing/2014/main" id="{0EE923C9-7CA7-5848-B69E-D9D9E452858C}"/>
                </a:ext>
              </a:extLst>
            </p:cNvPr>
            <p:cNvPicPr>
              <a:picLocks noChangeAspect="1"/>
            </p:cNvPicPr>
            <p:nvPr/>
          </p:nvPicPr>
          <p:blipFill rotWithShape="1">
            <a:blip r:embed="rId4">
              <a:extLst>
                <a:ext uri="{28A0092B-C50C-407E-A947-70E740481C1C}">
                  <a14:useLocalDpi xmlns:a14="http://schemas.microsoft.com/office/drawing/2010/main"/>
                </a:ext>
              </a:extLst>
            </a:blip>
            <a:srcRect/>
            <a:stretch/>
          </p:blipFill>
          <p:spPr>
            <a:xfrm>
              <a:off x="586360" y="9470569"/>
              <a:ext cx="5957118" cy="4795950"/>
            </a:xfrm>
            <a:prstGeom prst="rect">
              <a:avLst/>
            </a:prstGeom>
            <a:ln w="25400">
              <a:solidFill>
                <a:srgbClr val="FFC000"/>
              </a:solidFill>
            </a:ln>
          </p:spPr>
        </p:pic>
        <p:sp>
          <p:nvSpPr>
            <p:cNvPr id="23" name="TextBox 22">
              <a:extLst>
                <a:ext uri="{FF2B5EF4-FFF2-40B4-BE49-F238E27FC236}">
                  <a16:creationId xmlns:a16="http://schemas.microsoft.com/office/drawing/2014/main" id="{41C13E64-50E7-1741-9E87-4ECAB014FC2E}"/>
                </a:ext>
              </a:extLst>
            </p:cNvPr>
            <p:cNvSpPr txBox="1"/>
            <p:nvPr/>
          </p:nvSpPr>
          <p:spPr>
            <a:xfrm>
              <a:off x="457198" y="8823069"/>
              <a:ext cx="6459589" cy="584775"/>
            </a:xfrm>
            <a:prstGeom prst="rect">
              <a:avLst/>
            </a:prstGeom>
            <a:noFill/>
          </p:spPr>
          <p:txBody>
            <a:bodyPr wrap="none" rtlCol="0">
              <a:spAutoFit/>
            </a:bodyPr>
            <a:lstStyle/>
            <a:p>
              <a:r>
                <a:rPr lang="en-US" sz="3200" b="1" dirty="0">
                  <a:solidFill>
                    <a:srgbClr val="FFC000"/>
                  </a:solidFill>
                </a:rPr>
                <a:t>Maple Glazed Kelp, Carrots &amp; Onions</a:t>
              </a:r>
            </a:p>
          </p:txBody>
        </p:sp>
        <p:sp>
          <p:nvSpPr>
            <p:cNvPr id="56" name="Rectangle 55">
              <a:extLst>
                <a:ext uri="{FF2B5EF4-FFF2-40B4-BE49-F238E27FC236}">
                  <a16:creationId xmlns:a16="http://schemas.microsoft.com/office/drawing/2014/main" id="{946DC025-D6E5-924C-8F6D-2B27179E779F}"/>
                </a:ext>
              </a:extLst>
            </p:cNvPr>
            <p:cNvSpPr/>
            <p:nvPr/>
          </p:nvSpPr>
          <p:spPr>
            <a:xfrm>
              <a:off x="12272856" y="9460715"/>
              <a:ext cx="4827106" cy="2308324"/>
            </a:xfrm>
            <a:prstGeom prst="rect">
              <a:avLst/>
            </a:prstGeom>
          </p:spPr>
          <p:txBody>
            <a:bodyPr wrap="square">
              <a:spAutoFit/>
            </a:bodyPr>
            <a:lstStyle/>
            <a:p>
              <a:r>
                <a:rPr lang="en-US" sz="2400" dirty="0">
                  <a:solidFill>
                    <a:srgbClr val="FFC000"/>
                  </a:solidFill>
                  <a:ea typeface="Calibri" panose="020F0502020204030204" pitchFamily="34" charset="0"/>
                  <a:cs typeface="Times New Roman" panose="02020603050405020304" pitchFamily="18" charset="0"/>
                </a:rPr>
                <a:t>3 tbsp           Soy sauce</a:t>
              </a:r>
            </a:p>
            <a:p>
              <a:r>
                <a:rPr lang="en-US" sz="2400" dirty="0">
                  <a:solidFill>
                    <a:srgbClr val="FFC000"/>
                  </a:solidFill>
                  <a:ea typeface="Calibri" panose="020F0502020204030204" pitchFamily="34" charset="0"/>
                  <a:cs typeface="Times New Roman" panose="02020603050405020304" pitchFamily="18" charset="0"/>
                </a:rPr>
                <a:t>3 tbsp           Maple syrup </a:t>
              </a:r>
            </a:p>
            <a:p>
              <a:r>
                <a:rPr lang="en-US" sz="2400" dirty="0">
                  <a:solidFill>
                    <a:srgbClr val="FFC000"/>
                  </a:solidFill>
                  <a:ea typeface="Calibri" panose="020F0502020204030204" pitchFamily="34" charset="0"/>
                  <a:cs typeface="Times New Roman" panose="02020603050405020304" pitchFamily="18" charset="0"/>
                </a:rPr>
                <a:t>1 tsp             Apple cider vinegar </a:t>
              </a:r>
            </a:p>
            <a:p>
              <a:r>
                <a:rPr lang="en-US" sz="2400" dirty="0">
                  <a:solidFill>
                    <a:srgbClr val="FFC000"/>
                  </a:solidFill>
                  <a:ea typeface="Calibri" panose="020F0502020204030204" pitchFamily="34" charset="0"/>
                  <a:cs typeface="Times New Roman" panose="02020603050405020304" pitchFamily="18" charset="0"/>
                </a:rPr>
                <a:t>Pinch            Sea salt </a:t>
              </a:r>
            </a:p>
            <a:p>
              <a:r>
                <a:rPr lang="en-US" sz="2400" dirty="0">
                  <a:solidFill>
                    <a:srgbClr val="FFC000"/>
                  </a:solidFill>
                  <a:ea typeface="Calibri" panose="020F0502020204030204" pitchFamily="34" charset="0"/>
                  <a:cs typeface="Times New Roman" panose="02020603050405020304" pitchFamily="18" charset="0"/>
                </a:rPr>
                <a:t>Pinch            Ground black pepper</a:t>
              </a:r>
            </a:p>
            <a:p>
              <a:r>
                <a:rPr lang="en-US" sz="2400" dirty="0">
                  <a:solidFill>
                    <a:srgbClr val="FFC000"/>
                  </a:solidFill>
                  <a:ea typeface="Calibri" panose="020F0502020204030204" pitchFamily="34" charset="0"/>
                  <a:cs typeface="Times New Roman" panose="02020603050405020304" pitchFamily="18" charset="0"/>
                </a:rPr>
                <a:t>3 tbsp           Toasted sesame seeds </a:t>
              </a:r>
            </a:p>
          </p:txBody>
        </p:sp>
        <p:sp>
          <p:nvSpPr>
            <p:cNvPr id="22" name="Rectangle 21">
              <a:extLst>
                <a:ext uri="{FF2B5EF4-FFF2-40B4-BE49-F238E27FC236}">
                  <a16:creationId xmlns:a16="http://schemas.microsoft.com/office/drawing/2014/main" id="{702D0E61-E36C-2F49-B4AD-239CD15CA085}"/>
                </a:ext>
              </a:extLst>
            </p:cNvPr>
            <p:cNvSpPr/>
            <p:nvPr/>
          </p:nvSpPr>
          <p:spPr>
            <a:xfrm>
              <a:off x="7012884" y="11873730"/>
              <a:ext cx="10087078" cy="3040512"/>
            </a:xfrm>
            <a:prstGeom prst="rect">
              <a:avLst/>
            </a:prstGeom>
          </p:spPr>
          <p:txBody>
            <a:bodyPr wrap="square">
              <a:spAutoFit/>
            </a:bodyPr>
            <a:lstStyle/>
            <a:p>
              <a:pPr>
                <a:lnSpc>
                  <a:spcPct val="115000"/>
                </a:lnSpc>
                <a:spcAft>
                  <a:spcPts val="1000"/>
                </a:spcAft>
              </a:pPr>
              <a:r>
                <a:rPr lang="en-US" sz="2400" b="1" dirty="0">
                  <a:solidFill>
                    <a:srgbClr val="FFC000"/>
                  </a:solidFill>
                  <a:ea typeface="Calibri" panose="020F0502020204030204" pitchFamily="34" charset="0"/>
                  <a:cs typeface="Times New Roman" panose="02020603050405020304" pitchFamily="18" charset="0"/>
                </a:rPr>
                <a:t>Method: </a:t>
              </a:r>
              <a:r>
                <a:rPr lang="en-US" sz="2400" dirty="0">
                  <a:solidFill>
                    <a:srgbClr val="FFC000"/>
                  </a:solidFill>
                  <a:ea typeface="Calibri" panose="020F0502020204030204" pitchFamily="34" charset="0"/>
                  <a:cs typeface="Times New Roman" panose="02020603050405020304" pitchFamily="18" charset="0"/>
                </a:rPr>
                <a:t>Simmer kelp in water 8 minutes until softened. Remove kelp and reserve liquid. Over medium heat sauté carrots and onions in sesame oil for five minutes. Add kelp and ginger and sauté for five minutes. Add all remaining ingredients except sesame seeds and sauté for ten minutes or until pan is dry. Add the reserved liquid and cook until kelp is tender. Garnish with sesame seeds. Season to taste. Caution: Kelp is slippery when reconstituted and may cause your knife to bounce.</a:t>
              </a:r>
              <a:endParaRPr lang="en-US" sz="2400" dirty="0">
                <a:solidFill>
                  <a:srgbClr val="FFC000"/>
                </a:solidFill>
                <a:effectLst/>
                <a:ea typeface="Calibri" panose="020F0502020204030204" pitchFamily="34" charset="0"/>
                <a:cs typeface="Times New Roman" panose="02020603050405020304" pitchFamily="18" charset="0"/>
              </a:endParaRPr>
            </a:p>
          </p:txBody>
        </p:sp>
        <p:sp>
          <p:nvSpPr>
            <p:cNvPr id="57" name="Rectangle 56">
              <a:extLst>
                <a:ext uri="{FF2B5EF4-FFF2-40B4-BE49-F238E27FC236}">
                  <a16:creationId xmlns:a16="http://schemas.microsoft.com/office/drawing/2014/main" id="{D985D4DE-B38C-9040-9B18-3607B8EA1D64}"/>
                </a:ext>
              </a:extLst>
            </p:cNvPr>
            <p:cNvSpPr/>
            <p:nvPr/>
          </p:nvSpPr>
          <p:spPr>
            <a:xfrm>
              <a:off x="7101108" y="8937169"/>
              <a:ext cx="4216239" cy="2805896"/>
            </a:xfrm>
            <a:prstGeom prst="rect">
              <a:avLst/>
            </a:prstGeom>
          </p:spPr>
          <p:txBody>
            <a:bodyPr wrap="square">
              <a:spAutoFit/>
            </a:bodyPr>
            <a:lstStyle/>
            <a:p>
              <a:pPr>
                <a:spcAft>
                  <a:spcPts val="1000"/>
                </a:spcAft>
              </a:pPr>
              <a:r>
                <a:rPr lang="en-US" sz="2400" b="1" dirty="0">
                  <a:solidFill>
                    <a:srgbClr val="FFC000"/>
                  </a:solidFill>
                  <a:ea typeface="Calibri" panose="020F0502020204030204" pitchFamily="34" charset="0"/>
                  <a:cs typeface="Times New Roman" panose="02020603050405020304" pitchFamily="18" charset="0"/>
                </a:rPr>
                <a:t>Ingredients:</a:t>
              </a:r>
            </a:p>
            <a:p>
              <a:r>
                <a:rPr lang="en-US" sz="2400" dirty="0">
                  <a:solidFill>
                    <a:srgbClr val="FFC000"/>
                  </a:solidFill>
                  <a:ea typeface="Calibri" panose="020F0502020204030204" pitchFamily="34" charset="0"/>
                  <a:cs typeface="Times New Roman" panose="02020603050405020304" pitchFamily="18" charset="0"/>
                </a:rPr>
                <a:t>1 1/3 cups  Sugar kelp , chopped</a:t>
              </a:r>
            </a:p>
            <a:p>
              <a:r>
                <a:rPr lang="en-US" sz="2400" dirty="0">
                  <a:solidFill>
                    <a:srgbClr val="FFC000"/>
                  </a:solidFill>
                  <a:ea typeface="Calibri" panose="020F0502020204030204" pitchFamily="34" charset="0"/>
                  <a:cs typeface="Times New Roman" panose="02020603050405020304" pitchFamily="18" charset="0"/>
                </a:rPr>
                <a:t>2 ½ cups 	 Water</a:t>
              </a:r>
            </a:p>
            <a:p>
              <a:r>
                <a:rPr lang="en-US" sz="2400" dirty="0">
                  <a:solidFill>
                    <a:srgbClr val="FFC000"/>
                  </a:solidFill>
                  <a:ea typeface="Calibri" panose="020F0502020204030204" pitchFamily="34" charset="0"/>
                  <a:cs typeface="Times New Roman" panose="02020603050405020304" pitchFamily="18" charset="0"/>
                </a:rPr>
                <a:t>2 cups          Carrots, julienned</a:t>
              </a:r>
            </a:p>
            <a:p>
              <a:r>
                <a:rPr lang="en-US" sz="2400" dirty="0">
                  <a:solidFill>
                    <a:srgbClr val="FFC000"/>
                  </a:solidFill>
                  <a:ea typeface="Calibri" panose="020F0502020204030204" pitchFamily="34" charset="0"/>
                  <a:cs typeface="Times New Roman" panose="02020603050405020304" pitchFamily="18" charset="0"/>
                </a:rPr>
                <a:t>2 cups          Onions, julienned </a:t>
              </a:r>
            </a:p>
            <a:p>
              <a:r>
                <a:rPr lang="en-US" sz="2400" dirty="0">
                  <a:solidFill>
                    <a:srgbClr val="FFC000"/>
                  </a:solidFill>
                  <a:ea typeface="Calibri" panose="020F0502020204030204" pitchFamily="34" charset="0"/>
                  <a:cs typeface="Times New Roman" panose="02020603050405020304" pitchFamily="18" charset="0"/>
                </a:rPr>
                <a:t>1 tbsp           Toasted sesame oil</a:t>
              </a:r>
            </a:p>
            <a:p>
              <a:r>
                <a:rPr lang="en-US" sz="2400" dirty="0">
                  <a:solidFill>
                    <a:srgbClr val="FFC000"/>
                  </a:solidFill>
                  <a:ea typeface="Calibri" panose="020F0502020204030204" pitchFamily="34" charset="0"/>
                  <a:cs typeface="Times New Roman" panose="02020603050405020304" pitchFamily="18" charset="0"/>
                </a:rPr>
                <a:t>1 tbsp           Ginger, minced </a:t>
              </a:r>
            </a:p>
          </p:txBody>
        </p:sp>
      </p:grpSp>
      <p:grpSp>
        <p:nvGrpSpPr>
          <p:cNvPr id="69" name="Group 68">
            <a:extLst>
              <a:ext uri="{FF2B5EF4-FFF2-40B4-BE49-F238E27FC236}">
                <a16:creationId xmlns:a16="http://schemas.microsoft.com/office/drawing/2014/main" id="{D2CEA5C7-E21D-7643-9B80-6F755F51FA71}"/>
              </a:ext>
            </a:extLst>
          </p:cNvPr>
          <p:cNvGrpSpPr/>
          <p:nvPr/>
        </p:nvGrpSpPr>
        <p:grpSpPr>
          <a:xfrm>
            <a:off x="20889122" y="2068848"/>
            <a:ext cx="11755970" cy="5000163"/>
            <a:chOff x="516887" y="15421437"/>
            <a:chExt cx="11755970" cy="5000163"/>
          </a:xfrm>
        </p:grpSpPr>
        <p:sp>
          <p:nvSpPr>
            <p:cNvPr id="61" name="Rectangle 60">
              <a:extLst>
                <a:ext uri="{FF2B5EF4-FFF2-40B4-BE49-F238E27FC236}">
                  <a16:creationId xmlns:a16="http://schemas.microsoft.com/office/drawing/2014/main" id="{0C31398E-CE85-0C46-8EA4-D2FD12EB21BB}"/>
                </a:ext>
              </a:extLst>
            </p:cNvPr>
            <p:cNvSpPr/>
            <p:nvPr/>
          </p:nvSpPr>
          <p:spPr>
            <a:xfrm>
              <a:off x="516887" y="15421437"/>
              <a:ext cx="11755970" cy="5000163"/>
            </a:xfrm>
            <a:prstGeom prst="rect">
              <a:avLst/>
            </a:prstGeom>
            <a:solidFill>
              <a:schemeClr val="tx1">
                <a:lumMod val="65000"/>
                <a:lumOff val="35000"/>
              </a:schemeClr>
            </a:solidFill>
            <a:ln w="635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0" name="Picture 59" descr="A close up of a plate of food&#10;&#10;Description automatically generated">
              <a:extLst>
                <a:ext uri="{FF2B5EF4-FFF2-40B4-BE49-F238E27FC236}">
                  <a16:creationId xmlns:a16="http://schemas.microsoft.com/office/drawing/2014/main" id="{3EE804A9-1077-0D41-9308-F07F6EE67751}"/>
                </a:ext>
              </a:extLst>
            </p:cNvPr>
            <p:cNvPicPr>
              <a:picLocks noChangeAspect="1"/>
            </p:cNvPicPr>
            <p:nvPr/>
          </p:nvPicPr>
          <p:blipFill rotWithShape="1">
            <a:blip r:embed="rId5">
              <a:extLst>
                <a:ext uri="{28A0092B-C50C-407E-A947-70E740481C1C}">
                  <a14:useLocalDpi xmlns:a14="http://schemas.microsoft.com/office/drawing/2010/main"/>
                </a:ext>
              </a:extLst>
            </a:blip>
            <a:srcRect/>
            <a:stretch/>
          </p:blipFill>
          <p:spPr>
            <a:xfrm>
              <a:off x="648003" y="16154381"/>
              <a:ext cx="4794502" cy="3347334"/>
            </a:xfrm>
            <a:prstGeom prst="rect">
              <a:avLst/>
            </a:prstGeom>
            <a:ln w="25400">
              <a:solidFill>
                <a:srgbClr val="FFC000"/>
              </a:solidFill>
            </a:ln>
          </p:spPr>
        </p:pic>
        <p:sp>
          <p:nvSpPr>
            <p:cNvPr id="62" name="TextBox 61">
              <a:extLst>
                <a:ext uri="{FF2B5EF4-FFF2-40B4-BE49-F238E27FC236}">
                  <a16:creationId xmlns:a16="http://schemas.microsoft.com/office/drawing/2014/main" id="{CB922349-8FCB-7A49-98A6-996CC469B19B}"/>
                </a:ext>
              </a:extLst>
            </p:cNvPr>
            <p:cNvSpPr txBox="1"/>
            <p:nvPr/>
          </p:nvSpPr>
          <p:spPr>
            <a:xfrm>
              <a:off x="586069" y="15518806"/>
              <a:ext cx="3278462" cy="584775"/>
            </a:xfrm>
            <a:prstGeom prst="rect">
              <a:avLst/>
            </a:prstGeom>
            <a:noFill/>
          </p:spPr>
          <p:txBody>
            <a:bodyPr wrap="none" rtlCol="0">
              <a:spAutoFit/>
            </a:bodyPr>
            <a:lstStyle/>
            <a:p>
              <a:r>
                <a:rPr lang="en-US" sz="3200" b="1" dirty="0">
                  <a:solidFill>
                    <a:srgbClr val="FFC000"/>
                  </a:solidFill>
                </a:rPr>
                <a:t>Pickled Sugar Kelp</a:t>
              </a:r>
            </a:p>
          </p:txBody>
        </p:sp>
        <p:sp>
          <p:nvSpPr>
            <p:cNvPr id="63" name="Rectangle 62">
              <a:extLst>
                <a:ext uri="{FF2B5EF4-FFF2-40B4-BE49-F238E27FC236}">
                  <a16:creationId xmlns:a16="http://schemas.microsoft.com/office/drawing/2014/main" id="{1DA21714-584A-B042-A752-107AD1047DE8}"/>
                </a:ext>
              </a:extLst>
            </p:cNvPr>
            <p:cNvSpPr/>
            <p:nvPr/>
          </p:nvSpPr>
          <p:spPr>
            <a:xfrm>
              <a:off x="5832416" y="15727804"/>
              <a:ext cx="6080184" cy="1938992"/>
            </a:xfrm>
            <a:prstGeom prst="rect">
              <a:avLst/>
            </a:prstGeom>
          </p:spPr>
          <p:txBody>
            <a:bodyPr wrap="square">
              <a:spAutoFit/>
            </a:bodyPr>
            <a:lstStyle/>
            <a:p>
              <a:pPr>
                <a:spcBef>
                  <a:spcPct val="0"/>
                </a:spcBef>
              </a:pPr>
              <a:r>
                <a:rPr lang="en-US" altLang="en-US" sz="2400" b="1" dirty="0">
                  <a:solidFill>
                    <a:srgbClr val="FFC000"/>
                  </a:solidFill>
                </a:rPr>
                <a:t>Ingredients:</a:t>
              </a:r>
            </a:p>
            <a:p>
              <a:pPr>
                <a:spcBef>
                  <a:spcPct val="0"/>
                </a:spcBef>
              </a:pPr>
              <a:r>
                <a:rPr lang="en-US" altLang="en-US" sz="2400" dirty="0">
                  <a:solidFill>
                    <a:srgbClr val="FFC000"/>
                  </a:solidFill>
                </a:rPr>
                <a:t>1 1/2 cups     Water</a:t>
              </a:r>
            </a:p>
            <a:p>
              <a:pPr>
                <a:spcBef>
                  <a:spcPct val="0"/>
                </a:spcBef>
              </a:pPr>
              <a:r>
                <a:rPr lang="en-US" altLang="en-US" sz="2400" dirty="0">
                  <a:solidFill>
                    <a:srgbClr val="FFC000"/>
                  </a:solidFill>
                </a:rPr>
                <a:t>1 cup              White vinegar</a:t>
              </a:r>
            </a:p>
            <a:p>
              <a:pPr>
                <a:spcBef>
                  <a:spcPct val="0"/>
                </a:spcBef>
              </a:pPr>
              <a:r>
                <a:rPr lang="en-US" altLang="en-US" sz="2400" dirty="0">
                  <a:solidFill>
                    <a:srgbClr val="FFC000"/>
                  </a:solidFill>
                </a:rPr>
                <a:t>3 tbsp             Sugar</a:t>
              </a:r>
            </a:p>
            <a:p>
              <a:pPr>
                <a:spcBef>
                  <a:spcPct val="0"/>
                </a:spcBef>
              </a:pPr>
              <a:r>
                <a:rPr lang="en-US" altLang="en-US" sz="2400" dirty="0">
                  <a:solidFill>
                    <a:srgbClr val="FFC000"/>
                  </a:solidFill>
                </a:rPr>
                <a:t>~ 6 oz.             Young sugar kelp, cut 6-8” lengths</a:t>
              </a:r>
            </a:p>
          </p:txBody>
        </p:sp>
        <p:sp>
          <p:nvSpPr>
            <p:cNvPr id="64" name="Rectangle 63">
              <a:extLst>
                <a:ext uri="{FF2B5EF4-FFF2-40B4-BE49-F238E27FC236}">
                  <a16:creationId xmlns:a16="http://schemas.microsoft.com/office/drawing/2014/main" id="{1F7B6D71-A951-6546-A4A6-5DCD57809018}"/>
                </a:ext>
              </a:extLst>
            </p:cNvPr>
            <p:cNvSpPr/>
            <p:nvPr/>
          </p:nvSpPr>
          <p:spPr>
            <a:xfrm>
              <a:off x="5832416" y="17716535"/>
              <a:ext cx="6080184" cy="1938992"/>
            </a:xfrm>
            <a:prstGeom prst="rect">
              <a:avLst/>
            </a:prstGeom>
          </p:spPr>
          <p:txBody>
            <a:bodyPr wrap="square">
              <a:spAutoFit/>
            </a:bodyPr>
            <a:lstStyle/>
            <a:p>
              <a:pPr>
                <a:spcBef>
                  <a:spcPct val="0"/>
                </a:spcBef>
              </a:pPr>
              <a:r>
                <a:rPr lang="en-US" altLang="en-US" sz="2400" b="1" dirty="0">
                  <a:solidFill>
                    <a:srgbClr val="FFC000"/>
                  </a:solidFill>
                </a:rPr>
                <a:t>Method</a:t>
              </a:r>
              <a:r>
                <a:rPr lang="en-US" altLang="en-US" sz="2400" dirty="0">
                  <a:solidFill>
                    <a:srgbClr val="FFC000"/>
                  </a:solidFill>
                </a:rPr>
                <a:t>:  Simmer water, vinegar, and sugar for about 5 minutes. Let cool and pour over the kelp.  Place in 32 oz. mason jar. Ready to eat within 48-72 hours.  For a brighter green color, blanch kelp for 10-15 seconds .</a:t>
              </a:r>
            </a:p>
          </p:txBody>
        </p:sp>
        <p:sp>
          <p:nvSpPr>
            <p:cNvPr id="65" name="TextBox 64">
              <a:extLst>
                <a:ext uri="{FF2B5EF4-FFF2-40B4-BE49-F238E27FC236}">
                  <a16:creationId xmlns:a16="http://schemas.microsoft.com/office/drawing/2014/main" id="{89C90AAE-F41E-FE40-8B6B-AC9D2E59761F}"/>
                </a:ext>
              </a:extLst>
            </p:cNvPr>
            <p:cNvSpPr txBox="1"/>
            <p:nvPr/>
          </p:nvSpPr>
          <p:spPr>
            <a:xfrm>
              <a:off x="586069" y="19552515"/>
              <a:ext cx="3823675" cy="646331"/>
            </a:xfrm>
            <a:prstGeom prst="rect">
              <a:avLst/>
            </a:prstGeom>
            <a:noFill/>
          </p:spPr>
          <p:txBody>
            <a:bodyPr wrap="none" rtlCol="0">
              <a:spAutoFit/>
            </a:bodyPr>
            <a:lstStyle/>
            <a:p>
              <a:r>
                <a:rPr lang="en-US" i="1" dirty="0">
                  <a:solidFill>
                    <a:srgbClr val="FFC000"/>
                  </a:solidFill>
                </a:rPr>
                <a:t>Recipe and image courtesy Thanh Thai</a:t>
              </a:r>
            </a:p>
            <a:p>
              <a:r>
                <a:rPr lang="en-US" i="1" dirty="0" err="1">
                  <a:solidFill>
                    <a:srgbClr val="FFC000"/>
                  </a:solidFill>
                </a:rPr>
                <a:t>greencrabcafe.com</a:t>
              </a:r>
              <a:endParaRPr lang="en-US" i="1" dirty="0">
                <a:solidFill>
                  <a:srgbClr val="FFC000"/>
                </a:solidFill>
              </a:endParaRPr>
            </a:p>
          </p:txBody>
        </p:sp>
      </p:grpSp>
      <p:grpSp>
        <p:nvGrpSpPr>
          <p:cNvPr id="66" name="Group 65">
            <a:extLst>
              <a:ext uri="{FF2B5EF4-FFF2-40B4-BE49-F238E27FC236}">
                <a16:creationId xmlns:a16="http://schemas.microsoft.com/office/drawing/2014/main" id="{478BCADE-01CC-0D46-8FA8-837CB78EBDA6}"/>
              </a:ext>
            </a:extLst>
          </p:cNvPr>
          <p:cNvGrpSpPr/>
          <p:nvPr/>
        </p:nvGrpSpPr>
        <p:grpSpPr>
          <a:xfrm>
            <a:off x="113081" y="2024108"/>
            <a:ext cx="10474882" cy="5137628"/>
            <a:chOff x="10155193" y="2567355"/>
            <a:chExt cx="10474882" cy="5137628"/>
          </a:xfrm>
        </p:grpSpPr>
        <p:sp>
          <p:nvSpPr>
            <p:cNvPr id="40" name="Rectangle 39">
              <a:extLst>
                <a:ext uri="{FF2B5EF4-FFF2-40B4-BE49-F238E27FC236}">
                  <a16:creationId xmlns:a16="http://schemas.microsoft.com/office/drawing/2014/main" id="{99CFFB7E-437F-3740-9389-43711CC9DB72}"/>
                </a:ext>
              </a:extLst>
            </p:cNvPr>
            <p:cNvSpPr/>
            <p:nvPr/>
          </p:nvSpPr>
          <p:spPr>
            <a:xfrm>
              <a:off x="10155193" y="2567355"/>
              <a:ext cx="10474882" cy="5137628"/>
            </a:xfrm>
            <a:prstGeom prst="rect">
              <a:avLst/>
            </a:prstGeom>
            <a:solidFill>
              <a:schemeClr val="tx1">
                <a:lumMod val="65000"/>
                <a:lumOff val="35000"/>
              </a:schemeClr>
            </a:solidFill>
            <a:ln w="63500" cmpd="sng">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707889CD-CAD3-8D42-A0DB-B1419BFCB001}"/>
                </a:ext>
              </a:extLst>
            </p:cNvPr>
            <p:cNvSpPr txBox="1"/>
            <p:nvPr/>
          </p:nvSpPr>
          <p:spPr>
            <a:xfrm>
              <a:off x="10261521" y="2567355"/>
              <a:ext cx="5338641" cy="584775"/>
            </a:xfrm>
            <a:prstGeom prst="rect">
              <a:avLst/>
            </a:prstGeom>
            <a:noFill/>
          </p:spPr>
          <p:txBody>
            <a:bodyPr wrap="none" rtlCol="0">
              <a:spAutoFit/>
            </a:bodyPr>
            <a:lstStyle/>
            <a:p>
              <a:r>
                <a:rPr lang="en-US" sz="3200" b="1" dirty="0">
                  <a:solidFill>
                    <a:srgbClr val="FFC000"/>
                  </a:solidFill>
                </a:rPr>
                <a:t>Seaweed Stuffed Cabbage Roll</a:t>
              </a:r>
            </a:p>
          </p:txBody>
        </p:sp>
        <p:sp>
          <p:nvSpPr>
            <p:cNvPr id="42" name="Rectangle 41">
              <a:extLst>
                <a:ext uri="{FF2B5EF4-FFF2-40B4-BE49-F238E27FC236}">
                  <a16:creationId xmlns:a16="http://schemas.microsoft.com/office/drawing/2014/main" id="{4C217E65-0A22-2140-B2AC-2C839436A09D}"/>
                </a:ext>
              </a:extLst>
            </p:cNvPr>
            <p:cNvSpPr/>
            <p:nvPr/>
          </p:nvSpPr>
          <p:spPr>
            <a:xfrm>
              <a:off x="15718523" y="2665386"/>
              <a:ext cx="2168742" cy="3046988"/>
            </a:xfrm>
            <a:prstGeom prst="rect">
              <a:avLst/>
            </a:prstGeom>
          </p:spPr>
          <p:txBody>
            <a:bodyPr wrap="square">
              <a:spAutoFit/>
            </a:bodyPr>
            <a:lstStyle/>
            <a:p>
              <a:pPr>
                <a:spcBef>
                  <a:spcPct val="0"/>
                </a:spcBef>
              </a:pPr>
              <a:r>
                <a:rPr lang="en-US" altLang="en-US" sz="2400" b="1" dirty="0">
                  <a:solidFill>
                    <a:srgbClr val="FFC000"/>
                  </a:solidFill>
                </a:rPr>
                <a:t>Ingredients:</a:t>
              </a:r>
            </a:p>
            <a:p>
              <a:pPr>
                <a:spcBef>
                  <a:spcPct val="0"/>
                </a:spcBef>
              </a:pPr>
              <a:r>
                <a:rPr lang="en-US" altLang="en-US" sz="2400" dirty="0">
                  <a:solidFill>
                    <a:srgbClr val="FFC000"/>
                  </a:solidFill>
                </a:rPr>
                <a:t>Sugar kelp</a:t>
              </a:r>
            </a:p>
            <a:p>
              <a:pPr>
                <a:spcBef>
                  <a:spcPct val="0"/>
                </a:spcBef>
              </a:pPr>
              <a:r>
                <a:rPr lang="en-US" altLang="en-US" sz="2400" dirty="0">
                  <a:solidFill>
                    <a:srgbClr val="FFC000"/>
                  </a:solidFill>
                </a:rPr>
                <a:t>Cabbage</a:t>
              </a:r>
            </a:p>
            <a:p>
              <a:pPr>
                <a:spcBef>
                  <a:spcPct val="0"/>
                </a:spcBef>
              </a:pPr>
              <a:r>
                <a:rPr lang="en-US" altLang="en-US" sz="2400" dirty="0">
                  <a:solidFill>
                    <a:srgbClr val="FFC000"/>
                  </a:solidFill>
                </a:rPr>
                <a:t>Green pepper</a:t>
              </a:r>
            </a:p>
            <a:p>
              <a:pPr>
                <a:spcBef>
                  <a:spcPct val="0"/>
                </a:spcBef>
              </a:pPr>
              <a:r>
                <a:rPr lang="en-US" altLang="en-US" sz="2400" dirty="0">
                  <a:solidFill>
                    <a:srgbClr val="FFC000"/>
                  </a:solidFill>
                </a:rPr>
                <a:t>Onion</a:t>
              </a:r>
            </a:p>
            <a:p>
              <a:pPr>
                <a:spcBef>
                  <a:spcPct val="0"/>
                </a:spcBef>
              </a:pPr>
              <a:r>
                <a:rPr lang="en-US" altLang="en-US" sz="2400" dirty="0">
                  <a:solidFill>
                    <a:srgbClr val="FFC000"/>
                  </a:solidFill>
                </a:rPr>
                <a:t>Garlic</a:t>
              </a:r>
            </a:p>
            <a:p>
              <a:pPr>
                <a:spcBef>
                  <a:spcPct val="0"/>
                </a:spcBef>
              </a:pPr>
              <a:r>
                <a:rPr lang="en-US" altLang="en-US" sz="2400" dirty="0">
                  <a:solidFill>
                    <a:srgbClr val="FFC000"/>
                  </a:solidFill>
                </a:rPr>
                <a:t>Parsnip</a:t>
              </a:r>
            </a:p>
            <a:p>
              <a:pPr>
                <a:spcBef>
                  <a:spcPct val="0"/>
                </a:spcBef>
              </a:pPr>
              <a:r>
                <a:rPr lang="en-US" altLang="en-US" sz="2400" dirty="0">
                  <a:solidFill>
                    <a:srgbClr val="FFC000"/>
                  </a:solidFill>
                </a:rPr>
                <a:t>Oyster Sauce</a:t>
              </a:r>
            </a:p>
          </p:txBody>
        </p:sp>
        <p:pic>
          <p:nvPicPr>
            <p:cNvPr id="44" name="Picture 43">
              <a:extLst>
                <a:ext uri="{FF2B5EF4-FFF2-40B4-BE49-F238E27FC236}">
                  <a16:creationId xmlns:a16="http://schemas.microsoft.com/office/drawing/2014/main" id="{2F3C2AAA-8510-8548-AA17-17ACC3801263}"/>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a:stretch/>
          </p:blipFill>
          <p:spPr bwMode="auto">
            <a:xfrm>
              <a:off x="10315420" y="3188209"/>
              <a:ext cx="4807817" cy="4023360"/>
            </a:xfrm>
            <a:prstGeom prst="rect">
              <a:avLst/>
            </a:prstGeom>
            <a:noFill/>
            <a:ln w="25400">
              <a:solidFill>
                <a:srgbClr val="FFC000"/>
              </a:solidFill>
            </a:ln>
          </p:spPr>
        </p:pic>
        <p:sp>
          <p:nvSpPr>
            <p:cNvPr id="45" name="Rectangle 44">
              <a:extLst>
                <a:ext uri="{FF2B5EF4-FFF2-40B4-BE49-F238E27FC236}">
                  <a16:creationId xmlns:a16="http://schemas.microsoft.com/office/drawing/2014/main" id="{336A9D93-099C-2942-AAEF-74CBA31BF2FB}"/>
                </a:ext>
              </a:extLst>
            </p:cNvPr>
            <p:cNvSpPr/>
            <p:nvPr/>
          </p:nvSpPr>
          <p:spPr>
            <a:xfrm>
              <a:off x="15741212" y="5863962"/>
              <a:ext cx="4845331" cy="1569660"/>
            </a:xfrm>
            <a:prstGeom prst="rect">
              <a:avLst/>
            </a:prstGeom>
          </p:spPr>
          <p:txBody>
            <a:bodyPr wrap="square">
              <a:spAutoFit/>
            </a:bodyPr>
            <a:lstStyle/>
            <a:p>
              <a:pPr>
                <a:spcBef>
                  <a:spcPct val="0"/>
                </a:spcBef>
              </a:pPr>
              <a:r>
                <a:rPr lang="en-US" altLang="en-US" sz="2400" b="1" dirty="0">
                  <a:solidFill>
                    <a:srgbClr val="FFC000"/>
                  </a:solidFill>
                </a:rPr>
                <a:t>Method</a:t>
              </a:r>
              <a:r>
                <a:rPr lang="en-US" altLang="en-US" sz="2400" dirty="0">
                  <a:solidFill>
                    <a:srgbClr val="FFC000"/>
                  </a:solidFill>
                </a:rPr>
                <a:t>: Julienne vegetables fine, mix with oyster sauce. Steam cabbage leaves, pull apart. Roll with filling. Serve with dipping sauce.</a:t>
              </a:r>
            </a:p>
          </p:txBody>
        </p:sp>
        <p:sp>
          <p:nvSpPr>
            <p:cNvPr id="46" name="Rectangle 45">
              <a:extLst>
                <a:ext uri="{FF2B5EF4-FFF2-40B4-BE49-F238E27FC236}">
                  <a16:creationId xmlns:a16="http://schemas.microsoft.com/office/drawing/2014/main" id="{4F1F8807-589B-074A-AAD8-6A3BEED8014E}"/>
                </a:ext>
              </a:extLst>
            </p:cNvPr>
            <p:cNvSpPr/>
            <p:nvPr/>
          </p:nvSpPr>
          <p:spPr>
            <a:xfrm>
              <a:off x="17761642" y="3007464"/>
              <a:ext cx="2295817" cy="1200329"/>
            </a:xfrm>
            <a:prstGeom prst="rect">
              <a:avLst/>
            </a:prstGeom>
          </p:spPr>
          <p:txBody>
            <a:bodyPr wrap="square">
              <a:spAutoFit/>
            </a:bodyPr>
            <a:lstStyle/>
            <a:p>
              <a:pPr>
                <a:spcBef>
                  <a:spcPct val="0"/>
                </a:spcBef>
              </a:pPr>
              <a:r>
                <a:rPr lang="en-US" altLang="en-US" sz="2400" b="1" i="1" dirty="0">
                  <a:solidFill>
                    <a:srgbClr val="FFC000"/>
                  </a:solidFill>
                </a:rPr>
                <a:t>Dipping Sauce:</a:t>
              </a:r>
            </a:p>
            <a:p>
              <a:pPr>
                <a:spcBef>
                  <a:spcPct val="0"/>
                </a:spcBef>
              </a:pPr>
              <a:r>
                <a:rPr lang="en-US" altLang="en-US" sz="2400" dirty="0">
                  <a:solidFill>
                    <a:srgbClr val="FFC000"/>
                  </a:solidFill>
                </a:rPr>
                <a:t>Ginger, fresh</a:t>
              </a:r>
            </a:p>
            <a:p>
              <a:pPr>
                <a:spcBef>
                  <a:spcPct val="0"/>
                </a:spcBef>
              </a:pPr>
              <a:r>
                <a:rPr lang="en-US" altLang="en-US" sz="2400" dirty="0">
                  <a:solidFill>
                    <a:srgbClr val="FFC000"/>
                  </a:solidFill>
                </a:rPr>
                <a:t>Sweet chili sauce</a:t>
              </a:r>
            </a:p>
          </p:txBody>
        </p:sp>
      </p:grpSp>
      <p:grpSp>
        <p:nvGrpSpPr>
          <p:cNvPr id="82" name="Group 81">
            <a:extLst>
              <a:ext uri="{FF2B5EF4-FFF2-40B4-BE49-F238E27FC236}">
                <a16:creationId xmlns:a16="http://schemas.microsoft.com/office/drawing/2014/main" id="{E5750F55-ED9F-AD41-B3B6-890DD39B5CB5}"/>
              </a:ext>
            </a:extLst>
          </p:cNvPr>
          <p:cNvGrpSpPr/>
          <p:nvPr/>
        </p:nvGrpSpPr>
        <p:grpSpPr>
          <a:xfrm>
            <a:off x="17313476" y="7941964"/>
            <a:ext cx="15311220" cy="6182651"/>
            <a:chOff x="11928741" y="14507851"/>
            <a:chExt cx="15311220" cy="6182651"/>
          </a:xfrm>
        </p:grpSpPr>
        <p:sp>
          <p:nvSpPr>
            <p:cNvPr id="72" name="Rectangle 71">
              <a:extLst>
                <a:ext uri="{FF2B5EF4-FFF2-40B4-BE49-F238E27FC236}">
                  <a16:creationId xmlns:a16="http://schemas.microsoft.com/office/drawing/2014/main" id="{06F572A3-0D02-5F48-B2DA-C6D11D008E3E}"/>
                </a:ext>
              </a:extLst>
            </p:cNvPr>
            <p:cNvSpPr/>
            <p:nvPr/>
          </p:nvSpPr>
          <p:spPr>
            <a:xfrm>
              <a:off x="11928741" y="14507851"/>
              <a:ext cx="15311220" cy="6147606"/>
            </a:xfrm>
            <a:prstGeom prst="rect">
              <a:avLst/>
            </a:prstGeom>
            <a:solidFill>
              <a:schemeClr val="tx1">
                <a:lumMod val="65000"/>
                <a:lumOff val="35000"/>
              </a:schemeClr>
            </a:solidFill>
            <a:ln w="635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4" name="TextBox 73">
              <a:extLst>
                <a:ext uri="{FF2B5EF4-FFF2-40B4-BE49-F238E27FC236}">
                  <a16:creationId xmlns:a16="http://schemas.microsoft.com/office/drawing/2014/main" id="{606228E7-C913-EA4E-8320-B3670BB6BB6A}"/>
                </a:ext>
              </a:extLst>
            </p:cNvPr>
            <p:cNvSpPr txBox="1"/>
            <p:nvPr/>
          </p:nvSpPr>
          <p:spPr>
            <a:xfrm>
              <a:off x="11928741" y="14564283"/>
              <a:ext cx="4702121" cy="584775"/>
            </a:xfrm>
            <a:prstGeom prst="rect">
              <a:avLst/>
            </a:prstGeom>
            <a:noFill/>
          </p:spPr>
          <p:txBody>
            <a:bodyPr wrap="none" rtlCol="0">
              <a:spAutoFit/>
            </a:bodyPr>
            <a:lstStyle/>
            <a:p>
              <a:r>
                <a:rPr lang="en-US" sz="3200" b="1" dirty="0">
                  <a:solidFill>
                    <a:srgbClr val="FFC000"/>
                  </a:solidFill>
                </a:rPr>
                <a:t>Seaweed Beer (</a:t>
              </a:r>
              <a:r>
                <a:rPr lang="en-US" sz="3200" b="1" dirty="0" err="1">
                  <a:solidFill>
                    <a:srgbClr val="FFC000"/>
                  </a:solidFill>
                </a:rPr>
                <a:t>Gose</a:t>
              </a:r>
              <a:r>
                <a:rPr lang="en-US" sz="3200" b="1" dirty="0">
                  <a:solidFill>
                    <a:srgbClr val="FFC000"/>
                  </a:solidFill>
                </a:rPr>
                <a:t> Style)</a:t>
              </a:r>
            </a:p>
          </p:txBody>
        </p:sp>
        <p:sp>
          <p:nvSpPr>
            <p:cNvPr id="76" name="Rectangle 75">
              <a:extLst>
                <a:ext uri="{FF2B5EF4-FFF2-40B4-BE49-F238E27FC236}">
                  <a16:creationId xmlns:a16="http://schemas.microsoft.com/office/drawing/2014/main" id="{D9BA7C4D-71C0-6D4D-995D-D6D13DFE0651}"/>
                </a:ext>
              </a:extLst>
            </p:cNvPr>
            <p:cNvSpPr/>
            <p:nvPr/>
          </p:nvSpPr>
          <p:spPr>
            <a:xfrm>
              <a:off x="17889430" y="17243725"/>
              <a:ext cx="8922130" cy="3446777"/>
            </a:xfrm>
            <a:prstGeom prst="rect">
              <a:avLst/>
            </a:prstGeom>
          </p:spPr>
          <p:txBody>
            <a:bodyPr wrap="square">
              <a:spAutoFit/>
            </a:bodyPr>
            <a:lstStyle/>
            <a:p>
              <a:r>
                <a:rPr lang="en-US" sz="2400" b="1" dirty="0">
                  <a:solidFill>
                    <a:srgbClr val="FFC000"/>
                  </a:solidFill>
                  <a:ea typeface="Calibri" panose="020F0502020204030204" pitchFamily="34" charset="0"/>
                  <a:cs typeface="Times New Roman" panose="02020603050405020304" pitchFamily="18" charset="0"/>
                </a:rPr>
                <a:t>Method: </a:t>
              </a:r>
              <a:r>
                <a:rPr lang="en-US" sz="2400" dirty="0">
                  <a:solidFill>
                    <a:srgbClr val="FFC000"/>
                  </a:solidFill>
                </a:rPr>
                <a:t>There are several methods for making this recipe depending on if you want to use all grain or extract, and if you want to kettle sour or simply add citric acid to change the acidity of the beer in the secondary fermenter. The seaweed gives this </a:t>
              </a:r>
              <a:r>
                <a:rPr lang="en-US" sz="2400" dirty="0" err="1">
                  <a:solidFill>
                    <a:srgbClr val="FFC000"/>
                  </a:solidFill>
                </a:rPr>
                <a:t>Gose</a:t>
              </a:r>
              <a:r>
                <a:rPr lang="en-US" sz="2400" dirty="0">
                  <a:solidFill>
                    <a:srgbClr val="FFC000"/>
                  </a:solidFill>
                </a:rPr>
                <a:t> it’s slight saltiness and in this version, we add blueberries (juice only) and lemongrass tea to the secondary. </a:t>
              </a:r>
            </a:p>
            <a:p>
              <a:r>
                <a:rPr lang="en-US" sz="2400" dirty="0">
                  <a:solidFill>
                    <a:srgbClr val="FFC000"/>
                  </a:solidFill>
                </a:rPr>
                <a:t>Visit </a:t>
              </a:r>
              <a:r>
                <a:rPr lang="en-US" sz="2400" u="sng" dirty="0">
                  <a:solidFill>
                    <a:srgbClr val="FFC000"/>
                  </a:solidFill>
                  <a:hlinkClick r:id="rId7">
                    <a:extLst>
                      <a:ext uri="{A12FA001-AC4F-418D-AE19-62706E023703}">
                        <ahyp:hlinkClr xmlns:ahyp="http://schemas.microsoft.com/office/drawing/2018/hyperlinkcolor" val="tx"/>
                      </a:ext>
                    </a:extLst>
                  </a:hlinkClick>
                </a:rPr>
                <a:t>https://www.brewersfriend.com/homebrew/recipe/calculator</a:t>
              </a:r>
              <a:r>
                <a:rPr lang="en-US" sz="2400" dirty="0">
                  <a:solidFill>
                    <a:srgbClr val="FFC000"/>
                  </a:solidFill>
                </a:rPr>
                <a:t> for a free homebrew calculator and make this recipe with your own twist!</a:t>
              </a:r>
            </a:p>
            <a:p>
              <a:pPr>
                <a:lnSpc>
                  <a:spcPct val="115000"/>
                </a:lnSpc>
                <a:spcAft>
                  <a:spcPts val="1000"/>
                </a:spcAft>
              </a:pPr>
              <a:endParaRPr lang="en-US" sz="2400" dirty="0">
                <a:solidFill>
                  <a:srgbClr val="FFC000"/>
                </a:solidFill>
                <a:effectLst/>
                <a:ea typeface="Calibri" panose="020F0502020204030204" pitchFamily="34" charset="0"/>
                <a:cs typeface="Times New Roman" panose="02020603050405020304" pitchFamily="18" charset="0"/>
              </a:endParaRPr>
            </a:p>
          </p:txBody>
        </p:sp>
        <p:sp>
          <p:nvSpPr>
            <p:cNvPr id="77" name="Rectangle 76">
              <a:extLst>
                <a:ext uri="{FF2B5EF4-FFF2-40B4-BE49-F238E27FC236}">
                  <a16:creationId xmlns:a16="http://schemas.microsoft.com/office/drawing/2014/main" id="{02478422-07AD-1A43-A7E5-DCB608CD9BD4}"/>
                </a:ext>
              </a:extLst>
            </p:cNvPr>
            <p:cNvSpPr/>
            <p:nvPr/>
          </p:nvSpPr>
          <p:spPr>
            <a:xfrm>
              <a:off x="17919506" y="14678383"/>
              <a:ext cx="2952326" cy="2436564"/>
            </a:xfrm>
            <a:prstGeom prst="rect">
              <a:avLst/>
            </a:prstGeom>
          </p:spPr>
          <p:txBody>
            <a:bodyPr wrap="square">
              <a:spAutoFit/>
            </a:bodyPr>
            <a:lstStyle/>
            <a:p>
              <a:pPr>
                <a:spcAft>
                  <a:spcPts val="1000"/>
                </a:spcAft>
              </a:pPr>
              <a:r>
                <a:rPr lang="en-US" sz="2400" b="1" dirty="0">
                  <a:solidFill>
                    <a:srgbClr val="FFC000"/>
                  </a:solidFill>
                  <a:ea typeface="Calibri" panose="020F0502020204030204" pitchFamily="34" charset="0"/>
                  <a:cs typeface="Times New Roman" panose="02020603050405020304" pitchFamily="18" charset="0"/>
                </a:rPr>
                <a:t>Ingredients:</a:t>
              </a:r>
            </a:p>
            <a:p>
              <a:r>
                <a:rPr lang="en-US" sz="2400" dirty="0">
                  <a:solidFill>
                    <a:srgbClr val="FFC000"/>
                  </a:solidFill>
                  <a:ea typeface="Calibri" panose="020F0502020204030204" pitchFamily="34" charset="0"/>
                  <a:cs typeface="Times New Roman" panose="02020603050405020304" pitchFamily="18" charset="0"/>
                </a:rPr>
                <a:t>German Pilsen Malt</a:t>
              </a:r>
            </a:p>
            <a:p>
              <a:r>
                <a:rPr lang="en-US" sz="2400" dirty="0">
                  <a:solidFill>
                    <a:srgbClr val="FFC000"/>
                  </a:solidFill>
                  <a:ea typeface="Calibri" panose="020F0502020204030204" pitchFamily="34" charset="0"/>
                  <a:cs typeface="Times New Roman" panose="02020603050405020304" pitchFamily="18" charset="0"/>
                </a:rPr>
                <a:t>White wheat malt</a:t>
              </a:r>
            </a:p>
            <a:p>
              <a:r>
                <a:rPr lang="en-US" sz="2400" dirty="0">
                  <a:solidFill>
                    <a:srgbClr val="FFC000"/>
                  </a:solidFill>
                  <a:ea typeface="Calibri" panose="020F0502020204030204" pitchFamily="34" charset="0"/>
                  <a:cs typeface="Times New Roman" panose="02020603050405020304" pitchFamily="18" charset="0"/>
                </a:rPr>
                <a:t>Acidulated malt       </a:t>
              </a:r>
            </a:p>
            <a:p>
              <a:r>
                <a:rPr lang="en-US" sz="2400" dirty="0">
                  <a:solidFill>
                    <a:srgbClr val="FFC000"/>
                  </a:solidFill>
                  <a:ea typeface="Calibri" panose="020F0502020204030204" pitchFamily="34" charset="0"/>
                  <a:cs typeface="Times New Roman" panose="02020603050405020304" pitchFamily="18" charset="0"/>
                </a:rPr>
                <a:t>Rice hulls (optional)</a:t>
              </a:r>
            </a:p>
            <a:p>
              <a:r>
                <a:rPr lang="en-US" sz="2400" dirty="0">
                  <a:solidFill>
                    <a:srgbClr val="FFC000"/>
                  </a:solidFill>
                  <a:ea typeface="Calibri" panose="020F0502020204030204" pitchFamily="34" charset="0"/>
                  <a:cs typeface="Times New Roman" panose="02020603050405020304" pitchFamily="18" charset="0"/>
                </a:rPr>
                <a:t>Sugar kelp, fresh</a:t>
              </a:r>
            </a:p>
          </p:txBody>
        </p:sp>
        <p:sp>
          <p:nvSpPr>
            <p:cNvPr id="78" name="TextBox 77">
              <a:extLst>
                <a:ext uri="{FF2B5EF4-FFF2-40B4-BE49-F238E27FC236}">
                  <a16:creationId xmlns:a16="http://schemas.microsoft.com/office/drawing/2014/main" id="{A3578606-17AE-3D4E-B1B2-6953E90EA9A0}"/>
                </a:ext>
              </a:extLst>
            </p:cNvPr>
            <p:cNvSpPr txBox="1"/>
            <p:nvPr/>
          </p:nvSpPr>
          <p:spPr>
            <a:xfrm>
              <a:off x="11974081" y="20122954"/>
              <a:ext cx="5797099" cy="369332"/>
            </a:xfrm>
            <a:prstGeom prst="rect">
              <a:avLst/>
            </a:prstGeom>
            <a:noFill/>
          </p:spPr>
          <p:txBody>
            <a:bodyPr wrap="square" rtlCol="0">
              <a:spAutoFit/>
            </a:bodyPr>
            <a:lstStyle/>
            <a:p>
              <a:r>
                <a:rPr lang="en-US" i="1" dirty="0">
                  <a:solidFill>
                    <a:srgbClr val="FFC000"/>
                  </a:solidFill>
                </a:rPr>
                <a:t>Recipe and image courtesy  Cheryl Parker UNH Brew Lab</a:t>
              </a:r>
            </a:p>
          </p:txBody>
        </p:sp>
        <p:sp>
          <p:nvSpPr>
            <p:cNvPr id="79" name="Rectangle 78">
              <a:extLst>
                <a:ext uri="{FF2B5EF4-FFF2-40B4-BE49-F238E27FC236}">
                  <a16:creationId xmlns:a16="http://schemas.microsoft.com/office/drawing/2014/main" id="{FFEE56D9-BBF8-7947-AF04-5F2BF3B0CF5D}"/>
                </a:ext>
              </a:extLst>
            </p:cNvPr>
            <p:cNvSpPr/>
            <p:nvPr/>
          </p:nvSpPr>
          <p:spPr>
            <a:xfrm>
              <a:off x="21365587" y="15149058"/>
              <a:ext cx="4185919" cy="1938992"/>
            </a:xfrm>
            <a:prstGeom prst="rect">
              <a:avLst/>
            </a:prstGeom>
          </p:spPr>
          <p:txBody>
            <a:bodyPr wrap="square">
              <a:spAutoFit/>
            </a:bodyPr>
            <a:lstStyle/>
            <a:p>
              <a:r>
                <a:rPr lang="en-US" sz="2400" dirty="0" err="1">
                  <a:solidFill>
                    <a:srgbClr val="FFC000"/>
                  </a:solidFill>
                  <a:ea typeface="Calibri" panose="020F0502020204030204" pitchFamily="34" charset="0"/>
                  <a:cs typeface="Times New Roman" panose="02020603050405020304" pitchFamily="18" charset="0"/>
                </a:rPr>
                <a:t>Hallertau</a:t>
              </a:r>
              <a:r>
                <a:rPr lang="en-US" sz="2400" dirty="0">
                  <a:solidFill>
                    <a:srgbClr val="FFC000"/>
                  </a:solidFill>
                  <a:ea typeface="Calibri" panose="020F0502020204030204" pitchFamily="34" charset="0"/>
                  <a:cs typeface="Times New Roman" panose="02020603050405020304" pitchFamily="18" charset="0"/>
                </a:rPr>
                <a:t> Hops</a:t>
              </a:r>
            </a:p>
            <a:p>
              <a:r>
                <a:rPr lang="en-US" sz="2400" dirty="0">
                  <a:solidFill>
                    <a:srgbClr val="FFC000"/>
                  </a:solidFill>
                  <a:ea typeface="Calibri" panose="020F0502020204030204" pitchFamily="34" charset="0"/>
                  <a:cs typeface="Times New Roman" panose="02020603050405020304" pitchFamily="18" charset="0"/>
                </a:rPr>
                <a:t>Irish Moss</a:t>
              </a:r>
            </a:p>
            <a:p>
              <a:r>
                <a:rPr lang="en-US" sz="2400" dirty="0">
                  <a:solidFill>
                    <a:srgbClr val="FFC000"/>
                  </a:solidFill>
                  <a:ea typeface="Calibri" panose="020F0502020204030204" pitchFamily="34" charset="0"/>
                  <a:cs typeface="Times New Roman" panose="02020603050405020304" pitchFamily="18" charset="0"/>
                </a:rPr>
                <a:t>SafaleUS-05 yeast</a:t>
              </a:r>
            </a:p>
            <a:p>
              <a:r>
                <a:rPr lang="en-US" sz="2400" dirty="0">
                  <a:solidFill>
                    <a:srgbClr val="FFC000"/>
                  </a:solidFill>
                  <a:ea typeface="Calibri" panose="020F0502020204030204" pitchFamily="34" charset="0"/>
                  <a:cs typeface="Times New Roman" panose="02020603050405020304" pitchFamily="18" charset="0"/>
                </a:rPr>
                <a:t>Fresh Maine Blueberries-juiced</a:t>
              </a:r>
            </a:p>
            <a:p>
              <a:r>
                <a:rPr lang="en-US" sz="2400" dirty="0">
                  <a:solidFill>
                    <a:srgbClr val="FFC000"/>
                  </a:solidFill>
                  <a:ea typeface="Calibri" panose="020F0502020204030204" pitchFamily="34" charset="0"/>
                  <a:cs typeface="Times New Roman" panose="02020603050405020304" pitchFamily="18" charset="0"/>
                </a:rPr>
                <a:t>Lemongrass tea</a:t>
              </a:r>
            </a:p>
          </p:txBody>
        </p:sp>
        <p:pic>
          <p:nvPicPr>
            <p:cNvPr id="81" name="Picture 80" descr="A pot with food in it&#10;&#10;Description automatically generated">
              <a:extLst>
                <a:ext uri="{FF2B5EF4-FFF2-40B4-BE49-F238E27FC236}">
                  <a16:creationId xmlns:a16="http://schemas.microsoft.com/office/drawing/2014/main" id="{BB42C97E-8204-0E4D-9DDC-DD3069847998}"/>
                </a:ext>
              </a:extLst>
            </p:cNvPr>
            <p:cNvPicPr>
              <a:picLocks noChangeAspect="1"/>
            </p:cNvPicPr>
            <p:nvPr/>
          </p:nvPicPr>
          <p:blipFill rotWithShape="1">
            <a:blip r:embed="rId8">
              <a:extLst>
                <a:ext uri="{28A0092B-C50C-407E-A947-70E740481C1C}">
                  <a14:useLocalDpi xmlns:a14="http://schemas.microsoft.com/office/drawing/2010/main"/>
                </a:ext>
              </a:extLst>
            </a:blip>
            <a:srcRect/>
            <a:stretch/>
          </p:blipFill>
          <p:spPr>
            <a:xfrm>
              <a:off x="12151228" y="15168914"/>
              <a:ext cx="4295082" cy="4881653"/>
            </a:xfrm>
            <a:prstGeom prst="rect">
              <a:avLst/>
            </a:prstGeom>
            <a:ln w="25400">
              <a:solidFill>
                <a:srgbClr val="FFC000"/>
              </a:solidFill>
            </a:ln>
          </p:spPr>
        </p:pic>
      </p:grpSp>
      <p:grpSp>
        <p:nvGrpSpPr>
          <p:cNvPr id="103" name="Group 102">
            <a:extLst>
              <a:ext uri="{FF2B5EF4-FFF2-40B4-BE49-F238E27FC236}">
                <a16:creationId xmlns:a16="http://schemas.microsoft.com/office/drawing/2014/main" id="{013FF55B-F1B8-D245-9D92-BFCFF7B3D6B9}"/>
              </a:ext>
            </a:extLst>
          </p:cNvPr>
          <p:cNvGrpSpPr/>
          <p:nvPr/>
        </p:nvGrpSpPr>
        <p:grpSpPr>
          <a:xfrm>
            <a:off x="9849766" y="14758318"/>
            <a:ext cx="9409816" cy="5138928"/>
            <a:chOff x="9850983" y="14730002"/>
            <a:chExt cx="9409816" cy="5138928"/>
          </a:xfrm>
        </p:grpSpPr>
        <p:grpSp>
          <p:nvGrpSpPr>
            <p:cNvPr id="84" name="Group 83">
              <a:extLst>
                <a:ext uri="{FF2B5EF4-FFF2-40B4-BE49-F238E27FC236}">
                  <a16:creationId xmlns:a16="http://schemas.microsoft.com/office/drawing/2014/main" id="{63079639-38C9-C241-A29E-323E651A3603}"/>
                </a:ext>
              </a:extLst>
            </p:cNvPr>
            <p:cNvGrpSpPr/>
            <p:nvPr/>
          </p:nvGrpSpPr>
          <p:grpSpPr>
            <a:xfrm>
              <a:off x="9850983" y="14730002"/>
              <a:ext cx="9409816" cy="5138928"/>
              <a:chOff x="350873" y="2567354"/>
              <a:chExt cx="9409816" cy="5138928"/>
            </a:xfrm>
          </p:grpSpPr>
          <p:sp>
            <p:nvSpPr>
              <p:cNvPr id="85" name="Rectangle 84">
                <a:extLst>
                  <a:ext uri="{FF2B5EF4-FFF2-40B4-BE49-F238E27FC236}">
                    <a16:creationId xmlns:a16="http://schemas.microsoft.com/office/drawing/2014/main" id="{3542A89A-3AFF-384C-9B8D-86654A1C51E3}"/>
                  </a:ext>
                </a:extLst>
              </p:cNvPr>
              <p:cNvSpPr/>
              <p:nvPr/>
            </p:nvSpPr>
            <p:spPr>
              <a:xfrm>
                <a:off x="350873" y="2567354"/>
                <a:ext cx="9409816" cy="5138928"/>
              </a:xfrm>
              <a:prstGeom prst="rect">
                <a:avLst/>
              </a:prstGeom>
              <a:solidFill>
                <a:schemeClr val="tx1">
                  <a:lumMod val="65000"/>
                  <a:lumOff val="35000"/>
                </a:schemeClr>
              </a:solidFill>
              <a:ln w="63500" cmpd="sng">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TextBox 85">
                <a:extLst>
                  <a:ext uri="{FF2B5EF4-FFF2-40B4-BE49-F238E27FC236}">
                    <a16:creationId xmlns:a16="http://schemas.microsoft.com/office/drawing/2014/main" id="{5BAFDA59-DAE6-0A44-8211-72239354343B}"/>
                  </a:ext>
                </a:extLst>
              </p:cNvPr>
              <p:cNvSpPr txBox="1"/>
              <p:nvPr/>
            </p:nvSpPr>
            <p:spPr>
              <a:xfrm>
                <a:off x="457200" y="2567354"/>
                <a:ext cx="5503879" cy="584775"/>
              </a:xfrm>
              <a:prstGeom prst="rect">
                <a:avLst/>
              </a:prstGeom>
              <a:noFill/>
            </p:spPr>
            <p:txBody>
              <a:bodyPr wrap="none" rtlCol="0">
                <a:spAutoFit/>
              </a:bodyPr>
              <a:lstStyle/>
              <a:p>
                <a:r>
                  <a:rPr lang="en-US" sz="3200" b="1" dirty="0">
                    <a:solidFill>
                      <a:srgbClr val="FFC000"/>
                    </a:solidFill>
                  </a:rPr>
                  <a:t>Sugar Kelp Dark Milk Chocolate</a:t>
                </a:r>
              </a:p>
            </p:txBody>
          </p:sp>
          <p:sp>
            <p:nvSpPr>
              <p:cNvPr id="87" name="Rectangle 86">
                <a:extLst>
                  <a:ext uri="{FF2B5EF4-FFF2-40B4-BE49-F238E27FC236}">
                    <a16:creationId xmlns:a16="http://schemas.microsoft.com/office/drawing/2014/main" id="{3C9A1984-9C8E-344D-8B32-AA9812805F01}"/>
                  </a:ext>
                </a:extLst>
              </p:cNvPr>
              <p:cNvSpPr/>
              <p:nvPr/>
            </p:nvSpPr>
            <p:spPr>
              <a:xfrm>
                <a:off x="5703246" y="3235458"/>
                <a:ext cx="3858600" cy="2308324"/>
              </a:xfrm>
              <a:prstGeom prst="rect">
                <a:avLst/>
              </a:prstGeom>
            </p:spPr>
            <p:txBody>
              <a:bodyPr wrap="square">
                <a:spAutoFit/>
              </a:bodyPr>
              <a:lstStyle/>
              <a:p>
                <a:pPr>
                  <a:spcBef>
                    <a:spcPct val="0"/>
                  </a:spcBef>
                </a:pPr>
                <a:r>
                  <a:rPr lang="en-US" altLang="en-US" sz="2400" b="1" dirty="0">
                    <a:solidFill>
                      <a:srgbClr val="FFC000"/>
                    </a:solidFill>
                  </a:rPr>
                  <a:t>Ingredients:</a:t>
                </a:r>
              </a:p>
              <a:p>
                <a:pPr>
                  <a:spcBef>
                    <a:spcPct val="0"/>
                  </a:spcBef>
                </a:pPr>
                <a:r>
                  <a:rPr lang="en-US" altLang="en-US" sz="2400" dirty="0">
                    <a:solidFill>
                      <a:srgbClr val="FFC000"/>
                    </a:solidFill>
                  </a:rPr>
                  <a:t>Dried Sugar kelp-crumbled</a:t>
                </a:r>
              </a:p>
              <a:p>
                <a:pPr>
                  <a:spcBef>
                    <a:spcPct val="0"/>
                  </a:spcBef>
                </a:pPr>
                <a:r>
                  <a:rPr lang="en-US" altLang="en-US" sz="2400" dirty="0">
                    <a:solidFill>
                      <a:srgbClr val="FFC000"/>
                    </a:solidFill>
                  </a:rPr>
                  <a:t>93 % Honduras cacao</a:t>
                </a:r>
              </a:p>
              <a:p>
                <a:pPr>
                  <a:spcBef>
                    <a:spcPct val="0"/>
                  </a:spcBef>
                </a:pPr>
                <a:r>
                  <a:rPr lang="en-US" altLang="en-US" sz="2400" dirty="0">
                    <a:solidFill>
                      <a:srgbClr val="FFC000"/>
                    </a:solidFill>
                  </a:rPr>
                  <a:t>Honduras dark cocoa butter</a:t>
                </a:r>
              </a:p>
              <a:p>
                <a:pPr>
                  <a:spcBef>
                    <a:spcPct val="0"/>
                  </a:spcBef>
                </a:pPr>
                <a:r>
                  <a:rPr lang="en-US" altLang="en-US" sz="2400" dirty="0">
                    <a:solidFill>
                      <a:srgbClr val="FFC000"/>
                    </a:solidFill>
                  </a:rPr>
                  <a:t>Milk</a:t>
                </a:r>
              </a:p>
              <a:p>
                <a:pPr>
                  <a:spcBef>
                    <a:spcPct val="0"/>
                  </a:spcBef>
                </a:pPr>
                <a:r>
                  <a:rPr lang="en-US" altLang="en-US" sz="2400" dirty="0">
                    <a:solidFill>
                      <a:srgbClr val="FFC000"/>
                    </a:solidFill>
                  </a:rPr>
                  <a:t>Sugar</a:t>
                </a:r>
              </a:p>
            </p:txBody>
          </p:sp>
          <p:sp>
            <p:nvSpPr>
              <p:cNvPr id="90" name="TextBox 89">
                <a:extLst>
                  <a:ext uri="{FF2B5EF4-FFF2-40B4-BE49-F238E27FC236}">
                    <a16:creationId xmlns:a16="http://schemas.microsoft.com/office/drawing/2014/main" id="{F90C4258-6B76-6044-A8EE-BC931C50BE4E}"/>
                  </a:ext>
                </a:extLst>
              </p:cNvPr>
              <p:cNvSpPr txBox="1"/>
              <p:nvPr/>
            </p:nvSpPr>
            <p:spPr>
              <a:xfrm>
                <a:off x="457198" y="7086700"/>
                <a:ext cx="6106287" cy="369332"/>
              </a:xfrm>
              <a:prstGeom prst="rect">
                <a:avLst/>
              </a:prstGeom>
              <a:noFill/>
            </p:spPr>
            <p:txBody>
              <a:bodyPr wrap="none" rtlCol="0">
                <a:spAutoFit/>
              </a:bodyPr>
              <a:lstStyle/>
              <a:p>
                <a:r>
                  <a:rPr lang="en-US" i="1" dirty="0">
                    <a:solidFill>
                      <a:srgbClr val="FFC000"/>
                    </a:solidFill>
                  </a:rPr>
                  <a:t>Recipe courtesy of Enna Chocolate, image courtesy of G. Bradt</a:t>
                </a:r>
              </a:p>
            </p:txBody>
          </p:sp>
        </p:grpSp>
        <p:pic>
          <p:nvPicPr>
            <p:cNvPr id="92" name="Picture 91" descr="A picture containing indoor, clothing, cake, sitting&#10;&#10;Description automatically generated">
              <a:extLst>
                <a:ext uri="{FF2B5EF4-FFF2-40B4-BE49-F238E27FC236}">
                  <a16:creationId xmlns:a16="http://schemas.microsoft.com/office/drawing/2014/main" id="{CF293198-49B3-3843-8439-7B4C7EFFC409}"/>
                </a:ext>
              </a:extLst>
            </p:cNvPr>
            <p:cNvPicPr>
              <a:picLocks noChangeAspect="1"/>
            </p:cNvPicPr>
            <p:nvPr/>
          </p:nvPicPr>
          <p:blipFill>
            <a:blip r:embed="rId9">
              <a:extLst>
                <a:ext uri="{28A0092B-C50C-407E-A947-70E740481C1C}">
                  <a14:useLocalDpi xmlns:a14="http://schemas.microsoft.com/office/drawing/2010/main"/>
                </a:ext>
              </a:extLst>
            </a:blip>
            <a:stretch>
              <a:fillRect/>
            </a:stretch>
          </p:blipFill>
          <p:spPr>
            <a:xfrm>
              <a:off x="10160793" y="15432702"/>
              <a:ext cx="4916687" cy="3687515"/>
            </a:xfrm>
            <a:prstGeom prst="rect">
              <a:avLst/>
            </a:prstGeom>
            <a:ln w="25400">
              <a:solidFill>
                <a:srgbClr val="FFC000"/>
              </a:solidFill>
            </a:ln>
          </p:spPr>
        </p:pic>
      </p:grpSp>
      <p:sp>
        <p:nvSpPr>
          <p:cNvPr id="93" name="TextBox 92">
            <a:extLst>
              <a:ext uri="{FF2B5EF4-FFF2-40B4-BE49-F238E27FC236}">
                <a16:creationId xmlns:a16="http://schemas.microsoft.com/office/drawing/2014/main" id="{83E29FC0-1856-6D4F-B544-7A5286F667BF}"/>
              </a:ext>
            </a:extLst>
          </p:cNvPr>
          <p:cNvSpPr txBox="1"/>
          <p:nvPr/>
        </p:nvSpPr>
        <p:spPr>
          <a:xfrm>
            <a:off x="130408" y="13432726"/>
            <a:ext cx="6353262" cy="646331"/>
          </a:xfrm>
          <a:prstGeom prst="rect">
            <a:avLst/>
          </a:prstGeom>
          <a:noFill/>
        </p:spPr>
        <p:txBody>
          <a:bodyPr wrap="square" rtlCol="0">
            <a:spAutoFit/>
          </a:bodyPr>
          <a:lstStyle/>
          <a:p>
            <a:r>
              <a:rPr lang="en-US" i="1" dirty="0">
                <a:solidFill>
                  <a:srgbClr val="FFC000"/>
                </a:solidFill>
              </a:rPr>
              <a:t>Recipe courtesy CT Chefs Association, image courtesy J. Benson</a:t>
            </a:r>
          </a:p>
          <a:p>
            <a:r>
              <a:rPr lang="en-US" i="1" dirty="0">
                <a:solidFill>
                  <a:srgbClr val="FFC000"/>
                </a:solidFill>
              </a:rPr>
              <a:t>CT SG</a:t>
            </a:r>
          </a:p>
        </p:txBody>
      </p:sp>
      <p:sp>
        <p:nvSpPr>
          <p:cNvPr id="94" name="TextBox 93">
            <a:extLst>
              <a:ext uri="{FF2B5EF4-FFF2-40B4-BE49-F238E27FC236}">
                <a16:creationId xmlns:a16="http://schemas.microsoft.com/office/drawing/2014/main" id="{076EF809-70EC-BD42-9E2E-E9B213C35FD1}"/>
              </a:ext>
            </a:extLst>
          </p:cNvPr>
          <p:cNvSpPr txBox="1"/>
          <p:nvPr/>
        </p:nvSpPr>
        <p:spPr>
          <a:xfrm>
            <a:off x="196363" y="6761316"/>
            <a:ext cx="5007974" cy="369332"/>
          </a:xfrm>
          <a:prstGeom prst="rect">
            <a:avLst/>
          </a:prstGeom>
          <a:noFill/>
        </p:spPr>
        <p:txBody>
          <a:bodyPr wrap="none" rtlCol="0">
            <a:spAutoFit/>
          </a:bodyPr>
          <a:lstStyle/>
          <a:p>
            <a:r>
              <a:rPr lang="en-US" i="1" dirty="0">
                <a:solidFill>
                  <a:srgbClr val="FFC000"/>
                </a:solidFill>
              </a:rPr>
              <a:t>Recipe and image courtesy of  CT Chefs Association</a:t>
            </a:r>
          </a:p>
        </p:txBody>
      </p:sp>
      <p:grpSp>
        <p:nvGrpSpPr>
          <p:cNvPr id="105" name="Group 104">
            <a:extLst>
              <a:ext uri="{FF2B5EF4-FFF2-40B4-BE49-F238E27FC236}">
                <a16:creationId xmlns:a16="http://schemas.microsoft.com/office/drawing/2014/main" id="{6DE7769B-C024-6F43-BBF0-A9111E49BC7F}"/>
              </a:ext>
            </a:extLst>
          </p:cNvPr>
          <p:cNvGrpSpPr/>
          <p:nvPr/>
        </p:nvGrpSpPr>
        <p:grpSpPr>
          <a:xfrm>
            <a:off x="19518592" y="14758318"/>
            <a:ext cx="9409816" cy="5138928"/>
            <a:chOff x="19709421" y="14706995"/>
            <a:chExt cx="9409816" cy="5138928"/>
          </a:xfrm>
        </p:grpSpPr>
        <p:grpSp>
          <p:nvGrpSpPr>
            <p:cNvPr id="104" name="Group 103">
              <a:extLst>
                <a:ext uri="{FF2B5EF4-FFF2-40B4-BE49-F238E27FC236}">
                  <a16:creationId xmlns:a16="http://schemas.microsoft.com/office/drawing/2014/main" id="{36414300-0363-E343-ACB7-9CFD60E852D2}"/>
                </a:ext>
              </a:extLst>
            </p:cNvPr>
            <p:cNvGrpSpPr/>
            <p:nvPr/>
          </p:nvGrpSpPr>
          <p:grpSpPr>
            <a:xfrm>
              <a:off x="19709421" y="14706995"/>
              <a:ext cx="9409816" cy="5138928"/>
              <a:chOff x="19709421" y="14706995"/>
              <a:chExt cx="9409816" cy="5138928"/>
            </a:xfrm>
          </p:grpSpPr>
          <p:grpSp>
            <p:nvGrpSpPr>
              <p:cNvPr id="95" name="Group 94">
                <a:extLst>
                  <a:ext uri="{FF2B5EF4-FFF2-40B4-BE49-F238E27FC236}">
                    <a16:creationId xmlns:a16="http://schemas.microsoft.com/office/drawing/2014/main" id="{6F1FD599-047F-1F4A-BE8B-B3741B8B679B}"/>
                  </a:ext>
                </a:extLst>
              </p:cNvPr>
              <p:cNvGrpSpPr/>
              <p:nvPr/>
            </p:nvGrpSpPr>
            <p:grpSpPr>
              <a:xfrm>
                <a:off x="19709421" y="14706995"/>
                <a:ext cx="9409816" cy="5138928"/>
                <a:chOff x="350873" y="2567354"/>
                <a:chExt cx="9409816" cy="5138928"/>
              </a:xfrm>
            </p:grpSpPr>
            <p:sp>
              <p:nvSpPr>
                <p:cNvPr id="96" name="Rectangle 95">
                  <a:extLst>
                    <a:ext uri="{FF2B5EF4-FFF2-40B4-BE49-F238E27FC236}">
                      <a16:creationId xmlns:a16="http://schemas.microsoft.com/office/drawing/2014/main" id="{988D6E38-5136-9F41-B85E-7F607BFF0C90}"/>
                    </a:ext>
                  </a:extLst>
                </p:cNvPr>
                <p:cNvSpPr/>
                <p:nvPr/>
              </p:nvSpPr>
              <p:spPr>
                <a:xfrm>
                  <a:off x="350873" y="2567354"/>
                  <a:ext cx="9409816" cy="5138928"/>
                </a:xfrm>
                <a:prstGeom prst="rect">
                  <a:avLst/>
                </a:prstGeom>
                <a:solidFill>
                  <a:schemeClr val="tx1">
                    <a:lumMod val="65000"/>
                    <a:lumOff val="35000"/>
                  </a:schemeClr>
                </a:solidFill>
                <a:ln w="63500" cmpd="sng">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TextBox 96">
                  <a:extLst>
                    <a:ext uri="{FF2B5EF4-FFF2-40B4-BE49-F238E27FC236}">
                      <a16:creationId xmlns:a16="http://schemas.microsoft.com/office/drawing/2014/main" id="{5988FC9F-04E1-724B-B662-9997F807B50C}"/>
                    </a:ext>
                  </a:extLst>
                </p:cNvPr>
                <p:cNvSpPr txBox="1"/>
                <p:nvPr/>
              </p:nvSpPr>
              <p:spPr>
                <a:xfrm>
                  <a:off x="457200" y="2567354"/>
                  <a:ext cx="5874878" cy="584775"/>
                </a:xfrm>
                <a:prstGeom prst="rect">
                  <a:avLst/>
                </a:prstGeom>
                <a:noFill/>
              </p:spPr>
              <p:txBody>
                <a:bodyPr wrap="none" rtlCol="0">
                  <a:spAutoFit/>
                </a:bodyPr>
                <a:lstStyle/>
                <a:p>
                  <a:r>
                    <a:rPr lang="en-US" sz="3200" b="1" dirty="0">
                      <a:solidFill>
                        <a:srgbClr val="FFC000"/>
                      </a:solidFill>
                    </a:rPr>
                    <a:t>Kelp Dashi with poached egg yolk</a:t>
                  </a:r>
                </a:p>
              </p:txBody>
            </p:sp>
            <p:sp>
              <p:nvSpPr>
                <p:cNvPr id="98" name="Rectangle 97">
                  <a:extLst>
                    <a:ext uri="{FF2B5EF4-FFF2-40B4-BE49-F238E27FC236}">
                      <a16:creationId xmlns:a16="http://schemas.microsoft.com/office/drawing/2014/main" id="{4559980D-9A36-B34E-850C-CB2088BDD7AD}"/>
                    </a:ext>
                  </a:extLst>
                </p:cNvPr>
                <p:cNvSpPr/>
                <p:nvPr/>
              </p:nvSpPr>
              <p:spPr>
                <a:xfrm>
                  <a:off x="4842618" y="3159432"/>
                  <a:ext cx="3858600" cy="1938992"/>
                </a:xfrm>
                <a:prstGeom prst="rect">
                  <a:avLst/>
                </a:prstGeom>
              </p:spPr>
              <p:txBody>
                <a:bodyPr wrap="square">
                  <a:spAutoFit/>
                </a:bodyPr>
                <a:lstStyle/>
                <a:p>
                  <a:pPr>
                    <a:spcBef>
                      <a:spcPct val="0"/>
                    </a:spcBef>
                  </a:pPr>
                  <a:r>
                    <a:rPr lang="en-US" altLang="en-US" sz="2400" b="1" dirty="0">
                      <a:solidFill>
                        <a:srgbClr val="FFC000"/>
                      </a:solidFill>
                    </a:rPr>
                    <a:t>Ingredients:</a:t>
                  </a:r>
                </a:p>
                <a:p>
                  <a:pPr>
                    <a:spcBef>
                      <a:spcPct val="0"/>
                    </a:spcBef>
                  </a:pPr>
                  <a:r>
                    <a:rPr lang="en-US" altLang="en-US" sz="2400" dirty="0">
                      <a:solidFill>
                        <a:srgbClr val="FFC000"/>
                      </a:solidFill>
                    </a:rPr>
                    <a:t>1-2     Dried Sugar kelp strips</a:t>
                  </a:r>
                </a:p>
                <a:p>
                  <a:pPr>
                    <a:spcBef>
                      <a:spcPct val="0"/>
                    </a:spcBef>
                  </a:pPr>
                  <a:r>
                    <a:rPr lang="en-US" altLang="en-US" sz="2400" dirty="0">
                      <a:solidFill>
                        <a:srgbClr val="FFC000"/>
                      </a:solidFill>
                    </a:rPr>
                    <a:t>4 cups   Water</a:t>
                  </a:r>
                </a:p>
                <a:p>
                  <a:pPr>
                    <a:spcBef>
                      <a:spcPct val="0"/>
                    </a:spcBef>
                  </a:pPr>
                  <a:r>
                    <a:rPr lang="en-US" altLang="en-US" sz="2400" dirty="0">
                      <a:solidFill>
                        <a:srgbClr val="FFC000"/>
                      </a:solidFill>
                    </a:rPr>
                    <a:t>Bonito flakes (optional)</a:t>
                  </a:r>
                </a:p>
                <a:p>
                  <a:pPr>
                    <a:spcBef>
                      <a:spcPct val="0"/>
                    </a:spcBef>
                  </a:pPr>
                  <a:r>
                    <a:rPr lang="en-US" altLang="en-US" sz="2400" dirty="0">
                      <a:solidFill>
                        <a:srgbClr val="FFC000"/>
                      </a:solidFill>
                    </a:rPr>
                    <a:t>1 duck egg yolk-poached</a:t>
                  </a:r>
                </a:p>
              </p:txBody>
            </p:sp>
            <p:sp>
              <p:nvSpPr>
                <p:cNvPr id="99" name="TextBox 98">
                  <a:extLst>
                    <a:ext uri="{FF2B5EF4-FFF2-40B4-BE49-F238E27FC236}">
                      <a16:creationId xmlns:a16="http://schemas.microsoft.com/office/drawing/2014/main" id="{6177291D-C6AB-DF40-AA10-F4B7EA395C8F}"/>
                    </a:ext>
                  </a:extLst>
                </p:cNvPr>
                <p:cNvSpPr txBox="1"/>
                <p:nvPr/>
              </p:nvSpPr>
              <p:spPr>
                <a:xfrm>
                  <a:off x="457198" y="7086700"/>
                  <a:ext cx="6527684" cy="369332"/>
                </a:xfrm>
                <a:prstGeom prst="rect">
                  <a:avLst/>
                </a:prstGeom>
                <a:noFill/>
              </p:spPr>
              <p:txBody>
                <a:bodyPr wrap="none" rtlCol="0">
                  <a:spAutoFit/>
                </a:bodyPr>
                <a:lstStyle/>
                <a:p>
                  <a:r>
                    <a:rPr lang="en-US" i="1" dirty="0">
                      <a:solidFill>
                        <a:srgbClr val="FFC000"/>
                      </a:solidFill>
                    </a:rPr>
                    <a:t>Recipe courtesy of Evan Hennessey  image courtesy of C. </a:t>
                  </a:r>
                  <a:r>
                    <a:rPr lang="en-US" i="1" dirty="0" err="1">
                      <a:solidFill>
                        <a:srgbClr val="FFC000"/>
                      </a:solidFill>
                    </a:rPr>
                    <a:t>Steingart</a:t>
                  </a:r>
                  <a:endParaRPr lang="en-US" i="1" dirty="0">
                    <a:solidFill>
                      <a:srgbClr val="FFC000"/>
                    </a:solidFill>
                  </a:endParaRPr>
                </a:p>
              </p:txBody>
            </p:sp>
          </p:grpSp>
          <p:pic>
            <p:nvPicPr>
              <p:cNvPr id="101" name="Picture 100" descr="A close up of a bowl on a table&#10;&#10;Description automatically generated">
                <a:extLst>
                  <a:ext uri="{FF2B5EF4-FFF2-40B4-BE49-F238E27FC236}">
                    <a16:creationId xmlns:a16="http://schemas.microsoft.com/office/drawing/2014/main" id="{4DDE3B5D-CD36-AB45-893C-A960ED82EA5F}"/>
                  </a:ext>
                </a:extLst>
              </p:cNvPr>
              <p:cNvPicPr>
                <a:picLocks noChangeAspect="1"/>
              </p:cNvPicPr>
              <p:nvPr/>
            </p:nvPicPr>
            <p:blipFill rotWithShape="1">
              <a:blip r:embed="rId10">
                <a:extLst>
                  <a:ext uri="{28A0092B-C50C-407E-A947-70E740481C1C}">
                    <a14:useLocalDpi xmlns:a14="http://schemas.microsoft.com/office/drawing/2010/main"/>
                  </a:ext>
                </a:extLst>
              </a:blip>
              <a:srcRect/>
              <a:stretch/>
            </p:blipFill>
            <p:spPr>
              <a:xfrm>
                <a:off x="19961028" y="15299832"/>
                <a:ext cx="3858600" cy="3843976"/>
              </a:xfrm>
              <a:prstGeom prst="rect">
                <a:avLst/>
              </a:prstGeom>
              <a:ln w="25400">
                <a:solidFill>
                  <a:srgbClr val="FFC000"/>
                </a:solidFill>
              </a:ln>
            </p:spPr>
          </p:pic>
        </p:grpSp>
        <p:sp>
          <p:nvSpPr>
            <p:cNvPr id="102" name="Rectangle 101">
              <a:extLst>
                <a:ext uri="{FF2B5EF4-FFF2-40B4-BE49-F238E27FC236}">
                  <a16:creationId xmlns:a16="http://schemas.microsoft.com/office/drawing/2014/main" id="{8E5B369E-7174-6C42-B6ED-405DE719615B}"/>
                </a:ext>
              </a:extLst>
            </p:cNvPr>
            <p:cNvSpPr/>
            <p:nvPr/>
          </p:nvSpPr>
          <p:spPr>
            <a:xfrm>
              <a:off x="24236766" y="17481187"/>
              <a:ext cx="4845331" cy="1569660"/>
            </a:xfrm>
            <a:prstGeom prst="rect">
              <a:avLst/>
            </a:prstGeom>
          </p:spPr>
          <p:txBody>
            <a:bodyPr wrap="square">
              <a:spAutoFit/>
            </a:bodyPr>
            <a:lstStyle/>
            <a:p>
              <a:pPr>
                <a:spcBef>
                  <a:spcPct val="0"/>
                </a:spcBef>
              </a:pPr>
              <a:r>
                <a:rPr lang="en-US" altLang="en-US" sz="2400" b="1" dirty="0">
                  <a:solidFill>
                    <a:srgbClr val="FFC000"/>
                  </a:solidFill>
                </a:rPr>
                <a:t>Method</a:t>
              </a:r>
              <a:r>
                <a:rPr lang="en-US" altLang="en-US" sz="2400" dirty="0">
                  <a:solidFill>
                    <a:srgbClr val="FFC000"/>
                  </a:solidFill>
                </a:rPr>
                <a:t>: In 4 cups of water, simmer dried kelp strips for 10-30 minutes. Let cool. Strain and remove kelp strips. Add  poached egg yolk .</a:t>
              </a:r>
            </a:p>
          </p:txBody>
        </p:sp>
      </p:grpSp>
      <p:sp>
        <p:nvSpPr>
          <p:cNvPr id="107" name="Rectangle 106">
            <a:extLst>
              <a:ext uri="{FF2B5EF4-FFF2-40B4-BE49-F238E27FC236}">
                <a16:creationId xmlns:a16="http://schemas.microsoft.com/office/drawing/2014/main" id="{70C63917-5F6A-E447-9E5F-B6E99144287B}"/>
              </a:ext>
            </a:extLst>
          </p:cNvPr>
          <p:cNvSpPr/>
          <p:nvPr/>
        </p:nvSpPr>
        <p:spPr>
          <a:xfrm>
            <a:off x="29238218" y="14730001"/>
            <a:ext cx="3406874" cy="5167245"/>
          </a:xfrm>
          <a:prstGeom prst="rect">
            <a:avLst/>
          </a:prstGeom>
          <a:noFill/>
          <a:ln w="635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9" name="TextBox 108">
            <a:extLst>
              <a:ext uri="{FF2B5EF4-FFF2-40B4-BE49-F238E27FC236}">
                <a16:creationId xmlns:a16="http://schemas.microsoft.com/office/drawing/2014/main" id="{090F0372-C942-9D42-AAA9-AB98C1BC8D4F}"/>
              </a:ext>
            </a:extLst>
          </p:cNvPr>
          <p:cNvSpPr txBox="1"/>
          <p:nvPr/>
        </p:nvSpPr>
        <p:spPr>
          <a:xfrm>
            <a:off x="29322352" y="15237015"/>
            <a:ext cx="3302344" cy="3970318"/>
          </a:xfrm>
          <a:prstGeom prst="rect">
            <a:avLst/>
          </a:prstGeom>
          <a:noFill/>
        </p:spPr>
        <p:txBody>
          <a:bodyPr wrap="square" rtlCol="0">
            <a:spAutoFit/>
          </a:bodyPr>
          <a:lstStyle/>
          <a:p>
            <a:r>
              <a:rPr lang="en-US" sz="3600" dirty="0">
                <a:solidFill>
                  <a:srgbClr val="FFC000"/>
                </a:solidFill>
              </a:rPr>
              <a:t>We are trying to reduce our paper use! If you like any of these recipes (or all) feel free to snap a picture!</a:t>
            </a:r>
          </a:p>
        </p:txBody>
      </p:sp>
      <p:sp>
        <p:nvSpPr>
          <p:cNvPr id="111" name="TextBox 110">
            <a:extLst>
              <a:ext uri="{FF2B5EF4-FFF2-40B4-BE49-F238E27FC236}">
                <a16:creationId xmlns:a16="http://schemas.microsoft.com/office/drawing/2014/main" id="{B17AECB6-5C5D-C04E-965E-4DCC13E967C8}"/>
              </a:ext>
            </a:extLst>
          </p:cNvPr>
          <p:cNvSpPr txBox="1"/>
          <p:nvPr/>
        </p:nvSpPr>
        <p:spPr>
          <a:xfrm>
            <a:off x="105008" y="908669"/>
            <a:ext cx="12377057" cy="769441"/>
          </a:xfrm>
          <a:prstGeom prst="rect">
            <a:avLst/>
          </a:prstGeom>
          <a:noFill/>
        </p:spPr>
        <p:txBody>
          <a:bodyPr wrap="square" rtlCol="0">
            <a:spAutoFit/>
          </a:bodyPr>
          <a:lstStyle/>
          <a:p>
            <a:r>
              <a:rPr lang="en-US" sz="4400" dirty="0">
                <a:solidFill>
                  <a:schemeClr val="tx1">
                    <a:lumMod val="65000"/>
                    <a:lumOff val="35000"/>
                  </a:schemeClr>
                </a:solidFill>
              </a:rPr>
              <a:t>Recipes and Culinary Creations Using Sugar Kelp</a:t>
            </a:r>
          </a:p>
        </p:txBody>
      </p:sp>
      <p:pic>
        <p:nvPicPr>
          <p:cNvPr id="114" name="Picture 113" descr="A close up of a logo&#10;&#10;Description automatically generated">
            <a:extLst>
              <a:ext uri="{FF2B5EF4-FFF2-40B4-BE49-F238E27FC236}">
                <a16:creationId xmlns:a16="http://schemas.microsoft.com/office/drawing/2014/main" id="{8A98D0E5-FF03-1249-B91F-4E2CB98B39A0}"/>
              </a:ext>
            </a:extLst>
          </p:cNvPr>
          <p:cNvPicPr>
            <a:picLocks noChangeAspect="1"/>
          </p:cNvPicPr>
          <p:nvPr/>
        </p:nvPicPr>
        <p:blipFill rotWithShape="1">
          <a:blip r:embed="rId11">
            <a:extLst>
              <a:ext uri="{28A0092B-C50C-407E-A947-70E740481C1C}">
                <a14:useLocalDpi xmlns:a14="http://schemas.microsoft.com/office/drawing/2010/main"/>
              </a:ext>
            </a:extLst>
          </a:blip>
          <a:srcRect/>
          <a:stretch/>
        </p:blipFill>
        <p:spPr>
          <a:xfrm>
            <a:off x="5558050" y="20379750"/>
            <a:ext cx="9406853" cy="1484192"/>
          </a:xfrm>
          <a:prstGeom prst="rect">
            <a:avLst/>
          </a:prstGeom>
        </p:spPr>
      </p:pic>
      <p:pic>
        <p:nvPicPr>
          <p:cNvPr id="115" name="Picture 114" descr="A close up of a logo&#10;&#10;Description automatically generated">
            <a:extLst>
              <a:ext uri="{FF2B5EF4-FFF2-40B4-BE49-F238E27FC236}">
                <a16:creationId xmlns:a16="http://schemas.microsoft.com/office/drawing/2014/main" id="{8A488F60-74FD-4149-AAC4-ABE8F34D8F17}"/>
              </a:ext>
            </a:extLst>
          </p:cNvPr>
          <p:cNvPicPr>
            <a:picLocks noChangeAspect="1"/>
          </p:cNvPicPr>
          <p:nvPr/>
        </p:nvPicPr>
        <p:blipFill rotWithShape="1">
          <a:blip r:embed="rId12">
            <a:extLst>
              <a:ext uri="{28A0092B-C50C-407E-A947-70E740481C1C}">
                <a14:useLocalDpi xmlns:a14="http://schemas.microsoft.com/office/drawing/2010/main"/>
              </a:ext>
            </a:extLst>
          </a:blip>
          <a:srcRect/>
          <a:stretch/>
        </p:blipFill>
        <p:spPr>
          <a:xfrm>
            <a:off x="15553938" y="20425308"/>
            <a:ext cx="9406853" cy="1296056"/>
          </a:xfrm>
          <a:prstGeom prst="rect">
            <a:avLst/>
          </a:prstGeom>
        </p:spPr>
      </p:pic>
      <p:pic>
        <p:nvPicPr>
          <p:cNvPr id="116" name="Picture 115" descr="A close up of a logo&#10;&#10;Description automatically generated">
            <a:extLst>
              <a:ext uri="{FF2B5EF4-FFF2-40B4-BE49-F238E27FC236}">
                <a16:creationId xmlns:a16="http://schemas.microsoft.com/office/drawing/2014/main" id="{977A4FDB-3856-EB47-BD07-2102294EC32A}"/>
              </a:ext>
            </a:extLst>
          </p:cNvPr>
          <p:cNvPicPr>
            <a:picLocks noChangeAspect="1"/>
          </p:cNvPicPr>
          <p:nvPr/>
        </p:nvPicPr>
        <p:blipFill rotWithShape="1">
          <a:blip r:embed="rId13">
            <a:extLst>
              <a:ext uri="{28A0092B-C50C-407E-A947-70E740481C1C}">
                <a14:useLocalDpi xmlns:a14="http://schemas.microsoft.com/office/drawing/2010/main"/>
              </a:ext>
            </a:extLst>
          </a:blip>
          <a:srcRect/>
          <a:stretch/>
        </p:blipFill>
        <p:spPr>
          <a:xfrm>
            <a:off x="25814740" y="20306186"/>
            <a:ext cx="4794269" cy="1298012"/>
          </a:xfrm>
          <a:prstGeom prst="rect">
            <a:avLst/>
          </a:prstGeom>
        </p:spPr>
      </p:pic>
    </p:spTree>
    <p:extLst>
      <p:ext uri="{BB962C8B-B14F-4D97-AF65-F5344CB8AC3E}">
        <p14:creationId xmlns:p14="http://schemas.microsoft.com/office/powerpoint/2010/main" val="22467063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3035</TotalTime>
  <Words>677</Words>
  <Application>Microsoft Macintosh PowerPoint</Application>
  <PresentationFormat>Custom</PresentationFormat>
  <Paragraphs>99</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Bradt, Gabriela</dc:creator>
  <cp:lastModifiedBy>Bradt, Gabriela</cp:lastModifiedBy>
  <cp:revision>39</cp:revision>
  <dcterms:created xsi:type="dcterms:W3CDTF">2020-02-26T16:38:26Z</dcterms:created>
  <dcterms:modified xsi:type="dcterms:W3CDTF">2020-02-28T19:17:20Z</dcterms:modified>
</cp:coreProperties>
</file>