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
  </p:notesMasterIdLst>
  <p:sldIdLst>
    <p:sldId id="256" r:id="rId2"/>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27"/>
    <p:restoredTop sz="94659"/>
  </p:normalViewPr>
  <p:slideViewPr>
    <p:cSldViewPr snapToGrid="0" snapToObjects="1">
      <p:cViewPr>
        <p:scale>
          <a:sx n="165" d="100"/>
          <a:sy n="165" d="100"/>
        </p:scale>
        <p:origin x="-9240" y="-29232"/>
      </p:cViewPr>
      <p:guideLst/>
    </p:cSldViewPr>
  </p:slideViewPr>
  <p:notesTextViewPr>
    <p:cViewPr>
      <p:scale>
        <a:sx n="85" d="100"/>
        <a:sy n="85"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09C9AE-1242-BB4D-AFAE-AA153C873D28}" type="datetimeFigureOut">
              <a:rPr lang="en-US" smtClean="0"/>
              <a:t>3/28/21</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4A1E75A-2CFD-3D4E-9ACC-49624DDB6EB8}" type="slidenum">
              <a:rPr lang="en-US" smtClean="0"/>
              <a:t>‹#›</a:t>
            </a:fld>
            <a:endParaRPr lang="en-US" dirty="0"/>
          </a:p>
        </p:txBody>
      </p:sp>
    </p:spTree>
    <p:extLst>
      <p:ext uri="{BB962C8B-B14F-4D97-AF65-F5344CB8AC3E}">
        <p14:creationId xmlns:p14="http://schemas.microsoft.com/office/powerpoint/2010/main" val="2022717060"/>
      </p:ext>
    </p:extLst>
  </p:cSld>
  <p:clrMap bg1="lt1" tx1="dk1" bg2="lt2" tx2="dk2" accent1="accent1" accent2="accent2" accent3="accent3" accent4="accent4" accent5="accent5" accent6="accent6" hlink="hlink" folHlink="folHlink"/>
  <p:notesStyle>
    <a:lvl1pPr marL="0" algn="l" defTabSz="3686861" rtl="0" eaLnBrk="1" latinLnBrk="0" hangingPunct="1">
      <a:defRPr sz="4838" kern="1200">
        <a:solidFill>
          <a:schemeClr val="tx1"/>
        </a:solidFill>
        <a:latin typeface="+mn-lt"/>
        <a:ea typeface="+mn-ea"/>
        <a:cs typeface="+mn-cs"/>
      </a:defRPr>
    </a:lvl1pPr>
    <a:lvl2pPr marL="1843430" algn="l" defTabSz="3686861" rtl="0" eaLnBrk="1" latinLnBrk="0" hangingPunct="1">
      <a:defRPr sz="4838" kern="1200">
        <a:solidFill>
          <a:schemeClr val="tx1"/>
        </a:solidFill>
        <a:latin typeface="+mn-lt"/>
        <a:ea typeface="+mn-ea"/>
        <a:cs typeface="+mn-cs"/>
      </a:defRPr>
    </a:lvl2pPr>
    <a:lvl3pPr marL="3686861" algn="l" defTabSz="3686861" rtl="0" eaLnBrk="1" latinLnBrk="0" hangingPunct="1">
      <a:defRPr sz="4838" kern="1200">
        <a:solidFill>
          <a:schemeClr val="tx1"/>
        </a:solidFill>
        <a:latin typeface="+mn-lt"/>
        <a:ea typeface="+mn-ea"/>
        <a:cs typeface="+mn-cs"/>
      </a:defRPr>
    </a:lvl3pPr>
    <a:lvl4pPr marL="5530291" algn="l" defTabSz="3686861" rtl="0" eaLnBrk="1" latinLnBrk="0" hangingPunct="1">
      <a:defRPr sz="4838" kern="1200">
        <a:solidFill>
          <a:schemeClr val="tx1"/>
        </a:solidFill>
        <a:latin typeface="+mn-lt"/>
        <a:ea typeface="+mn-ea"/>
        <a:cs typeface="+mn-cs"/>
      </a:defRPr>
    </a:lvl4pPr>
    <a:lvl5pPr marL="7373722" algn="l" defTabSz="3686861" rtl="0" eaLnBrk="1" latinLnBrk="0" hangingPunct="1">
      <a:defRPr sz="4838" kern="1200">
        <a:solidFill>
          <a:schemeClr val="tx1"/>
        </a:solidFill>
        <a:latin typeface="+mn-lt"/>
        <a:ea typeface="+mn-ea"/>
        <a:cs typeface="+mn-cs"/>
      </a:defRPr>
    </a:lvl5pPr>
    <a:lvl6pPr marL="9217152" algn="l" defTabSz="3686861" rtl="0" eaLnBrk="1" latinLnBrk="0" hangingPunct="1">
      <a:defRPr sz="4838" kern="1200">
        <a:solidFill>
          <a:schemeClr val="tx1"/>
        </a:solidFill>
        <a:latin typeface="+mn-lt"/>
        <a:ea typeface="+mn-ea"/>
        <a:cs typeface="+mn-cs"/>
      </a:defRPr>
    </a:lvl6pPr>
    <a:lvl7pPr marL="11060582" algn="l" defTabSz="3686861" rtl="0" eaLnBrk="1" latinLnBrk="0" hangingPunct="1">
      <a:defRPr sz="4838" kern="1200">
        <a:solidFill>
          <a:schemeClr val="tx1"/>
        </a:solidFill>
        <a:latin typeface="+mn-lt"/>
        <a:ea typeface="+mn-ea"/>
        <a:cs typeface="+mn-cs"/>
      </a:defRPr>
    </a:lvl7pPr>
    <a:lvl8pPr marL="12904013" algn="l" defTabSz="3686861" rtl="0" eaLnBrk="1" latinLnBrk="0" hangingPunct="1">
      <a:defRPr sz="4838" kern="1200">
        <a:solidFill>
          <a:schemeClr val="tx1"/>
        </a:solidFill>
        <a:latin typeface="+mn-lt"/>
        <a:ea typeface="+mn-ea"/>
        <a:cs typeface="+mn-cs"/>
      </a:defRPr>
    </a:lvl8pPr>
    <a:lvl9pPr marL="14747443" algn="l" defTabSz="3686861" rtl="0" eaLnBrk="1" latinLnBrk="0" hangingPunct="1">
      <a:defRPr sz="4838"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4A1E75A-2CFD-3D4E-9ACC-49624DDB6EB8}" type="slidenum">
              <a:rPr lang="en-US" smtClean="0"/>
              <a:t>1</a:t>
            </a:fld>
            <a:endParaRPr lang="en-US" dirty="0"/>
          </a:p>
        </p:txBody>
      </p:sp>
    </p:spTree>
    <p:extLst>
      <p:ext uri="{BB962C8B-B14F-4D97-AF65-F5344CB8AC3E}">
        <p14:creationId xmlns:p14="http://schemas.microsoft.com/office/powerpoint/2010/main" val="1202266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AEE7C78-597F-9E48-8B9C-6A66ABF13141}" type="datetimeFigureOut">
              <a:rPr lang="en-US" smtClean="0"/>
              <a:t>3/28/21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031A4C6-2357-B84A-9907-6B690C722A3A}" type="slidenum">
              <a:rPr lang="en-US" smtClean="0"/>
              <a:t>‹#›</a:t>
            </a:fld>
            <a:endParaRPr lang="en-US" dirty="0"/>
          </a:p>
        </p:txBody>
      </p:sp>
    </p:spTree>
    <p:extLst>
      <p:ext uri="{BB962C8B-B14F-4D97-AF65-F5344CB8AC3E}">
        <p14:creationId xmlns:p14="http://schemas.microsoft.com/office/powerpoint/2010/main" val="1131396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AEE7C78-597F-9E48-8B9C-6A66ABF13141}" type="datetimeFigureOut">
              <a:rPr lang="en-US" smtClean="0"/>
              <a:t>3/28/21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031A4C6-2357-B84A-9907-6B690C722A3A}" type="slidenum">
              <a:rPr lang="en-US" smtClean="0"/>
              <a:t>‹#›</a:t>
            </a:fld>
            <a:endParaRPr lang="en-US" dirty="0"/>
          </a:p>
        </p:txBody>
      </p:sp>
    </p:spTree>
    <p:extLst>
      <p:ext uri="{BB962C8B-B14F-4D97-AF65-F5344CB8AC3E}">
        <p14:creationId xmlns:p14="http://schemas.microsoft.com/office/powerpoint/2010/main" val="36432456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AEE7C78-597F-9E48-8B9C-6A66ABF13141}" type="datetimeFigureOut">
              <a:rPr lang="en-US" smtClean="0"/>
              <a:t>3/28/21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031A4C6-2357-B84A-9907-6B690C722A3A}" type="slidenum">
              <a:rPr lang="en-US" smtClean="0"/>
              <a:t>‹#›</a:t>
            </a:fld>
            <a:endParaRPr lang="en-US" dirty="0"/>
          </a:p>
        </p:txBody>
      </p:sp>
    </p:spTree>
    <p:extLst>
      <p:ext uri="{BB962C8B-B14F-4D97-AF65-F5344CB8AC3E}">
        <p14:creationId xmlns:p14="http://schemas.microsoft.com/office/powerpoint/2010/main" val="20046869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AEE7C78-597F-9E48-8B9C-6A66ABF13141}" type="datetimeFigureOut">
              <a:rPr lang="en-US" smtClean="0"/>
              <a:t>3/28/21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031A4C6-2357-B84A-9907-6B690C722A3A}" type="slidenum">
              <a:rPr lang="en-US" smtClean="0"/>
              <a:t>‹#›</a:t>
            </a:fld>
            <a:endParaRPr lang="en-US" dirty="0"/>
          </a:p>
        </p:txBody>
      </p:sp>
    </p:spTree>
    <p:extLst>
      <p:ext uri="{BB962C8B-B14F-4D97-AF65-F5344CB8AC3E}">
        <p14:creationId xmlns:p14="http://schemas.microsoft.com/office/powerpoint/2010/main" val="39343611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AEE7C78-597F-9E48-8B9C-6A66ABF13141}" type="datetimeFigureOut">
              <a:rPr lang="en-US" smtClean="0"/>
              <a:t>3/28/21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031A4C6-2357-B84A-9907-6B690C722A3A}" type="slidenum">
              <a:rPr lang="en-US" smtClean="0"/>
              <a:t>‹#›</a:t>
            </a:fld>
            <a:endParaRPr lang="en-US" dirty="0"/>
          </a:p>
        </p:txBody>
      </p:sp>
    </p:spTree>
    <p:extLst>
      <p:ext uri="{BB962C8B-B14F-4D97-AF65-F5344CB8AC3E}">
        <p14:creationId xmlns:p14="http://schemas.microsoft.com/office/powerpoint/2010/main" val="9384593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AEE7C78-597F-9E48-8B9C-6A66ABF13141}" type="datetimeFigureOut">
              <a:rPr lang="en-US" smtClean="0"/>
              <a:t>3/28/21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031A4C6-2357-B84A-9907-6B690C722A3A}" type="slidenum">
              <a:rPr lang="en-US" smtClean="0"/>
              <a:t>‹#›</a:t>
            </a:fld>
            <a:endParaRPr lang="en-US" dirty="0"/>
          </a:p>
        </p:txBody>
      </p:sp>
    </p:spTree>
    <p:extLst>
      <p:ext uri="{BB962C8B-B14F-4D97-AF65-F5344CB8AC3E}">
        <p14:creationId xmlns:p14="http://schemas.microsoft.com/office/powerpoint/2010/main" val="3486946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EE7C78-597F-9E48-8B9C-6A66ABF13141}" type="datetimeFigureOut">
              <a:rPr lang="en-US" smtClean="0"/>
              <a:t>3/28/21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031A4C6-2357-B84A-9907-6B690C722A3A}" type="slidenum">
              <a:rPr lang="en-US" smtClean="0"/>
              <a:t>‹#›</a:t>
            </a:fld>
            <a:endParaRPr lang="en-US" dirty="0"/>
          </a:p>
        </p:txBody>
      </p:sp>
    </p:spTree>
    <p:extLst>
      <p:ext uri="{BB962C8B-B14F-4D97-AF65-F5344CB8AC3E}">
        <p14:creationId xmlns:p14="http://schemas.microsoft.com/office/powerpoint/2010/main" val="781059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BAEE7C78-597F-9E48-8B9C-6A66ABF13141}" type="datetimeFigureOut">
              <a:rPr lang="en-US" smtClean="0"/>
              <a:t>3/28/21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031A4C6-2357-B84A-9907-6B690C722A3A}" type="slidenum">
              <a:rPr lang="en-US" smtClean="0"/>
              <a:t>‹#›</a:t>
            </a:fld>
            <a:endParaRPr lang="en-US" dirty="0"/>
          </a:p>
        </p:txBody>
      </p:sp>
    </p:spTree>
    <p:extLst>
      <p:ext uri="{BB962C8B-B14F-4D97-AF65-F5344CB8AC3E}">
        <p14:creationId xmlns:p14="http://schemas.microsoft.com/office/powerpoint/2010/main" val="298082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dirty="0"/>
              <a:t>Click icon to add picture</a:t>
            </a:r>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BAEE7C78-597F-9E48-8B9C-6A66ABF13141}" type="datetimeFigureOut">
              <a:rPr lang="en-US" smtClean="0"/>
              <a:t>3/28/21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031A4C6-2357-B84A-9907-6B690C722A3A}" type="slidenum">
              <a:rPr lang="en-US" smtClean="0"/>
              <a:t>‹#›</a:t>
            </a:fld>
            <a:endParaRPr lang="en-US" dirty="0"/>
          </a:p>
        </p:txBody>
      </p:sp>
    </p:spTree>
    <p:extLst>
      <p:ext uri="{BB962C8B-B14F-4D97-AF65-F5344CB8AC3E}">
        <p14:creationId xmlns:p14="http://schemas.microsoft.com/office/powerpoint/2010/main" val="3539302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AEE7C78-597F-9E48-8B9C-6A66ABF13141}" type="datetimeFigureOut">
              <a:rPr lang="en-US" smtClean="0"/>
              <a:t>3/28/21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031A4C6-2357-B84A-9907-6B690C722A3A}" type="slidenum">
              <a:rPr lang="en-US" smtClean="0"/>
              <a:t>‹#›</a:t>
            </a:fld>
            <a:endParaRPr lang="en-US" dirty="0"/>
          </a:p>
        </p:txBody>
      </p:sp>
    </p:spTree>
    <p:extLst>
      <p:ext uri="{BB962C8B-B14F-4D97-AF65-F5344CB8AC3E}">
        <p14:creationId xmlns:p14="http://schemas.microsoft.com/office/powerpoint/2010/main" val="20354797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AEE7C78-597F-9E48-8B9C-6A66ABF13141}" type="datetimeFigureOut">
              <a:rPr lang="en-US" smtClean="0"/>
              <a:t>3/28/21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031A4C6-2357-B84A-9907-6B690C722A3A}" type="slidenum">
              <a:rPr lang="en-US" smtClean="0"/>
              <a:t>‹#›</a:t>
            </a:fld>
            <a:endParaRPr lang="en-US" dirty="0"/>
          </a:p>
        </p:txBody>
      </p:sp>
    </p:spTree>
    <p:extLst>
      <p:ext uri="{BB962C8B-B14F-4D97-AF65-F5344CB8AC3E}">
        <p14:creationId xmlns:p14="http://schemas.microsoft.com/office/powerpoint/2010/main" val="2618077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BAEE7C78-597F-9E48-8B9C-6A66ABF13141}" type="datetimeFigureOut">
              <a:rPr lang="en-US" smtClean="0"/>
              <a:t>3/28/21</a:t>
            </a:fld>
            <a:endParaRPr lang="en-US" dirty="0"/>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3031A4C6-2357-B84A-9907-6B690C722A3A}" type="slidenum">
              <a:rPr lang="en-US" smtClean="0"/>
              <a:t>‹#›</a:t>
            </a:fld>
            <a:endParaRPr lang="en-US" dirty="0"/>
          </a:p>
        </p:txBody>
      </p:sp>
    </p:spTree>
    <p:extLst>
      <p:ext uri="{BB962C8B-B14F-4D97-AF65-F5344CB8AC3E}">
        <p14:creationId xmlns:p14="http://schemas.microsoft.com/office/powerpoint/2010/main" val="29575651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F8884D4-DC42-A54F-917E-77A3FE4D006B}"/>
              </a:ext>
            </a:extLst>
          </p:cNvPr>
          <p:cNvSpPr txBox="1"/>
          <p:nvPr/>
        </p:nvSpPr>
        <p:spPr>
          <a:xfrm>
            <a:off x="1097280" y="975360"/>
            <a:ext cx="40721280" cy="2862322"/>
          </a:xfrm>
          <a:prstGeom prst="rect">
            <a:avLst/>
          </a:prstGeom>
          <a:solidFill>
            <a:schemeClr val="accent1">
              <a:lumMod val="60000"/>
              <a:lumOff val="40000"/>
            </a:schemeClr>
          </a:solidFill>
        </p:spPr>
        <p:txBody>
          <a:bodyPr wrap="square" rtlCol="0">
            <a:spAutoFit/>
          </a:bodyPr>
          <a:lstStyle/>
          <a:p>
            <a:pPr algn="ctr"/>
            <a:r>
              <a:rPr lang="en-US" sz="7200" dirty="0">
                <a:latin typeface="Times" pitchFamily="2" charset="0"/>
              </a:rPr>
              <a:t>PREVENTION OF DELIRIUM IN COVID-19 ICU PATIENTS</a:t>
            </a:r>
          </a:p>
          <a:p>
            <a:pPr algn="ctr"/>
            <a:r>
              <a:rPr lang="en-US" sz="5400" dirty="0">
                <a:latin typeface="Times" pitchFamily="2" charset="0"/>
              </a:rPr>
              <a:t>Hannah McCall</a:t>
            </a:r>
          </a:p>
          <a:p>
            <a:pPr algn="ctr"/>
            <a:r>
              <a:rPr lang="en-US" sz="5400" dirty="0">
                <a:latin typeface="Times" pitchFamily="2" charset="0"/>
              </a:rPr>
              <a:t>UNH Senior Nursing Student</a:t>
            </a:r>
          </a:p>
        </p:txBody>
      </p:sp>
      <p:pic>
        <p:nvPicPr>
          <p:cNvPr id="6" name="Picture 5" descr="Logo&#10;&#10;Description automatically generated">
            <a:extLst>
              <a:ext uri="{FF2B5EF4-FFF2-40B4-BE49-F238E27FC236}">
                <a16:creationId xmlns:a16="http://schemas.microsoft.com/office/drawing/2014/main" id="{C6043960-CAA7-0A40-8380-465512D3400F}"/>
              </a:ext>
            </a:extLst>
          </p:cNvPr>
          <p:cNvPicPr>
            <a:picLocks noChangeAspect="1"/>
          </p:cNvPicPr>
          <p:nvPr/>
        </p:nvPicPr>
        <p:blipFill>
          <a:blip r:embed="rId3"/>
          <a:stretch>
            <a:fillRect/>
          </a:stretch>
        </p:blipFill>
        <p:spPr>
          <a:xfrm>
            <a:off x="0" y="901044"/>
            <a:ext cx="4632960" cy="3134061"/>
          </a:xfrm>
          <a:prstGeom prst="rect">
            <a:avLst/>
          </a:prstGeom>
        </p:spPr>
      </p:pic>
      <p:pic>
        <p:nvPicPr>
          <p:cNvPr id="8" name="Picture 7" descr="Text&#10;&#10;Description automatically generated">
            <a:extLst>
              <a:ext uri="{FF2B5EF4-FFF2-40B4-BE49-F238E27FC236}">
                <a16:creationId xmlns:a16="http://schemas.microsoft.com/office/drawing/2014/main" id="{F594D1F2-14BE-0643-94C6-4B860ECF5831}"/>
              </a:ext>
            </a:extLst>
          </p:cNvPr>
          <p:cNvPicPr>
            <a:picLocks noChangeAspect="1"/>
          </p:cNvPicPr>
          <p:nvPr/>
        </p:nvPicPr>
        <p:blipFill>
          <a:blip r:embed="rId4"/>
          <a:stretch>
            <a:fillRect/>
          </a:stretch>
        </p:blipFill>
        <p:spPr>
          <a:xfrm>
            <a:off x="35740408" y="975360"/>
            <a:ext cx="7053512" cy="3134061"/>
          </a:xfrm>
          <a:prstGeom prst="rect">
            <a:avLst/>
          </a:prstGeom>
        </p:spPr>
      </p:pic>
      <p:sp>
        <p:nvSpPr>
          <p:cNvPr id="9" name="TextBox 8">
            <a:extLst>
              <a:ext uri="{FF2B5EF4-FFF2-40B4-BE49-F238E27FC236}">
                <a16:creationId xmlns:a16="http://schemas.microsoft.com/office/drawing/2014/main" id="{E8327974-8974-8B4F-87A1-36AED1DE9558}"/>
              </a:ext>
            </a:extLst>
          </p:cNvPr>
          <p:cNvSpPr txBox="1"/>
          <p:nvPr/>
        </p:nvSpPr>
        <p:spPr>
          <a:xfrm>
            <a:off x="609600" y="5102387"/>
            <a:ext cx="10847412" cy="954107"/>
          </a:xfrm>
          <a:prstGeom prst="rect">
            <a:avLst/>
          </a:prstGeom>
          <a:solidFill>
            <a:schemeClr val="accent1">
              <a:lumMod val="60000"/>
              <a:lumOff val="40000"/>
            </a:schemeClr>
          </a:solidFill>
        </p:spPr>
        <p:txBody>
          <a:bodyPr wrap="square" rtlCol="0">
            <a:spAutoFit/>
          </a:bodyPr>
          <a:lstStyle/>
          <a:p>
            <a:pPr algn="ctr"/>
            <a:r>
              <a:rPr lang="en-US" sz="5600" dirty="0">
                <a:latin typeface="Times" pitchFamily="2" charset="0"/>
              </a:rPr>
              <a:t>PROBLEM</a:t>
            </a:r>
          </a:p>
        </p:txBody>
      </p:sp>
      <p:sp>
        <p:nvSpPr>
          <p:cNvPr id="10" name="TextBox 9">
            <a:extLst>
              <a:ext uri="{FF2B5EF4-FFF2-40B4-BE49-F238E27FC236}">
                <a16:creationId xmlns:a16="http://schemas.microsoft.com/office/drawing/2014/main" id="{4D835A00-6F05-9341-8322-289ACEF5EC99}"/>
              </a:ext>
            </a:extLst>
          </p:cNvPr>
          <p:cNvSpPr txBox="1"/>
          <p:nvPr/>
        </p:nvSpPr>
        <p:spPr>
          <a:xfrm>
            <a:off x="13289280" y="4998717"/>
            <a:ext cx="14999970" cy="954107"/>
          </a:xfrm>
          <a:prstGeom prst="rect">
            <a:avLst/>
          </a:prstGeom>
          <a:solidFill>
            <a:schemeClr val="accent1">
              <a:lumMod val="60000"/>
              <a:lumOff val="40000"/>
            </a:schemeClr>
          </a:solidFill>
        </p:spPr>
        <p:txBody>
          <a:bodyPr wrap="square" rtlCol="0">
            <a:spAutoFit/>
          </a:bodyPr>
          <a:lstStyle/>
          <a:p>
            <a:pPr algn="ctr"/>
            <a:r>
              <a:rPr lang="en-US" sz="5600" dirty="0">
                <a:latin typeface="Times" pitchFamily="2" charset="0"/>
              </a:rPr>
              <a:t>CURRENT EVIDENCE</a:t>
            </a:r>
          </a:p>
        </p:txBody>
      </p:sp>
      <p:sp>
        <p:nvSpPr>
          <p:cNvPr id="13" name="TextBox 12">
            <a:extLst>
              <a:ext uri="{FF2B5EF4-FFF2-40B4-BE49-F238E27FC236}">
                <a16:creationId xmlns:a16="http://schemas.microsoft.com/office/drawing/2014/main" id="{07A4EA65-91F1-204F-905C-8F7DD4D03661}"/>
              </a:ext>
            </a:extLst>
          </p:cNvPr>
          <p:cNvSpPr txBox="1"/>
          <p:nvPr/>
        </p:nvSpPr>
        <p:spPr>
          <a:xfrm>
            <a:off x="29931360" y="4998718"/>
            <a:ext cx="12862560" cy="954107"/>
          </a:xfrm>
          <a:prstGeom prst="rect">
            <a:avLst/>
          </a:prstGeom>
          <a:solidFill>
            <a:schemeClr val="accent1">
              <a:lumMod val="60000"/>
              <a:lumOff val="40000"/>
            </a:schemeClr>
          </a:solidFill>
        </p:spPr>
        <p:txBody>
          <a:bodyPr wrap="square" rtlCol="0">
            <a:spAutoFit/>
          </a:bodyPr>
          <a:lstStyle/>
          <a:p>
            <a:r>
              <a:rPr lang="en-US" sz="5600" dirty="0">
                <a:latin typeface="Times" pitchFamily="2" charset="0"/>
              </a:rPr>
              <a:t>RECOMMENDATIONS/IMPLICATIONS</a:t>
            </a:r>
          </a:p>
        </p:txBody>
      </p:sp>
      <p:sp>
        <p:nvSpPr>
          <p:cNvPr id="14" name="TextBox 13">
            <a:extLst>
              <a:ext uri="{FF2B5EF4-FFF2-40B4-BE49-F238E27FC236}">
                <a16:creationId xmlns:a16="http://schemas.microsoft.com/office/drawing/2014/main" id="{959ECD8A-AF38-3E41-BD28-2015F0E6BF36}"/>
              </a:ext>
            </a:extLst>
          </p:cNvPr>
          <p:cNvSpPr txBox="1"/>
          <p:nvPr/>
        </p:nvSpPr>
        <p:spPr>
          <a:xfrm>
            <a:off x="609597" y="6334347"/>
            <a:ext cx="10847413" cy="13388280"/>
          </a:xfrm>
          <a:prstGeom prst="rect">
            <a:avLst/>
          </a:prstGeom>
          <a:solidFill>
            <a:schemeClr val="tx2">
              <a:lumMod val="40000"/>
              <a:lumOff val="60000"/>
            </a:schemeClr>
          </a:solidFill>
          <a:ln>
            <a:solidFill>
              <a:schemeClr val="tx1"/>
            </a:solidFill>
          </a:ln>
        </p:spPr>
        <p:txBody>
          <a:bodyPr wrap="square" rtlCol="0">
            <a:spAutoFit/>
          </a:bodyPr>
          <a:lstStyle/>
          <a:p>
            <a:r>
              <a:rPr lang="en-US" sz="3600" b="1" dirty="0">
                <a:latin typeface="Times" pitchFamily="2" charset="0"/>
              </a:rPr>
              <a:t>Background:</a:t>
            </a:r>
          </a:p>
          <a:p>
            <a:pPr marL="571500" indent="-571500">
              <a:buFont typeface="Arial" panose="020B0604020202020204" pitchFamily="34" charset="0"/>
              <a:buChar char="•"/>
            </a:pPr>
            <a:r>
              <a:rPr lang="en-US" sz="3600" dirty="0">
                <a:latin typeface="Times" pitchFamily="2" charset="0"/>
              </a:rPr>
              <a:t>COVID-19 emerged as a public health threat in December 2019 and was declared a pandemic by the World Health Organization in March 2020 (CDC, 2020)</a:t>
            </a:r>
          </a:p>
          <a:p>
            <a:pPr marL="571500" indent="-571500">
              <a:buFont typeface="Arial" panose="020B0604020202020204" pitchFamily="34" charset="0"/>
              <a:buChar char="•"/>
            </a:pPr>
            <a:r>
              <a:rPr lang="en-US" sz="3600" dirty="0">
                <a:latin typeface="Times" pitchFamily="2" charset="0"/>
              </a:rPr>
              <a:t>Most recent (March 15, 2021) data suggests almost 35,500 U.S. citizens remain in the hospital with COVID-19 and almost 10,000 of those patients being in intensive care units (Our World in Data, 2021). </a:t>
            </a:r>
          </a:p>
          <a:p>
            <a:pPr marL="571500" indent="-571500">
              <a:buFont typeface="Arial" panose="020B0604020202020204" pitchFamily="34" charset="0"/>
              <a:buChar char="•"/>
            </a:pPr>
            <a:r>
              <a:rPr lang="en-US" sz="3600" dirty="0">
                <a:latin typeface="Times" pitchFamily="2" charset="0"/>
              </a:rPr>
              <a:t>It has been reported that nearly 90% of COVID-19 patients whose condition required admission to the intensive care unit need mechanical ventilation (Kotfis et al., 2020)</a:t>
            </a:r>
          </a:p>
          <a:p>
            <a:pPr marL="571500" indent="-571500">
              <a:buFont typeface="Arial" panose="020B0604020202020204" pitchFamily="34" charset="0"/>
              <a:buChar char="•"/>
            </a:pPr>
            <a:r>
              <a:rPr lang="en-US" sz="3600" dirty="0">
                <a:latin typeface="Times" pitchFamily="2" charset="0"/>
              </a:rPr>
              <a:t>Acute brain dysfunction was highly prevalent and prolonged in critically ill COVID-19 patients (Pun et al., 2021). </a:t>
            </a:r>
          </a:p>
          <a:p>
            <a:endParaRPr lang="en-US" sz="3600" b="1" dirty="0">
              <a:latin typeface="Times" pitchFamily="2" charset="0"/>
            </a:endParaRPr>
          </a:p>
          <a:p>
            <a:r>
              <a:rPr lang="en-US" sz="3600" b="1" dirty="0">
                <a:latin typeface="Times" pitchFamily="2" charset="0"/>
              </a:rPr>
              <a:t>Purpose: </a:t>
            </a:r>
            <a:r>
              <a:rPr lang="en-US" sz="3600" dirty="0">
                <a:latin typeface="Times" pitchFamily="2" charset="0"/>
              </a:rPr>
              <a:t>Raise awareness of ICU delirium in COVID-19 patients and how to better assess and prevent delirium</a:t>
            </a:r>
          </a:p>
          <a:p>
            <a:endParaRPr lang="en-US" sz="3600" b="1" dirty="0">
              <a:latin typeface="Times" pitchFamily="2" charset="0"/>
            </a:endParaRPr>
          </a:p>
          <a:p>
            <a:r>
              <a:rPr lang="en-US" sz="3600" b="1" dirty="0">
                <a:latin typeface="Times" pitchFamily="2" charset="0"/>
              </a:rPr>
              <a:t>PICO Question:</a:t>
            </a:r>
          </a:p>
          <a:p>
            <a:r>
              <a:rPr lang="en-US" sz="3600" dirty="0">
                <a:latin typeface="Times" pitchFamily="2" charset="0"/>
              </a:rPr>
              <a:t>"What best practices can ICU nurses implement to decrease the incidence of delirium in COVID-19 critically ill patients?”</a:t>
            </a:r>
          </a:p>
        </p:txBody>
      </p:sp>
      <p:sp>
        <p:nvSpPr>
          <p:cNvPr id="16" name="TextBox 15">
            <a:extLst>
              <a:ext uri="{FF2B5EF4-FFF2-40B4-BE49-F238E27FC236}">
                <a16:creationId xmlns:a16="http://schemas.microsoft.com/office/drawing/2014/main" id="{23AFC018-836A-BD4D-8F13-60D8189CD6E8}"/>
              </a:ext>
            </a:extLst>
          </p:cNvPr>
          <p:cNvSpPr txBox="1"/>
          <p:nvPr/>
        </p:nvSpPr>
        <p:spPr>
          <a:xfrm>
            <a:off x="13289280" y="6261593"/>
            <a:ext cx="14999970" cy="13603724"/>
          </a:xfrm>
          <a:prstGeom prst="rect">
            <a:avLst/>
          </a:prstGeom>
          <a:solidFill>
            <a:schemeClr val="tx2">
              <a:lumMod val="40000"/>
              <a:lumOff val="60000"/>
            </a:schemeClr>
          </a:solidFill>
          <a:ln>
            <a:solidFill>
              <a:schemeClr val="tx1"/>
            </a:solidFill>
          </a:ln>
        </p:spPr>
        <p:txBody>
          <a:bodyPr wrap="square" rtlCol="0">
            <a:spAutoFit/>
          </a:bodyPr>
          <a:lstStyle/>
          <a:p>
            <a:pPr marL="685800" indent="-685800">
              <a:buFont typeface="Arial" panose="020B0604020202020204" pitchFamily="34" charset="0"/>
              <a:buChar char="•"/>
            </a:pPr>
            <a:r>
              <a:rPr lang="en-US" sz="3600" dirty="0">
                <a:latin typeface="Times" pitchFamily="2" charset="0"/>
              </a:rPr>
              <a:t>Some of the most common, preventable harms that ICU patients experience are </a:t>
            </a:r>
            <a:r>
              <a:rPr lang="en-US" sz="3600" b="1" dirty="0">
                <a:latin typeface="Times" pitchFamily="2" charset="0"/>
              </a:rPr>
              <a:t>delirium</a:t>
            </a:r>
            <a:r>
              <a:rPr lang="en-US" sz="3600" dirty="0">
                <a:latin typeface="Times" pitchFamily="2" charset="0"/>
              </a:rPr>
              <a:t>, hospital-acquired weakness, device-related infections, deep vein thromboses, and pressure ulcers (Barr, 2018)</a:t>
            </a:r>
          </a:p>
          <a:p>
            <a:pPr marL="685800" indent="-685800">
              <a:buFont typeface="Arial" panose="020B0604020202020204" pitchFamily="34" charset="0"/>
              <a:buChar char="•"/>
            </a:pPr>
            <a:r>
              <a:rPr lang="en-US" sz="3600" dirty="0">
                <a:latin typeface="Times" pitchFamily="2" charset="0"/>
              </a:rPr>
              <a:t>The American Psychiatric Association’s (APA) Diagnostic and Statistical Manual of Mental Disorders (DSM)-IV defines delirium as “a disturbance of consciousness and cognition that develops over a short period of time (hours to days) and fluctuates over time” (Girard et al., 2008)</a:t>
            </a:r>
          </a:p>
          <a:p>
            <a:pPr marL="685800" indent="-685800">
              <a:buFont typeface="Arial" panose="020B0604020202020204" pitchFamily="34" charset="0"/>
              <a:buChar char="•"/>
            </a:pPr>
            <a:r>
              <a:rPr lang="en-US" sz="3600" dirty="0">
                <a:latin typeface="Times" pitchFamily="2" charset="0"/>
              </a:rPr>
              <a:t>COVID-19 destroys the respiratory tract and invades the CNS, which produces high-risk circumstances for acute and long-term brain dysfunction in patients infected with the virus (Kotfis et al., 2020)</a:t>
            </a:r>
          </a:p>
          <a:p>
            <a:pPr marL="685800" indent="-685800">
              <a:buFont typeface="Arial" panose="020B0604020202020204" pitchFamily="34" charset="0"/>
              <a:buChar char="•"/>
            </a:pPr>
            <a:r>
              <a:rPr lang="en-US" sz="3600" dirty="0">
                <a:latin typeface="Times" pitchFamily="2" charset="0"/>
              </a:rPr>
              <a:t>Human isolation, extended time away from family and loved ones, and other elements of care that are limited due to precautionary protocols are highly correlational to delirium rates in COVID-19 patients (Joszt, 2020)</a:t>
            </a:r>
          </a:p>
          <a:p>
            <a:pPr marL="685800" indent="-685800">
              <a:buFont typeface="Arial" panose="020B0604020202020204" pitchFamily="34" charset="0"/>
              <a:buChar char="•"/>
            </a:pPr>
            <a:r>
              <a:rPr lang="en-US" sz="3600" dirty="0">
                <a:latin typeface="Times" pitchFamily="2" charset="0"/>
              </a:rPr>
              <a:t>Society of Critical Care Medicine (SCCM) produced an ABCDEF bundle safety framework for ICU delirium management during SARS-CoV-2 pandemic (Kotfis et al., 2020)</a:t>
            </a:r>
          </a:p>
          <a:p>
            <a:endParaRPr lang="en-US" sz="3600" dirty="0">
              <a:latin typeface="Times" pitchFamily="2" charset="0"/>
            </a:endParaRPr>
          </a:p>
          <a:p>
            <a:pPr algn="ctr"/>
            <a:r>
              <a:rPr lang="en-US" sz="3800" b="1" dirty="0">
                <a:latin typeface="Times" pitchFamily="2" charset="0"/>
              </a:rPr>
              <a:t>ABCDEF Bundle </a:t>
            </a:r>
            <a:r>
              <a:rPr lang="en-US" sz="3800" dirty="0">
                <a:latin typeface="Times" pitchFamily="2" charset="0"/>
              </a:rPr>
              <a:t>(SCCM)</a:t>
            </a:r>
            <a:endParaRPr lang="en-US" sz="3800" b="1" dirty="0">
              <a:latin typeface="Times" pitchFamily="2" charset="0"/>
            </a:endParaRPr>
          </a:p>
          <a:p>
            <a:r>
              <a:rPr lang="en-US" sz="3800" dirty="0">
                <a:latin typeface="Times" pitchFamily="2" charset="0"/>
              </a:rPr>
              <a:t>A-Assess, Prevent, and Manage Pain</a:t>
            </a:r>
          </a:p>
          <a:p>
            <a:r>
              <a:rPr lang="en-US" sz="3800" dirty="0">
                <a:latin typeface="Times" pitchFamily="2" charset="0"/>
              </a:rPr>
              <a:t>B-Both SATs and SBTs</a:t>
            </a:r>
          </a:p>
          <a:p>
            <a:r>
              <a:rPr lang="en-US" sz="3800" dirty="0">
                <a:latin typeface="Times" pitchFamily="2" charset="0"/>
              </a:rPr>
              <a:t>C-Choice of Sedation</a:t>
            </a:r>
          </a:p>
          <a:p>
            <a:r>
              <a:rPr lang="en-US" sz="3800" dirty="0">
                <a:latin typeface="Times" pitchFamily="2" charset="0"/>
              </a:rPr>
              <a:t>D-Delirium: Assess, Prevent, and Manage</a:t>
            </a:r>
          </a:p>
          <a:p>
            <a:r>
              <a:rPr lang="en-US" sz="3800" dirty="0">
                <a:latin typeface="Times" pitchFamily="2" charset="0"/>
              </a:rPr>
              <a:t>E-Early Mobility and Exercise</a:t>
            </a:r>
          </a:p>
          <a:p>
            <a:r>
              <a:rPr lang="en-US" sz="3800" dirty="0">
                <a:latin typeface="Times" pitchFamily="2" charset="0"/>
              </a:rPr>
              <a:t>F-Family Engagement and Empowerment </a:t>
            </a:r>
          </a:p>
        </p:txBody>
      </p:sp>
      <p:sp>
        <p:nvSpPr>
          <p:cNvPr id="17" name="TextBox 16">
            <a:extLst>
              <a:ext uri="{FF2B5EF4-FFF2-40B4-BE49-F238E27FC236}">
                <a16:creationId xmlns:a16="http://schemas.microsoft.com/office/drawing/2014/main" id="{374F9286-FAA8-E94B-A7C9-2869CA86A92B}"/>
              </a:ext>
            </a:extLst>
          </p:cNvPr>
          <p:cNvSpPr txBox="1"/>
          <p:nvPr/>
        </p:nvSpPr>
        <p:spPr>
          <a:xfrm>
            <a:off x="29931360" y="6291663"/>
            <a:ext cx="12862560" cy="12280285"/>
          </a:xfrm>
          <a:prstGeom prst="rect">
            <a:avLst/>
          </a:prstGeom>
          <a:solidFill>
            <a:schemeClr val="tx2">
              <a:lumMod val="40000"/>
              <a:lumOff val="60000"/>
            </a:schemeClr>
          </a:solidFill>
          <a:ln>
            <a:solidFill>
              <a:schemeClr val="tx1"/>
            </a:solidFill>
          </a:ln>
        </p:spPr>
        <p:txBody>
          <a:bodyPr wrap="square" rtlCol="0">
            <a:spAutoFit/>
          </a:bodyPr>
          <a:lstStyle/>
          <a:p>
            <a:r>
              <a:rPr lang="en-US" sz="3600" b="1" dirty="0">
                <a:latin typeface="Times" pitchFamily="2" charset="0"/>
              </a:rPr>
              <a:t>Practice Recommendations:</a:t>
            </a:r>
          </a:p>
          <a:p>
            <a:pPr marL="1028700" lvl="1" indent="-571500">
              <a:buFont typeface="Arial" panose="020B0604020202020204" pitchFamily="34" charset="0"/>
              <a:buChar char="•"/>
            </a:pPr>
            <a:r>
              <a:rPr lang="en-US" sz="3600" dirty="0">
                <a:latin typeface="Times" pitchFamily="2" charset="0"/>
              </a:rPr>
              <a:t>Following standardized ABCDEF Bundle produced by Society of Critical Care Medicine (Kotfis, 2020)</a:t>
            </a:r>
          </a:p>
          <a:p>
            <a:pPr marL="1028700" lvl="1" indent="-571500">
              <a:buFont typeface="Arial" panose="020B0604020202020204" pitchFamily="34" charset="0"/>
              <a:buChar char="•"/>
            </a:pPr>
            <a:r>
              <a:rPr lang="en-US" sz="3600" dirty="0">
                <a:latin typeface="Times" pitchFamily="2" charset="0"/>
              </a:rPr>
              <a:t>Promoting alertness and orientation during daytime and practice sleep hygiene in night-time hours (Karon, 2017)</a:t>
            </a:r>
          </a:p>
          <a:p>
            <a:pPr marL="1028700" lvl="1" indent="-571500">
              <a:buFont typeface="Arial" panose="020B0604020202020204" pitchFamily="34" charset="0"/>
              <a:buChar char="•"/>
            </a:pPr>
            <a:r>
              <a:rPr lang="en-US" sz="3600" dirty="0">
                <a:latin typeface="Times" pitchFamily="2" charset="0"/>
              </a:rPr>
              <a:t>Leadership and motivation by interdisciplinary team members to produce environmental changes limiting ICU delirium (Karon, 2017)</a:t>
            </a:r>
          </a:p>
          <a:p>
            <a:pPr lvl="1"/>
            <a:endParaRPr lang="en-US" sz="3600" b="1" dirty="0">
              <a:latin typeface="Times" pitchFamily="2" charset="0"/>
            </a:endParaRPr>
          </a:p>
          <a:p>
            <a:r>
              <a:rPr lang="en-US" sz="3600" b="1" dirty="0">
                <a:latin typeface="Times" pitchFamily="2" charset="0"/>
              </a:rPr>
              <a:t>Clinical Implications:</a:t>
            </a:r>
          </a:p>
          <a:p>
            <a:pPr marL="571500" indent="-571500">
              <a:buFont typeface="Arial" panose="020B0604020202020204" pitchFamily="34" charset="0"/>
              <a:buChar char="•"/>
            </a:pPr>
            <a:r>
              <a:rPr lang="en-US" sz="3600" dirty="0">
                <a:latin typeface="Times" pitchFamily="2" charset="0"/>
              </a:rPr>
              <a:t>Decrease morbidity and mortality</a:t>
            </a:r>
          </a:p>
          <a:p>
            <a:pPr marL="571500" indent="-571500">
              <a:buFont typeface="Arial" panose="020B0604020202020204" pitchFamily="34" charset="0"/>
              <a:buChar char="•"/>
            </a:pPr>
            <a:r>
              <a:rPr lang="en-US" sz="3600" dirty="0">
                <a:latin typeface="Times" pitchFamily="2" charset="0"/>
              </a:rPr>
              <a:t>Shorten hospital stays</a:t>
            </a:r>
          </a:p>
          <a:p>
            <a:pPr marL="571500" indent="-571500">
              <a:buFont typeface="Arial" panose="020B0604020202020204" pitchFamily="34" charset="0"/>
              <a:buChar char="•"/>
            </a:pPr>
            <a:r>
              <a:rPr lang="en-US" sz="3600" dirty="0">
                <a:latin typeface="Times" pitchFamily="2" charset="0"/>
              </a:rPr>
              <a:t>Lower health care costs</a:t>
            </a:r>
          </a:p>
          <a:p>
            <a:pPr marL="571500" indent="-571500">
              <a:buFont typeface="Arial" panose="020B0604020202020204" pitchFamily="34" charset="0"/>
              <a:buChar char="•"/>
            </a:pPr>
            <a:r>
              <a:rPr lang="en-US" sz="3600" dirty="0">
                <a:latin typeface="Times" pitchFamily="2" charset="0"/>
              </a:rPr>
              <a:t>Limit long term cognitive and psychological effects of delirium</a:t>
            </a:r>
          </a:p>
          <a:p>
            <a:pPr marL="571500" indent="-571500">
              <a:buFont typeface="Arial" panose="020B0604020202020204" pitchFamily="34" charset="0"/>
              <a:buChar char="•"/>
            </a:pPr>
            <a:r>
              <a:rPr lang="en-US" sz="3600" dirty="0">
                <a:latin typeface="Times" pitchFamily="2" charset="0"/>
              </a:rPr>
              <a:t>Limit incidences of depression, loss of employment, and difficulties with relationships related to history of delirium </a:t>
            </a:r>
          </a:p>
          <a:p>
            <a:endParaRPr lang="en-US" sz="3600" b="1" dirty="0">
              <a:latin typeface="Times" pitchFamily="2" charset="0"/>
            </a:endParaRPr>
          </a:p>
          <a:p>
            <a:r>
              <a:rPr lang="en-US" sz="3600" b="1" dirty="0">
                <a:latin typeface="Times" pitchFamily="2" charset="0"/>
              </a:rPr>
              <a:t>Research Implications:</a:t>
            </a:r>
          </a:p>
          <a:p>
            <a:pPr marL="571500" indent="-571500">
              <a:buFont typeface="Arial" panose="020B0604020202020204" pitchFamily="34" charset="0"/>
              <a:buChar char="•"/>
            </a:pPr>
            <a:r>
              <a:rPr lang="en-US" sz="3600" dirty="0">
                <a:latin typeface="Times" pitchFamily="2" charset="0"/>
              </a:rPr>
              <a:t>Current guidelines should be revised to reflect recent research and evidence</a:t>
            </a:r>
          </a:p>
          <a:p>
            <a:pPr marL="571500" indent="-571500">
              <a:buFont typeface="Arial" panose="020B0604020202020204" pitchFamily="34" charset="0"/>
              <a:buChar char="•"/>
            </a:pPr>
            <a:r>
              <a:rPr lang="en-US" sz="3600" dirty="0">
                <a:latin typeface="Times" pitchFamily="2" charset="0"/>
              </a:rPr>
              <a:t>Continued research of ICU delirium in COVID-19 patients should remain a priority </a:t>
            </a:r>
          </a:p>
        </p:txBody>
      </p:sp>
      <p:sp>
        <p:nvSpPr>
          <p:cNvPr id="19" name="TextBox 18">
            <a:extLst>
              <a:ext uri="{FF2B5EF4-FFF2-40B4-BE49-F238E27FC236}">
                <a16:creationId xmlns:a16="http://schemas.microsoft.com/office/drawing/2014/main" id="{5B3A39DA-BC38-574E-AF4C-91272D903A0F}"/>
              </a:ext>
            </a:extLst>
          </p:cNvPr>
          <p:cNvSpPr txBox="1"/>
          <p:nvPr/>
        </p:nvSpPr>
        <p:spPr>
          <a:xfrm>
            <a:off x="609597" y="28123497"/>
            <a:ext cx="10847411" cy="954107"/>
          </a:xfrm>
          <a:prstGeom prst="rect">
            <a:avLst/>
          </a:prstGeom>
          <a:solidFill>
            <a:schemeClr val="accent1">
              <a:lumMod val="60000"/>
              <a:lumOff val="40000"/>
            </a:schemeClr>
          </a:solidFill>
        </p:spPr>
        <p:txBody>
          <a:bodyPr wrap="square" rtlCol="0">
            <a:spAutoFit/>
          </a:bodyPr>
          <a:lstStyle/>
          <a:p>
            <a:pPr algn="ctr"/>
            <a:r>
              <a:rPr lang="en-US" sz="5600" dirty="0">
                <a:latin typeface="Times" pitchFamily="2" charset="0"/>
              </a:rPr>
              <a:t>CURRENT GUIDELINES</a:t>
            </a:r>
          </a:p>
        </p:txBody>
      </p:sp>
      <p:sp>
        <p:nvSpPr>
          <p:cNvPr id="20" name="TextBox 19">
            <a:extLst>
              <a:ext uri="{FF2B5EF4-FFF2-40B4-BE49-F238E27FC236}">
                <a16:creationId xmlns:a16="http://schemas.microsoft.com/office/drawing/2014/main" id="{14C42C69-873C-AA43-A7B1-0368C405EB6A}"/>
              </a:ext>
            </a:extLst>
          </p:cNvPr>
          <p:cNvSpPr txBox="1"/>
          <p:nvPr/>
        </p:nvSpPr>
        <p:spPr>
          <a:xfrm>
            <a:off x="27838194" y="20070079"/>
            <a:ext cx="14999970" cy="954107"/>
          </a:xfrm>
          <a:prstGeom prst="rect">
            <a:avLst/>
          </a:prstGeom>
          <a:solidFill>
            <a:schemeClr val="accent1">
              <a:lumMod val="60000"/>
              <a:lumOff val="40000"/>
            </a:schemeClr>
          </a:solidFill>
        </p:spPr>
        <p:txBody>
          <a:bodyPr wrap="square" rtlCol="0">
            <a:spAutoFit/>
          </a:bodyPr>
          <a:lstStyle/>
          <a:p>
            <a:pPr algn="ctr"/>
            <a:r>
              <a:rPr lang="en-US" sz="5600" dirty="0">
                <a:latin typeface="Times" pitchFamily="2" charset="0"/>
              </a:rPr>
              <a:t>UPDATED GUIDELINES</a:t>
            </a:r>
          </a:p>
        </p:txBody>
      </p:sp>
      <p:sp>
        <p:nvSpPr>
          <p:cNvPr id="21" name="TextBox 20">
            <a:extLst>
              <a:ext uri="{FF2B5EF4-FFF2-40B4-BE49-F238E27FC236}">
                <a16:creationId xmlns:a16="http://schemas.microsoft.com/office/drawing/2014/main" id="{EFEB1256-242C-A747-A7F3-F47F3515B6A7}"/>
              </a:ext>
            </a:extLst>
          </p:cNvPr>
          <p:cNvSpPr txBox="1"/>
          <p:nvPr/>
        </p:nvSpPr>
        <p:spPr>
          <a:xfrm>
            <a:off x="609597" y="29425111"/>
            <a:ext cx="10847411" cy="2308324"/>
          </a:xfrm>
          <a:prstGeom prst="rect">
            <a:avLst/>
          </a:prstGeom>
          <a:solidFill>
            <a:schemeClr val="tx2">
              <a:lumMod val="40000"/>
              <a:lumOff val="60000"/>
            </a:schemeClr>
          </a:solidFill>
          <a:ln>
            <a:solidFill>
              <a:schemeClr val="tx1"/>
            </a:solidFill>
          </a:ln>
        </p:spPr>
        <p:txBody>
          <a:bodyPr wrap="square" rtlCol="0">
            <a:spAutoFit/>
          </a:bodyPr>
          <a:lstStyle/>
          <a:p>
            <a:pPr marL="571500" indent="-571500">
              <a:buFont typeface="Arial" panose="020B0604020202020204" pitchFamily="34" charset="0"/>
              <a:buChar char="•"/>
            </a:pPr>
            <a:r>
              <a:rPr lang="en-US" sz="3600" dirty="0">
                <a:latin typeface="Times" pitchFamily="2" charset="0"/>
              </a:rPr>
              <a:t>Early mobilization</a:t>
            </a:r>
          </a:p>
          <a:p>
            <a:pPr marL="571500" indent="-571500">
              <a:buFont typeface="Arial" panose="020B0604020202020204" pitchFamily="34" charset="0"/>
              <a:buChar char="•"/>
            </a:pPr>
            <a:r>
              <a:rPr lang="en-US" sz="3600" dirty="0">
                <a:latin typeface="Times" pitchFamily="2" charset="0"/>
              </a:rPr>
              <a:t>Daily Awakening and Spontaneous Breathing Trials </a:t>
            </a:r>
          </a:p>
          <a:p>
            <a:pPr marL="571500" indent="-571500">
              <a:buFont typeface="Arial" panose="020B0604020202020204" pitchFamily="34" charset="0"/>
              <a:buChar char="•"/>
            </a:pPr>
            <a:r>
              <a:rPr lang="en-US" sz="3600" dirty="0">
                <a:latin typeface="Times" pitchFamily="2" charset="0"/>
              </a:rPr>
              <a:t>Pain management</a:t>
            </a:r>
          </a:p>
          <a:p>
            <a:pPr marL="571500" indent="-571500">
              <a:buFont typeface="Arial" panose="020B0604020202020204" pitchFamily="34" charset="0"/>
              <a:buChar char="•"/>
            </a:pPr>
            <a:r>
              <a:rPr lang="en-US" sz="3600" dirty="0">
                <a:latin typeface="Times" pitchFamily="2" charset="0"/>
              </a:rPr>
              <a:t>CAM-ICU Assessment</a:t>
            </a:r>
          </a:p>
        </p:txBody>
      </p:sp>
      <p:sp>
        <p:nvSpPr>
          <p:cNvPr id="22" name="TextBox 21">
            <a:extLst>
              <a:ext uri="{FF2B5EF4-FFF2-40B4-BE49-F238E27FC236}">
                <a16:creationId xmlns:a16="http://schemas.microsoft.com/office/drawing/2014/main" id="{78222378-B3BC-E842-9B68-964ED6E349F3}"/>
              </a:ext>
            </a:extLst>
          </p:cNvPr>
          <p:cNvSpPr txBox="1"/>
          <p:nvPr/>
        </p:nvSpPr>
        <p:spPr>
          <a:xfrm>
            <a:off x="27838194" y="21419048"/>
            <a:ext cx="14999970" cy="10618291"/>
          </a:xfrm>
          <a:prstGeom prst="rect">
            <a:avLst/>
          </a:prstGeom>
          <a:solidFill>
            <a:schemeClr val="tx2">
              <a:lumMod val="40000"/>
              <a:lumOff val="60000"/>
            </a:schemeClr>
          </a:solidFill>
          <a:ln>
            <a:solidFill>
              <a:schemeClr val="tx1"/>
            </a:solidFill>
          </a:ln>
        </p:spPr>
        <p:txBody>
          <a:bodyPr wrap="square" rtlCol="0">
            <a:spAutoFit/>
          </a:bodyPr>
          <a:lstStyle/>
          <a:p>
            <a:pPr lvl="1" algn="ctr"/>
            <a:r>
              <a:rPr lang="en-US" sz="3600" b="1" dirty="0">
                <a:latin typeface="Times" pitchFamily="2" charset="0"/>
              </a:rPr>
              <a:t>Prevention of ICU Delirium</a:t>
            </a:r>
          </a:p>
          <a:p>
            <a:pPr lvl="1" algn="ctr"/>
            <a:endParaRPr lang="en-US" sz="3600" b="1" dirty="0"/>
          </a:p>
          <a:p>
            <a:pPr marL="571500" indent="-571500">
              <a:buFont typeface="Arial" panose="020B0604020202020204" pitchFamily="34" charset="0"/>
              <a:buChar char="•"/>
            </a:pPr>
            <a:r>
              <a:rPr lang="en-US" sz="3600" dirty="0">
                <a:latin typeface="Times" pitchFamily="2" charset="0"/>
              </a:rPr>
              <a:t>Early mobilization</a:t>
            </a:r>
          </a:p>
          <a:p>
            <a:pPr marL="571500" indent="-571500">
              <a:buFont typeface="Arial" panose="020B0604020202020204" pitchFamily="34" charset="0"/>
              <a:buChar char="•"/>
            </a:pPr>
            <a:r>
              <a:rPr lang="en-US" sz="3600" dirty="0">
                <a:latin typeface="Times" pitchFamily="2" charset="0"/>
              </a:rPr>
              <a:t>Daily Awakening and Spontaneous Breathing Trials and RASS/SAS</a:t>
            </a:r>
          </a:p>
          <a:p>
            <a:pPr marL="571500" indent="-571500">
              <a:buFont typeface="Arial" panose="020B0604020202020204" pitchFamily="34" charset="0"/>
              <a:buChar char="•"/>
            </a:pPr>
            <a:r>
              <a:rPr lang="en-US" sz="3600" dirty="0">
                <a:latin typeface="Times" pitchFamily="2" charset="0"/>
              </a:rPr>
              <a:t>Pain assessment and management</a:t>
            </a:r>
          </a:p>
          <a:p>
            <a:pPr marL="571500" indent="-571500">
              <a:buFont typeface="Arial" panose="020B0604020202020204" pitchFamily="34" charset="0"/>
              <a:buChar char="•"/>
            </a:pPr>
            <a:r>
              <a:rPr lang="en-US" sz="3600" dirty="0">
                <a:latin typeface="Times" pitchFamily="2" charset="0"/>
              </a:rPr>
              <a:t>Regular CAM-ICU Assessment. If (+) determine any underlying causse and treat accordingly (Diseases, drug removal, environment change)</a:t>
            </a:r>
          </a:p>
          <a:p>
            <a:pPr marL="571500" indent="-571500">
              <a:buFont typeface="Arial" panose="020B0604020202020204" pitchFamily="34" charset="0"/>
              <a:buChar char="•"/>
            </a:pPr>
            <a:r>
              <a:rPr lang="en-US" sz="3600" dirty="0">
                <a:latin typeface="Times" pitchFamily="2" charset="0"/>
              </a:rPr>
              <a:t>Orientation to environment</a:t>
            </a:r>
          </a:p>
          <a:p>
            <a:pPr marL="571500" indent="-571500">
              <a:buFont typeface="Arial" panose="020B0604020202020204" pitchFamily="34" charset="0"/>
              <a:buChar char="•"/>
            </a:pPr>
            <a:r>
              <a:rPr lang="en-US" sz="3600" dirty="0">
                <a:latin typeface="Times" pitchFamily="2" charset="0"/>
              </a:rPr>
              <a:t>Adjusting sedation and discontinue potent medications when clinically safe</a:t>
            </a:r>
          </a:p>
          <a:p>
            <a:pPr marL="571500" indent="-571500">
              <a:buFont typeface="Arial" panose="020B0604020202020204" pitchFamily="34" charset="0"/>
              <a:buChar char="•"/>
            </a:pPr>
            <a:r>
              <a:rPr lang="en-US" sz="3600" dirty="0">
                <a:latin typeface="Times" pitchFamily="2" charset="0"/>
              </a:rPr>
              <a:t>Support senses (hearing aides and glasses), monitor for loss of taste and smell</a:t>
            </a:r>
          </a:p>
          <a:p>
            <a:pPr marL="571500" indent="-571500">
              <a:buFont typeface="Arial" panose="020B0604020202020204" pitchFamily="34" charset="0"/>
              <a:buChar char="•"/>
            </a:pPr>
            <a:r>
              <a:rPr lang="en-US" sz="3600" dirty="0">
                <a:latin typeface="Times" pitchFamily="2" charset="0"/>
              </a:rPr>
              <a:t>Provide visual and vocal contact to family and loved ones</a:t>
            </a:r>
          </a:p>
          <a:p>
            <a:pPr marL="571500" indent="-571500">
              <a:buFont typeface="Arial" panose="020B0604020202020204" pitchFamily="34" charset="0"/>
              <a:buChar char="•"/>
            </a:pPr>
            <a:r>
              <a:rPr lang="en-US" sz="3600" dirty="0">
                <a:latin typeface="Times" pitchFamily="2" charset="0"/>
              </a:rPr>
              <a:t>Practice good sleep hygiene and cluster night-time care</a:t>
            </a:r>
          </a:p>
          <a:p>
            <a:pPr marL="571500" indent="-571500">
              <a:buFont typeface="Arial" panose="020B0604020202020204" pitchFamily="34" charset="0"/>
              <a:buChar char="•"/>
            </a:pPr>
            <a:r>
              <a:rPr lang="en-US" sz="3600" dirty="0">
                <a:latin typeface="Times" pitchFamily="2" charset="0"/>
              </a:rPr>
              <a:t>Education and trainings regarding all aspects of delirium management</a:t>
            </a:r>
          </a:p>
          <a:p>
            <a:pPr marL="571500" indent="-571500">
              <a:buFont typeface="Arial" panose="020B0604020202020204" pitchFamily="34" charset="0"/>
              <a:buChar char="•"/>
            </a:pPr>
            <a:r>
              <a:rPr lang="en-US" sz="3600" dirty="0">
                <a:latin typeface="Times" pitchFamily="2" charset="0"/>
              </a:rPr>
              <a:t>Utilizing more than one intervention to fit patient needs</a:t>
            </a:r>
          </a:p>
          <a:p>
            <a:pPr marL="571500" indent="-571500">
              <a:buFont typeface="Arial" panose="020B0604020202020204" pitchFamily="34" charset="0"/>
              <a:buChar char="•"/>
            </a:pPr>
            <a:endParaRPr lang="en-US" sz="3600" b="1" dirty="0">
              <a:latin typeface="Times" pitchFamily="2" charset="0"/>
            </a:endParaRPr>
          </a:p>
          <a:p>
            <a:pPr lvl="1" algn="ctr"/>
            <a:r>
              <a:rPr lang="en-US" sz="3600" b="1" dirty="0">
                <a:latin typeface="Times" pitchFamily="2" charset="0"/>
              </a:rPr>
              <a:t>Education and Research </a:t>
            </a:r>
          </a:p>
          <a:p>
            <a:pPr marL="285750" lvl="0" indent="-285750">
              <a:buFont typeface="Arial" panose="020B0604020202020204" pitchFamily="34" charset="0"/>
              <a:buChar char="•"/>
            </a:pPr>
            <a:r>
              <a:rPr lang="en-US" sz="3600" dirty="0">
                <a:latin typeface="Times" pitchFamily="2" charset="0"/>
              </a:rPr>
              <a:t>Education and training sessions regarding all aspects of delirium management</a:t>
            </a:r>
          </a:p>
          <a:p>
            <a:pPr marL="285750" lvl="0" indent="-285750">
              <a:buFont typeface="Arial" panose="020B0604020202020204" pitchFamily="34" charset="0"/>
              <a:buChar char="•"/>
            </a:pPr>
            <a:r>
              <a:rPr lang="en-US" sz="3600" dirty="0">
                <a:latin typeface="Times" pitchFamily="2" charset="0"/>
              </a:rPr>
              <a:t>Utilizing more than one intervention; A bundle specific to each patient</a:t>
            </a:r>
          </a:p>
          <a:p>
            <a:pPr marL="285750" lvl="0" indent="-285750">
              <a:buFont typeface="Arial" panose="020B0604020202020204" pitchFamily="34" charset="0"/>
              <a:buChar char="•"/>
            </a:pPr>
            <a:r>
              <a:rPr lang="en-US" sz="3600" dirty="0">
                <a:latin typeface="Times" pitchFamily="2" charset="0"/>
              </a:rPr>
              <a:t>Continued research on ICU delirium and implementation of strategies</a:t>
            </a:r>
          </a:p>
        </p:txBody>
      </p:sp>
      <p:pic>
        <p:nvPicPr>
          <p:cNvPr id="23" name="Picture 22" descr="Table&#10;&#10;Description automatically generated">
            <a:extLst>
              <a:ext uri="{FF2B5EF4-FFF2-40B4-BE49-F238E27FC236}">
                <a16:creationId xmlns:a16="http://schemas.microsoft.com/office/drawing/2014/main" id="{08F810E9-DACA-0347-9D6F-1220E4395744}"/>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12430591" y="20610710"/>
            <a:ext cx="6243152" cy="7708394"/>
          </a:xfrm>
          <a:prstGeom prst="rect">
            <a:avLst/>
          </a:prstGeom>
        </p:spPr>
      </p:pic>
      <p:pic>
        <p:nvPicPr>
          <p:cNvPr id="25" name="Picture 24" descr="A picture containing indoor, hospital room, bed, room&#10;&#10;Description automatically generated">
            <a:extLst>
              <a:ext uri="{FF2B5EF4-FFF2-40B4-BE49-F238E27FC236}">
                <a16:creationId xmlns:a16="http://schemas.microsoft.com/office/drawing/2014/main" id="{02E00BCC-14CB-8B46-9797-196B0BCADA9C}"/>
              </a:ext>
            </a:extLst>
          </p:cNvPr>
          <p:cNvPicPr>
            <a:picLocks noChangeAspect="1"/>
          </p:cNvPicPr>
          <p:nvPr/>
        </p:nvPicPr>
        <p:blipFill>
          <a:blip r:embed="rId6"/>
          <a:stretch>
            <a:fillRect/>
          </a:stretch>
        </p:blipFill>
        <p:spPr>
          <a:xfrm>
            <a:off x="20470634" y="20220252"/>
            <a:ext cx="6035877" cy="4009232"/>
          </a:xfrm>
          <a:prstGeom prst="rect">
            <a:avLst/>
          </a:prstGeom>
        </p:spPr>
      </p:pic>
      <p:pic>
        <p:nvPicPr>
          <p:cNvPr id="27" name="Picture 26" descr="A picture containing indoor, bed, laying, sleeping&#10;&#10;Description automatically generated">
            <a:extLst>
              <a:ext uri="{FF2B5EF4-FFF2-40B4-BE49-F238E27FC236}">
                <a16:creationId xmlns:a16="http://schemas.microsoft.com/office/drawing/2014/main" id="{8F82A3E6-DFA8-C94B-8F17-4141EC613E5F}"/>
              </a:ext>
            </a:extLst>
          </p:cNvPr>
          <p:cNvPicPr>
            <a:picLocks noChangeAspect="1"/>
          </p:cNvPicPr>
          <p:nvPr/>
        </p:nvPicPr>
        <p:blipFill>
          <a:blip r:embed="rId7"/>
          <a:stretch>
            <a:fillRect/>
          </a:stretch>
        </p:blipFill>
        <p:spPr>
          <a:xfrm>
            <a:off x="19453740" y="24542442"/>
            <a:ext cx="7896517" cy="4535162"/>
          </a:xfrm>
          <a:prstGeom prst="rect">
            <a:avLst/>
          </a:prstGeom>
        </p:spPr>
      </p:pic>
      <p:sp>
        <p:nvSpPr>
          <p:cNvPr id="28" name="TextBox 27">
            <a:extLst>
              <a:ext uri="{FF2B5EF4-FFF2-40B4-BE49-F238E27FC236}">
                <a16:creationId xmlns:a16="http://schemas.microsoft.com/office/drawing/2014/main" id="{5517FE47-D5C0-694C-885B-3CA23D7FC551}"/>
              </a:ext>
            </a:extLst>
          </p:cNvPr>
          <p:cNvSpPr txBox="1"/>
          <p:nvPr/>
        </p:nvSpPr>
        <p:spPr>
          <a:xfrm>
            <a:off x="609597" y="20220252"/>
            <a:ext cx="10847412" cy="954107"/>
          </a:xfrm>
          <a:prstGeom prst="rect">
            <a:avLst/>
          </a:prstGeom>
          <a:solidFill>
            <a:schemeClr val="accent1">
              <a:lumMod val="60000"/>
              <a:lumOff val="40000"/>
            </a:schemeClr>
          </a:solidFill>
        </p:spPr>
        <p:txBody>
          <a:bodyPr wrap="square" rtlCol="0">
            <a:spAutoFit/>
          </a:bodyPr>
          <a:lstStyle/>
          <a:p>
            <a:pPr algn="ctr"/>
            <a:r>
              <a:rPr lang="en-US" sz="5600" dirty="0">
                <a:latin typeface="Times" pitchFamily="2" charset="0"/>
              </a:rPr>
              <a:t>POINTS TO REMEMBER</a:t>
            </a:r>
          </a:p>
        </p:txBody>
      </p:sp>
      <p:sp>
        <p:nvSpPr>
          <p:cNvPr id="29" name="TextBox 28">
            <a:extLst>
              <a:ext uri="{FF2B5EF4-FFF2-40B4-BE49-F238E27FC236}">
                <a16:creationId xmlns:a16="http://schemas.microsoft.com/office/drawing/2014/main" id="{C9024AC6-A99F-B146-BEE5-0167D15396E7}"/>
              </a:ext>
            </a:extLst>
          </p:cNvPr>
          <p:cNvSpPr txBox="1"/>
          <p:nvPr/>
        </p:nvSpPr>
        <p:spPr>
          <a:xfrm>
            <a:off x="609599" y="21419048"/>
            <a:ext cx="10847413" cy="6001643"/>
          </a:xfrm>
          <a:prstGeom prst="rect">
            <a:avLst/>
          </a:prstGeom>
          <a:solidFill>
            <a:schemeClr val="tx2">
              <a:lumMod val="40000"/>
              <a:lumOff val="60000"/>
            </a:schemeClr>
          </a:solidFill>
        </p:spPr>
        <p:txBody>
          <a:bodyPr wrap="square" rtlCol="0">
            <a:spAutoFit/>
          </a:bodyPr>
          <a:lstStyle/>
          <a:p>
            <a:r>
              <a:rPr lang="en-US" sz="3600" dirty="0">
                <a:latin typeface="Times" pitchFamily="2" charset="0"/>
              </a:rPr>
              <a:t>Delirium Risk Factors:</a:t>
            </a:r>
          </a:p>
          <a:p>
            <a:endParaRPr lang="en-US" sz="3600" dirty="0">
              <a:latin typeface="Times" pitchFamily="2" charset="0"/>
            </a:endParaRPr>
          </a:p>
          <a:p>
            <a:r>
              <a:rPr lang="en-US" sz="3600" dirty="0">
                <a:latin typeface="Times" pitchFamily="2" charset="0"/>
              </a:rPr>
              <a:t>-Increased age (60+)</a:t>
            </a:r>
          </a:p>
          <a:p>
            <a:r>
              <a:rPr lang="en-US" sz="3600" dirty="0">
                <a:latin typeface="Times" pitchFamily="2" charset="0"/>
              </a:rPr>
              <a:t>-Over-sedation</a:t>
            </a:r>
          </a:p>
          <a:p>
            <a:r>
              <a:rPr lang="en-US" sz="3600" dirty="0">
                <a:latin typeface="Times" pitchFamily="2" charset="0"/>
              </a:rPr>
              <a:t>-Mechanical ventilation</a:t>
            </a:r>
          </a:p>
          <a:p>
            <a:r>
              <a:rPr lang="en-US" sz="3600" dirty="0">
                <a:latin typeface="Times" pitchFamily="2" charset="0"/>
              </a:rPr>
              <a:t>-ETOH or drug withdrawal</a:t>
            </a:r>
          </a:p>
          <a:p>
            <a:r>
              <a:rPr lang="en-US" sz="3600" dirty="0">
                <a:latin typeface="Times" pitchFamily="2" charset="0"/>
              </a:rPr>
              <a:t>-Hx of dementia</a:t>
            </a:r>
          </a:p>
          <a:p>
            <a:r>
              <a:rPr lang="en-US" sz="3600" dirty="0">
                <a:latin typeface="Times" pitchFamily="2" charset="0"/>
              </a:rPr>
              <a:t>-Use of benzodiazepines </a:t>
            </a:r>
          </a:p>
          <a:p>
            <a:r>
              <a:rPr lang="en-US" sz="3600" dirty="0">
                <a:latin typeface="Times" pitchFamily="2" charset="0"/>
              </a:rPr>
              <a:t>-Poor sleep hygiene</a:t>
            </a:r>
          </a:p>
          <a:p>
            <a:r>
              <a:rPr lang="en-US" sz="3600" dirty="0">
                <a:latin typeface="Times" pitchFamily="2" charset="0"/>
              </a:rPr>
              <a:t>-Uncontrolled pain</a:t>
            </a:r>
            <a:endParaRPr lang="en-US" sz="2400" dirty="0">
              <a:latin typeface="Times" pitchFamily="2" charset="0"/>
            </a:endParaRPr>
          </a:p>
          <a:p>
            <a:endParaRPr lang="en-US" sz="2400" dirty="0">
              <a:latin typeface="Times" pitchFamily="2" charset="0"/>
            </a:endParaRPr>
          </a:p>
        </p:txBody>
      </p:sp>
      <p:sp>
        <p:nvSpPr>
          <p:cNvPr id="30" name="TextBox 29">
            <a:extLst>
              <a:ext uri="{FF2B5EF4-FFF2-40B4-BE49-F238E27FC236}">
                <a16:creationId xmlns:a16="http://schemas.microsoft.com/office/drawing/2014/main" id="{FCDB8317-FF55-CA40-BEF3-2EDBE0E86F1A}"/>
              </a:ext>
            </a:extLst>
          </p:cNvPr>
          <p:cNvSpPr txBox="1"/>
          <p:nvPr/>
        </p:nvSpPr>
        <p:spPr>
          <a:xfrm>
            <a:off x="6852751" y="21419048"/>
            <a:ext cx="5577840" cy="3416320"/>
          </a:xfrm>
          <a:prstGeom prst="rect">
            <a:avLst/>
          </a:prstGeom>
          <a:noFill/>
        </p:spPr>
        <p:txBody>
          <a:bodyPr wrap="square" rtlCol="0">
            <a:spAutoFit/>
          </a:bodyPr>
          <a:lstStyle/>
          <a:p>
            <a:r>
              <a:rPr lang="en-US" sz="3600" dirty="0">
                <a:latin typeface="Times" pitchFamily="2" charset="0"/>
              </a:rPr>
              <a:t>Types of Delirium:</a:t>
            </a:r>
          </a:p>
          <a:p>
            <a:endParaRPr lang="en-US" sz="3600" dirty="0">
              <a:latin typeface="Times" pitchFamily="2" charset="0"/>
            </a:endParaRPr>
          </a:p>
          <a:p>
            <a:r>
              <a:rPr lang="en-US" sz="3600" dirty="0">
                <a:latin typeface="Times" pitchFamily="2" charset="0"/>
              </a:rPr>
              <a:t>-Hypoactive</a:t>
            </a:r>
          </a:p>
          <a:p>
            <a:r>
              <a:rPr lang="en-US" sz="3600" dirty="0">
                <a:latin typeface="Times" pitchFamily="2" charset="0"/>
              </a:rPr>
              <a:t>-Hyperactive</a:t>
            </a:r>
          </a:p>
          <a:p>
            <a:r>
              <a:rPr lang="en-US" sz="3600" dirty="0">
                <a:latin typeface="Times" pitchFamily="2" charset="0"/>
              </a:rPr>
              <a:t>-Mixture of the two</a:t>
            </a:r>
          </a:p>
          <a:p>
            <a:endParaRPr lang="en-US" sz="3600" dirty="0">
              <a:latin typeface="Times" pitchFamily="2" charset="0"/>
            </a:endParaRPr>
          </a:p>
        </p:txBody>
      </p:sp>
      <p:sp>
        <p:nvSpPr>
          <p:cNvPr id="2" name="TextBox 1">
            <a:extLst>
              <a:ext uri="{FF2B5EF4-FFF2-40B4-BE49-F238E27FC236}">
                <a16:creationId xmlns:a16="http://schemas.microsoft.com/office/drawing/2014/main" id="{D07A19E9-A9C6-5C47-B5DC-A8B5AA419E59}"/>
              </a:ext>
            </a:extLst>
          </p:cNvPr>
          <p:cNvSpPr txBox="1"/>
          <p:nvPr/>
        </p:nvSpPr>
        <p:spPr>
          <a:xfrm>
            <a:off x="12237005" y="30015525"/>
            <a:ext cx="14821192" cy="2677656"/>
          </a:xfrm>
          <a:prstGeom prst="rect">
            <a:avLst/>
          </a:prstGeom>
          <a:solidFill>
            <a:schemeClr val="tx2">
              <a:lumMod val="40000"/>
              <a:lumOff val="60000"/>
            </a:schemeClr>
          </a:solidFill>
        </p:spPr>
        <p:txBody>
          <a:bodyPr wrap="square" rtlCol="0">
            <a:spAutoFit/>
          </a:bodyPr>
          <a:lstStyle/>
          <a:p>
            <a:r>
              <a:rPr lang="en-US" sz="1200" dirty="0">
                <a:latin typeface="Times" pitchFamily="2" charset="0"/>
              </a:rPr>
              <a:t>Centers for Disease Control and Prevention (2020). Coronavirus Disease 2019 (COVID-19). Retrieved from www.cdc.gov/coronavirus/2019-nCoV/index.html. </a:t>
            </a:r>
          </a:p>
          <a:p>
            <a:r>
              <a:rPr lang="en-US" sz="1200" dirty="0">
                <a:latin typeface="Times" pitchFamily="2" charset="0"/>
              </a:rPr>
              <a:t>Hayhurst, Christina J., Pratik P. Pandharipande, Christopher G. Hughes; Intensive Care Unit Delirium: A Review of Diagnosis, Prevention, and Treatment. Anesthesiology 2016; 125:1229–1241 doi: https://doi.org/10.1097/ALN.0000000000001378</a:t>
            </a:r>
            <a:endParaRPr lang="en-US" sz="1200" u="sng" dirty="0">
              <a:latin typeface="Times" pitchFamily="2" charset="0"/>
            </a:endParaRPr>
          </a:p>
          <a:p>
            <a:r>
              <a:rPr lang="en-US" sz="1200" dirty="0">
                <a:latin typeface="Times" pitchFamily="2" charset="0"/>
              </a:rPr>
              <a:t>Girard, T. D., Pandharipande, P. P., &amp; Ely, E. W. (2008). Delirium in the intensive care 	unit. Critical care (London, England), 12 Suppl 3(Suppl 3), S3. https://doi.org/10.1186/cc6149</a:t>
            </a:r>
          </a:p>
          <a:p>
            <a:r>
              <a:rPr lang="en-US" sz="1200" dirty="0">
                <a:latin typeface="Times" pitchFamily="2" charset="0"/>
              </a:rPr>
              <a:t>Joszt, Laura. “Risk of Developing Delirium in ICU Patients With COVID-19.” AJMC, 22 Oct. 2020, www.ajmc.com/view/risks-of-developing-delirium-in-icu-patients-with-covid-19. </a:t>
            </a:r>
          </a:p>
          <a:p>
            <a:r>
              <a:rPr lang="en-US" sz="1200" dirty="0">
                <a:latin typeface="Times" pitchFamily="2" charset="0"/>
              </a:rPr>
              <a:t>Karon, Amy. “Simple Steps Help Prevent ICU Delirium.” ACP Hospitalist, 15 Nov. 2017, acphospitalist.org/archives/2017/11/simple-steps-help-prevent-icu-delirium.htm. </a:t>
            </a:r>
          </a:p>
          <a:p>
            <a:r>
              <a:rPr lang="en-US" sz="1200" dirty="0">
                <a:latin typeface="Times" pitchFamily="2" charset="0"/>
              </a:rPr>
              <a:t>Kotfis, K., Williams Roberson, S., Wilson, J. E., Dabrowski, W., Pun, B. T., &amp; Ely, E. W. 	(2020). COVID-19: ICU delirium management during SARS-CoV-2 pandemic. Critical 	care (London, England), 24(1), 176. https://doi.org/10.1186/s13054-020-02882-x</a:t>
            </a:r>
          </a:p>
          <a:p>
            <a:r>
              <a:rPr lang="en-US" sz="1200" dirty="0">
                <a:latin typeface="Times" pitchFamily="2" charset="0"/>
              </a:rPr>
              <a:t>Pun, B. T., Badenes, R., Heras La Calle, G., Orun, O. M., Chen, W., Raman, R., Simpson, B. K., Wilson-Linville, S., Hinojal Olmedillo, B., Vallejo de la Cueva, A., van der Jagt, M., Navarro Casado, R., Leal Sanz, P., Orhun, G., Ferrer Gómez, C., Núñez Vázquez, K., Piñeiro Otero, P., Taccone, F. S., Gallego Curto, E., Caricato, A., … COVID-19 Intensive Care International Study Group (2021). Prevalence and risk factors for delirium in critically ill patients with COVID-19 (COVID-D): a multicentre cohort study. The Lancet. Respiratory medicine, S2213-2600(20)30552-X. Advance online publication. https://doi.org/10.1016/S2213-2600(20)30552-X</a:t>
            </a:r>
          </a:p>
          <a:p>
            <a:r>
              <a:rPr lang="en-US" sz="1200" dirty="0">
                <a:latin typeface="Times" pitchFamily="2" charset="0"/>
              </a:rPr>
              <a:t>Ritchie, Research and data. “Coronavirus (COVID-19) Hospitalizations - Statistics and Research.” Our World in Data, 2021, ourworldindata.org/covid-hospitalizations. </a:t>
            </a:r>
          </a:p>
          <a:p>
            <a:r>
              <a:rPr lang="en-US" sz="1200" dirty="0">
                <a:latin typeface="Times" pitchFamily="2" charset="0"/>
              </a:rPr>
              <a:t>“SCCM: Improving Value, Quality, and Safety in Your ICU with the ICU Liberation Campaign.” Society of Critical Care Medicine (SCCM), www.sccm.org/Communications/Critical-Connections/Archives/2018/Improving-Value,-Quality,-and-Safety-in-Your-ICU-w. </a:t>
            </a:r>
          </a:p>
        </p:txBody>
      </p:sp>
      <p:sp>
        <p:nvSpPr>
          <p:cNvPr id="3" name="TextBox 2">
            <a:extLst>
              <a:ext uri="{FF2B5EF4-FFF2-40B4-BE49-F238E27FC236}">
                <a16:creationId xmlns:a16="http://schemas.microsoft.com/office/drawing/2014/main" id="{64FCE258-C9AF-7949-BCE5-33DA4F68ACC5}"/>
              </a:ext>
            </a:extLst>
          </p:cNvPr>
          <p:cNvSpPr txBox="1"/>
          <p:nvPr/>
        </p:nvSpPr>
        <p:spPr>
          <a:xfrm>
            <a:off x="12237005" y="29402674"/>
            <a:ext cx="14821191" cy="369332"/>
          </a:xfrm>
          <a:prstGeom prst="rect">
            <a:avLst/>
          </a:prstGeom>
          <a:solidFill>
            <a:schemeClr val="accent1">
              <a:lumMod val="60000"/>
              <a:lumOff val="40000"/>
            </a:schemeClr>
          </a:solidFill>
        </p:spPr>
        <p:txBody>
          <a:bodyPr wrap="square" rtlCol="0">
            <a:spAutoFit/>
          </a:bodyPr>
          <a:lstStyle/>
          <a:p>
            <a:pPr algn="ctr"/>
            <a:r>
              <a:rPr lang="en-US" dirty="0">
                <a:latin typeface="Times" pitchFamily="2" charset="0"/>
              </a:rPr>
              <a:t>REFERENCES</a:t>
            </a:r>
          </a:p>
        </p:txBody>
      </p:sp>
    </p:spTree>
    <p:extLst>
      <p:ext uri="{BB962C8B-B14F-4D97-AF65-F5344CB8AC3E}">
        <p14:creationId xmlns:p14="http://schemas.microsoft.com/office/powerpoint/2010/main" val="239784586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479</TotalTime>
  <Words>1226</Words>
  <Application>Microsoft Macintosh PowerPoint</Application>
  <PresentationFormat>Custom</PresentationFormat>
  <Paragraphs>95</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McCall, Hannah</dc:creator>
  <cp:lastModifiedBy>McCall, Hannah</cp:lastModifiedBy>
  <cp:revision>27</cp:revision>
  <dcterms:created xsi:type="dcterms:W3CDTF">2021-03-24T15:45:56Z</dcterms:created>
  <dcterms:modified xsi:type="dcterms:W3CDTF">2021-03-29T00:25:16Z</dcterms:modified>
</cp:coreProperties>
</file>