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 ContentType="image/tiff"/>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43891200" cy="32918400"/>
  <p:notesSz cx="6980238"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o Povolotskiy" initials="LP" lastIdx="1" clrIdx="0">
    <p:extLst>
      <p:ext uri="{19B8F6BF-5375-455C-9EA6-DF929625EA0E}">
        <p15:presenceInfo xmlns:p15="http://schemas.microsoft.com/office/powerpoint/2012/main" userId="89dabfe69d1605c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BFF"/>
    <a:srgbClr val="F3FAF0"/>
    <a:srgbClr val="5C5858"/>
    <a:srgbClr val="4F4B4B"/>
    <a:srgbClr val="676161"/>
    <a:srgbClr val="8D8787"/>
    <a:srgbClr val="4743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5854" autoAdjust="0"/>
    <p:restoredTop sz="94660"/>
  </p:normalViewPr>
  <p:slideViewPr>
    <p:cSldViewPr snapToGrid="0">
      <p:cViewPr>
        <p:scale>
          <a:sx n="40" d="100"/>
          <a:sy n="40" d="100"/>
        </p:scale>
        <p:origin x="-162"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1"/>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19"/>
            </a:lvl1pPr>
            <a:lvl2pPr marL="2194678" indent="0" algn="ctr">
              <a:buNone/>
              <a:defRPr sz="9600"/>
            </a:lvl2pPr>
            <a:lvl3pPr marL="4389355" indent="0" algn="ctr">
              <a:buNone/>
              <a:defRPr sz="8640"/>
            </a:lvl3pPr>
            <a:lvl4pPr marL="6584033" indent="0" algn="ctr">
              <a:buNone/>
              <a:defRPr sz="7680"/>
            </a:lvl4pPr>
            <a:lvl5pPr marL="8778710" indent="0" algn="ctr">
              <a:buNone/>
              <a:defRPr sz="7680"/>
            </a:lvl5pPr>
            <a:lvl6pPr marL="10973387" indent="0" algn="ctr">
              <a:buNone/>
              <a:defRPr sz="7680"/>
            </a:lvl6pPr>
            <a:lvl7pPr marL="13168066" indent="0" algn="ctr">
              <a:buNone/>
              <a:defRPr sz="7680"/>
            </a:lvl7pPr>
            <a:lvl8pPr marL="15362743" indent="0" algn="ctr">
              <a:buNone/>
              <a:defRPr sz="7680"/>
            </a:lvl8pPr>
            <a:lvl9pPr marL="17557421"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376237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271243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1"/>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19">
                <a:solidFill>
                  <a:schemeClr val="tx1"/>
                </a:solidFill>
              </a:defRPr>
            </a:lvl1pPr>
            <a:lvl2pPr marL="2194678" indent="0">
              <a:buNone/>
              <a:defRPr sz="9600">
                <a:solidFill>
                  <a:schemeClr val="tx1">
                    <a:tint val="75000"/>
                  </a:schemeClr>
                </a:solidFill>
              </a:defRPr>
            </a:lvl2pPr>
            <a:lvl3pPr marL="4389355" indent="0">
              <a:buNone/>
              <a:defRPr sz="8640">
                <a:solidFill>
                  <a:schemeClr val="tx1">
                    <a:tint val="75000"/>
                  </a:schemeClr>
                </a:solidFill>
              </a:defRPr>
            </a:lvl3pPr>
            <a:lvl4pPr marL="6584033" indent="0">
              <a:buNone/>
              <a:defRPr sz="7680">
                <a:solidFill>
                  <a:schemeClr val="tx1">
                    <a:tint val="75000"/>
                  </a:schemeClr>
                </a:solidFill>
              </a:defRPr>
            </a:lvl4pPr>
            <a:lvl5pPr marL="8778710" indent="0">
              <a:buNone/>
              <a:defRPr sz="7680">
                <a:solidFill>
                  <a:schemeClr val="tx1">
                    <a:tint val="75000"/>
                  </a:schemeClr>
                </a:solidFill>
              </a:defRPr>
            </a:lvl5pPr>
            <a:lvl6pPr marL="10973387" indent="0">
              <a:buNone/>
              <a:defRPr sz="7680">
                <a:solidFill>
                  <a:schemeClr val="tx1">
                    <a:tint val="75000"/>
                  </a:schemeClr>
                </a:solidFill>
              </a:defRPr>
            </a:lvl6pPr>
            <a:lvl7pPr marL="13168066" indent="0">
              <a:buNone/>
              <a:defRPr sz="7680">
                <a:solidFill>
                  <a:schemeClr val="tx1">
                    <a:tint val="75000"/>
                  </a:schemeClr>
                </a:solidFill>
              </a:defRPr>
            </a:lvl7pPr>
            <a:lvl8pPr marL="15362743" indent="0">
              <a:buNone/>
              <a:defRPr sz="7680">
                <a:solidFill>
                  <a:schemeClr val="tx1">
                    <a:tint val="75000"/>
                  </a:schemeClr>
                </a:solidFill>
              </a:defRPr>
            </a:lvl8pPr>
            <a:lvl9pPr marL="17557421"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5C1B08-9379-42E2-9A7A-896FADA477AF}"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768525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5C1B08-9379-42E2-9A7A-896FADA477AF}"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41937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19" b="1"/>
            </a:lvl1pPr>
            <a:lvl2pPr marL="2194678" indent="0">
              <a:buNone/>
              <a:defRPr sz="9600" b="1"/>
            </a:lvl2pPr>
            <a:lvl3pPr marL="4389355" indent="0">
              <a:buNone/>
              <a:defRPr sz="8640" b="1"/>
            </a:lvl3pPr>
            <a:lvl4pPr marL="6584033" indent="0">
              <a:buNone/>
              <a:defRPr sz="7680" b="1"/>
            </a:lvl4pPr>
            <a:lvl5pPr marL="8778710" indent="0">
              <a:buNone/>
              <a:defRPr sz="7680" b="1"/>
            </a:lvl5pPr>
            <a:lvl6pPr marL="10973387" indent="0">
              <a:buNone/>
              <a:defRPr sz="7680" b="1"/>
            </a:lvl6pPr>
            <a:lvl7pPr marL="13168066" indent="0">
              <a:buNone/>
              <a:defRPr sz="7680" b="1"/>
            </a:lvl7pPr>
            <a:lvl8pPr marL="15362743" indent="0">
              <a:buNone/>
              <a:defRPr sz="7680" b="1"/>
            </a:lvl8pPr>
            <a:lvl9pPr marL="17557421"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4" y="8069582"/>
            <a:ext cx="18659477" cy="3954778"/>
          </a:xfrm>
        </p:spPr>
        <p:txBody>
          <a:bodyPr anchor="b"/>
          <a:lstStyle>
            <a:lvl1pPr marL="0" indent="0">
              <a:buNone/>
              <a:defRPr sz="11519" b="1"/>
            </a:lvl1pPr>
            <a:lvl2pPr marL="2194678" indent="0">
              <a:buNone/>
              <a:defRPr sz="9600" b="1"/>
            </a:lvl2pPr>
            <a:lvl3pPr marL="4389355" indent="0">
              <a:buNone/>
              <a:defRPr sz="8640" b="1"/>
            </a:lvl3pPr>
            <a:lvl4pPr marL="6584033" indent="0">
              <a:buNone/>
              <a:defRPr sz="7680" b="1"/>
            </a:lvl4pPr>
            <a:lvl5pPr marL="8778710" indent="0">
              <a:buNone/>
              <a:defRPr sz="7680" b="1"/>
            </a:lvl5pPr>
            <a:lvl6pPr marL="10973387" indent="0">
              <a:buNone/>
              <a:defRPr sz="7680" b="1"/>
            </a:lvl6pPr>
            <a:lvl7pPr marL="13168066" indent="0">
              <a:buNone/>
              <a:defRPr sz="7680" b="1"/>
            </a:lvl7pPr>
            <a:lvl8pPr marL="15362743" indent="0">
              <a:buNone/>
              <a:defRPr sz="7680" b="1"/>
            </a:lvl8pPr>
            <a:lvl9pPr marL="17557421"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4"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5C1B08-9379-42E2-9A7A-896FADA477AF}" type="datetimeFigureOut">
              <a:rPr lang="en-US" smtClean="0"/>
              <a:t>8/30/2021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782645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5C1B08-9379-42E2-9A7A-896FADA477AF}" type="datetimeFigureOut">
              <a:rPr lang="en-US" smtClean="0"/>
              <a:t>8/30/2021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984935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5C1B08-9379-42E2-9A7A-896FADA477AF}" type="datetimeFigureOut">
              <a:rPr lang="en-US" smtClean="0"/>
              <a:t>8/30/2021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846522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2"/>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2"/>
            </a:lvl1pPr>
            <a:lvl2pPr>
              <a:defRPr sz="13442"/>
            </a:lvl2pPr>
            <a:lvl3pPr>
              <a:defRPr sz="11519"/>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678" indent="0">
              <a:buNone/>
              <a:defRPr sz="6720"/>
            </a:lvl2pPr>
            <a:lvl3pPr marL="4389355" indent="0">
              <a:buNone/>
              <a:defRPr sz="5760"/>
            </a:lvl3pPr>
            <a:lvl4pPr marL="6584033" indent="0">
              <a:buNone/>
              <a:defRPr sz="4800"/>
            </a:lvl4pPr>
            <a:lvl5pPr marL="8778710" indent="0">
              <a:buNone/>
              <a:defRPr sz="4800"/>
            </a:lvl5pPr>
            <a:lvl6pPr marL="10973387" indent="0">
              <a:buNone/>
              <a:defRPr sz="4800"/>
            </a:lvl6pPr>
            <a:lvl7pPr marL="13168066" indent="0">
              <a:buNone/>
              <a:defRPr sz="4800"/>
            </a:lvl7pPr>
            <a:lvl8pPr marL="15362743" indent="0">
              <a:buNone/>
              <a:defRPr sz="4800"/>
            </a:lvl8pPr>
            <a:lvl9pPr marL="17557421"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85C1B08-9379-42E2-9A7A-896FADA477AF}"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140783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2"/>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2"/>
            </a:lvl1pPr>
            <a:lvl2pPr marL="2194678" indent="0">
              <a:buNone/>
              <a:defRPr sz="13442"/>
            </a:lvl2pPr>
            <a:lvl3pPr marL="4389355" indent="0">
              <a:buNone/>
              <a:defRPr sz="11519"/>
            </a:lvl3pPr>
            <a:lvl4pPr marL="6584033" indent="0">
              <a:buNone/>
              <a:defRPr sz="9600"/>
            </a:lvl4pPr>
            <a:lvl5pPr marL="8778710" indent="0">
              <a:buNone/>
              <a:defRPr sz="9600"/>
            </a:lvl5pPr>
            <a:lvl6pPr marL="10973387" indent="0">
              <a:buNone/>
              <a:defRPr sz="9600"/>
            </a:lvl6pPr>
            <a:lvl7pPr marL="13168066" indent="0">
              <a:buNone/>
              <a:defRPr sz="9600"/>
            </a:lvl7pPr>
            <a:lvl8pPr marL="15362743" indent="0">
              <a:buNone/>
              <a:defRPr sz="9600"/>
            </a:lvl8pPr>
            <a:lvl9pPr marL="17557421"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678" indent="0">
              <a:buNone/>
              <a:defRPr sz="6720"/>
            </a:lvl2pPr>
            <a:lvl3pPr marL="4389355" indent="0">
              <a:buNone/>
              <a:defRPr sz="5760"/>
            </a:lvl3pPr>
            <a:lvl4pPr marL="6584033" indent="0">
              <a:buNone/>
              <a:defRPr sz="4800"/>
            </a:lvl4pPr>
            <a:lvl5pPr marL="8778710" indent="0">
              <a:buNone/>
              <a:defRPr sz="4800"/>
            </a:lvl5pPr>
            <a:lvl6pPr marL="10973387" indent="0">
              <a:buNone/>
              <a:defRPr sz="4800"/>
            </a:lvl6pPr>
            <a:lvl7pPr marL="13168066" indent="0">
              <a:buNone/>
              <a:defRPr sz="4800"/>
            </a:lvl7pPr>
            <a:lvl8pPr marL="15362743" indent="0">
              <a:buNone/>
              <a:defRPr sz="4800"/>
            </a:lvl8pPr>
            <a:lvl9pPr marL="17557421"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85C1B08-9379-42E2-9A7A-896FADA477AF}" type="datetimeFigureOut">
              <a:rPr lang="en-US" smtClean="0"/>
              <a:t>8/30/2021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663115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625269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5C1B08-9379-42E2-9A7A-896FADA477AF}" type="datetimeFigureOut">
              <a:rPr lang="en-US" smtClean="0"/>
              <a:t>8/30/2021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F1A7C3-F2C3-4F51-BD56-A438EF0F1905}" type="slidenum">
              <a:rPr lang="en-US" smtClean="0"/>
              <a:t>‹#›</a:t>
            </a:fld>
            <a:endParaRPr lang="en-US"/>
          </a:p>
        </p:txBody>
      </p:sp>
    </p:spTree>
    <p:extLst>
      <p:ext uri="{BB962C8B-B14F-4D97-AF65-F5344CB8AC3E}">
        <p14:creationId xmlns:p14="http://schemas.microsoft.com/office/powerpoint/2010/main" val="2796673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85C1B08-9379-42E2-9A7A-896FADA477AF}" type="datetimeFigureOut">
              <a:rPr lang="en-US" smtClean="0"/>
              <a:t>8/30/2021</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13F1A7C3-F2C3-4F51-BD56-A438EF0F1905}" type="slidenum">
              <a:rPr lang="en-US" smtClean="0"/>
              <a:t>‹#›</a:t>
            </a:fld>
            <a:endParaRPr lang="en-US"/>
          </a:p>
        </p:txBody>
      </p:sp>
    </p:spTree>
    <p:extLst>
      <p:ext uri="{BB962C8B-B14F-4D97-AF65-F5344CB8AC3E}">
        <p14:creationId xmlns:p14="http://schemas.microsoft.com/office/powerpoint/2010/main" val="163014548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389355" rtl="0" eaLnBrk="1" latinLnBrk="0" hangingPunct="1">
        <a:lnSpc>
          <a:spcPct val="90000"/>
        </a:lnSpc>
        <a:spcBef>
          <a:spcPct val="0"/>
        </a:spcBef>
        <a:buNone/>
        <a:defRPr sz="21122" kern="1200">
          <a:solidFill>
            <a:schemeClr val="tx1"/>
          </a:solidFill>
          <a:latin typeface="+mj-lt"/>
          <a:ea typeface="+mj-ea"/>
          <a:cs typeface="+mj-cs"/>
        </a:defRPr>
      </a:lvl1pPr>
    </p:titleStyle>
    <p:bodyStyle>
      <a:lvl1pPr marL="1097338" indent="-1097338" algn="l" defTabSz="4389355" rtl="0" eaLnBrk="1" latinLnBrk="0" hangingPunct="1">
        <a:lnSpc>
          <a:spcPct val="90000"/>
        </a:lnSpc>
        <a:spcBef>
          <a:spcPts val="4800"/>
        </a:spcBef>
        <a:buFont typeface="Arial" panose="020B0604020202020204" pitchFamily="34" charset="0"/>
        <a:buChar char="•"/>
        <a:defRPr sz="13442" kern="1200">
          <a:solidFill>
            <a:schemeClr val="tx1"/>
          </a:solidFill>
          <a:latin typeface="+mn-lt"/>
          <a:ea typeface="+mn-ea"/>
          <a:cs typeface="+mn-cs"/>
        </a:defRPr>
      </a:lvl1pPr>
      <a:lvl2pPr marL="3292016" indent="-1097338" algn="l" defTabSz="4389355" rtl="0" eaLnBrk="1" latinLnBrk="0" hangingPunct="1">
        <a:lnSpc>
          <a:spcPct val="90000"/>
        </a:lnSpc>
        <a:spcBef>
          <a:spcPts val="2400"/>
        </a:spcBef>
        <a:buFont typeface="Arial" panose="020B0604020202020204" pitchFamily="34" charset="0"/>
        <a:buChar char="•"/>
        <a:defRPr sz="11519" kern="1200">
          <a:solidFill>
            <a:schemeClr val="tx1"/>
          </a:solidFill>
          <a:latin typeface="+mn-lt"/>
          <a:ea typeface="+mn-ea"/>
          <a:cs typeface="+mn-cs"/>
        </a:defRPr>
      </a:lvl2pPr>
      <a:lvl3pPr marL="5486694" indent="-1097338" algn="l" defTabSz="4389355"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1371"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6048"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727"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5405"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60081"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4760" indent="-1097338" algn="l" defTabSz="4389355"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355" rtl="0" eaLnBrk="1" latinLnBrk="0" hangingPunct="1">
        <a:defRPr sz="8640" kern="1200">
          <a:solidFill>
            <a:schemeClr val="tx1"/>
          </a:solidFill>
          <a:latin typeface="+mn-lt"/>
          <a:ea typeface="+mn-ea"/>
          <a:cs typeface="+mn-cs"/>
        </a:defRPr>
      </a:lvl1pPr>
      <a:lvl2pPr marL="2194678" algn="l" defTabSz="4389355" rtl="0" eaLnBrk="1" latinLnBrk="0" hangingPunct="1">
        <a:defRPr sz="8640" kern="1200">
          <a:solidFill>
            <a:schemeClr val="tx1"/>
          </a:solidFill>
          <a:latin typeface="+mn-lt"/>
          <a:ea typeface="+mn-ea"/>
          <a:cs typeface="+mn-cs"/>
        </a:defRPr>
      </a:lvl2pPr>
      <a:lvl3pPr marL="4389355" algn="l" defTabSz="4389355" rtl="0" eaLnBrk="1" latinLnBrk="0" hangingPunct="1">
        <a:defRPr sz="8640" kern="1200">
          <a:solidFill>
            <a:schemeClr val="tx1"/>
          </a:solidFill>
          <a:latin typeface="+mn-lt"/>
          <a:ea typeface="+mn-ea"/>
          <a:cs typeface="+mn-cs"/>
        </a:defRPr>
      </a:lvl3pPr>
      <a:lvl4pPr marL="6584033" algn="l" defTabSz="4389355" rtl="0" eaLnBrk="1" latinLnBrk="0" hangingPunct="1">
        <a:defRPr sz="8640" kern="1200">
          <a:solidFill>
            <a:schemeClr val="tx1"/>
          </a:solidFill>
          <a:latin typeface="+mn-lt"/>
          <a:ea typeface="+mn-ea"/>
          <a:cs typeface="+mn-cs"/>
        </a:defRPr>
      </a:lvl4pPr>
      <a:lvl5pPr marL="8778710" algn="l" defTabSz="4389355" rtl="0" eaLnBrk="1" latinLnBrk="0" hangingPunct="1">
        <a:defRPr sz="8640" kern="1200">
          <a:solidFill>
            <a:schemeClr val="tx1"/>
          </a:solidFill>
          <a:latin typeface="+mn-lt"/>
          <a:ea typeface="+mn-ea"/>
          <a:cs typeface="+mn-cs"/>
        </a:defRPr>
      </a:lvl5pPr>
      <a:lvl6pPr marL="10973387" algn="l" defTabSz="4389355" rtl="0" eaLnBrk="1" latinLnBrk="0" hangingPunct="1">
        <a:defRPr sz="8640" kern="1200">
          <a:solidFill>
            <a:schemeClr val="tx1"/>
          </a:solidFill>
          <a:latin typeface="+mn-lt"/>
          <a:ea typeface="+mn-ea"/>
          <a:cs typeface="+mn-cs"/>
        </a:defRPr>
      </a:lvl6pPr>
      <a:lvl7pPr marL="13168066" algn="l" defTabSz="4389355" rtl="0" eaLnBrk="1" latinLnBrk="0" hangingPunct="1">
        <a:defRPr sz="8640" kern="1200">
          <a:solidFill>
            <a:schemeClr val="tx1"/>
          </a:solidFill>
          <a:latin typeface="+mn-lt"/>
          <a:ea typeface="+mn-ea"/>
          <a:cs typeface="+mn-cs"/>
        </a:defRPr>
      </a:lvl7pPr>
      <a:lvl8pPr marL="15362743" algn="l" defTabSz="4389355" rtl="0" eaLnBrk="1" latinLnBrk="0" hangingPunct="1">
        <a:defRPr sz="8640" kern="1200">
          <a:solidFill>
            <a:schemeClr val="tx1"/>
          </a:solidFill>
          <a:latin typeface="+mn-lt"/>
          <a:ea typeface="+mn-ea"/>
          <a:cs typeface="+mn-cs"/>
        </a:defRPr>
      </a:lvl8pPr>
      <a:lvl9pPr marL="17557421" algn="l" defTabSz="4389355"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png"/><Relationship Id="rId18" Type="http://schemas.openxmlformats.org/officeDocument/2006/relationships/image" Target="../media/image15.emf"/><Relationship Id="rId3" Type="http://schemas.openxmlformats.org/officeDocument/2006/relationships/image" Target="../media/image2.jpeg"/><Relationship Id="rId21" Type="http://schemas.openxmlformats.org/officeDocument/2006/relationships/oleObject" Target="../embeddings/oleObject4.bin"/><Relationship Id="rId7" Type="http://schemas.openxmlformats.org/officeDocument/2006/relationships/image" Target="../media/image6.tiff"/><Relationship Id="rId12" Type="http://schemas.openxmlformats.org/officeDocument/2006/relationships/image" Target="../media/image11.png"/><Relationship Id="rId17" Type="http://schemas.openxmlformats.org/officeDocument/2006/relationships/oleObject" Target="../embeddings/oleObject2.bin"/><Relationship Id="rId2" Type="http://schemas.openxmlformats.org/officeDocument/2006/relationships/image" Target="../media/image1.png"/><Relationship Id="rId16" Type="http://schemas.openxmlformats.org/officeDocument/2006/relationships/image" Target="../media/image14.emf"/><Relationship Id="rId20" Type="http://schemas.openxmlformats.org/officeDocument/2006/relationships/image" Target="../media/image16.emf"/><Relationship Id="rId1" Type="http://schemas.openxmlformats.org/officeDocument/2006/relationships/slideLayout" Target="../slideLayouts/slideLayout1.xml"/><Relationship Id="rId6" Type="http://schemas.openxmlformats.org/officeDocument/2006/relationships/image" Target="../media/image5.tif"/><Relationship Id="rId11" Type="http://schemas.openxmlformats.org/officeDocument/2006/relationships/image" Target="../media/image10.emf"/><Relationship Id="rId24" Type="http://schemas.openxmlformats.org/officeDocument/2006/relationships/image" Target="../media/image18.emf"/><Relationship Id="rId5" Type="http://schemas.openxmlformats.org/officeDocument/2006/relationships/image" Target="../media/image4.tif"/><Relationship Id="rId15" Type="http://schemas.openxmlformats.org/officeDocument/2006/relationships/oleObject" Target="../embeddings/oleObject1.bin"/><Relationship Id="rId23" Type="http://schemas.openxmlformats.org/officeDocument/2006/relationships/oleObject" Target="../embeddings/oleObject5.bin"/><Relationship Id="rId10" Type="http://schemas.openxmlformats.org/officeDocument/2006/relationships/image" Target="../media/image9.emf"/><Relationship Id="rId19" Type="http://schemas.openxmlformats.org/officeDocument/2006/relationships/oleObject" Target="../embeddings/oleObject3.bin"/><Relationship Id="rId4" Type="http://schemas.openxmlformats.org/officeDocument/2006/relationships/image" Target="../media/image3.tif"/><Relationship Id="rId9" Type="http://schemas.openxmlformats.org/officeDocument/2006/relationships/image" Target="../media/image8.emf"/><Relationship Id="rId14" Type="http://schemas.openxmlformats.org/officeDocument/2006/relationships/image" Target="../media/image13.png"/><Relationship Id="rId22" Type="http://schemas.openxmlformats.org/officeDocument/2006/relationships/image" Target="../media/image17.em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6" name="TextBox 25"/>
          <p:cNvSpPr txBox="1"/>
          <p:nvPr/>
        </p:nvSpPr>
        <p:spPr>
          <a:xfrm>
            <a:off x="30449145" y="22631269"/>
            <a:ext cx="6609196" cy="1015663"/>
          </a:xfrm>
          <a:prstGeom prst="rect">
            <a:avLst/>
          </a:prstGeom>
          <a:noFill/>
        </p:spPr>
        <p:txBody>
          <a:bodyPr wrap="square" rtlCol="0">
            <a:spAutoFit/>
          </a:bodyPr>
          <a:lstStyle/>
          <a:p>
            <a:r>
              <a:rPr lang="en-US" sz="6000" b="1" dirty="0">
                <a:solidFill>
                  <a:schemeClr val="accent5">
                    <a:lumMod val="75000"/>
                  </a:schemeClr>
                </a:solidFill>
                <a:latin typeface="+mj-lt"/>
              </a:rPr>
              <a:t>Results and Outlook </a:t>
            </a:r>
          </a:p>
        </p:txBody>
      </p:sp>
      <p:sp>
        <p:nvSpPr>
          <p:cNvPr id="30" name="TextBox 29"/>
          <p:cNvSpPr txBox="1"/>
          <p:nvPr/>
        </p:nvSpPr>
        <p:spPr>
          <a:xfrm>
            <a:off x="6580440" y="29753905"/>
            <a:ext cx="37310760" cy="3200748"/>
          </a:xfrm>
          <a:prstGeom prst="rect">
            <a:avLst/>
          </a:prstGeom>
          <a:noFill/>
        </p:spPr>
        <p:txBody>
          <a:bodyPr wrap="square" rtlCol="0">
            <a:spAutoFit/>
          </a:bodyPr>
          <a:lstStyle/>
          <a:p>
            <a:r>
              <a:rPr lang="en-US" sz="4399" b="1" dirty="0">
                <a:solidFill>
                  <a:schemeClr val="accent5">
                    <a:lumMod val="75000"/>
                  </a:schemeClr>
                </a:solidFill>
              </a:rPr>
              <a:t>Literature</a:t>
            </a:r>
            <a:r>
              <a:rPr lang="en-US" sz="4000" b="1" dirty="0">
                <a:solidFill>
                  <a:schemeClr val="accent5">
                    <a:lumMod val="75000"/>
                  </a:schemeClr>
                </a:solidFill>
              </a:rPr>
              <a:t> </a:t>
            </a:r>
          </a:p>
          <a:p>
            <a:r>
              <a:rPr lang="en-US" sz="2600" baseline="30000" dirty="0">
                <a:ea typeface="Calibri" panose="020F0502020204030204" pitchFamily="34" charset="0"/>
                <a:cs typeface="Times New Roman" panose="02020603050405020304" pitchFamily="18" charset="0"/>
              </a:rPr>
              <a:t>1</a:t>
            </a:r>
            <a:r>
              <a:rPr lang="en-US" sz="2600" dirty="0">
                <a:ea typeface="Calibri" panose="020F0502020204030204" pitchFamily="34" charset="0"/>
                <a:cs typeface="Times New Roman" panose="02020603050405020304" pitchFamily="18" charset="0"/>
              </a:rPr>
              <a:t>Childers, M. L.;  Cho, J.;  </a:t>
            </a:r>
            <a:r>
              <a:rPr lang="en-US" sz="2600" dirty="0" err="1">
                <a:ea typeface="Calibri" panose="020F0502020204030204" pitchFamily="34" charset="0"/>
                <a:cs typeface="Times New Roman" panose="02020603050405020304" pitchFamily="18" charset="0"/>
              </a:rPr>
              <a:t>Regino</a:t>
            </a:r>
            <a:r>
              <a:rPr lang="en-US" sz="2600" dirty="0">
                <a:ea typeface="Calibri" panose="020F0502020204030204" pitchFamily="34" charset="0"/>
                <a:cs typeface="Times New Roman" panose="02020603050405020304" pitchFamily="18" charset="0"/>
              </a:rPr>
              <a:t>, C. A. S.;  </a:t>
            </a:r>
            <a:r>
              <a:rPr lang="en-US" sz="2600" dirty="0" err="1">
                <a:ea typeface="Calibri" panose="020F0502020204030204" pitchFamily="34" charset="0"/>
                <a:cs typeface="Times New Roman" panose="02020603050405020304" pitchFamily="18" charset="0"/>
              </a:rPr>
              <a:t>Brechbiel</a:t>
            </a:r>
            <a:r>
              <a:rPr lang="en-US" sz="2600" dirty="0">
                <a:ea typeface="Calibri" panose="020F0502020204030204" pitchFamily="34" charset="0"/>
                <a:cs typeface="Times New Roman" panose="02020603050405020304" pitchFamily="18" charset="0"/>
              </a:rPr>
              <a:t>, M. W.;  DiPasquale, A. G.;  Rheingold, A. L.;  </a:t>
            </a:r>
            <a:r>
              <a:rPr lang="en-US" sz="2600" dirty="0" err="1">
                <a:ea typeface="Calibri" panose="020F0502020204030204" pitchFamily="34" charset="0"/>
                <a:cs typeface="Times New Roman" panose="02020603050405020304" pitchFamily="18" charset="0"/>
              </a:rPr>
              <a:t>Torti</a:t>
            </a:r>
            <a:r>
              <a:rPr lang="en-US" sz="2600" dirty="0">
                <a:ea typeface="Calibri" panose="020F0502020204030204" pitchFamily="34" charset="0"/>
                <a:cs typeface="Times New Roman" panose="02020603050405020304" pitchFamily="18" charset="0"/>
              </a:rPr>
              <a:t>, S. V.;  </a:t>
            </a:r>
            <a:r>
              <a:rPr lang="en-US" sz="2600" dirty="0" err="1">
                <a:ea typeface="Calibri" panose="020F0502020204030204" pitchFamily="34" charset="0"/>
                <a:cs typeface="Times New Roman" panose="02020603050405020304" pitchFamily="18" charset="0"/>
              </a:rPr>
              <a:t>Torti</a:t>
            </a:r>
            <a:r>
              <a:rPr lang="en-US" sz="2600" dirty="0">
                <a:ea typeface="Calibri" panose="020F0502020204030204" pitchFamily="34" charset="0"/>
                <a:cs typeface="Times New Roman" panose="02020603050405020304" pitchFamily="18" charset="0"/>
              </a:rPr>
              <a:t>, F. M.; Planalp, R. P., Influence of ligand structure on Fe(II) spin-state and redox rate in cytotoxic tripodal chelators. </a:t>
            </a:r>
            <a:r>
              <a:rPr lang="en-US" sz="2600" i="1" dirty="0">
                <a:ea typeface="Calibri" panose="020F0502020204030204" pitchFamily="34" charset="0"/>
                <a:cs typeface="Times New Roman" panose="02020603050405020304" pitchFamily="18" charset="0"/>
              </a:rPr>
              <a:t>J. </a:t>
            </a:r>
            <a:r>
              <a:rPr lang="en-US" sz="2600" i="1" dirty="0" err="1">
                <a:ea typeface="Calibri" panose="020F0502020204030204" pitchFamily="34" charset="0"/>
                <a:cs typeface="Times New Roman" panose="02020603050405020304" pitchFamily="18" charset="0"/>
              </a:rPr>
              <a:t>Inorg</a:t>
            </a:r>
            <a:r>
              <a:rPr lang="en-US" sz="2600" i="1" dirty="0">
                <a:ea typeface="Calibri" panose="020F0502020204030204" pitchFamily="34" charset="0"/>
                <a:cs typeface="Times New Roman" panose="02020603050405020304" pitchFamily="18" charset="0"/>
              </a:rPr>
              <a:t>. </a:t>
            </a:r>
            <a:r>
              <a:rPr lang="en-US" sz="2600" i="1" dirty="0" err="1">
                <a:ea typeface="Calibri" panose="020F0502020204030204" pitchFamily="34" charset="0"/>
                <a:cs typeface="Times New Roman" panose="02020603050405020304" pitchFamily="18" charset="0"/>
              </a:rPr>
              <a:t>Biochem</a:t>
            </a:r>
            <a:r>
              <a:rPr lang="en-US" sz="2600" i="1" dirty="0">
                <a:ea typeface="Calibri" panose="020F0502020204030204" pitchFamily="34" charset="0"/>
                <a:cs typeface="Times New Roman" panose="02020603050405020304" pitchFamily="18" charset="0"/>
              </a:rPr>
              <a:t>. </a:t>
            </a:r>
            <a:r>
              <a:rPr lang="en-US" sz="2600" b="1" dirty="0">
                <a:ea typeface="Calibri" panose="020F0502020204030204" pitchFamily="34" charset="0"/>
                <a:cs typeface="Times New Roman" panose="02020603050405020304" pitchFamily="18" charset="0"/>
              </a:rPr>
              <a:t>2008,</a:t>
            </a:r>
            <a:r>
              <a:rPr lang="en-US" sz="2600" dirty="0">
                <a:ea typeface="Calibri" panose="020F0502020204030204" pitchFamily="34" charset="0"/>
                <a:cs typeface="Times New Roman" panose="02020603050405020304" pitchFamily="18" charset="0"/>
              </a:rPr>
              <a:t> </a:t>
            </a:r>
            <a:r>
              <a:rPr lang="en-US" sz="2600" i="1" dirty="0">
                <a:ea typeface="Calibri" panose="020F0502020204030204" pitchFamily="34" charset="0"/>
                <a:cs typeface="Times New Roman" panose="02020603050405020304" pitchFamily="18" charset="0"/>
              </a:rPr>
              <a:t>102</a:t>
            </a:r>
            <a:r>
              <a:rPr lang="en-US" sz="2600" dirty="0">
                <a:ea typeface="Calibri" panose="020F0502020204030204" pitchFamily="34" charset="0"/>
                <a:cs typeface="Times New Roman" panose="02020603050405020304" pitchFamily="18" charset="0"/>
              </a:rPr>
              <a:t> (1), 150-156. </a:t>
            </a:r>
            <a:r>
              <a:rPr lang="en-US" sz="2600" baseline="30000" dirty="0">
                <a:ea typeface="Calibri" panose="020F0502020204030204" pitchFamily="34" charset="0"/>
                <a:cs typeface="Times New Roman" panose="02020603050405020304" pitchFamily="18" charset="0"/>
              </a:rPr>
              <a:t>2</a:t>
            </a:r>
            <a:r>
              <a:rPr lang="en-US" sz="2600" dirty="0">
                <a:ea typeface="Calibri" panose="020F0502020204030204" pitchFamily="34" charset="0"/>
                <a:cs typeface="Times New Roman" panose="02020603050405020304" pitchFamily="18" charset="0"/>
              </a:rPr>
              <a:t>Torti, S. V.; </a:t>
            </a:r>
            <a:r>
              <a:rPr lang="en-US" sz="2600" dirty="0" err="1">
                <a:ea typeface="Calibri" panose="020F0502020204030204" pitchFamily="34" charset="0"/>
                <a:cs typeface="Times New Roman" panose="02020603050405020304" pitchFamily="18" charset="0"/>
              </a:rPr>
              <a:t>Torti</a:t>
            </a:r>
            <a:r>
              <a:rPr lang="en-US" sz="2600" dirty="0">
                <a:ea typeface="Calibri" panose="020F0502020204030204" pitchFamily="34" charset="0"/>
                <a:cs typeface="Times New Roman" panose="02020603050405020304" pitchFamily="18" charset="0"/>
              </a:rPr>
              <a:t>, F. M., Iron and cancer: more ore to be mined. </a:t>
            </a:r>
            <a:r>
              <a:rPr lang="en-US" sz="2600" i="1" dirty="0">
                <a:ea typeface="Calibri" panose="020F0502020204030204" pitchFamily="34" charset="0"/>
                <a:cs typeface="Times New Roman" panose="02020603050405020304" pitchFamily="18" charset="0"/>
              </a:rPr>
              <a:t>Nat Rev Cancer </a:t>
            </a:r>
            <a:r>
              <a:rPr lang="en-US" sz="2600" b="1" dirty="0">
                <a:ea typeface="Calibri" panose="020F0502020204030204" pitchFamily="34" charset="0"/>
                <a:cs typeface="Times New Roman" panose="02020603050405020304" pitchFamily="18" charset="0"/>
              </a:rPr>
              <a:t>2013,</a:t>
            </a:r>
            <a:r>
              <a:rPr lang="en-US" sz="2600" dirty="0">
                <a:ea typeface="Calibri" panose="020F0502020204030204" pitchFamily="34" charset="0"/>
                <a:cs typeface="Times New Roman" panose="02020603050405020304" pitchFamily="18" charset="0"/>
              </a:rPr>
              <a:t> </a:t>
            </a:r>
            <a:r>
              <a:rPr lang="en-US" sz="2600" i="1" dirty="0">
                <a:ea typeface="Calibri" panose="020F0502020204030204" pitchFamily="34" charset="0"/>
                <a:cs typeface="Times New Roman" panose="02020603050405020304" pitchFamily="18" charset="0"/>
              </a:rPr>
              <a:t>13</a:t>
            </a:r>
            <a:r>
              <a:rPr lang="en-US" sz="2600" dirty="0">
                <a:ea typeface="Calibri" panose="020F0502020204030204" pitchFamily="34" charset="0"/>
                <a:cs typeface="Times New Roman" panose="02020603050405020304" pitchFamily="18" charset="0"/>
              </a:rPr>
              <a:t> (5), 342-55.</a:t>
            </a:r>
            <a:r>
              <a:rPr lang="en-US" sz="2600" dirty="0">
                <a:solidFill>
                  <a:prstClr val="black"/>
                </a:solidFill>
              </a:rPr>
              <a:t> </a:t>
            </a:r>
            <a:r>
              <a:rPr lang="en-US" sz="2600" baseline="30000" dirty="0"/>
              <a:t>3</a:t>
            </a:r>
            <a:r>
              <a:rPr lang="en-US" sz="2600" dirty="0">
                <a:ea typeface="Calibri" panose="020F0502020204030204" pitchFamily="34" charset="0"/>
                <a:cs typeface="Times New Roman" panose="02020603050405020304" pitchFamily="18" charset="0"/>
              </a:rPr>
              <a:t>Stockwell, B. R.;  Friedmann </a:t>
            </a:r>
            <a:r>
              <a:rPr lang="en-US" sz="2600" dirty="0" err="1">
                <a:ea typeface="Calibri" panose="020F0502020204030204" pitchFamily="34" charset="0"/>
                <a:cs typeface="Times New Roman" panose="02020603050405020304" pitchFamily="18" charset="0"/>
              </a:rPr>
              <a:t>Angeli</a:t>
            </a:r>
            <a:r>
              <a:rPr lang="en-US" sz="2600" dirty="0">
                <a:ea typeface="Calibri" panose="020F0502020204030204" pitchFamily="34" charset="0"/>
                <a:cs typeface="Times New Roman" panose="02020603050405020304" pitchFamily="18" charset="0"/>
              </a:rPr>
              <a:t>, J. P.;  </a:t>
            </a:r>
            <a:r>
              <a:rPr lang="en-US" sz="2600" dirty="0" err="1">
                <a:ea typeface="Calibri" panose="020F0502020204030204" pitchFamily="34" charset="0"/>
                <a:cs typeface="Times New Roman" panose="02020603050405020304" pitchFamily="18" charset="0"/>
              </a:rPr>
              <a:t>Bayir</a:t>
            </a:r>
            <a:r>
              <a:rPr lang="en-US" sz="2600" dirty="0">
                <a:ea typeface="Calibri" panose="020F0502020204030204" pitchFamily="34" charset="0"/>
                <a:cs typeface="Times New Roman" panose="02020603050405020304" pitchFamily="18" charset="0"/>
              </a:rPr>
              <a:t>, H.;  Bush, A. I.;  Conrad, M.;  Dixon, S. J.;  Fulda, S.;  </a:t>
            </a:r>
            <a:r>
              <a:rPr lang="en-US" sz="2600" dirty="0" err="1">
                <a:ea typeface="Calibri" panose="020F0502020204030204" pitchFamily="34" charset="0"/>
                <a:cs typeface="Times New Roman" panose="02020603050405020304" pitchFamily="18" charset="0"/>
              </a:rPr>
              <a:t>Gascón</a:t>
            </a:r>
            <a:r>
              <a:rPr lang="en-US" sz="2600" dirty="0">
                <a:ea typeface="Calibri" panose="020F0502020204030204" pitchFamily="34" charset="0"/>
                <a:cs typeface="Times New Roman" panose="02020603050405020304" pitchFamily="18" charset="0"/>
              </a:rPr>
              <a:t>, S.;  </a:t>
            </a:r>
            <a:r>
              <a:rPr lang="en-US" sz="2600" dirty="0" err="1">
                <a:ea typeface="Calibri" panose="020F0502020204030204" pitchFamily="34" charset="0"/>
                <a:cs typeface="Times New Roman" panose="02020603050405020304" pitchFamily="18" charset="0"/>
              </a:rPr>
              <a:t>Hatzios</a:t>
            </a:r>
            <a:r>
              <a:rPr lang="en-US" sz="2600" dirty="0">
                <a:ea typeface="Calibri" panose="020F0502020204030204" pitchFamily="34" charset="0"/>
                <a:cs typeface="Times New Roman" panose="02020603050405020304" pitchFamily="18" charset="0"/>
              </a:rPr>
              <a:t>, S. K.;  Kagan, V. E.;  Noel, K.;  Jiang, X.;  </a:t>
            </a:r>
            <a:r>
              <a:rPr lang="en-US" sz="2600" dirty="0" err="1">
                <a:ea typeface="Calibri" panose="020F0502020204030204" pitchFamily="34" charset="0"/>
                <a:cs typeface="Times New Roman" panose="02020603050405020304" pitchFamily="18" charset="0"/>
              </a:rPr>
              <a:t>Linkermann</a:t>
            </a:r>
            <a:r>
              <a:rPr lang="en-US" sz="2600" dirty="0">
                <a:ea typeface="Calibri" panose="020F0502020204030204" pitchFamily="34" charset="0"/>
                <a:cs typeface="Times New Roman" panose="02020603050405020304" pitchFamily="18" charset="0"/>
              </a:rPr>
              <a:t>, A.;  Murphy, M. E.;  </a:t>
            </a:r>
            <a:r>
              <a:rPr lang="en-US" sz="2600" dirty="0" err="1">
                <a:ea typeface="Calibri" panose="020F0502020204030204" pitchFamily="34" charset="0"/>
                <a:cs typeface="Times New Roman" panose="02020603050405020304" pitchFamily="18" charset="0"/>
              </a:rPr>
              <a:t>Overholtzer</a:t>
            </a:r>
            <a:r>
              <a:rPr lang="en-US" sz="2600" dirty="0">
                <a:ea typeface="Calibri" panose="020F0502020204030204" pitchFamily="34" charset="0"/>
                <a:cs typeface="Times New Roman" panose="02020603050405020304" pitchFamily="18" charset="0"/>
              </a:rPr>
              <a:t>, M.;  </a:t>
            </a:r>
            <a:r>
              <a:rPr lang="en-US" sz="2600" dirty="0" err="1">
                <a:ea typeface="Calibri" panose="020F0502020204030204" pitchFamily="34" charset="0"/>
                <a:cs typeface="Times New Roman" panose="02020603050405020304" pitchFamily="18" charset="0"/>
              </a:rPr>
              <a:t>Oyagi</a:t>
            </a:r>
            <a:r>
              <a:rPr lang="en-US" sz="2600" dirty="0">
                <a:ea typeface="Calibri" panose="020F0502020204030204" pitchFamily="34" charset="0"/>
                <a:cs typeface="Times New Roman" panose="02020603050405020304" pitchFamily="18" charset="0"/>
              </a:rPr>
              <a:t>, A.;  </a:t>
            </a:r>
            <a:r>
              <a:rPr lang="en-US" sz="2600" dirty="0" err="1">
                <a:ea typeface="Calibri" panose="020F0502020204030204" pitchFamily="34" charset="0"/>
                <a:cs typeface="Times New Roman" panose="02020603050405020304" pitchFamily="18" charset="0"/>
              </a:rPr>
              <a:t>Pagnussat</a:t>
            </a:r>
            <a:r>
              <a:rPr lang="en-US" sz="2600" dirty="0">
                <a:ea typeface="Calibri" panose="020F0502020204030204" pitchFamily="34" charset="0"/>
                <a:cs typeface="Times New Roman" panose="02020603050405020304" pitchFamily="18" charset="0"/>
              </a:rPr>
              <a:t>, G. C.;  Park, J.;  Ran, Q.;  Rosenfeld, C. S.;  </a:t>
            </a:r>
            <a:r>
              <a:rPr lang="en-US" sz="2600" dirty="0" err="1">
                <a:ea typeface="Calibri" panose="020F0502020204030204" pitchFamily="34" charset="0"/>
                <a:cs typeface="Times New Roman" panose="02020603050405020304" pitchFamily="18" charset="0"/>
              </a:rPr>
              <a:t>Salnikow</a:t>
            </a:r>
            <a:r>
              <a:rPr lang="en-US" sz="2600" dirty="0">
                <a:ea typeface="Calibri" panose="020F0502020204030204" pitchFamily="34" charset="0"/>
                <a:cs typeface="Times New Roman" panose="02020603050405020304" pitchFamily="18" charset="0"/>
              </a:rPr>
              <a:t>, K.;  Tang, D.;  </a:t>
            </a:r>
            <a:r>
              <a:rPr lang="en-US" sz="2600" dirty="0" err="1">
                <a:ea typeface="Calibri" panose="020F0502020204030204" pitchFamily="34" charset="0"/>
                <a:cs typeface="Times New Roman" panose="02020603050405020304" pitchFamily="18" charset="0"/>
              </a:rPr>
              <a:t>Torti</a:t>
            </a:r>
            <a:r>
              <a:rPr lang="en-US" sz="2600" dirty="0">
                <a:ea typeface="Calibri" panose="020F0502020204030204" pitchFamily="34" charset="0"/>
                <a:cs typeface="Times New Roman" panose="02020603050405020304" pitchFamily="18" charset="0"/>
              </a:rPr>
              <a:t>, F. M.;  </a:t>
            </a:r>
            <a:r>
              <a:rPr lang="en-US" sz="2600" dirty="0" err="1">
                <a:ea typeface="Calibri" panose="020F0502020204030204" pitchFamily="34" charset="0"/>
                <a:cs typeface="Times New Roman" panose="02020603050405020304" pitchFamily="18" charset="0"/>
              </a:rPr>
              <a:t>Torti</a:t>
            </a:r>
            <a:r>
              <a:rPr lang="en-US" sz="2600" dirty="0">
                <a:ea typeface="Calibri" panose="020F0502020204030204" pitchFamily="34" charset="0"/>
                <a:cs typeface="Times New Roman" panose="02020603050405020304" pitchFamily="18" charset="0"/>
              </a:rPr>
              <a:t>, S. V.;  </a:t>
            </a:r>
            <a:r>
              <a:rPr lang="en-US" sz="2600" dirty="0" err="1">
                <a:ea typeface="Calibri" panose="020F0502020204030204" pitchFamily="34" charset="0"/>
                <a:cs typeface="Times New Roman" panose="02020603050405020304" pitchFamily="18" charset="0"/>
              </a:rPr>
              <a:t>Toyokuni</a:t>
            </a:r>
            <a:r>
              <a:rPr lang="en-US" sz="2600" dirty="0">
                <a:ea typeface="Calibri" panose="020F0502020204030204" pitchFamily="34" charset="0"/>
                <a:cs typeface="Times New Roman" panose="02020603050405020304" pitchFamily="18" charset="0"/>
              </a:rPr>
              <a:t>, S.;  </a:t>
            </a:r>
            <a:r>
              <a:rPr lang="en-US" sz="2600" dirty="0" err="1">
                <a:ea typeface="Calibri" panose="020F0502020204030204" pitchFamily="34" charset="0"/>
                <a:cs typeface="Times New Roman" panose="02020603050405020304" pitchFamily="18" charset="0"/>
              </a:rPr>
              <a:t>Woerpel</a:t>
            </a:r>
            <a:r>
              <a:rPr lang="en-US" sz="2600" dirty="0">
                <a:ea typeface="Calibri" panose="020F0502020204030204" pitchFamily="34" charset="0"/>
                <a:cs typeface="Times New Roman" panose="02020603050405020304" pitchFamily="18" charset="0"/>
              </a:rPr>
              <a:t>, K. A.; Zhang, D. D., Ferroptosis: A Regulated Cell Death Nexus Linking Metabolism, Redox Biology, and Disease. </a:t>
            </a:r>
            <a:r>
              <a:rPr lang="en-US" sz="2600" i="1" dirty="0">
                <a:ea typeface="Calibri" panose="020F0502020204030204" pitchFamily="34" charset="0"/>
                <a:cs typeface="Times New Roman" panose="02020603050405020304" pitchFamily="18" charset="0"/>
              </a:rPr>
              <a:t>Cell </a:t>
            </a:r>
            <a:r>
              <a:rPr lang="en-US" sz="2600" b="1" dirty="0">
                <a:ea typeface="Calibri" panose="020F0502020204030204" pitchFamily="34" charset="0"/>
                <a:cs typeface="Times New Roman" panose="02020603050405020304" pitchFamily="18" charset="0"/>
              </a:rPr>
              <a:t>2017,</a:t>
            </a:r>
            <a:r>
              <a:rPr lang="en-US" sz="2600" dirty="0">
                <a:ea typeface="Calibri" panose="020F0502020204030204" pitchFamily="34" charset="0"/>
                <a:cs typeface="Times New Roman" panose="02020603050405020304" pitchFamily="18" charset="0"/>
              </a:rPr>
              <a:t> </a:t>
            </a:r>
            <a:r>
              <a:rPr lang="en-US" sz="2600" i="1" dirty="0">
                <a:ea typeface="Calibri" panose="020F0502020204030204" pitchFamily="34" charset="0"/>
                <a:cs typeface="Times New Roman" panose="02020603050405020304" pitchFamily="18" charset="0"/>
              </a:rPr>
              <a:t>171</a:t>
            </a:r>
            <a:r>
              <a:rPr lang="en-US" sz="2600" dirty="0">
                <a:ea typeface="Calibri" panose="020F0502020204030204" pitchFamily="34" charset="0"/>
                <a:cs typeface="Times New Roman" panose="02020603050405020304" pitchFamily="18" charset="0"/>
              </a:rPr>
              <a:t> (2), 273-285.</a:t>
            </a:r>
            <a:r>
              <a:rPr lang="en-US" sz="2600" dirty="0">
                <a:solidFill>
                  <a:prstClr val="black"/>
                </a:solidFill>
              </a:rPr>
              <a:t> </a:t>
            </a:r>
            <a:r>
              <a:rPr lang="en-US" sz="2600" baseline="30000" dirty="0">
                <a:solidFill>
                  <a:prstClr val="black"/>
                </a:solidFill>
              </a:rPr>
              <a:t>4</a:t>
            </a:r>
            <a:r>
              <a:rPr lang="en-US" sz="2600" dirty="0">
                <a:ea typeface="Calibri" panose="020F0502020204030204" pitchFamily="34" charset="0"/>
                <a:cs typeface="Times New Roman" panose="02020603050405020304" pitchFamily="18" charset="0"/>
              </a:rPr>
              <a:t>Abbate, V.;  </a:t>
            </a:r>
            <a:r>
              <a:rPr lang="en-US" sz="2600" dirty="0" err="1">
                <a:ea typeface="Calibri" panose="020F0502020204030204" pitchFamily="34" charset="0"/>
                <a:cs typeface="Times New Roman" panose="02020603050405020304" pitchFamily="18" charset="0"/>
              </a:rPr>
              <a:t>Reelfs</a:t>
            </a:r>
            <a:r>
              <a:rPr lang="en-US" sz="2600" dirty="0">
                <a:ea typeface="Calibri" panose="020F0502020204030204" pitchFamily="34" charset="0"/>
                <a:cs typeface="Times New Roman" panose="02020603050405020304" pitchFamily="18" charset="0"/>
              </a:rPr>
              <a:t>, O.;  Hider, Robert C.; </a:t>
            </a:r>
            <a:r>
              <a:rPr lang="en-US" sz="2600" dirty="0" err="1">
                <a:ea typeface="Calibri" panose="020F0502020204030204" pitchFamily="34" charset="0"/>
                <a:cs typeface="Times New Roman" panose="02020603050405020304" pitchFamily="18" charset="0"/>
              </a:rPr>
              <a:t>Pourzand</a:t>
            </a:r>
            <a:r>
              <a:rPr lang="en-US" sz="2600" dirty="0">
                <a:ea typeface="Calibri" panose="020F0502020204030204" pitchFamily="34" charset="0"/>
                <a:cs typeface="Times New Roman" panose="02020603050405020304" pitchFamily="18" charset="0"/>
              </a:rPr>
              <a:t>, C., Design of novel fluorescent mitochondria-targeted peptides with iron-selective sensing activity. </a:t>
            </a:r>
            <a:r>
              <a:rPr lang="en-US" sz="2600" i="1" dirty="0">
                <a:ea typeface="Calibri" panose="020F0502020204030204" pitchFamily="34" charset="0"/>
                <a:cs typeface="Times New Roman" panose="02020603050405020304" pitchFamily="18" charset="0"/>
              </a:rPr>
              <a:t>Biochemical Journal </a:t>
            </a:r>
            <a:r>
              <a:rPr lang="en-US" sz="2600" b="1" dirty="0">
                <a:ea typeface="Calibri" panose="020F0502020204030204" pitchFamily="34" charset="0"/>
                <a:cs typeface="Times New Roman" panose="02020603050405020304" pitchFamily="18" charset="0"/>
              </a:rPr>
              <a:t>2015,</a:t>
            </a:r>
            <a:r>
              <a:rPr lang="en-US" sz="2600" dirty="0">
                <a:ea typeface="Calibri" panose="020F0502020204030204" pitchFamily="34" charset="0"/>
                <a:cs typeface="Times New Roman" panose="02020603050405020304" pitchFamily="18" charset="0"/>
              </a:rPr>
              <a:t> </a:t>
            </a:r>
            <a:r>
              <a:rPr lang="en-US" sz="2600" i="1" dirty="0">
                <a:ea typeface="Calibri" panose="020F0502020204030204" pitchFamily="34" charset="0"/>
                <a:cs typeface="Times New Roman" panose="02020603050405020304" pitchFamily="18" charset="0"/>
              </a:rPr>
              <a:t>469</a:t>
            </a:r>
            <a:r>
              <a:rPr lang="en-US" sz="2600" dirty="0">
                <a:ea typeface="Calibri" panose="020F0502020204030204" pitchFamily="34" charset="0"/>
                <a:cs typeface="Times New Roman" panose="02020603050405020304" pitchFamily="18" charset="0"/>
              </a:rPr>
              <a:t> (3), 357-366.</a:t>
            </a:r>
            <a:r>
              <a:rPr lang="en-US" sz="2600" baseline="30000" dirty="0">
                <a:solidFill>
                  <a:prstClr val="black"/>
                </a:solidFill>
              </a:rPr>
              <a:t> </a:t>
            </a:r>
            <a:r>
              <a:rPr lang="en-US" sz="2600" baseline="30000" dirty="0">
                <a:solidFill>
                  <a:prstClr val="black"/>
                </a:solidFill>
                <a:cs typeface="Times New Roman" panose="02020603050405020304" pitchFamily="18" charset="0"/>
              </a:rPr>
              <a:t>5</a:t>
            </a:r>
            <a:r>
              <a:rPr lang="en-US" sz="2600" dirty="0">
                <a:ea typeface="Calibri" panose="020F0502020204030204" pitchFamily="34" charset="0"/>
              </a:rPr>
              <a:t>Serratrice, G.;  </a:t>
            </a:r>
            <a:r>
              <a:rPr lang="en-US" sz="2600" dirty="0" err="1">
                <a:ea typeface="Calibri" panose="020F0502020204030204" pitchFamily="34" charset="0"/>
              </a:rPr>
              <a:t>Boukhalfa</a:t>
            </a:r>
            <a:r>
              <a:rPr lang="en-US" sz="2600" dirty="0">
                <a:ea typeface="Calibri" panose="020F0502020204030204" pitchFamily="34" charset="0"/>
              </a:rPr>
              <a:t>, H.;  </a:t>
            </a:r>
            <a:r>
              <a:rPr lang="en-US" sz="2600" dirty="0" err="1">
                <a:ea typeface="Calibri" panose="020F0502020204030204" pitchFamily="34" charset="0"/>
              </a:rPr>
              <a:t>Béguin</a:t>
            </a:r>
            <a:r>
              <a:rPr lang="en-US" sz="2600" dirty="0">
                <a:ea typeface="Calibri" panose="020F0502020204030204" pitchFamily="34" charset="0"/>
              </a:rPr>
              <a:t>, C.;  </a:t>
            </a:r>
            <a:r>
              <a:rPr lang="en-US" sz="2600" dirty="0" err="1">
                <a:ea typeface="Calibri" panose="020F0502020204030204" pitchFamily="34" charset="0"/>
              </a:rPr>
              <a:t>Baret</a:t>
            </a:r>
            <a:r>
              <a:rPr lang="en-US" sz="2600" dirty="0">
                <a:ea typeface="Calibri" panose="020F0502020204030204" pitchFamily="34" charset="0"/>
              </a:rPr>
              <a:t>, P.;  Caris, C.; Pierre, J.-L., O-TRENSOX, a New Tripodal Iron Chelator Based on 8-Hydroxyquinoline Subunits:  Thermodynamic and Kinetic Studies. </a:t>
            </a:r>
            <a:r>
              <a:rPr lang="en-US" sz="2600" i="1" dirty="0">
                <a:ea typeface="Calibri" panose="020F0502020204030204" pitchFamily="34" charset="0"/>
              </a:rPr>
              <a:t>Inorganic Chemistry </a:t>
            </a:r>
            <a:r>
              <a:rPr lang="en-US" sz="2600" b="1" dirty="0">
                <a:ea typeface="Calibri" panose="020F0502020204030204" pitchFamily="34" charset="0"/>
              </a:rPr>
              <a:t>1997,</a:t>
            </a:r>
            <a:r>
              <a:rPr lang="en-US" sz="2600" dirty="0">
                <a:ea typeface="Calibri" panose="020F0502020204030204" pitchFamily="34" charset="0"/>
              </a:rPr>
              <a:t> </a:t>
            </a:r>
            <a:r>
              <a:rPr lang="en-US" sz="2600" i="1" dirty="0">
                <a:ea typeface="Calibri" panose="020F0502020204030204" pitchFamily="34" charset="0"/>
              </a:rPr>
              <a:t>36</a:t>
            </a:r>
            <a:r>
              <a:rPr lang="en-US" sz="2600" dirty="0">
                <a:ea typeface="Calibri" panose="020F0502020204030204" pitchFamily="34" charset="0"/>
              </a:rPr>
              <a:t> (18), 3898-3910.</a:t>
            </a:r>
            <a:endParaRPr lang="en-US" sz="2600" dirty="0"/>
          </a:p>
          <a:p>
            <a:endParaRPr lang="en-US" sz="2800" dirty="0"/>
          </a:p>
        </p:txBody>
      </p:sp>
      <p:cxnSp>
        <p:nvCxnSpPr>
          <p:cNvPr id="32" name="Straight Connector 31"/>
          <p:cNvCxnSpPr>
            <a:cxnSpLocks/>
          </p:cNvCxnSpPr>
          <p:nvPr/>
        </p:nvCxnSpPr>
        <p:spPr>
          <a:xfrm>
            <a:off x="21945600" y="7928375"/>
            <a:ext cx="0" cy="21191887"/>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F136EFC4-5169-41B9-9823-3661880068D0}"/>
              </a:ext>
            </a:extLst>
          </p:cNvPr>
          <p:cNvSpPr txBox="1"/>
          <p:nvPr/>
        </p:nvSpPr>
        <p:spPr>
          <a:xfrm>
            <a:off x="6013590" y="5802287"/>
            <a:ext cx="17771510" cy="1015663"/>
          </a:xfrm>
          <a:prstGeom prst="rect">
            <a:avLst/>
          </a:prstGeom>
          <a:noFill/>
        </p:spPr>
        <p:txBody>
          <a:bodyPr wrap="square" rtlCol="0">
            <a:spAutoFit/>
          </a:bodyPr>
          <a:lstStyle/>
          <a:p>
            <a:r>
              <a:rPr lang="en-US" sz="6000" b="1" dirty="0">
                <a:solidFill>
                  <a:schemeClr val="accent5">
                    <a:lumMod val="75000"/>
                  </a:schemeClr>
                </a:solidFill>
                <a:latin typeface="+mj-lt"/>
              </a:rPr>
              <a:t>Background and Motivation </a:t>
            </a:r>
            <a:endParaRPr lang="en-US" sz="6000" dirty="0"/>
          </a:p>
        </p:txBody>
      </p:sp>
      <p:sp>
        <p:nvSpPr>
          <p:cNvPr id="12" name="TextBox 11">
            <a:extLst>
              <a:ext uri="{FF2B5EF4-FFF2-40B4-BE49-F238E27FC236}">
                <a16:creationId xmlns:a16="http://schemas.microsoft.com/office/drawing/2014/main" id="{61F339B6-C71F-488B-BE5C-FC899A746E6C}"/>
              </a:ext>
            </a:extLst>
          </p:cNvPr>
          <p:cNvSpPr txBox="1"/>
          <p:nvPr/>
        </p:nvSpPr>
        <p:spPr>
          <a:xfrm>
            <a:off x="196943" y="7397220"/>
            <a:ext cx="10900751" cy="5078313"/>
          </a:xfrm>
          <a:prstGeom prst="rect">
            <a:avLst/>
          </a:prstGeom>
          <a:noFill/>
        </p:spPr>
        <p:txBody>
          <a:bodyPr wrap="square" rtlCol="0">
            <a:spAutoFit/>
          </a:bodyPr>
          <a:lstStyle/>
          <a:p>
            <a:r>
              <a:rPr lang="en-US" sz="3600" dirty="0"/>
              <a:t>We are pursuing the use of iron chelators to monitor and influence free iron concentration at the organelle level.  As we have shown for the tachpyridine family, and others have shown for hydroxypyridinones and  pyridoxal hydrazones, the ability to measure iron indicates metabolic abnormalities, and sequestering iron preferentially kills tumor cells.</a:t>
            </a:r>
            <a:r>
              <a:rPr lang="en-US" sz="3600" baseline="30000" dirty="0"/>
              <a:t>1,2</a:t>
            </a:r>
            <a:r>
              <a:rPr lang="en-US" sz="3600" dirty="0"/>
              <a:t> Here we describe recent progress toward developing targetable chelators and their application to the cell death pathway, Ferroptosis.</a:t>
            </a:r>
            <a:r>
              <a:rPr lang="en-US" sz="3600" baseline="30000" dirty="0"/>
              <a:t>3</a:t>
            </a:r>
            <a:endParaRPr lang="en-US" sz="3600" dirty="0"/>
          </a:p>
        </p:txBody>
      </p:sp>
      <p:sp>
        <p:nvSpPr>
          <p:cNvPr id="88" name="Title 1">
            <a:extLst>
              <a:ext uri="{FF2B5EF4-FFF2-40B4-BE49-F238E27FC236}">
                <a16:creationId xmlns:a16="http://schemas.microsoft.com/office/drawing/2014/main" id="{855245E8-2A9B-4C8F-B2B2-AD5D44BACED0}"/>
              </a:ext>
            </a:extLst>
          </p:cNvPr>
          <p:cNvSpPr txBox="1">
            <a:spLocks/>
          </p:cNvSpPr>
          <p:nvPr/>
        </p:nvSpPr>
        <p:spPr>
          <a:xfrm>
            <a:off x="6920671" y="399200"/>
            <a:ext cx="32835621" cy="2113957"/>
          </a:xfrm>
          <a:prstGeom prst="rect">
            <a:avLst/>
          </a:prstGeom>
          <a:noFill/>
        </p:spPr>
        <p:txBody>
          <a:bodyPr vert="horz" lIns="68581" tIns="34290" rIns="68581" bIns="3429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8800" b="1" dirty="0">
                <a:solidFill>
                  <a:srgbClr val="0000FF"/>
                </a:solidFill>
                <a:latin typeface="Arial" charset="0"/>
                <a:ea typeface="Arial" charset="0"/>
                <a:cs typeface="Arial" charset="0"/>
              </a:rPr>
              <a:t>Iron Chelator and Fluorophore Peptide Bioconjugates for the Study of Cellular Iron Metabolism </a:t>
            </a:r>
          </a:p>
        </p:txBody>
      </p:sp>
      <p:sp>
        <p:nvSpPr>
          <p:cNvPr id="99" name="TextBox 98">
            <a:extLst>
              <a:ext uri="{FF2B5EF4-FFF2-40B4-BE49-F238E27FC236}">
                <a16:creationId xmlns:a16="http://schemas.microsoft.com/office/drawing/2014/main" id="{7DCCC3A6-241B-48DF-B391-5C8DC5AEF885}"/>
              </a:ext>
            </a:extLst>
          </p:cNvPr>
          <p:cNvSpPr txBox="1"/>
          <p:nvPr/>
        </p:nvSpPr>
        <p:spPr>
          <a:xfrm>
            <a:off x="7500793" y="3139432"/>
            <a:ext cx="29477237" cy="3631251"/>
          </a:xfrm>
          <a:prstGeom prst="rect">
            <a:avLst/>
          </a:prstGeom>
          <a:noFill/>
        </p:spPr>
        <p:txBody>
          <a:bodyPr wrap="square" rtlCol="0" anchor="t">
            <a:spAutoFit/>
          </a:bodyPr>
          <a:lstStyle/>
          <a:p>
            <a:pPr algn="ctr"/>
            <a:r>
              <a:rPr lang="en-US" sz="4399" u="sng" dirty="0"/>
              <a:t>Leonid Povolotskiy</a:t>
            </a:r>
            <a:r>
              <a:rPr lang="en-US" sz="4399" u="sng" baseline="30000" dirty="0"/>
              <a:t>1</a:t>
            </a:r>
            <a:r>
              <a:rPr lang="en-US" sz="4399" dirty="0"/>
              <a:t>, </a:t>
            </a:r>
            <a:r>
              <a:rPr lang="en-US" sz="4399" u="sng" dirty="0"/>
              <a:t>Emily Andrews</a:t>
            </a:r>
            <a:r>
              <a:rPr lang="en-US" sz="4399" u="sng" baseline="30000" dirty="0"/>
              <a:t>1</a:t>
            </a:r>
            <a:r>
              <a:rPr lang="en-US" sz="4399" dirty="0"/>
              <a:t>, </a:t>
            </a:r>
            <a:r>
              <a:rPr lang="en-US" sz="4399"/>
              <a:t>Ryan Fitzgerald</a:t>
            </a:r>
            <a:r>
              <a:rPr lang="en-US" sz="4399" baseline="30000"/>
              <a:t>1</a:t>
            </a:r>
            <a:r>
              <a:rPr lang="en-US" sz="4399"/>
              <a:t>, </a:t>
            </a:r>
            <a:r>
              <a:rPr lang="en-US" sz="4399" dirty="0"/>
              <a:t>Lia Tesfay</a:t>
            </a:r>
            <a:r>
              <a:rPr lang="en-US" sz="4399" baseline="30000" dirty="0"/>
              <a:t>2</a:t>
            </a:r>
            <a:r>
              <a:rPr lang="en-US" sz="4399" dirty="0"/>
              <a:t>, Ann Cowan</a:t>
            </a:r>
            <a:r>
              <a:rPr lang="en-US" sz="4399" baseline="30000" dirty="0"/>
              <a:t>2</a:t>
            </a:r>
            <a:r>
              <a:rPr lang="en-US" sz="4399" dirty="0"/>
              <a:t>, Suzy V. Torti</a:t>
            </a:r>
            <a:r>
              <a:rPr lang="en-US" sz="4399" baseline="30000" dirty="0"/>
              <a:t>2</a:t>
            </a:r>
            <a:r>
              <a:rPr lang="en-US" sz="4399" dirty="0"/>
              <a:t>, and Roy Planalp</a:t>
            </a:r>
            <a:r>
              <a:rPr lang="en-US" sz="4399" baseline="30000" dirty="0"/>
              <a:t>1</a:t>
            </a:r>
            <a:endParaRPr lang="en-US" sz="4399" dirty="0"/>
          </a:p>
          <a:p>
            <a:pPr algn="ctr"/>
            <a:r>
              <a:rPr lang="en-GB" sz="4399" i="1" baseline="30000" dirty="0"/>
              <a:t>1 </a:t>
            </a:r>
            <a:r>
              <a:rPr lang="en-GB" sz="4399" i="1" dirty="0"/>
              <a:t>Department of Chemistry, University of New Hampshire, Durham NH 03824, USA</a:t>
            </a:r>
            <a:endParaRPr lang="en-US" sz="4399" dirty="0"/>
          </a:p>
          <a:p>
            <a:pPr algn="ctr"/>
            <a:r>
              <a:rPr lang="en-GB" sz="4399" i="1" baseline="30000" dirty="0"/>
              <a:t>2 </a:t>
            </a:r>
            <a:r>
              <a:rPr lang="en-GB" sz="4399" i="1" dirty="0"/>
              <a:t>Department of Molecular Biology and Biophysics, University of Connecticut Health </a:t>
            </a:r>
            <a:r>
              <a:rPr lang="en-GB" sz="4399" i="1" dirty="0" err="1"/>
              <a:t>Center</a:t>
            </a:r>
            <a:r>
              <a:rPr lang="en-GB" sz="4399" i="1" dirty="0"/>
              <a:t>, Farmington, CT, 06030, USA</a:t>
            </a:r>
            <a:endParaRPr lang="en-US" sz="4399" dirty="0"/>
          </a:p>
          <a:p>
            <a:pPr algn="ctr"/>
            <a:r>
              <a:rPr lang="en-GB" sz="4399" dirty="0"/>
              <a:t>E-mail: </a:t>
            </a:r>
            <a:r>
              <a:rPr lang="en-GB" sz="4399" dirty="0" err="1"/>
              <a:t>leonid.povolotskiy@unh.edu</a:t>
            </a:r>
            <a:r>
              <a:rPr lang="en-GB" sz="4399" dirty="0"/>
              <a:t>; emily.andrews@unh.edu </a:t>
            </a:r>
            <a:endParaRPr lang="en-US" sz="4399" dirty="0"/>
          </a:p>
          <a:p>
            <a:pPr algn="ctr"/>
            <a:endParaRPr lang="en-US" sz="5400" dirty="0">
              <a:latin typeface="Times New Roman"/>
              <a:cs typeface="Times New Roman"/>
            </a:endParaRPr>
          </a:p>
        </p:txBody>
      </p:sp>
      <p:pic>
        <p:nvPicPr>
          <p:cNvPr id="101" name="Picture 21" descr="A close up of a sign&#10;&#10;Description generated with very high confidence">
            <a:extLst>
              <a:ext uri="{FF2B5EF4-FFF2-40B4-BE49-F238E27FC236}">
                <a16:creationId xmlns:a16="http://schemas.microsoft.com/office/drawing/2014/main" id="{7576CECD-23AE-4BB1-8E22-C102BB8389D0}"/>
              </a:ext>
            </a:extLst>
          </p:cNvPr>
          <p:cNvPicPr>
            <a:picLocks noChangeAspect="1"/>
          </p:cNvPicPr>
          <p:nvPr/>
        </p:nvPicPr>
        <p:blipFill rotWithShape="1">
          <a:blip r:embed="rId2"/>
          <a:srcRect b="12167"/>
          <a:stretch/>
        </p:blipFill>
        <p:spPr>
          <a:xfrm>
            <a:off x="39099492" y="661350"/>
            <a:ext cx="3687148" cy="4617313"/>
          </a:xfrm>
          <a:prstGeom prst="rect">
            <a:avLst/>
          </a:prstGeom>
        </p:spPr>
      </p:pic>
      <p:sp>
        <p:nvSpPr>
          <p:cNvPr id="20" name="Rectangle 19">
            <a:extLst>
              <a:ext uri="{FF2B5EF4-FFF2-40B4-BE49-F238E27FC236}">
                <a16:creationId xmlns:a16="http://schemas.microsoft.com/office/drawing/2014/main" id="{138CADBC-507A-480C-9539-F5DE59CB1808}"/>
              </a:ext>
            </a:extLst>
          </p:cNvPr>
          <p:cNvSpPr/>
          <p:nvPr/>
        </p:nvSpPr>
        <p:spPr>
          <a:xfrm>
            <a:off x="23864" y="29811907"/>
            <a:ext cx="6556576" cy="2739083"/>
          </a:xfrm>
          <a:prstGeom prst="rect">
            <a:avLst/>
          </a:prstGeom>
        </p:spPr>
        <p:txBody>
          <a:bodyPr wrap="square">
            <a:spAutoFit/>
          </a:bodyPr>
          <a:lstStyle/>
          <a:p>
            <a:r>
              <a:rPr lang="en-US" sz="4399" b="1" dirty="0">
                <a:solidFill>
                  <a:schemeClr val="accent5">
                    <a:lumMod val="75000"/>
                  </a:schemeClr>
                </a:solidFill>
              </a:rPr>
              <a:t>Acknowledgements </a:t>
            </a:r>
          </a:p>
          <a:p>
            <a:r>
              <a:rPr lang="en-US" sz="3200" dirty="0"/>
              <a:t>These research projects were made possible thanks to NIH grant NCI R01 CA188025 and flash chromatography with the </a:t>
            </a:r>
            <a:r>
              <a:rPr lang="en-US" sz="3200" dirty="0" err="1"/>
              <a:t>Oldenhuis</a:t>
            </a:r>
            <a:r>
              <a:rPr lang="en-US" sz="3200" dirty="0"/>
              <a:t> group at UNH.</a:t>
            </a:r>
            <a:endParaRPr lang="en-US" sz="3200" baseline="-25000" dirty="0"/>
          </a:p>
        </p:txBody>
      </p:sp>
      <p:pic>
        <p:nvPicPr>
          <p:cNvPr id="1039" name="Picture 15">
            <a:extLst>
              <a:ext uri="{FF2B5EF4-FFF2-40B4-BE49-F238E27FC236}">
                <a16:creationId xmlns:a16="http://schemas.microsoft.com/office/drawing/2014/main" id="{26679366-D3C2-42CE-ADDC-55F7ED54924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97694" y="7400225"/>
            <a:ext cx="10519295" cy="5302911"/>
          </a:xfrm>
          <a:prstGeom prst="rect">
            <a:avLst/>
          </a:prstGeom>
          <a:noFill/>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id="{A42B9D22-EA11-4475-BE95-B6F53AD9A46F}"/>
              </a:ext>
            </a:extLst>
          </p:cNvPr>
          <p:cNvSpPr txBox="1"/>
          <p:nvPr/>
        </p:nvSpPr>
        <p:spPr>
          <a:xfrm>
            <a:off x="13040841" y="12721427"/>
            <a:ext cx="8247538" cy="584775"/>
          </a:xfrm>
          <a:prstGeom prst="rect">
            <a:avLst/>
          </a:prstGeom>
          <a:noFill/>
        </p:spPr>
        <p:txBody>
          <a:bodyPr wrap="square" rtlCol="0">
            <a:spAutoFit/>
          </a:bodyPr>
          <a:lstStyle/>
          <a:p>
            <a:r>
              <a:rPr lang="en-US" sz="3200" dirty="0"/>
              <a:t>Important pathways for ferroptosis.</a:t>
            </a:r>
            <a:r>
              <a:rPr lang="en-US" sz="3200" baseline="30000" dirty="0"/>
              <a:t>3</a:t>
            </a:r>
            <a:r>
              <a:rPr lang="en-US" sz="3200" dirty="0"/>
              <a:t> </a:t>
            </a:r>
          </a:p>
        </p:txBody>
      </p:sp>
      <p:grpSp>
        <p:nvGrpSpPr>
          <p:cNvPr id="86" name="Group 85">
            <a:extLst>
              <a:ext uri="{FF2B5EF4-FFF2-40B4-BE49-F238E27FC236}">
                <a16:creationId xmlns:a16="http://schemas.microsoft.com/office/drawing/2014/main" id="{F7E9BE1E-D70A-5640-9C9C-98A0A8610A01}"/>
              </a:ext>
            </a:extLst>
          </p:cNvPr>
          <p:cNvGrpSpPr/>
          <p:nvPr/>
        </p:nvGrpSpPr>
        <p:grpSpPr>
          <a:xfrm>
            <a:off x="22392165" y="24645175"/>
            <a:ext cx="20919595" cy="5477737"/>
            <a:chOff x="22201124" y="24505424"/>
            <a:chExt cx="20919595" cy="5477737"/>
          </a:xfrm>
        </p:grpSpPr>
        <p:grpSp>
          <p:nvGrpSpPr>
            <p:cNvPr id="2" name="Group 1">
              <a:extLst>
                <a:ext uri="{FF2B5EF4-FFF2-40B4-BE49-F238E27FC236}">
                  <a16:creationId xmlns:a16="http://schemas.microsoft.com/office/drawing/2014/main" id="{9BE1EC79-3AD8-CE47-919B-9DB1F95237D7}"/>
                </a:ext>
              </a:extLst>
            </p:cNvPr>
            <p:cNvGrpSpPr/>
            <p:nvPr/>
          </p:nvGrpSpPr>
          <p:grpSpPr>
            <a:xfrm>
              <a:off x="29310488" y="24511386"/>
              <a:ext cx="13810231" cy="5471775"/>
              <a:chOff x="29644078" y="16430274"/>
              <a:chExt cx="13810231" cy="5471775"/>
            </a:xfrm>
          </p:grpSpPr>
          <p:pic>
            <p:nvPicPr>
              <p:cNvPr id="34" name="Picture 33">
                <a:extLst>
                  <a:ext uri="{FF2B5EF4-FFF2-40B4-BE49-F238E27FC236}">
                    <a16:creationId xmlns:a16="http://schemas.microsoft.com/office/drawing/2014/main" id="{064DE2F6-9AD5-4082-AB90-A50135720D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44078" y="16430274"/>
                <a:ext cx="4469125" cy="4469125"/>
              </a:xfrm>
              <a:prstGeom prst="rect">
                <a:avLst/>
              </a:prstGeom>
            </p:spPr>
          </p:pic>
          <p:pic>
            <p:nvPicPr>
              <p:cNvPr id="35" name="Picture 34">
                <a:extLst>
                  <a:ext uri="{FF2B5EF4-FFF2-40B4-BE49-F238E27FC236}">
                    <a16:creationId xmlns:a16="http://schemas.microsoft.com/office/drawing/2014/main" id="{328189CA-8417-4C8A-9358-DDC621A2EE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07785" y="16430275"/>
                <a:ext cx="4469123" cy="4457201"/>
              </a:xfrm>
              <a:prstGeom prst="rect">
                <a:avLst/>
              </a:prstGeom>
            </p:spPr>
          </p:pic>
          <p:pic>
            <p:nvPicPr>
              <p:cNvPr id="36" name="Picture 35">
                <a:extLst>
                  <a:ext uri="{FF2B5EF4-FFF2-40B4-BE49-F238E27FC236}">
                    <a16:creationId xmlns:a16="http://schemas.microsoft.com/office/drawing/2014/main" id="{DD4FE828-9C3B-44EC-B3DA-FACD21A461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985196" y="16430275"/>
                <a:ext cx="4469113" cy="4415658"/>
              </a:xfrm>
              <a:prstGeom prst="rect">
                <a:avLst/>
              </a:prstGeom>
            </p:spPr>
          </p:pic>
          <p:sp>
            <p:nvSpPr>
              <p:cNvPr id="8" name="TextBox 7">
                <a:extLst>
                  <a:ext uri="{FF2B5EF4-FFF2-40B4-BE49-F238E27FC236}">
                    <a16:creationId xmlns:a16="http://schemas.microsoft.com/office/drawing/2014/main" id="{CA6FF79F-BCA2-4E4F-AA23-6A5639B658B4}"/>
                  </a:ext>
                </a:extLst>
              </p:cNvPr>
              <p:cNvSpPr txBox="1"/>
              <p:nvPr/>
            </p:nvSpPr>
            <p:spPr>
              <a:xfrm>
                <a:off x="29726131" y="21071052"/>
                <a:ext cx="4212269" cy="830997"/>
              </a:xfrm>
              <a:prstGeom prst="rect">
                <a:avLst/>
              </a:prstGeom>
              <a:noFill/>
            </p:spPr>
            <p:txBody>
              <a:bodyPr wrap="square" rtlCol="0">
                <a:spAutoFit/>
              </a:bodyPr>
              <a:lstStyle/>
              <a:p>
                <a:pPr algn="ctr"/>
                <a:r>
                  <a:rPr lang="en-US" sz="4800" dirty="0"/>
                  <a:t>Peptide Probe</a:t>
                </a:r>
              </a:p>
            </p:txBody>
          </p:sp>
          <p:sp>
            <p:nvSpPr>
              <p:cNvPr id="10" name="TextBox 9">
                <a:extLst>
                  <a:ext uri="{FF2B5EF4-FFF2-40B4-BE49-F238E27FC236}">
                    <a16:creationId xmlns:a16="http://schemas.microsoft.com/office/drawing/2014/main" id="{11FCAA95-4071-467D-A8B2-EF9911A10638}"/>
                  </a:ext>
                </a:extLst>
              </p:cNvPr>
              <p:cNvSpPr txBox="1"/>
              <p:nvPr/>
            </p:nvSpPr>
            <p:spPr>
              <a:xfrm>
                <a:off x="40313644" y="21019207"/>
                <a:ext cx="2217248" cy="830997"/>
              </a:xfrm>
              <a:prstGeom prst="rect">
                <a:avLst/>
              </a:prstGeom>
              <a:noFill/>
            </p:spPr>
            <p:txBody>
              <a:bodyPr wrap="square" rtlCol="0">
                <a:spAutoFit/>
              </a:bodyPr>
              <a:lstStyle/>
              <a:p>
                <a:r>
                  <a:rPr lang="en-US" sz="4800" dirty="0"/>
                  <a:t>Merge</a:t>
                </a:r>
              </a:p>
            </p:txBody>
          </p:sp>
          <p:sp>
            <p:nvSpPr>
              <p:cNvPr id="14" name="Rectangle 13">
                <a:extLst>
                  <a:ext uri="{FF2B5EF4-FFF2-40B4-BE49-F238E27FC236}">
                    <a16:creationId xmlns:a16="http://schemas.microsoft.com/office/drawing/2014/main" id="{C14C8A09-867E-4799-8797-7FCD26D3DEFF}"/>
                  </a:ext>
                </a:extLst>
              </p:cNvPr>
              <p:cNvSpPr/>
              <p:nvPr/>
            </p:nvSpPr>
            <p:spPr>
              <a:xfrm>
                <a:off x="34389838" y="21019207"/>
                <a:ext cx="4748690" cy="830997"/>
              </a:xfrm>
              <a:prstGeom prst="rect">
                <a:avLst/>
              </a:prstGeom>
            </p:spPr>
            <p:txBody>
              <a:bodyPr wrap="square">
                <a:spAutoFit/>
              </a:bodyPr>
              <a:lstStyle/>
              <a:p>
                <a:r>
                  <a:rPr lang="en-US" sz="4800" dirty="0" err="1"/>
                  <a:t>Mitotracker</a:t>
                </a:r>
                <a:r>
                  <a:rPr lang="en-US" sz="4800" dirty="0"/>
                  <a:t> </a:t>
                </a:r>
                <a:r>
                  <a:rPr lang="en-US" sz="4800" dirty="0" err="1"/>
                  <a:t>Red</a:t>
                </a:r>
                <a:r>
                  <a:rPr lang="en-US" sz="4800" baseline="30000" dirty="0" err="1"/>
                  <a:t>TM</a:t>
                </a:r>
                <a:r>
                  <a:rPr lang="en-US" sz="4800" dirty="0"/>
                  <a:t> </a:t>
                </a:r>
              </a:p>
            </p:txBody>
          </p:sp>
        </p:grpSp>
        <p:pic>
          <p:nvPicPr>
            <p:cNvPr id="6" name="Picture 5" descr="Diagram&#10;&#10;Description automatically generated">
              <a:extLst>
                <a:ext uri="{FF2B5EF4-FFF2-40B4-BE49-F238E27FC236}">
                  <a16:creationId xmlns:a16="http://schemas.microsoft.com/office/drawing/2014/main" id="{7EF08293-6198-4EDF-81A7-F0C08D57932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201124" y="24505424"/>
              <a:ext cx="6769360" cy="4469125"/>
            </a:xfrm>
            <a:prstGeom prst="rect">
              <a:avLst/>
            </a:prstGeom>
          </p:spPr>
        </p:pic>
      </p:grpSp>
      <p:sp>
        <p:nvSpPr>
          <p:cNvPr id="18" name="TextBox 17">
            <a:extLst>
              <a:ext uri="{FF2B5EF4-FFF2-40B4-BE49-F238E27FC236}">
                <a16:creationId xmlns:a16="http://schemas.microsoft.com/office/drawing/2014/main" id="{56917675-E027-46E5-B8C3-F749EA114534}"/>
              </a:ext>
            </a:extLst>
          </p:cNvPr>
          <p:cNvSpPr txBox="1"/>
          <p:nvPr/>
        </p:nvSpPr>
        <p:spPr>
          <a:xfrm>
            <a:off x="10805162" y="18286779"/>
            <a:ext cx="3467834" cy="830997"/>
          </a:xfrm>
          <a:prstGeom prst="rect">
            <a:avLst/>
          </a:prstGeom>
          <a:noFill/>
        </p:spPr>
        <p:txBody>
          <a:bodyPr wrap="square" rtlCol="0">
            <a:spAutoFit/>
          </a:bodyPr>
          <a:lstStyle/>
          <a:p>
            <a:endParaRPr lang="en-US" sz="4800" dirty="0"/>
          </a:p>
        </p:txBody>
      </p:sp>
      <p:sp>
        <p:nvSpPr>
          <p:cNvPr id="42" name="TextBox 41">
            <a:extLst>
              <a:ext uri="{FF2B5EF4-FFF2-40B4-BE49-F238E27FC236}">
                <a16:creationId xmlns:a16="http://schemas.microsoft.com/office/drawing/2014/main" id="{F78F144E-59A7-C244-8FD5-5EA16B8A2A8B}"/>
              </a:ext>
            </a:extLst>
          </p:cNvPr>
          <p:cNvSpPr txBox="1"/>
          <p:nvPr/>
        </p:nvSpPr>
        <p:spPr>
          <a:xfrm>
            <a:off x="30569200" y="5799851"/>
            <a:ext cx="5797192" cy="1015663"/>
          </a:xfrm>
          <a:prstGeom prst="rect">
            <a:avLst/>
          </a:prstGeom>
          <a:noFill/>
        </p:spPr>
        <p:txBody>
          <a:bodyPr wrap="square" rtlCol="0">
            <a:spAutoFit/>
          </a:bodyPr>
          <a:lstStyle/>
          <a:p>
            <a:r>
              <a:rPr lang="en-US" sz="6000" b="1" dirty="0">
                <a:solidFill>
                  <a:schemeClr val="accent5">
                    <a:lumMod val="75000"/>
                  </a:schemeClr>
                </a:solidFill>
                <a:latin typeface="+mj-lt"/>
              </a:rPr>
              <a:t>Analytical Analysis</a:t>
            </a:r>
          </a:p>
        </p:txBody>
      </p:sp>
      <p:sp>
        <p:nvSpPr>
          <p:cNvPr id="3" name="TextBox 2">
            <a:extLst>
              <a:ext uri="{FF2B5EF4-FFF2-40B4-BE49-F238E27FC236}">
                <a16:creationId xmlns:a16="http://schemas.microsoft.com/office/drawing/2014/main" id="{3B446084-CCBF-EB4A-A9C3-98271AFFB5D0}"/>
              </a:ext>
            </a:extLst>
          </p:cNvPr>
          <p:cNvSpPr txBox="1"/>
          <p:nvPr/>
        </p:nvSpPr>
        <p:spPr>
          <a:xfrm>
            <a:off x="22394169" y="7160297"/>
            <a:ext cx="13439526" cy="3970318"/>
          </a:xfrm>
          <a:prstGeom prst="rect">
            <a:avLst/>
          </a:prstGeom>
          <a:noFill/>
        </p:spPr>
        <p:txBody>
          <a:bodyPr wrap="square" rtlCol="0">
            <a:spAutoFit/>
          </a:bodyPr>
          <a:lstStyle/>
          <a:p>
            <a:r>
              <a:rPr lang="en-US" sz="3600" dirty="0"/>
              <a:t>Purity of the synthesized peptides is validated with an HPLC. System includes a Waters 1525 binary pump, 2707 autosampler, and 2996 PDA detector. Samples are run using a Waters </a:t>
            </a:r>
            <a:r>
              <a:rPr lang="en-US" sz="3600" dirty="0" err="1"/>
              <a:t>XBridge</a:t>
            </a:r>
            <a:r>
              <a:rPr lang="en-US" sz="3600" dirty="0"/>
              <a:t> Shield C18 RP 250 x 4.6 mm, 5 µm column with a pore size of 130 </a:t>
            </a:r>
            <a:r>
              <a:rPr lang="en-US" sz="3600" dirty="0" err="1"/>
              <a:t>Å</a:t>
            </a:r>
            <a:r>
              <a:rPr lang="en-US" sz="3600" dirty="0"/>
              <a:t>. Prior to analysis, solid samples are dissolved in a solution of 60:40 HPLC grade </a:t>
            </a:r>
            <a:r>
              <a:rPr lang="en-US" sz="3600" dirty="0" err="1"/>
              <a:t>water:acetonitrile</a:t>
            </a:r>
            <a:r>
              <a:rPr lang="en-US" sz="3600" dirty="0"/>
              <a:t> with 0.1% trifluoroacetic acid (TFA). Additional purification conducted with normal and RP flash chromatography.</a:t>
            </a:r>
          </a:p>
        </p:txBody>
      </p:sp>
      <p:pic>
        <p:nvPicPr>
          <p:cNvPr id="65" name="Picture 64" descr="A picture containing text, wall, indoor, floor&#10;&#10;Description automatically generated">
            <a:extLst>
              <a:ext uri="{FF2B5EF4-FFF2-40B4-BE49-F238E27FC236}">
                <a16:creationId xmlns:a16="http://schemas.microsoft.com/office/drawing/2014/main" id="{050BA17E-1998-BC4F-8661-D53FEB50BC6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237972" y="6918994"/>
            <a:ext cx="6212319" cy="4659240"/>
          </a:xfrm>
          <a:prstGeom prst="rect">
            <a:avLst/>
          </a:prstGeom>
        </p:spPr>
      </p:pic>
      <p:grpSp>
        <p:nvGrpSpPr>
          <p:cNvPr id="17" name="Group 16">
            <a:extLst>
              <a:ext uri="{FF2B5EF4-FFF2-40B4-BE49-F238E27FC236}">
                <a16:creationId xmlns:a16="http://schemas.microsoft.com/office/drawing/2014/main" id="{99B471C4-E127-4B5A-8D93-5988BECCE73B}"/>
              </a:ext>
            </a:extLst>
          </p:cNvPr>
          <p:cNvGrpSpPr/>
          <p:nvPr/>
        </p:nvGrpSpPr>
        <p:grpSpPr>
          <a:xfrm>
            <a:off x="21789021" y="11245433"/>
            <a:ext cx="12234961" cy="9901944"/>
            <a:chOff x="22239411" y="11569233"/>
            <a:chExt cx="11339237" cy="8762138"/>
          </a:xfrm>
        </p:grpSpPr>
        <p:pic>
          <p:nvPicPr>
            <p:cNvPr id="24" name="Picture 23">
              <a:extLst>
                <a:ext uri="{FF2B5EF4-FFF2-40B4-BE49-F238E27FC236}">
                  <a16:creationId xmlns:a16="http://schemas.microsoft.com/office/drawing/2014/main" id="{7ADCEEA8-3E11-A346-B242-B65B5BFEAF88}"/>
                </a:ext>
              </a:extLst>
            </p:cNvPr>
            <p:cNvPicPr>
              <a:picLocks noChangeAspect="1"/>
            </p:cNvPicPr>
            <p:nvPr/>
          </p:nvPicPr>
          <p:blipFill>
            <a:blip r:embed="rId9"/>
            <a:stretch>
              <a:fillRect/>
            </a:stretch>
          </p:blipFill>
          <p:spPr>
            <a:xfrm>
              <a:off x="22239411" y="11569233"/>
              <a:ext cx="11339237" cy="8762138"/>
            </a:xfrm>
            <a:prstGeom prst="rect">
              <a:avLst/>
            </a:prstGeom>
          </p:spPr>
        </p:pic>
        <p:grpSp>
          <p:nvGrpSpPr>
            <p:cNvPr id="79" name="Group 78">
              <a:extLst>
                <a:ext uri="{FF2B5EF4-FFF2-40B4-BE49-F238E27FC236}">
                  <a16:creationId xmlns:a16="http://schemas.microsoft.com/office/drawing/2014/main" id="{680D26B9-3771-1640-B05E-80DEE8DF3D23}"/>
                </a:ext>
              </a:extLst>
            </p:cNvPr>
            <p:cNvGrpSpPr/>
            <p:nvPr/>
          </p:nvGrpSpPr>
          <p:grpSpPr>
            <a:xfrm>
              <a:off x="25497692" y="13062297"/>
              <a:ext cx="6970765" cy="5236468"/>
              <a:chOff x="25497692" y="13062297"/>
              <a:chExt cx="6970765" cy="5236468"/>
            </a:xfrm>
          </p:grpSpPr>
          <p:cxnSp>
            <p:nvCxnSpPr>
              <p:cNvPr id="58" name="Straight Arrow Connector 57">
                <a:extLst>
                  <a:ext uri="{FF2B5EF4-FFF2-40B4-BE49-F238E27FC236}">
                    <a16:creationId xmlns:a16="http://schemas.microsoft.com/office/drawing/2014/main" id="{1849BD7E-C0C4-1D4F-9181-0BF9F3583AE2}"/>
                  </a:ext>
                </a:extLst>
              </p:cNvPr>
              <p:cNvCxnSpPr>
                <a:cxnSpLocks/>
              </p:cNvCxnSpPr>
              <p:nvPr/>
            </p:nvCxnSpPr>
            <p:spPr>
              <a:xfrm flipV="1">
                <a:off x="25755600" y="17232237"/>
                <a:ext cx="3381829" cy="229826"/>
              </a:xfrm>
              <a:prstGeom prst="straightConnector1">
                <a:avLst/>
              </a:prstGeom>
              <a:ln w="31750">
                <a:solidFill>
                  <a:srgbClr val="FF0000"/>
                </a:solidFill>
                <a:tailEnd type="triangle" w="lg" len="med"/>
              </a:ln>
            </p:spPr>
            <p:style>
              <a:lnRef idx="1">
                <a:schemeClr val="accent1"/>
              </a:lnRef>
              <a:fillRef idx="0">
                <a:schemeClr val="accent1"/>
              </a:fillRef>
              <a:effectRef idx="0">
                <a:schemeClr val="accent1"/>
              </a:effectRef>
              <a:fontRef idx="minor">
                <a:schemeClr val="tx1"/>
              </a:fontRef>
            </p:style>
          </p:cxnSp>
          <p:pic>
            <p:nvPicPr>
              <p:cNvPr id="67" name="Picture 66">
                <a:extLst>
                  <a:ext uri="{FF2B5EF4-FFF2-40B4-BE49-F238E27FC236}">
                    <a16:creationId xmlns:a16="http://schemas.microsoft.com/office/drawing/2014/main" id="{CDC9FA36-CD45-9E4F-BE1D-996DACE0C37A}"/>
                  </a:ext>
                </a:extLst>
              </p:cNvPr>
              <p:cNvPicPr>
                <a:picLocks noChangeAspect="1"/>
              </p:cNvPicPr>
              <p:nvPr/>
            </p:nvPicPr>
            <p:blipFill>
              <a:blip r:embed="rId10"/>
              <a:stretch>
                <a:fillRect/>
              </a:stretch>
            </p:blipFill>
            <p:spPr>
              <a:xfrm>
                <a:off x="28710719" y="13062297"/>
                <a:ext cx="3476851" cy="3036550"/>
              </a:xfrm>
              <a:prstGeom prst="rect">
                <a:avLst/>
              </a:prstGeom>
            </p:spPr>
          </p:pic>
          <p:pic>
            <p:nvPicPr>
              <p:cNvPr id="13" name="Picture 12">
                <a:extLst>
                  <a:ext uri="{FF2B5EF4-FFF2-40B4-BE49-F238E27FC236}">
                    <a16:creationId xmlns:a16="http://schemas.microsoft.com/office/drawing/2014/main" id="{52BB9557-F19F-874C-B209-89F180D681B4}"/>
                  </a:ext>
                </a:extLst>
              </p:cNvPr>
              <p:cNvPicPr>
                <a:picLocks noChangeAspect="1"/>
              </p:cNvPicPr>
              <p:nvPr/>
            </p:nvPicPr>
            <p:blipFill>
              <a:blip r:embed="rId11"/>
              <a:stretch>
                <a:fillRect/>
              </a:stretch>
            </p:blipFill>
            <p:spPr>
              <a:xfrm>
                <a:off x="29246471" y="16206135"/>
                <a:ext cx="3221986" cy="2092630"/>
              </a:xfrm>
              <a:prstGeom prst="rect">
                <a:avLst/>
              </a:prstGeom>
            </p:spPr>
          </p:pic>
          <p:cxnSp>
            <p:nvCxnSpPr>
              <p:cNvPr id="38" name="Straight Arrow Connector 37">
                <a:extLst>
                  <a:ext uri="{FF2B5EF4-FFF2-40B4-BE49-F238E27FC236}">
                    <a16:creationId xmlns:a16="http://schemas.microsoft.com/office/drawing/2014/main" id="{C6D7B530-44D5-FE44-A1E3-28169939C3D2}"/>
                  </a:ext>
                </a:extLst>
              </p:cNvPr>
              <p:cNvCxnSpPr>
                <a:cxnSpLocks/>
                <a:endCxn id="67" idx="1"/>
              </p:cNvCxnSpPr>
              <p:nvPr/>
            </p:nvCxnSpPr>
            <p:spPr>
              <a:xfrm flipV="1">
                <a:off x="25497692" y="14580572"/>
                <a:ext cx="3213027" cy="256118"/>
              </a:xfrm>
              <a:prstGeom prst="straightConnector1">
                <a:avLst/>
              </a:prstGeom>
              <a:ln w="31750">
                <a:solidFill>
                  <a:srgbClr val="001BFF"/>
                </a:solidFill>
                <a:tailEnd type="triangle" w="lg" len="med"/>
              </a:ln>
            </p:spPr>
            <p:style>
              <a:lnRef idx="1">
                <a:schemeClr val="dk1"/>
              </a:lnRef>
              <a:fillRef idx="0">
                <a:schemeClr val="dk1"/>
              </a:fillRef>
              <a:effectRef idx="0">
                <a:schemeClr val="dk1"/>
              </a:effectRef>
              <a:fontRef idx="minor">
                <a:schemeClr val="tx1"/>
              </a:fontRef>
            </p:style>
          </p:cxnSp>
        </p:grpSp>
      </p:grpSp>
      <p:pic>
        <p:nvPicPr>
          <p:cNvPr id="82" name="Picture 81">
            <a:extLst>
              <a:ext uri="{FF2B5EF4-FFF2-40B4-BE49-F238E27FC236}">
                <a16:creationId xmlns:a16="http://schemas.microsoft.com/office/drawing/2014/main" id="{73D90385-7EFC-0946-ABBE-C363C4A9941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5400000">
            <a:off x="34443033" y="11069825"/>
            <a:ext cx="4391466" cy="5683072"/>
          </a:xfrm>
          <a:prstGeom prst="rect">
            <a:avLst/>
          </a:prstGeom>
        </p:spPr>
      </p:pic>
      <p:pic>
        <p:nvPicPr>
          <p:cNvPr id="84" name="Picture 83">
            <a:extLst>
              <a:ext uri="{FF2B5EF4-FFF2-40B4-BE49-F238E27FC236}">
                <a16:creationId xmlns:a16="http://schemas.microsoft.com/office/drawing/2014/main" id="{5196DDC4-2A0A-214C-B5F1-7162CF670984}"/>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5400000">
            <a:off x="34444850" y="15643067"/>
            <a:ext cx="4401769" cy="5696407"/>
          </a:xfrm>
          <a:prstGeom prst="rect">
            <a:avLst/>
          </a:prstGeom>
        </p:spPr>
      </p:pic>
      <p:sp>
        <p:nvSpPr>
          <p:cNvPr id="85" name="TextBox 84">
            <a:extLst>
              <a:ext uri="{FF2B5EF4-FFF2-40B4-BE49-F238E27FC236}">
                <a16:creationId xmlns:a16="http://schemas.microsoft.com/office/drawing/2014/main" id="{6CC64611-046B-CA49-8A42-54C112A531B4}"/>
              </a:ext>
            </a:extLst>
          </p:cNvPr>
          <p:cNvSpPr txBox="1"/>
          <p:nvPr/>
        </p:nvSpPr>
        <p:spPr>
          <a:xfrm>
            <a:off x="22394169" y="20786581"/>
            <a:ext cx="20917591" cy="2554545"/>
          </a:xfrm>
          <a:prstGeom prst="rect">
            <a:avLst/>
          </a:prstGeom>
          <a:noFill/>
        </p:spPr>
        <p:txBody>
          <a:bodyPr wrap="square" rtlCol="0">
            <a:spAutoFit/>
          </a:bodyPr>
          <a:lstStyle/>
          <a:p>
            <a:r>
              <a:rPr lang="en-US" sz="4000" dirty="0"/>
              <a:t>Initial analysis of the synthesized peptide F-r-F-Dap(</a:t>
            </a:r>
            <a:r>
              <a:rPr lang="en-US" sz="4000" dirty="0" err="1"/>
              <a:t>LisRho</a:t>
            </a:r>
            <a:r>
              <a:rPr lang="en-US" sz="4000" dirty="0"/>
              <a:t>) indicated the presence of impurities (</a:t>
            </a:r>
            <a:r>
              <a:rPr lang="en-US" sz="4000" b="1" dirty="0"/>
              <a:t>D</a:t>
            </a:r>
            <a:r>
              <a:rPr lang="en-US" sz="4000" dirty="0"/>
              <a:t>). Presence of the UV fingerprint for Rhodamine B in three of the four peaks suggested epimerization (</a:t>
            </a:r>
            <a:r>
              <a:rPr lang="en-US" sz="4000" b="1" dirty="0"/>
              <a:t>E</a:t>
            </a:r>
            <a:r>
              <a:rPr lang="en-US" sz="4000" dirty="0"/>
              <a:t>). The synthetic technique was adjusted utilizing symmetric anhydride loading, resulting in an enantiopure peptide (</a:t>
            </a:r>
            <a:r>
              <a:rPr lang="en-US" sz="4000" b="1" dirty="0"/>
              <a:t>F</a:t>
            </a:r>
            <a:r>
              <a:rPr lang="en-US" sz="4000" dirty="0"/>
              <a:t>).</a:t>
            </a:r>
          </a:p>
        </p:txBody>
      </p:sp>
      <p:sp>
        <p:nvSpPr>
          <p:cNvPr id="94" name="TextBox 93">
            <a:extLst>
              <a:ext uri="{FF2B5EF4-FFF2-40B4-BE49-F238E27FC236}">
                <a16:creationId xmlns:a16="http://schemas.microsoft.com/office/drawing/2014/main" id="{D6DDED5C-B9B3-9F4D-8958-550BE727E7D1}"/>
              </a:ext>
            </a:extLst>
          </p:cNvPr>
          <p:cNvSpPr txBox="1"/>
          <p:nvPr/>
        </p:nvSpPr>
        <p:spPr>
          <a:xfrm>
            <a:off x="34211809" y="16384812"/>
            <a:ext cx="780024" cy="1209562"/>
          </a:xfrm>
          <a:prstGeom prst="rect">
            <a:avLst/>
          </a:prstGeom>
          <a:noFill/>
        </p:spPr>
        <p:txBody>
          <a:bodyPr wrap="square" rtlCol="0">
            <a:spAutoFit/>
          </a:bodyPr>
          <a:lstStyle/>
          <a:p>
            <a:r>
              <a:rPr lang="en-US" sz="7260" dirty="0">
                <a:solidFill>
                  <a:srgbClr val="0070C0"/>
                </a:solidFill>
              </a:rPr>
              <a:t>F</a:t>
            </a:r>
          </a:p>
        </p:txBody>
      </p:sp>
      <p:sp>
        <p:nvSpPr>
          <p:cNvPr id="95" name="TextBox 94">
            <a:extLst>
              <a:ext uri="{FF2B5EF4-FFF2-40B4-BE49-F238E27FC236}">
                <a16:creationId xmlns:a16="http://schemas.microsoft.com/office/drawing/2014/main" id="{4A0B1EAB-801B-684E-9E86-079A06572220}"/>
              </a:ext>
            </a:extLst>
          </p:cNvPr>
          <p:cNvSpPr txBox="1"/>
          <p:nvPr/>
        </p:nvSpPr>
        <p:spPr>
          <a:xfrm>
            <a:off x="34180561" y="11831684"/>
            <a:ext cx="780024" cy="1209562"/>
          </a:xfrm>
          <a:prstGeom prst="rect">
            <a:avLst/>
          </a:prstGeom>
          <a:noFill/>
        </p:spPr>
        <p:txBody>
          <a:bodyPr wrap="square" rtlCol="0">
            <a:spAutoFit/>
          </a:bodyPr>
          <a:lstStyle/>
          <a:p>
            <a:r>
              <a:rPr lang="en-US" sz="7260" dirty="0">
                <a:solidFill>
                  <a:srgbClr val="0070C0"/>
                </a:solidFill>
              </a:rPr>
              <a:t>D</a:t>
            </a:r>
          </a:p>
        </p:txBody>
      </p:sp>
      <p:pic>
        <p:nvPicPr>
          <p:cNvPr id="90" name="Picture 89" descr="Text&#10;&#10;Description automatically generated">
            <a:extLst>
              <a:ext uri="{FF2B5EF4-FFF2-40B4-BE49-F238E27FC236}">
                <a16:creationId xmlns:a16="http://schemas.microsoft.com/office/drawing/2014/main" id="{A94ACD31-C04F-D64B-ACDA-1BB74E3561C8}"/>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06931" y="661350"/>
            <a:ext cx="7537642" cy="4352544"/>
          </a:xfrm>
          <a:prstGeom prst="rect">
            <a:avLst/>
          </a:prstGeom>
        </p:spPr>
      </p:pic>
      <p:graphicFrame>
        <p:nvGraphicFramePr>
          <p:cNvPr id="47" name="Object 46">
            <a:extLst>
              <a:ext uri="{FF2B5EF4-FFF2-40B4-BE49-F238E27FC236}">
                <a16:creationId xmlns:a16="http://schemas.microsoft.com/office/drawing/2014/main" id="{36946DBF-36E9-4231-8F83-E2EDC787CF5F}"/>
              </a:ext>
            </a:extLst>
          </p:cNvPr>
          <p:cNvGraphicFramePr>
            <a:graphicFrameLocks noChangeAspect="1"/>
          </p:cNvGraphicFramePr>
          <p:nvPr>
            <p:extLst>
              <p:ext uri="{D42A27DB-BD31-4B8C-83A1-F6EECF244321}">
                <p14:modId xmlns:p14="http://schemas.microsoft.com/office/powerpoint/2010/main" val="1215165854"/>
              </p:ext>
            </p:extLst>
          </p:nvPr>
        </p:nvGraphicFramePr>
        <p:xfrm>
          <a:off x="640726" y="13563732"/>
          <a:ext cx="5372864" cy="7553764"/>
        </p:xfrm>
        <a:graphic>
          <a:graphicData uri="http://schemas.openxmlformats.org/presentationml/2006/ole">
            <mc:AlternateContent xmlns:mc="http://schemas.openxmlformats.org/markup-compatibility/2006">
              <mc:Choice xmlns:v="urn:schemas-microsoft-com:vml" Requires="v">
                <p:oleObj name="CS ChemDraw Drawing" r:id="rId15" imgW="2578608" imgH="3624009" progId="ChemDraw.Document.6.0">
                  <p:embed/>
                </p:oleObj>
              </mc:Choice>
              <mc:Fallback>
                <p:oleObj name="CS ChemDraw Drawing" r:id="rId15" imgW="2578608" imgH="3624009" progId="ChemDraw.Document.6.0">
                  <p:embed/>
                  <p:pic>
                    <p:nvPicPr>
                      <p:cNvPr id="23" name="Object 22">
                        <a:extLst>
                          <a:ext uri="{FF2B5EF4-FFF2-40B4-BE49-F238E27FC236}">
                            <a16:creationId xmlns:a16="http://schemas.microsoft.com/office/drawing/2014/main" id="{9C979078-0DE3-48B3-B639-7348C1933172}"/>
                          </a:ext>
                        </a:extLst>
                      </p:cNvPr>
                      <p:cNvPicPr/>
                      <p:nvPr/>
                    </p:nvPicPr>
                    <p:blipFill>
                      <a:blip r:embed="rId16"/>
                      <a:stretch>
                        <a:fillRect/>
                      </a:stretch>
                    </p:blipFill>
                    <p:spPr>
                      <a:xfrm>
                        <a:off x="640726" y="13563732"/>
                        <a:ext cx="5372864" cy="7553764"/>
                      </a:xfrm>
                      <a:prstGeom prst="rect">
                        <a:avLst/>
                      </a:prstGeom>
                    </p:spPr>
                  </p:pic>
                </p:oleObj>
              </mc:Fallback>
            </mc:AlternateContent>
          </a:graphicData>
        </a:graphic>
      </p:graphicFrame>
      <p:graphicFrame>
        <p:nvGraphicFramePr>
          <p:cNvPr id="48" name="Object 47">
            <a:extLst>
              <a:ext uri="{FF2B5EF4-FFF2-40B4-BE49-F238E27FC236}">
                <a16:creationId xmlns:a16="http://schemas.microsoft.com/office/drawing/2014/main" id="{951DB588-F38C-4E80-9E89-72EF02ABF113}"/>
              </a:ext>
            </a:extLst>
          </p:cNvPr>
          <p:cNvGraphicFramePr>
            <a:graphicFrameLocks noChangeAspect="1"/>
          </p:cNvGraphicFramePr>
          <p:nvPr>
            <p:extLst>
              <p:ext uri="{D42A27DB-BD31-4B8C-83A1-F6EECF244321}">
                <p14:modId xmlns:p14="http://schemas.microsoft.com/office/powerpoint/2010/main" val="126504273"/>
              </p:ext>
            </p:extLst>
          </p:nvPr>
        </p:nvGraphicFramePr>
        <p:xfrm>
          <a:off x="6981441" y="15128509"/>
          <a:ext cx="14145928" cy="3388188"/>
        </p:xfrm>
        <a:graphic>
          <a:graphicData uri="http://schemas.openxmlformats.org/presentationml/2006/ole">
            <mc:AlternateContent xmlns:mc="http://schemas.openxmlformats.org/markup-compatibility/2006">
              <mc:Choice xmlns:v="urn:schemas-microsoft-com:vml" Requires="v">
                <p:oleObj name="CS ChemDraw Drawing" r:id="rId17" imgW="6701063" imgH="1604559" progId="ChemDraw.Document.6.0">
                  <p:embed/>
                </p:oleObj>
              </mc:Choice>
              <mc:Fallback>
                <p:oleObj name="CS ChemDraw Drawing" r:id="rId17" imgW="6701063" imgH="1604559" progId="ChemDraw.Document.6.0">
                  <p:embed/>
                  <p:pic>
                    <p:nvPicPr>
                      <p:cNvPr id="25" name="Object 24">
                        <a:extLst>
                          <a:ext uri="{FF2B5EF4-FFF2-40B4-BE49-F238E27FC236}">
                            <a16:creationId xmlns:a16="http://schemas.microsoft.com/office/drawing/2014/main" id="{3D48EE8E-558E-4777-AE25-F0A25A8B054A}"/>
                          </a:ext>
                        </a:extLst>
                      </p:cNvPr>
                      <p:cNvPicPr/>
                      <p:nvPr/>
                    </p:nvPicPr>
                    <p:blipFill>
                      <a:blip r:embed="rId18"/>
                      <a:stretch>
                        <a:fillRect/>
                      </a:stretch>
                    </p:blipFill>
                    <p:spPr>
                      <a:xfrm>
                        <a:off x="6981441" y="15128509"/>
                        <a:ext cx="14145928" cy="3388188"/>
                      </a:xfrm>
                      <a:prstGeom prst="rect">
                        <a:avLst/>
                      </a:prstGeom>
                    </p:spPr>
                  </p:pic>
                </p:oleObj>
              </mc:Fallback>
            </mc:AlternateContent>
          </a:graphicData>
        </a:graphic>
      </p:graphicFrame>
      <p:graphicFrame>
        <p:nvGraphicFramePr>
          <p:cNvPr id="49" name="Object 48">
            <a:extLst>
              <a:ext uri="{FF2B5EF4-FFF2-40B4-BE49-F238E27FC236}">
                <a16:creationId xmlns:a16="http://schemas.microsoft.com/office/drawing/2014/main" id="{71CA1A1C-3B7A-40DB-8D69-127EC416FD01}"/>
              </a:ext>
            </a:extLst>
          </p:cNvPr>
          <p:cNvGraphicFramePr>
            <a:graphicFrameLocks noChangeAspect="1"/>
          </p:cNvGraphicFramePr>
          <p:nvPr>
            <p:extLst>
              <p:ext uri="{D42A27DB-BD31-4B8C-83A1-F6EECF244321}">
                <p14:modId xmlns:p14="http://schemas.microsoft.com/office/powerpoint/2010/main" val="3574351364"/>
              </p:ext>
            </p:extLst>
          </p:nvPr>
        </p:nvGraphicFramePr>
        <p:xfrm>
          <a:off x="7807751" y="13676193"/>
          <a:ext cx="13536570" cy="1131904"/>
        </p:xfrm>
        <a:graphic>
          <a:graphicData uri="http://schemas.openxmlformats.org/presentationml/2006/ole">
            <mc:AlternateContent xmlns:mc="http://schemas.openxmlformats.org/markup-compatibility/2006">
              <mc:Choice xmlns:v="urn:schemas-microsoft-com:vml" Requires="v">
                <p:oleObj name="CS ChemDraw Drawing" r:id="rId19" imgW="6038017" imgH="504436" progId="ChemDraw.Document.6.0">
                  <p:embed/>
                </p:oleObj>
              </mc:Choice>
              <mc:Fallback>
                <p:oleObj name="CS ChemDraw Drawing" r:id="rId19" imgW="6038017" imgH="504436" progId="ChemDraw.Document.6.0">
                  <p:embed/>
                  <p:pic>
                    <p:nvPicPr>
                      <p:cNvPr id="27" name="Object 26">
                        <a:extLst>
                          <a:ext uri="{FF2B5EF4-FFF2-40B4-BE49-F238E27FC236}">
                            <a16:creationId xmlns:a16="http://schemas.microsoft.com/office/drawing/2014/main" id="{5210D7AC-0E33-4EA4-A656-BE13C7BFDC69}"/>
                          </a:ext>
                        </a:extLst>
                      </p:cNvPr>
                      <p:cNvPicPr/>
                      <p:nvPr/>
                    </p:nvPicPr>
                    <p:blipFill>
                      <a:blip r:embed="rId20"/>
                      <a:stretch>
                        <a:fillRect/>
                      </a:stretch>
                    </p:blipFill>
                    <p:spPr>
                      <a:xfrm>
                        <a:off x="7807751" y="13676193"/>
                        <a:ext cx="13536570" cy="1131904"/>
                      </a:xfrm>
                      <a:prstGeom prst="rect">
                        <a:avLst/>
                      </a:prstGeom>
                    </p:spPr>
                  </p:pic>
                </p:oleObj>
              </mc:Fallback>
            </mc:AlternateContent>
          </a:graphicData>
        </a:graphic>
      </p:graphicFrame>
      <p:sp>
        <p:nvSpPr>
          <p:cNvPr id="50" name="TextBox 49">
            <a:extLst>
              <a:ext uri="{FF2B5EF4-FFF2-40B4-BE49-F238E27FC236}">
                <a16:creationId xmlns:a16="http://schemas.microsoft.com/office/drawing/2014/main" id="{35C262C5-1A80-4087-ABD4-E9806DCD1949}"/>
              </a:ext>
            </a:extLst>
          </p:cNvPr>
          <p:cNvSpPr txBox="1"/>
          <p:nvPr/>
        </p:nvSpPr>
        <p:spPr>
          <a:xfrm>
            <a:off x="6831821" y="18614513"/>
            <a:ext cx="14145928" cy="2554545"/>
          </a:xfrm>
          <a:prstGeom prst="rect">
            <a:avLst/>
          </a:prstGeom>
          <a:noFill/>
        </p:spPr>
        <p:txBody>
          <a:bodyPr wrap="square" rtlCol="0">
            <a:spAutoFit/>
          </a:bodyPr>
          <a:lstStyle/>
          <a:p>
            <a:r>
              <a:rPr lang="en-US" sz="4000" dirty="0"/>
              <a:t>Structure of previously reported iron chelating mitochondrial probes (</a:t>
            </a:r>
            <a:r>
              <a:rPr lang="en-US" sz="4000" b="1" dirty="0"/>
              <a:t>A</a:t>
            </a:r>
            <a:r>
              <a:rPr lang="en-US" sz="4000" dirty="0"/>
              <a:t>)</a:t>
            </a:r>
            <a:r>
              <a:rPr lang="en-US" sz="4000" baseline="30000" dirty="0"/>
              <a:t>4</a:t>
            </a:r>
            <a:r>
              <a:rPr lang="en-US" sz="4000" dirty="0"/>
              <a:t>, kinetic barrier to Fenton reaction observed with tripodal 8-hydroxyquinoline (</a:t>
            </a:r>
            <a:r>
              <a:rPr lang="en-US" sz="4000" b="1" dirty="0"/>
              <a:t>B</a:t>
            </a:r>
            <a:r>
              <a:rPr lang="en-US" sz="4000" dirty="0"/>
              <a:t>)</a:t>
            </a:r>
            <a:r>
              <a:rPr lang="en-US" sz="4000" baseline="30000" dirty="0"/>
              <a:t>5</a:t>
            </a:r>
            <a:r>
              <a:rPr lang="en-US" sz="4000" dirty="0"/>
              <a:t>, and our target compound with projected ferrous and ferric interactions (</a:t>
            </a:r>
            <a:r>
              <a:rPr lang="en-US" sz="4000" b="1" dirty="0"/>
              <a:t>C</a:t>
            </a:r>
            <a:r>
              <a:rPr lang="en-US" sz="4000" dirty="0"/>
              <a:t>). </a:t>
            </a:r>
          </a:p>
        </p:txBody>
      </p:sp>
      <p:sp>
        <p:nvSpPr>
          <p:cNvPr id="52" name="TextBox 51">
            <a:extLst>
              <a:ext uri="{FF2B5EF4-FFF2-40B4-BE49-F238E27FC236}">
                <a16:creationId xmlns:a16="http://schemas.microsoft.com/office/drawing/2014/main" id="{8B2654C5-9078-4EC6-9114-F980AEEF50C5}"/>
              </a:ext>
            </a:extLst>
          </p:cNvPr>
          <p:cNvSpPr txBox="1"/>
          <p:nvPr/>
        </p:nvSpPr>
        <p:spPr>
          <a:xfrm>
            <a:off x="838118" y="13303056"/>
            <a:ext cx="780024" cy="1209562"/>
          </a:xfrm>
          <a:prstGeom prst="rect">
            <a:avLst/>
          </a:prstGeom>
          <a:noFill/>
        </p:spPr>
        <p:txBody>
          <a:bodyPr wrap="square" rtlCol="0">
            <a:spAutoFit/>
          </a:bodyPr>
          <a:lstStyle/>
          <a:p>
            <a:r>
              <a:rPr lang="en-US" sz="7260" dirty="0">
                <a:solidFill>
                  <a:srgbClr val="0070C0"/>
                </a:solidFill>
              </a:rPr>
              <a:t>A</a:t>
            </a:r>
          </a:p>
        </p:txBody>
      </p:sp>
      <p:sp>
        <p:nvSpPr>
          <p:cNvPr id="54" name="TextBox 53">
            <a:extLst>
              <a:ext uri="{FF2B5EF4-FFF2-40B4-BE49-F238E27FC236}">
                <a16:creationId xmlns:a16="http://schemas.microsoft.com/office/drawing/2014/main" id="{295B0C03-82CF-46F6-B897-B4C99DCA8815}"/>
              </a:ext>
            </a:extLst>
          </p:cNvPr>
          <p:cNvSpPr txBox="1"/>
          <p:nvPr/>
        </p:nvSpPr>
        <p:spPr>
          <a:xfrm>
            <a:off x="6792291" y="13142640"/>
            <a:ext cx="780024" cy="1209562"/>
          </a:xfrm>
          <a:prstGeom prst="rect">
            <a:avLst/>
          </a:prstGeom>
          <a:noFill/>
        </p:spPr>
        <p:txBody>
          <a:bodyPr wrap="square" rtlCol="0">
            <a:spAutoFit/>
          </a:bodyPr>
          <a:lstStyle/>
          <a:p>
            <a:r>
              <a:rPr lang="en-US" sz="7260" dirty="0">
                <a:solidFill>
                  <a:srgbClr val="0070C0"/>
                </a:solidFill>
              </a:rPr>
              <a:t>B</a:t>
            </a:r>
          </a:p>
        </p:txBody>
      </p:sp>
      <p:sp>
        <p:nvSpPr>
          <p:cNvPr id="55" name="TextBox 54">
            <a:extLst>
              <a:ext uri="{FF2B5EF4-FFF2-40B4-BE49-F238E27FC236}">
                <a16:creationId xmlns:a16="http://schemas.microsoft.com/office/drawing/2014/main" id="{4A91D3A3-C351-43A1-9A7F-2A080F247706}"/>
              </a:ext>
            </a:extLst>
          </p:cNvPr>
          <p:cNvSpPr txBox="1"/>
          <p:nvPr/>
        </p:nvSpPr>
        <p:spPr>
          <a:xfrm rot="10800000" flipH="1" flipV="1">
            <a:off x="820639" y="21327267"/>
            <a:ext cx="764080" cy="1209562"/>
          </a:xfrm>
          <a:prstGeom prst="rect">
            <a:avLst/>
          </a:prstGeom>
          <a:noFill/>
        </p:spPr>
        <p:txBody>
          <a:bodyPr wrap="square" rtlCol="0">
            <a:spAutoFit/>
          </a:bodyPr>
          <a:lstStyle/>
          <a:p>
            <a:r>
              <a:rPr lang="en-US" sz="7260" dirty="0">
                <a:solidFill>
                  <a:srgbClr val="0070C0"/>
                </a:solidFill>
              </a:rPr>
              <a:t>C</a:t>
            </a:r>
          </a:p>
        </p:txBody>
      </p:sp>
      <p:grpSp>
        <p:nvGrpSpPr>
          <p:cNvPr id="56" name="Group 55">
            <a:extLst>
              <a:ext uri="{FF2B5EF4-FFF2-40B4-BE49-F238E27FC236}">
                <a16:creationId xmlns:a16="http://schemas.microsoft.com/office/drawing/2014/main" id="{566EFEE8-0361-4CB7-BCBC-CF27B83AEFA8}"/>
              </a:ext>
            </a:extLst>
          </p:cNvPr>
          <p:cNvGrpSpPr/>
          <p:nvPr/>
        </p:nvGrpSpPr>
        <p:grpSpPr>
          <a:xfrm>
            <a:off x="579438" y="21436231"/>
            <a:ext cx="18114962" cy="8218269"/>
            <a:chOff x="2165838" y="21021974"/>
            <a:chExt cx="18530856" cy="8580953"/>
          </a:xfrm>
        </p:grpSpPr>
        <p:graphicFrame>
          <p:nvGraphicFramePr>
            <p:cNvPr id="57" name="Object 56">
              <a:extLst>
                <a:ext uri="{FF2B5EF4-FFF2-40B4-BE49-F238E27FC236}">
                  <a16:creationId xmlns:a16="http://schemas.microsoft.com/office/drawing/2014/main" id="{CD33169A-70C8-4E32-92DB-84EE56846752}"/>
                </a:ext>
              </a:extLst>
            </p:cNvPr>
            <p:cNvGraphicFramePr>
              <a:graphicFrameLocks noChangeAspect="1"/>
            </p:cNvGraphicFramePr>
            <p:nvPr>
              <p:extLst>
                <p:ext uri="{D42A27DB-BD31-4B8C-83A1-F6EECF244321}">
                  <p14:modId xmlns:p14="http://schemas.microsoft.com/office/powerpoint/2010/main" val="2281107026"/>
                </p:ext>
              </p:extLst>
            </p:nvPr>
          </p:nvGraphicFramePr>
          <p:xfrm>
            <a:off x="2165838" y="21971527"/>
            <a:ext cx="18530856" cy="7631400"/>
          </p:xfrm>
          <a:graphic>
            <a:graphicData uri="http://schemas.openxmlformats.org/presentationml/2006/ole">
              <mc:AlternateContent xmlns:mc="http://schemas.openxmlformats.org/markup-compatibility/2006">
                <mc:Choice xmlns:v="urn:schemas-microsoft-com:vml" Requires="v">
                  <p:oleObj name="CS ChemDraw Drawing" r:id="rId21" imgW="11919098" imgH="4908765" progId="ChemDraw.Document.6.0">
                    <p:embed/>
                  </p:oleObj>
                </mc:Choice>
                <mc:Fallback>
                  <p:oleObj name="CS ChemDraw Drawing" r:id="rId21" imgW="11919098" imgH="4908765" progId="ChemDraw.Document.6.0">
                    <p:embed/>
                    <p:pic>
                      <p:nvPicPr>
                        <p:cNvPr id="5" name="Object 4">
                          <a:extLst>
                            <a:ext uri="{FF2B5EF4-FFF2-40B4-BE49-F238E27FC236}">
                              <a16:creationId xmlns:a16="http://schemas.microsoft.com/office/drawing/2014/main" id="{CE34CB47-0700-4537-B524-818FD49A3457}"/>
                            </a:ext>
                          </a:extLst>
                        </p:cNvPr>
                        <p:cNvPicPr/>
                        <p:nvPr/>
                      </p:nvPicPr>
                      <p:blipFill>
                        <a:blip r:embed="rId22"/>
                        <a:stretch>
                          <a:fillRect/>
                        </a:stretch>
                      </p:blipFill>
                      <p:spPr>
                        <a:xfrm>
                          <a:off x="2165838" y="21971527"/>
                          <a:ext cx="18530856" cy="7631400"/>
                        </a:xfrm>
                        <a:prstGeom prst="rect">
                          <a:avLst/>
                        </a:prstGeom>
                      </p:spPr>
                    </p:pic>
                  </p:oleObj>
                </mc:Fallback>
              </mc:AlternateContent>
            </a:graphicData>
          </a:graphic>
        </p:graphicFrame>
        <p:grpSp>
          <p:nvGrpSpPr>
            <p:cNvPr id="60" name="Group 59">
              <a:extLst>
                <a:ext uri="{FF2B5EF4-FFF2-40B4-BE49-F238E27FC236}">
                  <a16:creationId xmlns:a16="http://schemas.microsoft.com/office/drawing/2014/main" id="{738A53C3-CA61-4839-AA8A-95919943C1B2}"/>
                </a:ext>
              </a:extLst>
            </p:cNvPr>
            <p:cNvGrpSpPr/>
            <p:nvPr/>
          </p:nvGrpSpPr>
          <p:grpSpPr>
            <a:xfrm>
              <a:off x="3562914" y="21021974"/>
              <a:ext cx="10455806" cy="1478121"/>
              <a:chOff x="3562914" y="21021974"/>
              <a:chExt cx="10455806" cy="1478121"/>
            </a:xfrm>
          </p:grpSpPr>
          <p:sp>
            <p:nvSpPr>
              <p:cNvPr id="61" name="Explosion: 8 Points 60">
                <a:extLst>
                  <a:ext uri="{FF2B5EF4-FFF2-40B4-BE49-F238E27FC236}">
                    <a16:creationId xmlns:a16="http://schemas.microsoft.com/office/drawing/2014/main" id="{00103F3A-CA8A-492D-A07C-3D290F840622}"/>
                  </a:ext>
                </a:extLst>
              </p:cNvPr>
              <p:cNvSpPr/>
              <p:nvPr/>
            </p:nvSpPr>
            <p:spPr>
              <a:xfrm>
                <a:off x="3562914" y="21021974"/>
                <a:ext cx="1505548" cy="1472018"/>
              </a:xfrm>
              <a:prstGeom prst="irregularSeal1">
                <a:avLst/>
              </a:prstGeom>
              <a:noFill/>
              <a:ln w="28575"/>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2" name="TextBox 61">
                <a:extLst>
                  <a:ext uri="{FF2B5EF4-FFF2-40B4-BE49-F238E27FC236}">
                    <a16:creationId xmlns:a16="http://schemas.microsoft.com/office/drawing/2014/main" id="{DC6E7811-858B-4EFA-8129-77647908C664}"/>
                  </a:ext>
                </a:extLst>
              </p:cNvPr>
              <p:cNvSpPr txBox="1"/>
              <p:nvPr/>
            </p:nvSpPr>
            <p:spPr>
              <a:xfrm>
                <a:off x="3940704" y="21349059"/>
                <a:ext cx="1235626" cy="707886"/>
              </a:xfrm>
              <a:prstGeom prst="rect">
                <a:avLst/>
              </a:prstGeom>
              <a:noFill/>
            </p:spPr>
            <p:txBody>
              <a:bodyPr wrap="square" rtlCol="0">
                <a:spAutoFit/>
              </a:bodyPr>
              <a:lstStyle/>
              <a:p>
                <a:r>
                  <a:rPr lang="en-US" sz="4000" dirty="0">
                    <a:latin typeface="Arial" panose="020B0604020202020204" pitchFamily="34" charset="0"/>
                    <a:cs typeface="Arial" panose="020B0604020202020204" pitchFamily="34" charset="0"/>
                  </a:rPr>
                  <a:t>h</a:t>
                </a:r>
                <a:r>
                  <a:rPr lang="el-GR" sz="4000" i="1" dirty="0">
                    <a:latin typeface="Arial" panose="020B0604020202020204" pitchFamily="34" charset="0"/>
                    <a:cs typeface="Arial" panose="020B0604020202020204" pitchFamily="34" charset="0"/>
                  </a:rPr>
                  <a:t>ν</a:t>
                </a:r>
                <a:endParaRPr lang="en-US" sz="4000" i="1" dirty="0">
                  <a:latin typeface="Arial" panose="020B0604020202020204" pitchFamily="34" charset="0"/>
                  <a:cs typeface="Arial" panose="020B0604020202020204" pitchFamily="34" charset="0"/>
                </a:endParaRPr>
              </a:p>
            </p:txBody>
          </p:sp>
          <p:sp>
            <p:nvSpPr>
              <p:cNvPr id="63" name="Explosion: 8 Points 62">
                <a:extLst>
                  <a:ext uri="{FF2B5EF4-FFF2-40B4-BE49-F238E27FC236}">
                    <a16:creationId xmlns:a16="http://schemas.microsoft.com/office/drawing/2014/main" id="{67782237-D7DD-4CE6-9121-0537544A20E0}"/>
                  </a:ext>
                </a:extLst>
              </p:cNvPr>
              <p:cNvSpPr/>
              <p:nvPr/>
            </p:nvSpPr>
            <p:spPr>
              <a:xfrm>
                <a:off x="12369555" y="21028077"/>
                <a:ext cx="1505549" cy="1472018"/>
              </a:xfrm>
              <a:prstGeom prst="irregularSeal1">
                <a:avLst/>
              </a:prstGeom>
              <a:noFill/>
              <a:ln w="28575"/>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BA7283EE-33BC-4393-8272-9A366071875D}"/>
                  </a:ext>
                </a:extLst>
              </p:cNvPr>
              <p:cNvSpPr txBox="1"/>
              <p:nvPr/>
            </p:nvSpPr>
            <p:spPr>
              <a:xfrm>
                <a:off x="12783094" y="21410143"/>
                <a:ext cx="1235626" cy="707886"/>
              </a:xfrm>
              <a:prstGeom prst="rect">
                <a:avLst/>
              </a:prstGeom>
              <a:noFill/>
            </p:spPr>
            <p:txBody>
              <a:bodyPr wrap="square" rtlCol="0">
                <a:spAutoFit/>
              </a:bodyPr>
              <a:lstStyle/>
              <a:p>
                <a:r>
                  <a:rPr lang="en-US" sz="4000" dirty="0">
                    <a:latin typeface="Arial" panose="020B0604020202020204" pitchFamily="34" charset="0"/>
                    <a:cs typeface="Arial" panose="020B0604020202020204" pitchFamily="34" charset="0"/>
                  </a:rPr>
                  <a:t>h</a:t>
                </a:r>
                <a:r>
                  <a:rPr lang="el-GR" sz="4000" i="1" dirty="0">
                    <a:latin typeface="Arial" panose="020B0604020202020204" pitchFamily="34" charset="0"/>
                    <a:cs typeface="Arial" panose="020B0604020202020204" pitchFamily="34" charset="0"/>
                  </a:rPr>
                  <a:t>ν</a:t>
                </a:r>
                <a:endParaRPr lang="en-US" sz="4000" i="1" dirty="0">
                  <a:latin typeface="Arial" panose="020B0604020202020204" pitchFamily="34" charset="0"/>
                  <a:cs typeface="Arial" panose="020B0604020202020204" pitchFamily="34" charset="0"/>
                </a:endParaRPr>
              </a:p>
            </p:txBody>
          </p:sp>
        </p:grpSp>
      </p:grpSp>
      <p:sp>
        <p:nvSpPr>
          <p:cNvPr id="66" name="TextBox 65">
            <a:extLst>
              <a:ext uri="{FF2B5EF4-FFF2-40B4-BE49-F238E27FC236}">
                <a16:creationId xmlns:a16="http://schemas.microsoft.com/office/drawing/2014/main" id="{7626812E-AE6E-4328-A840-2ED4E90D8BE1}"/>
              </a:ext>
            </a:extLst>
          </p:cNvPr>
          <p:cNvSpPr txBox="1"/>
          <p:nvPr/>
        </p:nvSpPr>
        <p:spPr>
          <a:xfrm>
            <a:off x="39705389" y="11831684"/>
            <a:ext cx="715566" cy="1209562"/>
          </a:xfrm>
          <a:prstGeom prst="rect">
            <a:avLst/>
          </a:prstGeom>
          <a:noFill/>
        </p:spPr>
        <p:txBody>
          <a:bodyPr wrap="square" rtlCol="0">
            <a:spAutoFit/>
          </a:bodyPr>
          <a:lstStyle/>
          <a:p>
            <a:r>
              <a:rPr lang="en-US" sz="7260" dirty="0">
                <a:solidFill>
                  <a:srgbClr val="0070C0"/>
                </a:solidFill>
              </a:rPr>
              <a:t>E</a:t>
            </a:r>
          </a:p>
        </p:txBody>
      </p:sp>
      <p:graphicFrame>
        <p:nvGraphicFramePr>
          <p:cNvPr id="16" name="Object 15">
            <a:extLst>
              <a:ext uri="{FF2B5EF4-FFF2-40B4-BE49-F238E27FC236}">
                <a16:creationId xmlns:a16="http://schemas.microsoft.com/office/drawing/2014/main" id="{C9CD5C0D-30FA-4BFC-A267-0377FB9AC87C}"/>
              </a:ext>
            </a:extLst>
          </p:cNvPr>
          <p:cNvGraphicFramePr>
            <a:graphicFrameLocks noChangeAspect="1"/>
          </p:cNvGraphicFramePr>
          <p:nvPr>
            <p:extLst>
              <p:ext uri="{D42A27DB-BD31-4B8C-83A1-F6EECF244321}">
                <p14:modId xmlns:p14="http://schemas.microsoft.com/office/powerpoint/2010/main" val="2484069002"/>
              </p:ext>
            </p:extLst>
          </p:nvPr>
        </p:nvGraphicFramePr>
        <p:xfrm>
          <a:off x="39555855" y="12610962"/>
          <a:ext cx="4117306" cy="7170886"/>
        </p:xfrm>
        <a:graphic>
          <a:graphicData uri="http://schemas.openxmlformats.org/presentationml/2006/ole">
            <mc:AlternateContent xmlns:mc="http://schemas.openxmlformats.org/markup-compatibility/2006">
              <mc:Choice xmlns:v="urn:schemas-microsoft-com:vml" Requires="v">
                <p:oleObj name="CS ChemDraw Drawing" r:id="rId23" imgW="1947459" imgH="3392471" progId="ChemDraw.Document.6.0">
                  <p:embed/>
                </p:oleObj>
              </mc:Choice>
              <mc:Fallback>
                <p:oleObj name="CS ChemDraw Drawing" r:id="rId23" imgW="1947459" imgH="3392471" progId="ChemDraw.Document.6.0">
                  <p:embed/>
                  <p:pic>
                    <p:nvPicPr>
                      <p:cNvPr id="0" name=""/>
                      <p:cNvPicPr/>
                      <p:nvPr/>
                    </p:nvPicPr>
                    <p:blipFill>
                      <a:blip r:embed="rId24"/>
                      <a:stretch>
                        <a:fillRect/>
                      </a:stretch>
                    </p:blipFill>
                    <p:spPr>
                      <a:xfrm>
                        <a:off x="39555855" y="12610962"/>
                        <a:ext cx="4117306" cy="7170886"/>
                      </a:xfrm>
                      <a:prstGeom prst="rect">
                        <a:avLst/>
                      </a:prstGeom>
                    </p:spPr>
                  </p:pic>
                </p:oleObj>
              </mc:Fallback>
            </mc:AlternateContent>
          </a:graphicData>
        </a:graphic>
      </p:graphicFrame>
      <p:cxnSp>
        <p:nvCxnSpPr>
          <p:cNvPr id="68" name="Straight Connector 67">
            <a:extLst>
              <a:ext uri="{FF2B5EF4-FFF2-40B4-BE49-F238E27FC236}">
                <a16:creationId xmlns:a16="http://schemas.microsoft.com/office/drawing/2014/main" id="{8825CA1D-87CA-401C-BF54-8C68C87EA243}"/>
              </a:ext>
            </a:extLst>
          </p:cNvPr>
          <p:cNvCxnSpPr>
            <a:cxnSpLocks/>
          </p:cNvCxnSpPr>
          <p:nvPr/>
        </p:nvCxnSpPr>
        <p:spPr>
          <a:xfrm flipV="1">
            <a:off x="0" y="21248124"/>
            <a:ext cx="21945600" cy="29881"/>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5EA40E71-1EB1-42DA-9D9C-5C7C43E3BC5A}"/>
              </a:ext>
            </a:extLst>
          </p:cNvPr>
          <p:cNvSpPr txBox="1"/>
          <p:nvPr/>
        </p:nvSpPr>
        <p:spPr>
          <a:xfrm>
            <a:off x="22366295" y="23527872"/>
            <a:ext cx="21186762" cy="707886"/>
          </a:xfrm>
          <a:prstGeom prst="rect">
            <a:avLst/>
          </a:prstGeom>
          <a:noFill/>
        </p:spPr>
        <p:txBody>
          <a:bodyPr wrap="square" rtlCol="0">
            <a:spAutoFit/>
          </a:bodyPr>
          <a:lstStyle/>
          <a:p>
            <a:pPr algn="ctr"/>
            <a:r>
              <a:rPr lang="en-US" sz="4000" dirty="0"/>
              <a:t>The model peptide F-r-F-Dap(DNS) is successfully localized to the mitochondria in ovarian cancer cells.</a:t>
            </a:r>
          </a:p>
        </p:txBody>
      </p:sp>
    </p:spTree>
    <p:extLst>
      <p:ext uri="{BB962C8B-B14F-4D97-AF65-F5344CB8AC3E}">
        <p14:creationId xmlns:p14="http://schemas.microsoft.com/office/powerpoint/2010/main" val="34971622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28107</TotalTime>
  <Words>793</Words>
  <Application>Microsoft Office PowerPoint</Application>
  <PresentationFormat>Custom</PresentationFormat>
  <Paragraphs>29</Paragraphs>
  <Slides>1</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7" baseType="lpstr">
      <vt:lpstr>Arial</vt:lpstr>
      <vt:lpstr>Calibri</vt:lpstr>
      <vt:lpstr>Calibri Light</vt:lpstr>
      <vt:lpstr>Times New Roman</vt:lpstr>
      <vt:lpstr>Office Theme</vt:lpstr>
      <vt:lpstr>CS ChemDraw Drawing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Planalp, Roy</dc:creator>
  <cp:lastModifiedBy>Leo Povolotskiy</cp:lastModifiedBy>
  <cp:revision>229</cp:revision>
  <cp:lastPrinted>2019-08-27T20:42:41Z</cp:lastPrinted>
  <dcterms:created xsi:type="dcterms:W3CDTF">2015-08-06T01:54:10Z</dcterms:created>
  <dcterms:modified xsi:type="dcterms:W3CDTF">2021-08-30T19:00:53Z</dcterms:modified>
</cp:coreProperties>
</file>