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3"/>
  </p:notesMasterIdLst>
  <p:sldIdLst>
    <p:sldId id="257" r:id="rId2"/>
  </p:sldIdLst>
  <p:sldSz cx="43891200" cy="3657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0" userDrawn="1">
          <p15:clr>
            <a:srgbClr val="A4A3A4"/>
          </p15:clr>
        </p15:guide>
        <p15:guide id="2" pos="13824"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9DFF"/>
    <a:srgbClr val="B388FF"/>
    <a:srgbClr val="F6BDFF"/>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969"/>
    <p:restoredTop sz="90108"/>
  </p:normalViewPr>
  <p:slideViewPr>
    <p:cSldViewPr snapToGrid="0" snapToObjects="1" showGuides="1">
      <p:cViewPr>
        <p:scale>
          <a:sx n="39" d="100"/>
          <a:sy n="39" d="100"/>
        </p:scale>
        <p:origin x="264" y="-3400"/>
      </p:cViewPr>
      <p:guideLst>
        <p:guide orient="horz" pos="11520"/>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20" d="100"/>
        <a:sy n="120" d="100"/>
      </p:scale>
      <p:origin x="0" y="0"/>
    </p:cViewPr>
  </p:sorterViewPr>
  <p:notesViewPr>
    <p:cSldViewPr snapToGrid="0" snapToObjects="1" showGuides="1">
      <p:cViewPr varScale="1">
        <p:scale>
          <a:sx n="85" d="100"/>
          <a:sy n="85" d="100"/>
        </p:scale>
        <p:origin x="2496" y="16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5FF971-ED2B-FD40-B172-35CE1F8841BB}" type="datetimeFigureOut">
              <a:rPr lang="en-US" smtClean="0"/>
              <a:t>12/7/21</a:t>
            </a:fld>
            <a:endParaRPr lang="en-US"/>
          </a:p>
        </p:txBody>
      </p:sp>
      <p:sp>
        <p:nvSpPr>
          <p:cNvPr id="4" name="Slide Image Placeholder 3"/>
          <p:cNvSpPr>
            <a:spLocks noGrp="1" noRot="1" noChangeAspect="1"/>
          </p:cNvSpPr>
          <p:nvPr>
            <p:ph type="sldImg" idx="2"/>
          </p:nvPr>
        </p:nvSpPr>
        <p:spPr>
          <a:xfrm>
            <a:off x="1577975" y="1143000"/>
            <a:ext cx="37020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D974D5-732C-334E-960F-068E3EC15CEB}" type="slidenum">
              <a:rPr lang="en-US" smtClean="0"/>
              <a:t>‹#›</a:t>
            </a:fld>
            <a:endParaRPr lang="en-US"/>
          </a:p>
        </p:txBody>
      </p:sp>
    </p:spTree>
    <p:extLst>
      <p:ext uri="{BB962C8B-B14F-4D97-AF65-F5344CB8AC3E}">
        <p14:creationId xmlns:p14="http://schemas.microsoft.com/office/powerpoint/2010/main" val="1513493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D974D5-732C-334E-960F-068E3EC15CEB}" type="slidenum">
              <a:rPr lang="en-US" smtClean="0"/>
              <a:t>1</a:t>
            </a:fld>
            <a:endParaRPr lang="en-US"/>
          </a:p>
        </p:txBody>
      </p:sp>
    </p:spTree>
    <p:extLst>
      <p:ext uri="{BB962C8B-B14F-4D97-AF65-F5344CB8AC3E}">
        <p14:creationId xmlns:p14="http://schemas.microsoft.com/office/powerpoint/2010/main" val="2090354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985936"/>
            <a:ext cx="37307520" cy="12733867"/>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9210869"/>
            <a:ext cx="32918400" cy="8830731"/>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BEEF93C-6D7C-BB4D-BA43-4CA5D0E1DB7B}" type="datetimeFigureOut">
              <a:rPr lang="en-US" smtClean="0"/>
              <a:t>12/7/21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3597064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EEF93C-6D7C-BB4D-BA43-4CA5D0E1DB7B}" type="datetimeFigureOut">
              <a:rPr lang="en-US" smtClean="0"/>
              <a:t>12/7/21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1799630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9118611"/>
            <a:ext cx="37856160" cy="15214597"/>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4477144"/>
            <a:ext cx="37856160" cy="8000997"/>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EEF93C-6D7C-BB4D-BA43-4CA5D0E1DB7B}" type="datetimeFigureOut">
              <a:rPr lang="en-US" smtClean="0"/>
              <a:t>12/7/21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3036297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9736667"/>
            <a:ext cx="18653760" cy="23207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9736667"/>
            <a:ext cx="18653760" cy="23207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EEF93C-6D7C-BB4D-BA43-4CA5D0E1DB7B}" type="datetimeFigureOut">
              <a:rPr lang="en-US" smtClean="0"/>
              <a:t>12/7/21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23952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947342"/>
            <a:ext cx="37856160" cy="7069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966203"/>
            <a:ext cx="18568032" cy="439419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3360400"/>
            <a:ext cx="18568032" cy="19651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966203"/>
            <a:ext cx="18659477" cy="4394197"/>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3360400"/>
            <a:ext cx="18659477" cy="19651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EEF93C-6D7C-BB4D-BA43-4CA5D0E1DB7B}" type="datetimeFigureOut">
              <a:rPr lang="en-US" smtClean="0"/>
              <a:t>12/7/21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1488429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EEF93C-6D7C-BB4D-BA43-4CA5D0E1DB7B}" type="datetimeFigureOut">
              <a:rPr lang="en-US" smtClean="0"/>
              <a:t>12/7/21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1745118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EF93C-6D7C-BB4D-BA43-4CA5D0E1DB7B}" type="datetimeFigureOut">
              <a:rPr lang="en-US" smtClean="0"/>
              <a:t>12/7/21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4030261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438400"/>
            <a:ext cx="14156054" cy="853440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5266275"/>
            <a:ext cx="22219920" cy="25992667"/>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10972800"/>
            <a:ext cx="14156054" cy="20328469"/>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BBEEF93C-6D7C-BB4D-BA43-4CA5D0E1DB7B}" type="datetimeFigureOut">
              <a:rPr lang="en-US" smtClean="0"/>
              <a:t>12/7/21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307552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438400"/>
            <a:ext cx="14156054" cy="853440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5266275"/>
            <a:ext cx="22219920" cy="25992667"/>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10972800"/>
            <a:ext cx="14156054" cy="20328469"/>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BBEEF93C-6D7C-BB4D-BA43-4CA5D0E1DB7B}" type="datetimeFigureOut">
              <a:rPr lang="en-US" smtClean="0"/>
              <a:t>12/7/21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223758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EEF93C-6D7C-BB4D-BA43-4CA5D0E1DB7B}" type="datetimeFigureOut">
              <a:rPr lang="en-US" smtClean="0"/>
              <a:t>12/7/21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75711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947334"/>
            <a:ext cx="9464040" cy="3099646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947334"/>
            <a:ext cx="27843480" cy="3099646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EEF93C-6D7C-BB4D-BA43-4CA5D0E1DB7B}" type="datetimeFigureOut">
              <a:rPr lang="en-US" smtClean="0"/>
              <a:t>12/7/21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20876-BF64-3344-AC47-CACB08C5650B}" type="slidenum">
              <a:rPr lang="en-US" smtClean="0"/>
              <a:t>‹#›</a:t>
            </a:fld>
            <a:endParaRPr lang="en-US"/>
          </a:p>
        </p:txBody>
      </p:sp>
    </p:spTree>
    <p:extLst>
      <p:ext uri="{BB962C8B-B14F-4D97-AF65-F5344CB8AC3E}">
        <p14:creationId xmlns:p14="http://schemas.microsoft.com/office/powerpoint/2010/main" val="467293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947342"/>
            <a:ext cx="37856160" cy="706966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9736667"/>
            <a:ext cx="37856160" cy="23207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3900542"/>
            <a:ext cx="9875520" cy="1947333"/>
          </a:xfrm>
          <a:prstGeom prst="rect">
            <a:avLst/>
          </a:prstGeom>
        </p:spPr>
        <p:txBody>
          <a:bodyPr vert="horz" lIns="91440" tIns="45720" rIns="91440" bIns="45720" rtlCol="0" anchor="ctr"/>
          <a:lstStyle>
            <a:lvl1pPr algn="l">
              <a:defRPr sz="5760">
                <a:solidFill>
                  <a:schemeClr val="tx1">
                    <a:tint val="75000"/>
                  </a:schemeClr>
                </a:solidFill>
              </a:defRPr>
            </a:lvl1pPr>
          </a:lstStyle>
          <a:p>
            <a:fld id="{BBEEF93C-6D7C-BB4D-BA43-4CA5D0E1DB7B}" type="datetimeFigureOut">
              <a:rPr lang="en-US" smtClean="0"/>
              <a:t>12/7/21</a:t>
            </a:fld>
            <a:endParaRPr lang="en-US"/>
          </a:p>
        </p:txBody>
      </p:sp>
      <p:sp>
        <p:nvSpPr>
          <p:cNvPr id="5" name="Footer Placeholder 4"/>
          <p:cNvSpPr>
            <a:spLocks noGrp="1"/>
          </p:cNvSpPr>
          <p:nvPr>
            <p:ph type="ftr" sz="quarter" idx="3"/>
          </p:nvPr>
        </p:nvSpPr>
        <p:spPr>
          <a:xfrm>
            <a:off x="14538960" y="33900542"/>
            <a:ext cx="14813280" cy="1947333"/>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3900542"/>
            <a:ext cx="9875520" cy="1947333"/>
          </a:xfrm>
          <a:prstGeom prst="rect">
            <a:avLst/>
          </a:prstGeom>
        </p:spPr>
        <p:txBody>
          <a:bodyPr vert="horz" lIns="91440" tIns="45720" rIns="91440" bIns="45720" rtlCol="0" anchor="ctr"/>
          <a:lstStyle>
            <a:lvl1pPr algn="r">
              <a:defRPr sz="5760">
                <a:solidFill>
                  <a:schemeClr val="tx1">
                    <a:tint val="75000"/>
                  </a:schemeClr>
                </a:solidFill>
              </a:defRPr>
            </a:lvl1pPr>
          </a:lstStyle>
          <a:p>
            <a:fld id="{D5720876-BF64-3344-AC47-CACB08C5650B}" type="slidenum">
              <a:rPr lang="en-US" smtClean="0"/>
              <a:t>‹#›</a:t>
            </a:fld>
            <a:endParaRPr lang="en-US"/>
          </a:p>
        </p:txBody>
      </p:sp>
    </p:spTree>
    <p:extLst>
      <p:ext uri="{BB962C8B-B14F-4D97-AF65-F5344CB8AC3E}">
        <p14:creationId xmlns:p14="http://schemas.microsoft.com/office/powerpoint/2010/main" val="425117628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tif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JPG"/><Relationship Id="rId5" Type="http://schemas.openxmlformats.org/officeDocument/2006/relationships/image" Target="../media/image3.tiff"/><Relationship Id="rId10" Type="http://schemas.openxmlformats.org/officeDocument/2006/relationships/image" Target="../media/image8.jpg"/><Relationship Id="rId4" Type="http://schemas.openxmlformats.org/officeDocument/2006/relationships/image" Target="../media/image2.tiff"/><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2000">
              <a:schemeClr val="accent6">
                <a:lumMod val="0"/>
                <a:lumOff val="100000"/>
              </a:schemeClr>
            </a:gs>
            <a:gs pos="0">
              <a:schemeClr val="accent6">
                <a:lumMod val="0"/>
                <a:lumOff val="100000"/>
              </a:schemeClr>
            </a:gs>
            <a:gs pos="67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866CCF43-7A5C-6346-861A-5822A8E3C7CB}"/>
              </a:ext>
            </a:extLst>
          </p:cNvPr>
          <p:cNvSpPr/>
          <p:nvPr/>
        </p:nvSpPr>
        <p:spPr>
          <a:xfrm>
            <a:off x="30909476" y="4116519"/>
            <a:ext cx="12467497" cy="3148228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3A04F2B0-E620-F248-839E-8C2A7CB250D6}"/>
              </a:ext>
            </a:extLst>
          </p:cNvPr>
          <p:cNvSpPr/>
          <p:nvPr/>
        </p:nvSpPr>
        <p:spPr>
          <a:xfrm>
            <a:off x="13808724" y="4117850"/>
            <a:ext cx="16483906" cy="3151583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2345156-9942-2E4E-BCEF-DBE398FA5AC8}"/>
              </a:ext>
            </a:extLst>
          </p:cNvPr>
          <p:cNvSpPr/>
          <p:nvPr/>
        </p:nvSpPr>
        <p:spPr>
          <a:xfrm>
            <a:off x="677955" y="4116519"/>
            <a:ext cx="12467497" cy="315180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1F7A377-670A-AD49-BD64-B353096602D0}"/>
              </a:ext>
            </a:extLst>
          </p:cNvPr>
          <p:cNvSpPr txBox="1"/>
          <p:nvPr/>
        </p:nvSpPr>
        <p:spPr>
          <a:xfrm>
            <a:off x="2432230" y="682028"/>
            <a:ext cx="39197280" cy="1446550"/>
          </a:xfrm>
          <a:prstGeom prst="rect">
            <a:avLst/>
          </a:prstGeom>
          <a:noFill/>
        </p:spPr>
        <p:txBody>
          <a:bodyPr wrap="square" rtlCol="0">
            <a:spAutoFit/>
          </a:bodyPr>
          <a:lstStyle/>
          <a:p>
            <a:r>
              <a:rPr lang="en-US" sz="8800" b="1" dirty="0"/>
              <a:t>Historical and contemporary controls on methane fluxes in temperate forest soils </a:t>
            </a:r>
          </a:p>
        </p:txBody>
      </p:sp>
      <p:sp>
        <p:nvSpPr>
          <p:cNvPr id="5" name="TextBox 4">
            <a:extLst>
              <a:ext uri="{FF2B5EF4-FFF2-40B4-BE49-F238E27FC236}">
                <a16:creationId xmlns:a16="http://schemas.microsoft.com/office/drawing/2014/main" id="{601BE29E-CCD3-EB48-8122-E0F7E7261B08}"/>
              </a:ext>
            </a:extLst>
          </p:cNvPr>
          <p:cNvSpPr txBox="1"/>
          <p:nvPr/>
        </p:nvSpPr>
        <p:spPr>
          <a:xfrm>
            <a:off x="10114197" y="1902831"/>
            <a:ext cx="23598175" cy="1015663"/>
          </a:xfrm>
          <a:prstGeom prst="rect">
            <a:avLst/>
          </a:prstGeom>
          <a:noFill/>
        </p:spPr>
        <p:txBody>
          <a:bodyPr wrap="square" rtlCol="0">
            <a:spAutoFit/>
          </a:bodyPr>
          <a:lstStyle/>
          <a:p>
            <a:r>
              <a:rPr lang="en-US" sz="6000" b="1" dirty="0"/>
              <a:t>Natalie White</a:t>
            </a:r>
            <a:r>
              <a:rPr lang="en-US" sz="6000" dirty="0"/>
              <a:t>¹</a:t>
            </a:r>
            <a:r>
              <a:rPr lang="en-US" sz="6000" b="1" dirty="0"/>
              <a:t>, Clarice Perryman</a:t>
            </a:r>
            <a:r>
              <a:rPr lang="en-US" sz="6000" dirty="0"/>
              <a:t>²</a:t>
            </a:r>
            <a:r>
              <a:rPr lang="en-US" sz="6000" baseline="30000" dirty="0"/>
              <a:t>,</a:t>
            </a:r>
            <a:r>
              <a:rPr lang="en-US" sz="6000" dirty="0"/>
              <a:t>³</a:t>
            </a:r>
            <a:r>
              <a:rPr lang="en-US" sz="6000" b="1" dirty="0"/>
              <a:t>, Angelica Dziurzynski</a:t>
            </a:r>
            <a:r>
              <a:rPr lang="en-US" sz="6000" dirty="0"/>
              <a:t>²</a:t>
            </a:r>
            <a:r>
              <a:rPr lang="en-US" sz="6000" baseline="30000" dirty="0"/>
              <a:t>,</a:t>
            </a:r>
            <a:r>
              <a:rPr lang="en-US" sz="6000" dirty="0"/>
              <a:t>⁴</a:t>
            </a:r>
            <a:r>
              <a:rPr lang="en-US" sz="6000" b="1" dirty="0"/>
              <a:t>, Ruth Varner</a:t>
            </a:r>
            <a:r>
              <a:rPr lang="en-US" sz="6000" dirty="0"/>
              <a:t>²</a:t>
            </a:r>
            <a:r>
              <a:rPr lang="en-US" sz="6000" baseline="30000" dirty="0"/>
              <a:t>,</a:t>
            </a:r>
            <a:r>
              <a:rPr lang="en-US" sz="6000" dirty="0"/>
              <a:t>³</a:t>
            </a:r>
            <a:endParaRPr lang="en-US" sz="6000" b="1" dirty="0"/>
          </a:p>
        </p:txBody>
      </p:sp>
      <p:sp>
        <p:nvSpPr>
          <p:cNvPr id="6" name="TextBox 5">
            <a:extLst>
              <a:ext uri="{FF2B5EF4-FFF2-40B4-BE49-F238E27FC236}">
                <a16:creationId xmlns:a16="http://schemas.microsoft.com/office/drawing/2014/main" id="{6D846097-6E2D-B849-B96A-1A170A0668FE}"/>
              </a:ext>
            </a:extLst>
          </p:cNvPr>
          <p:cNvSpPr txBox="1"/>
          <p:nvPr/>
        </p:nvSpPr>
        <p:spPr>
          <a:xfrm>
            <a:off x="1153179" y="5461697"/>
            <a:ext cx="11451104" cy="7017306"/>
          </a:xfrm>
          <a:prstGeom prst="rect">
            <a:avLst/>
          </a:prstGeom>
          <a:noFill/>
        </p:spPr>
        <p:txBody>
          <a:bodyPr wrap="square" rtlCol="0">
            <a:spAutoFit/>
          </a:bodyPr>
          <a:lstStyle/>
          <a:p>
            <a:pPr marL="285750" indent="-285750">
              <a:buFont typeface="Arial" panose="020B0604020202020204" pitchFamily="34" charset="0"/>
              <a:buChar char="•"/>
            </a:pPr>
            <a:r>
              <a:rPr lang="en-US" sz="3600" dirty="0"/>
              <a:t>Methane is a greenhouse gas with a warming potential 32 times that of carbon dioxide.</a:t>
            </a:r>
            <a:r>
              <a:rPr lang="en-US" sz="3600" baseline="30000" dirty="0"/>
              <a:t>1</a:t>
            </a:r>
            <a:endParaRPr lang="en-US" sz="4400" baseline="30000" dirty="0"/>
          </a:p>
          <a:p>
            <a:pPr marL="285750" indent="-285750">
              <a:buFont typeface="Arial" panose="020B0604020202020204" pitchFamily="34" charset="0"/>
              <a:buChar char="•"/>
            </a:pPr>
            <a:r>
              <a:rPr lang="en-US" sz="3600" dirty="0"/>
              <a:t>Upland forest soils take up atmospheric methane and serve as a major global methane sink.</a:t>
            </a:r>
            <a:r>
              <a:rPr lang="en-US" sz="3600" baseline="30000" dirty="0"/>
              <a:t>2</a:t>
            </a:r>
            <a:endParaRPr lang="en-US" sz="4400" baseline="30000" dirty="0"/>
          </a:p>
          <a:p>
            <a:pPr marL="285750" indent="-285750">
              <a:buFont typeface="Arial" panose="020B0604020202020204" pitchFamily="34" charset="0"/>
              <a:buChar char="•"/>
            </a:pPr>
            <a:r>
              <a:rPr lang="en-US" sz="3600" dirty="0"/>
              <a:t>The primary controls on methane uptake and release from soils include soil moisture, soil temperature, water table depth, and vegetation.</a:t>
            </a:r>
            <a:r>
              <a:rPr lang="en-US" sz="3600" baseline="30000" dirty="0"/>
              <a:t>3</a:t>
            </a:r>
            <a:endParaRPr lang="en-US" sz="4400" baseline="30000" dirty="0"/>
          </a:p>
          <a:p>
            <a:pPr marL="285750" indent="-285750">
              <a:buFont typeface="Arial" panose="020B0604020202020204" pitchFamily="34" charset="0"/>
              <a:buChar char="•"/>
            </a:pPr>
            <a:r>
              <a:rPr lang="en-US" sz="3600" dirty="0"/>
              <a:t>As climate change increases global temperatures, the roles of forests as methane sinks are changing. Increased temperatures may stimulate more CH₄ uptake while increased precipitation may prohibit CH₄ uptake.</a:t>
            </a:r>
            <a:r>
              <a:rPr lang="en-US" sz="3600" baseline="30000" dirty="0"/>
              <a:t>3,4</a:t>
            </a:r>
          </a:p>
          <a:p>
            <a:pPr marL="285750" indent="-285750">
              <a:buFont typeface="Arial" panose="020B0604020202020204" pitchFamily="34" charset="0"/>
              <a:buChar char="•"/>
            </a:pPr>
            <a:endParaRPr lang="en-US" sz="3600" dirty="0"/>
          </a:p>
          <a:p>
            <a:endParaRPr lang="en-US" dirty="0"/>
          </a:p>
        </p:txBody>
      </p:sp>
      <p:sp>
        <p:nvSpPr>
          <p:cNvPr id="7" name="TextBox 6">
            <a:extLst>
              <a:ext uri="{FF2B5EF4-FFF2-40B4-BE49-F238E27FC236}">
                <a16:creationId xmlns:a16="http://schemas.microsoft.com/office/drawing/2014/main" id="{1D03B1A5-E7D9-9E46-9F12-E44F3061FC58}"/>
              </a:ext>
            </a:extLst>
          </p:cNvPr>
          <p:cNvSpPr txBox="1"/>
          <p:nvPr/>
        </p:nvSpPr>
        <p:spPr>
          <a:xfrm>
            <a:off x="1129917" y="20335104"/>
            <a:ext cx="11404581" cy="2031325"/>
          </a:xfrm>
          <a:prstGeom prst="rect">
            <a:avLst/>
          </a:prstGeom>
          <a:noFill/>
        </p:spPr>
        <p:txBody>
          <a:bodyPr wrap="square" rtlCol="0">
            <a:spAutoFit/>
          </a:bodyPr>
          <a:lstStyle/>
          <a:p>
            <a:r>
              <a:rPr lang="en-US" sz="3600" dirty="0"/>
              <a:t>How do historic methane and carbon dioxide fluxes within College Woods compare to contemporary fluxes? What factors are driving these differences?</a:t>
            </a:r>
          </a:p>
          <a:p>
            <a:endParaRPr lang="en-US" dirty="0"/>
          </a:p>
        </p:txBody>
      </p:sp>
      <p:sp>
        <p:nvSpPr>
          <p:cNvPr id="8" name="TextBox 7">
            <a:extLst>
              <a:ext uri="{FF2B5EF4-FFF2-40B4-BE49-F238E27FC236}">
                <a16:creationId xmlns:a16="http://schemas.microsoft.com/office/drawing/2014/main" id="{4FB8C2B4-D698-DE41-8B76-CB4635A7BD58}"/>
              </a:ext>
            </a:extLst>
          </p:cNvPr>
          <p:cNvSpPr txBox="1"/>
          <p:nvPr/>
        </p:nvSpPr>
        <p:spPr>
          <a:xfrm>
            <a:off x="980364" y="23115222"/>
            <a:ext cx="11908325" cy="12280285"/>
          </a:xfrm>
          <a:prstGeom prst="rect">
            <a:avLst/>
          </a:prstGeom>
          <a:noFill/>
        </p:spPr>
        <p:txBody>
          <a:bodyPr wrap="square" rtlCol="0">
            <a:spAutoFit/>
          </a:bodyPr>
          <a:lstStyle/>
          <a:p>
            <a:pPr marL="285750" indent="-285750">
              <a:buFont typeface="Arial" panose="020B0604020202020204" pitchFamily="34" charset="0"/>
              <a:buChar char="•"/>
            </a:pPr>
            <a:r>
              <a:rPr lang="en-US" sz="3600" b="1" dirty="0"/>
              <a:t>Existing dataset:</a:t>
            </a:r>
          </a:p>
          <a:p>
            <a:pPr marL="742950" lvl="1" indent="-285750">
              <a:buFont typeface="Arial" panose="020B0604020202020204" pitchFamily="34" charset="0"/>
              <a:buChar char="•"/>
            </a:pPr>
            <a:r>
              <a:rPr lang="en-US" sz="3600" dirty="0"/>
              <a:t>Study site was established in 1989 (</a:t>
            </a:r>
            <a:r>
              <a:rPr lang="en-US" sz="3600" dirty="0" err="1"/>
              <a:t>Crill</a:t>
            </a:r>
            <a:r>
              <a:rPr lang="en-US" sz="3600" dirty="0"/>
              <a:t> et al., 1991). Methane and carbon dioxide fluxes were monitored biweekly from 1989-2001 with the static chamber method. Collars were installed in a hollow and on a slope.</a:t>
            </a:r>
            <a:r>
              <a:rPr lang="en-US" sz="3600" baseline="30000" dirty="0"/>
              <a:t>6,7</a:t>
            </a:r>
          </a:p>
          <a:p>
            <a:pPr marL="742950" lvl="1" indent="-285750">
              <a:buFont typeface="Arial" panose="020B0604020202020204" pitchFamily="34" charset="0"/>
              <a:buChar char="•"/>
            </a:pPr>
            <a:r>
              <a:rPr lang="en-US" sz="3600" dirty="0"/>
              <a:t>Sampling sites were reestablished in 2021.</a:t>
            </a:r>
          </a:p>
          <a:p>
            <a:pPr marL="285750" indent="-285750">
              <a:buFont typeface="Arial" panose="020B0604020202020204" pitchFamily="34" charset="0"/>
              <a:buChar char="•"/>
            </a:pPr>
            <a:r>
              <a:rPr lang="en-US" sz="3600" b="1" dirty="0"/>
              <a:t>Flux measurements:</a:t>
            </a:r>
          </a:p>
          <a:p>
            <a:pPr marL="742950" lvl="1" indent="-285750">
              <a:buFont typeface="Arial" panose="020B0604020202020204" pitchFamily="34" charset="0"/>
              <a:buChar char="•"/>
            </a:pPr>
            <a:r>
              <a:rPr lang="en-US" sz="3600" dirty="0"/>
              <a:t>Each collar was sampled approximately weekly between June and October 2021 using the static chamber method. 5 samples of chamber headspace were collected over a 20 minute period using 60 ml syringes.</a:t>
            </a:r>
          </a:p>
          <a:p>
            <a:pPr marL="285750" indent="-285750">
              <a:buFont typeface="Arial" panose="020B0604020202020204" pitchFamily="34" charset="0"/>
              <a:buChar char="•"/>
            </a:pPr>
            <a:r>
              <a:rPr lang="en-US" sz="3600" b="1" dirty="0"/>
              <a:t>Environmental measurements:</a:t>
            </a:r>
          </a:p>
          <a:p>
            <a:pPr marL="742950" lvl="1" indent="-285750">
              <a:buFont typeface="Arial" panose="020B0604020202020204" pitchFamily="34" charset="0"/>
              <a:buChar char="•"/>
            </a:pPr>
            <a:r>
              <a:rPr lang="en-US" sz="3600" dirty="0"/>
              <a:t>Soil moisture, soil, air, and surface temperature, and weather at each sampling was recorded.</a:t>
            </a:r>
          </a:p>
          <a:p>
            <a:pPr marL="285750" indent="-285750">
              <a:buFont typeface="Arial" panose="020B0604020202020204" pitchFamily="34" charset="0"/>
              <a:buChar char="•"/>
            </a:pPr>
            <a:r>
              <a:rPr lang="en-US" sz="3600" b="1" dirty="0"/>
              <a:t>Flux analysis:</a:t>
            </a:r>
          </a:p>
          <a:p>
            <a:pPr marL="742950" lvl="1" indent="-285750">
              <a:buFont typeface="Arial" panose="020B0604020202020204" pitchFamily="34" charset="0"/>
              <a:buChar char="•"/>
            </a:pPr>
            <a:r>
              <a:rPr lang="en-US" sz="3600" dirty="0"/>
              <a:t>20 mL of sample was run on </a:t>
            </a:r>
          </a:p>
          <a:p>
            <a:pPr lvl="1"/>
            <a:r>
              <a:rPr lang="en-US" sz="3600" dirty="0"/>
              <a:t>   Shimadzu GC-14A  CG-FID to </a:t>
            </a:r>
          </a:p>
          <a:p>
            <a:pPr lvl="1"/>
            <a:r>
              <a:rPr lang="en-US" sz="3600" dirty="0"/>
              <a:t>   calculate CH₄ flux. </a:t>
            </a:r>
          </a:p>
          <a:p>
            <a:pPr marL="742950" lvl="1" indent="-285750">
              <a:buFont typeface="Arial" panose="020B0604020202020204" pitchFamily="34" charset="0"/>
              <a:buChar char="•"/>
            </a:pPr>
            <a:r>
              <a:rPr lang="en-US" sz="3600" dirty="0"/>
              <a:t>3 mL of sample was run on IRGA </a:t>
            </a:r>
          </a:p>
          <a:p>
            <a:pPr lvl="1"/>
            <a:r>
              <a:rPr lang="en-US" sz="3600" dirty="0"/>
              <a:t>   </a:t>
            </a:r>
            <a:r>
              <a:rPr lang="en-US" sz="3600" dirty="0" err="1"/>
              <a:t>LiCOR</a:t>
            </a:r>
            <a:r>
              <a:rPr lang="en-US" sz="3600" dirty="0"/>
              <a:t> to calculate CO₂ flux. </a:t>
            </a:r>
          </a:p>
          <a:p>
            <a:pPr marL="742950" lvl="1" indent="-285750">
              <a:buFont typeface="Arial" panose="020B0604020202020204" pitchFamily="34" charset="0"/>
              <a:buChar char="•"/>
            </a:pPr>
            <a:r>
              <a:rPr lang="en-US" sz="3600" dirty="0"/>
              <a:t>Excel, JMP, and R were used for </a:t>
            </a:r>
          </a:p>
          <a:p>
            <a:pPr lvl="1"/>
            <a:r>
              <a:rPr lang="en-US" sz="3600" dirty="0"/>
              <a:t>   statistical analysis.</a:t>
            </a:r>
            <a:r>
              <a:rPr lang="en-US" sz="3600" baseline="30000" dirty="0"/>
              <a:t> 8</a:t>
            </a:r>
            <a:endParaRPr lang="en-US" sz="3600" dirty="0"/>
          </a:p>
        </p:txBody>
      </p:sp>
      <p:sp>
        <p:nvSpPr>
          <p:cNvPr id="12" name="Rectangle 11">
            <a:extLst>
              <a:ext uri="{FF2B5EF4-FFF2-40B4-BE49-F238E27FC236}">
                <a16:creationId xmlns:a16="http://schemas.microsoft.com/office/drawing/2014/main" id="{612BD63C-5E31-2E4F-A23D-35798F674638}"/>
              </a:ext>
            </a:extLst>
          </p:cNvPr>
          <p:cNvSpPr/>
          <p:nvPr/>
        </p:nvSpPr>
        <p:spPr>
          <a:xfrm>
            <a:off x="21826817" y="18103334"/>
            <a:ext cx="280846" cy="600164"/>
          </a:xfrm>
          <a:prstGeom prst="rect">
            <a:avLst/>
          </a:prstGeom>
        </p:spPr>
        <p:txBody>
          <a:bodyPr wrap="none">
            <a:spAutoFit/>
          </a:bodyPr>
          <a:lstStyle/>
          <a:p>
            <a:r>
              <a:rPr lang="en-US" dirty="0"/>
              <a:t> </a:t>
            </a:r>
          </a:p>
        </p:txBody>
      </p:sp>
      <p:sp>
        <p:nvSpPr>
          <p:cNvPr id="13" name="Rectangle 12">
            <a:extLst>
              <a:ext uri="{FF2B5EF4-FFF2-40B4-BE49-F238E27FC236}">
                <a16:creationId xmlns:a16="http://schemas.microsoft.com/office/drawing/2014/main" id="{EAD7C4B9-5A89-9045-B372-61B8DA9EB252}"/>
              </a:ext>
            </a:extLst>
          </p:cNvPr>
          <p:cNvSpPr/>
          <p:nvPr/>
        </p:nvSpPr>
        <p:spPr>
          <a:xfrm>
            <a:off x="21826817" y="18103334"/>
            <a:ext cx="280846" cy="600164"/>
          </a:xfrm>
          <a:prstGeom prst="rect">
            <a:avLst/>
          </a:prstGeom>
        </p:spPr>
        <p:txBody>
          <a:bodyPr wrap="none">
            <a:spAutoFit/>
          </a:bodyPr>
          <a:lstStyle/>
          <a:p>
            <a:r>
              <a:rPr lang="en-US" dirty="0"/>
              <a:t> </a:t>
            </a:r>
          </a:p>
        </p:txBody>
      </p:sp>
      <p:sp>
        <p:nvSpPr>
          <p:cNvPr id="16" name="TextBox 15">
            <a:extLst>
              <a:ext uri="{FF2B5EF4-FFF2-40B4-BE49-F238E27FC236}">
                <a16:creationId xmlns:a16="http://schemas.microsoft.com/office/drawing/2014/main" id="{FB652E91-4C97-2545-B15F-84906CE00F05}"/>
              </a:ext>
            </a:extLst>
          </p:cNvPr>
          <p:cNvSpPr txBox="1"/>
          <p:nvPr/>
        </p:nvSpPr>
        <p:spPr>
          <a:xfrm>
            <a:off x="1051473" y="12798994"/>
            <a:ext cx="4529957" cy="2308324"/>
          </a:xfrm>
          <a:prstGeom prst="rect">
            <a:avLst/>
          </a:prstGeom>
          <a:noFill/>
        </p:spPr>
        <p:txBody>
          <a:bodyPr wrap="square" rtlCol="0">
            <a:spAutoFit/>
          </a:bodyPr>
          <a:lstStyle/>
          <a:p>
            <a:r>
              <a:rPr lang="en-US" sz="3600" dirty="0"/>
              <a:t>College Woods, </a:t>
            </a:r>
          </a:p>
          <a:p>
            <a:r>
              <a:rPr lang="en-US" sz="3600" dirty="0"/>
              <a:t>Durham, </a:t>
            </a:r>
          </a:p>
          <a:p>
            <a:r>
              <a:rPr lang="en-US" sz="3600" dirty="0"/>
              <a:t>New Hampshire </a:t>
            </a:r>
          </a:p>
          <a:p>
            <a:r>
              <a:rPr lang="en-US" sz="3600" dirty="0"/>
              <a:t>43.135</a:t>
            </a:r>
            <a:r>
              <a:rPr lang="en-US" dirty="0"/>
              <a:t> </a:t>
            </a:r>
            <a:r>
              <a:rPr lang="en-US" sz="3600" dirty="0"/>
              <a:t>°N, -70.944 °E</a:t>
            </a:r>
          </a:p>
        </p:txBody>
      </p:sp>
      <p:grpSp>
        <p:nvGrpSpPr>
          <p:cNvPr id="60" name="Group 59">
            <a:extLst>
              <a:ext uri="{FF2B5EF4-FFF2-40B4-BE49-F238E27FC236}">
                <a16:creationId xmlns:a16="http://schemas.microsoft.com/office/drawing/2014/main" id="{C3BDF6A9-FC61-034B-9527-8E94F6AF742A}"/>
              </a:ext>
            </a:extLst>
          </p:cNvPr>
          <p:cNvGrpSpPr/>
          <p:nvPr/>
        </p:nvGrpSpPr>
        <p:grpSpPr>
          <a:xfrm>
            <a:off x="3117578" y="12993593"/>
            <a:ext cx="9343621" cy="6274728"/>
            <a:chOff x="3098682" y="13294164"/>
            <a:chExt cx="9343621" cy="6274728"/>
          </a:xfrm>
        </p:grpSpPr>
        <p:pic>
          <p:nvPicPr>
            <p:cNvPr id="17" name="Picture 16">
              <a:extLst>
                <a:ext uri="{FF2B5EF4-FFF2-40B4-BE49-F238E27FC236}">
                  <a16:creationId xmlns:a16="http://schemas.microsoft.com/office/drawing/2014/main" id="{CE8FA081-B6E2-B640-8640-2772EA693F02}"/>
                </a:ext>
              </a:extLst>
            </p:cNvPr>
            <p:cNvPicPr>
              <a:picLocks noChangeAspect="1"/>
            </p:cNvPicPr>
            <p:nvPr/>
          </p:nvPicPr>
          <p:blipFill>
            <a:blip r:embed="rId3"/>
            <a:stretch>
              <a:fillRect/>
            </a:stretch>
          </p:blipFill>
          <p:spPr>
            <a:xfrm>
              <a:off x="3098682" y="13294164"/>
              <a:ext cx="5179411" cy="6274728"/>
            </a:xfrm>
            <a:prstGeom prst="rect">
              <a:avLst/>
            </a:prstGeom>
          </p:spPr>
        </p:pic>
        <p:sp>
          <p:nvSpPr>
            <p:cNvPr id="18" name="5-Point Star 17">
              <a:extLst>
                <a:ext uri="{FF2B5EF4-FFF2-40B4-BE49-F238E27FC236}">
                  <a16:creationId xmlns:a16="http://schemas.microsoft.com/office/drawing/2014/main" id="{6472AB1A-E968-4C44-80C6-2843389BDC94}"/>
                </a:ext>
              </a:extLst>
            </p:cNvPr>
            <p:cNvSpPr/>
            <p:nvPr/>
          </p:nvSpPr>
          <p:spPr>
            <a:xfrm>
              <a:off x="5148236" y="17415461"/>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5705662F-2ADB-844B-ADDD-89756E0FD9B8}"/>
                </a:ext>
              </a:extLst>
            </p:cNvPr>
            <p:cNvPicPr>
              <a:picLocks noChangeAspect="1"/>
            </p:cNvPicPr>
            <p:nvPr/>
          </p:nvPicPr>
          <p:blipFill rotWithShape="1">
            <a:blip r:embed="rId4"/>
            <a:srcRect l="9721" t="9241" r="12251" b="11150"/>
            <a:stretch/>
          </p:blipFill>
          <p:spPr>
            <a:xfrm>
              <a:off x="7839353" y="16283830"/>
              <a:ext cx="4602950" cy="3172304"/>
            </a:xfrm>
            <a:prstGeom prst="rect">
              <a:avLst/>
            </a:prstGeom>
          </p:spPr>
        </p:pic>
        <p:sp>
          <p:nvSpPr>
            <p:cNvPr id="20" name="5-Point Star 19">
              <a:extLst>
                <a:ext uri="{FF2B5EF4-FFF2-40B4-BE49-F238E27FC236}">
                  <a16:creationId xmlns:a16="http://schemas.microsoft.com/office/drawing/2014/main" id="{456F61F8-E9F5-C342-A2EA-BA1A91996C22}"/>
                </a:ext>
              </a:extLst>
            </p:cNvPr>
            <p:cNvSpPr/>
            <p:nvPr/>
          </p:nvSpPr>
          <p:spPr>
            <a:xfrm>
              <a:off x="9974398" y="17604419"/>
              <a:ext cx="358682" cy="362484"/>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Arrow Connector 21">
              <a:extLst>
                <a:ext uri="{FF2B5EF4-FFF2-40B4-BE49-F238E27FC236}">
                  <a16:creationId xmlns:a16="http://schemas.microsoft.com/office/drawing/2014/main" id="{B07548EC-6E8A-A042-938D-ADC6D8ACBC59}"/>
                </a:ext>
              </a:extLst>
            </p:cNvPr>
            <p:cNvCxnSpPr>
              <a:cxnSpLocks/>
            </p:cNvCxnSpPr>
            <p:nvPr/>
          </p:nvCxnSpPr>
          <p:spPr>
            <a:xfrm flipV="1">
              <a:off x="5277608" y="16317505"/>
              <a:ext cx="2489039" cy="1097956"/>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1064DDA-6668-BE40-81C1-F4D4BE583987}"/>
                </a:ext>
              </a:extLst>
            </p:cNvPr>
            <p:cNvCxnSpPr>
              <a:cxnSpLocks/>
            </p:cNvCxnSpPr>
            <p:nvPr/>
          </p:nvCxnSpPr>
          <p:spPr>
            <a:xfrm>
              <a:off x="5224436" y="17541533"/>
              <a:ext cx="2475242" cy="1914601"/>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grpSp>
      <p:sp>
        <p:nvSpPr>
          <p:cNvPr id="30" name="TextBox 29">
            <a:extLst>
              <a:ext uri="{FF2B5EF4-FFF2-40B4-BE49-F238E27FC236}">
                <a16:creationId xmlns:a16="http://schemas.microsoft.com/office/drawing/2014/main" id="{E0A15F33-9E47-0744-8120-1A590EDC95BD}"/>
              </a:ext>
            </a:extLst>
          </p:cNvPr>
          <p:cNvSpPr txBox="1"/>
          <p:nvPr/>
        </p:nvSpPr>
        <p:spPr>
          <a:xfrm>
            <a:off x="14184676" y="22426631"/>
            <a:ext cx="15862213" cy="2862322"/>
          </a:xfrm>
          <a:prstGeom prst="rect">
            <a:avLst/>
          </a:prstGeom>
          <a:noFill/>
        </p:spPr>
        <p:txBody>
          <a:bodyPr wrap="square" rtlCol="0">
            <a:spAutoFit/>
          </a:bodyPr>
          <a:lstStyle/>
          <a:p>
            <a:r>
              <a:rPr lang="en-US" sz="3600" i="1" dirty="0"/>
              <a:t>Figure 2:</a:t>
            </a:r>
            <a:r>
              <a:rPr lang="en-US" sz="3600" dirty="0"/>
              <a:t> Methane flux (left) and carbon dioxide flux (right) by site. Data were combined for June to October from 1989-2001 and 2021. Methane fluxes between sites are significantly different while carbon dioxide fluxes were not significantly different by collar location. There were no significant differences in environmental variables between the slope and hollow sites</a:t>
            </a:r>
          </a:p>
        </p:txBody>
      </p:sp>
      <p:sp>
        <p:nvSpPr>
          <p:cNvPr id="32" name="Rectangle 31">
            <a:extLst>
              <a:ext uri="{FF2B5EF4-FFF2-40B4-BE49-F238E27FC236}">
                <a16:creationId xmlns:a16="http://schemas.microsoft.com/office/drawing/2014/main" id="{B29BCBD9-E39C-B740-9A3D-9C2AA34AA9B9}"/>
              </a:ext>
            </a:extLst>
          </p:cNvPr>
          <p:cNvSpPr/>
          <p:nvPr/>
        </p:nvSpPr>
        <p:spPr>
          <a:xfrm>
            <a:off x="21826817" y="18103334"/>
            <a:ext cx="280846" cy="600164"/>
          </a:xfrm>
          <a:prstGeom prst="rect">
            <a:avLst/>
          </a:prstGeom>
        </p:spPr>
        <p:txBody>
          <a:bodyPr wrap="none">
            <a:spAutoFit/>
          </a:bodyPr>
          <a:lstStyle/>
          <a:p>
            <a:r>
              <a:rPr lang="en-US" dirty="0"/>
              <a:t> </a:t>
            </a:r>
          </a:p>
        </p:txBody>
      </p:sp>
      <p:sp>
        <p:nvSpPr>
          <p:cNvPr id="36" name="TextBox 35">
            <a:extLst>
              <a:ext uri="{FF2B5EF4-FFF2-40B4-BE49-F238E27FC236}">
                <a16:creationId xmlns:a16="http://schemas.microsoft.com/office/drawing/2014/main" id="{0B612FC4-6BA9-A74D-BA66-37174980C79A}"/>
              </a:ext>
            </a:extLst>
          </p:cNvPr>
          <p:cNvSpPr txBox="1"/>
          <p:nvPr/>
        </p:nvSpPr>
        <p:spPr>
          <a:xfrm>
            <a:off x="31242847" y="4597120"/>
            <a:ext cx="11834324" cy="1200329"/>
          </a:xfrm>
          <a:prstGeom prst="rect">
            <a:avLst/>
          </a:prstGeom>
          <a:solidFill>
            <a:schemeClr val="accent1">
              <a:lumMod val="20000"/>
              <a:lumOff val="80000"/>
            </a:schemeClr>
          </a:solidFill>
        </p:spPr>
        <p:txBody>
          <a:bodyPr wrap="square" rtlCol="0">
            <a:spAutoFit/>
          </a:bodyPr>
          <a:lstStyle/>
          <a:p>
            <a:r>
              <a:rPr lang="en-US" sz="3600" b="1" dirty="0"/>
              <a:t>Have carbon fluxes between June and October changed from 1989 to 2021?</a:t>
            </a:r>
          </a:p>
        </p:txBody>
      </p:sp>
      <p:sp>
        <p:nvSpPr>
          <p:cNvPr id="37" name="TextBox 36">
            <a:extLst>
              <a:ext uri="{FF2B5EF4-FFF2-40B4-BE49-F238E27FC236}">
                <a16:creationId xmlns:a16="http://schemas.microsoft.com/office/drawing/2014/main" id="{E2122DF4-91EF-F640-BD49-DE46829AE656}"/>
              </a:ext>
            </a:extLst>
          </p:cNvPr>
          <p:cNvSpPr txBox="1"/>
          <p:nvPr/>
        </p:nvSpPr>
        <p:spPr>
          <a:xfrm>
            <a:off x="39594294" y="6024470"/>
            <a:ext cx="3576513" cy="7478970"/>
          </a:xfrm>
          <a:prstGeom prst="rect">
            <a:avLst/>
          </a:prstGeom>
          <a:noFill/>
        </p:spPr>
        <p:txBody>
          <a:bodyPr wrap="square" rtlCol="0">
            <a:spAutoFit/>
          </a:bodyPr>
          <a:lstStyle/>
          <a:p>
            <a:r>
              <a:rPr lang="en-US" sz="3200" i="1" dirty="0"/>
              <a:t>Figure 4</a:t>
            </a:r>
            <a:r>
              <a:rPr lang="en-US" sz="3200" dirty="0"/>
              <a:t>: Average methane fluxes by month for the years 1998-2001 and 2021. Each of the five months show a trend of increasing methane consumption over time. 2021 average fluxes are at the small end of the range of fluxes between 1989 and 2001.</a:t>
            </a:r>
          </a:p>
        </p:txBody>
      </p:sp>
      <p:sp>
        <p:nvSpPr>
          <p:cNvPr id="9" name="Rectangle 8">
            <a:extLst>
              <a:ext uri="{FF2B5EF4-FFF2-40B4-BE49-F238E27FC236}">
                <a16:creationId xmlns:a16="http://schemas.microsoft.com/office/drawing/2014/main" id="{223BBBDF-247D-C845-BD65-89C30DEB18F8}"/>
              </a:ext>
            </a:extLst>
          </p:cNvPr>
          <p:cNvSpPr/>
          <p:nvPr/>
        </p:nvSpPr>
        <p:spPr>
          <a:xfrm>
            <a:off x="25369994" y="7126142"/>
            <a:ext cx="4532719" cy="8402300"/>
          </a:xfrm>
          <a:prstGeom prst="rect">
            <a:avLst/>
          </a:prstGeom>
        </p:spPr>
        <p:txBody>
          <a:bodyPr wrap="square">
            <a:spAutoFit/>
          </a:bodyPr>
          <a:lstStyle/>
          <a:p>
            <a:r>
              <a:rPr lang="en-US" sz="3600" i="1" dirty="0"/>
              <a:t>Figure 1: </a:t>
            </a:r>
            <a:r>
              <a:rPr lang="en-US" sz="3600" dirty="0"/>
              <a:t>Timeseries showing monthly methane and carbon dioxide fluxes. Calculated with historical data and data from 2021 (see inset). Seasonal variation is represented in the changing fluxes by month. This is consistent with the expected fluxes in temperate New England forests. </a:t>
            </a:r>
          </a:p>
        </p:txBody>
      </p:sp>
      <p:pic>
        <p:nvPicPr>
          <p:cNvPr id="11" name="Picture 10">
            <a:extLst>
              <a:ext uri="{FF2B5EF4-FFF2-40B4-BE49-F238E27FC236}">
                <a16:creationId xmlns:a16="http://schemas.microsoft.com/office/drawing/2014/main" id="{1D69C583-193E-3E4F-A4F3-29BE3D601E7F}"/>
              </a:ext>
            </a:extLst>
          </p:cNvPr>
          <p:cNvPicPr>
            <a:picLocks noChangeAspect="1"/>
          </p:cNvPicPr>
          <p:nvPr/>
        </p:nvPicPr>
        <p:blipFill>
          <a:blip r:embed="rId5"/>
          <a:stretch>
            <a:fillRect/>
          </a:stretch>
        </p:blipFill>
        <p:spPr>
          <a:xfrm>
            <a:off x="3241567" y="1907315"/>
            <a:ext cx="5444419" cy="1877954"/>
          </a:xfrm>
          <a:prstGeom prst="rect">
            <a:avLst/>
          </a:prstGeom>
        </p:spPr>
      </p:pic>
      <p:sp>
        <p:nvSpPr>
          <p:cNvPr id="24" name="TextBox 23">
            <a:extLst>
              <a:ext uri="{FF2B5EF4-FFF2-40B4-BE49-F238E27FC236}">
                <a16:creationId xmlns:a16="http://schemas.microsoft.com/office/drawing/2014/main" id="{C7EBA528-3410-594B-A49C-F126D9BDA093}"/>
              </a:ext>
            </a:extLst>
          </p:cNvPr>
          <p:cNvSpPr txBox="1"/>
          <p:nvPr/>
        </p:nvSpPr>
        <p:spPr>
          <a:xfrm>
            <a:off x="1208975" y="4584921"/>
            <a:ext cx="11451104" cy="769441"/>
          </a:xfrm>
          <a:prstGeom prst="rect">
            <a:avLst/>
          </a:prstGeom>
          <a:solidFill>
            <a:schemeClr val="accent1">
              <a:lumMod val="40000"/>
              <a:lumOff val="60000"/>
            </a:schemeClr>
          </a:solidFill>
        </p:spPr>
        <p:txBody>
          <a:bodyPr wrap="square" rtlCol="0">
            <a:spAutoFit/>
          </a:bodyPr>
          <a:lstStyle/>
          <a:p>
            <a:pPr algn="ctr"/>
            <a:r>
              <a:rPr lang="en-US" sz="4400" b="1" dirty="0"/>
              <a:t>INTRODUCTION</a:t>
            </a:r>
          </a:p>
        </p:txBody>
      </p:sp>
      <p:sp>
        <p:nvSpPr>
          <p:cNvPr id="38" name="TextBox 37">
            <a:extLst>
              <a:ext uri="{FF2B5EF4-FFF2-40B4-BE49-F238E27FC236}">
                <a16:creationId xmlns:a16="http://schemas.microsoft.com/office/drawing/2014/main" id="{3D8F3348-76BB-6947-9CA4-7A3BAC2C8E1F}"/>
              </a:ext>
            </a:extLst>
          </p:cNvPr>
          <p:cNvSpPr txBox="1"/>
          <p:nvPr/>
        </p:nvSpPr>
        <p:spPr>
          <a:xfrm>
            <a:off x="1129917" y="11935680"/>
            <a:ext cx="11451104" cy="769441"/>
          </a:xfrm>
          <a:prstGeom prst="rect">
            <a:avLst/>
          </a:prstGeom>
          <a:solidFill>
            <a:schemeClr val="accent1">
              <a:lumMod val="40000"/>
              <a:lumOff val="60000"/>
            </a:schemeClr>
          </a:solidFill>
        </p:spPr>
        <p:txBody>
          <a:bodyPr wrap="square" rtlCol="0">
            <a:spAutoFit/>
          </a:bodyPr>
          <a:lstStyle/>
          <a:p>
            <a:pPr algn="ctr"/>
            <a:r>
              <a:rPr lang="en-US" sz="4400" b="1" dirty="0"/>
              <a:t>STUDY</a:t>
            </a:r>
            <a:r>
              <a:rPr lang="en-US" sz="4400" dirty="0"/>
              <a:t> </a:t>
            </a:r>
            <a:r>
              <a:rPr lang="en-US" sz="4400" b="1" dirty="0"/>
              <a:t>SITE</a:t>
            </a:r>
          </a:p>
        </p:txBody>
      </p:sp>
      <p:sp>
        <p:nvSpPr>
          <p:cNvPr id="39" name="TextBox 38">
            <a:extLst>
              <a:ext uri="{FF2B5EF4-FFF2-40B4-BE49-F238E27FC236}">
                <a16:creationId xmlns:a16="http://schemas.microsoft.com/office/drawing/2014/main" id="{CEEE865D-1A1C-EE40-8876-034F784065C5}"/>
              </a:ext>
            </a:extLst>
          </p:cNvPr>
          <p:cNvSpPr txBox="1"/>
          <p:nvPr/>
        </p:nvSpPr>
        <p:spPr>
          <a:xfrm>
            <a:off x="1195698" y="19564671"/>
            <a:ext cx="11451104" cy="769441"/>
          </a:xfrm>
          <a:prstGeom prst="rect">
            <a:avLst/>
          </a:prstGeom>
          <a:solidFill>
            <a:schemeClr val="accent1">
              <a:lumMod val="40000"/>
              <a:lumOff val="60000"/>
            </a:schemeClr>
          </a:solidFill>
        </p:spPr>
        <p:txBody>
          <a:bodyPr wrap="square" rtlCol="0">
            <a:spAutoFit/>
          </a:bodyPr>
          <a:lstStyle/>
          <a:p>
            <a:pPr algn="ctr"/>
            <a:r>
              <a:rPr lang="en-US" sz="4400" b="1" dirty="0"/>
              <a:t>RESEARCH</a:t>
            </a:r>
            <a:r>
              <a:rPr lang="en-US" sz="4400" dirty="0"/>
              <a:t> </a:t>
            </a:r>
            <a:r>
              <a:rPr lang="en-US" sz="4400" b="1" dirty="0"/>
              <a:t>QUESTION</a:t>
            </a:r>
          </a:p>
        </p:txBody>
      </p:sp>
      <p:sp>
        <p:nvSpPr>
          <p:cNvPr id="41" name="TextBox 40">
            <a:extLst>
              <a:ext uri="{FF2B5EF4-FFF2-40B4-BE49-F238E27FC236}">
                <a16:creationId xmlns:a16="http://schemas.microsoft.com/office/drawing/2014/main" id="{562FB60C-72FA-6143-835C-511C13C67570}"/>
              </a:ext>
            </a:extLst>
          </p:cNvPr>
          <p:cNvSpPr txBox="1"/>
          <p:nvPr/>
        </p:nvSpPr>
        <p:spPr>
          <a:xfrm>
            <a:off x="1182408" y="22161738"/>
            <a:ext cx="11451104" cy="769441"/>
          </a:xfrm>
          <a:prstGeom prst="rect">
            <a:avLst/>
          </a:prstGeom>
          <a:solidFill>
            <a:schemeClr val="accent1">
              <a:lumMod val="40000"/>
              <a:lumOff val="60000"/>
            </a:schemeClr>
          </a:solidFill>
        </p:spPr>
        <p:txBody>
          <a:bodyPr wrap="square" rtlCol="0">
            <a:spAutoFit/>
          </a:bodyPr>
          <a:lstStyle/>
          <a:p>
            <a:pPr algn="ctr"/>
            <a:r>
              <a:rPr lang="en-US" sz="4400" b="1" dirty="0"/>
              <a:t>METHODS</a:t>
            </a:r>
          </a:p>
        </p:txBody>
      </p:sp>
      <p:sp>
        <p:nvSpPr>
          <p:cNvPr id="43" name="TextBox 42">
            <a:extLst>
              <a:ext uri="{FF2B5EF4-FFF2-40B4-BE49-F238E27FC236}">
                <a16:creationId xmlns:a16="http://schemas.microsoft.com/office/drawing/2014/main" id="{65F34B68-1AA7-844F-A60A-9F4257631127}"/>
              </a:ext>
            </a:extLst>
          </p:cNvPr>
          <p:cNvSpPr txBox="1"/>
          <p:nvPr/>
        </p:nvSpPr>
        <p:spPr>
          <a:xfrm>
            <a:off x="14423756" y="4614343"/>
            <a:ext cx="14979058" cy="769441"/>
          </a:xfrm>
          <a:prstGeom prst="rect">
            <a:avLst/>
          </a:prstGeom>
          <a:solidFill>
            <a:schemeClr val="accent1">
              <a:lumMod val="40000"/>
              <a:lumOff val="60000"/>
            </a:schemeClr>
          </a:solidFill>
        </p:spPr>
        <p:txBody>
          <a:bodyPr wrap="square" rtlCol="0">
            <a:spAutoFit/>
          </a:bodyPr>
          <a:lstStyle/>
          <a:p>
            <a:pPr algn="ctr"/>
            <a:r>
              <a:rPr lang="en-US" sz="4400" b="1" dirty="0"/>
              <a:t>RESULTS AND DISCUSSION</a:t>
            </a:r>
          </a:p>
        </p:txBody>
      </p:sp>
      <p:sp>
        <p:nvSpPr>
          <p:cNvPr id="26" name="TextBox 25">
            <a:extLst>
              <a:ext uri="{FF2B5EF4-FFF2-40B4-BE49-F238E27FC236}">
                <a16:creationId xmlns:a16="http://schemas.microsoft.com/office/drawing/2014/main" id="{8A60DB10-F56D-1241-A39F-D0125DF8BEA0}"/>
              </a:ext>
            </a:extLst>
          </p:cNvPr>
          <p:cNvSpPr txBox="1"/>
          <p:nvPr/>
        </p:nvSpPr>
        <p:spPr>
          <a:xfrm>
            <a:off x="9648501" y="2927478"/>
            <a:ext cx="24594198" cy="954107"/>
          </a:xfrm>
          <a:prstGeom prst="rect">
            <a:avLst/>
          </a:prstGeom>
          <a:noFill/>
        </p:spPr>
        <p:txBody>
          <a:bodyPr wrap="square" rtlCol="0">
            <a:spAutoFit/>
          </a:bodyPr>
          <a:lstStyle/>
          <a:p>
            <a:r>
              <a:rPr lang="en-US" sz="2800" dirty="0"/>
              <a:t>¹Department of Natural Resources, University of New Hampshire, Durham, USA, ²Department of Earth Science, University of New Hampshire, Durham, USA, ³Institute for the Study of Earth, Oceans, and Space, University of New Hampshire, Durham, USA , ⁴Department of Biological Sciences, University of New Hampshire, Durham, USA, </a:t>
            </a:r>
          </a:p>
        </p:txBody>
      </p:sp>
      <p:sp>
        <p:nvSpPr>
          <p:cNvPr id="27" name="TextBox 26">
            <a:extLst>
              <a:ext uri="{FF2B5EF4-FFF2-40B4-BE49-F238E27FC236}">
                <a16:creationId xmlns:a16="http://schemas.microsoft.com/office/drawing/2014/main" id="{E4D55AC7-9740-3141-874B-56EDECCE775B}"/>
              </a:ext>
            </a:extLst>
          </p:cNvPr>
          <p:cNvSpPr txBox="1"/>
          <p:nvPr/>
        </p:nvSpPr>
        <p:spPr>
          <a:xfrm>
            <a:off x="14406208" y="5997498"/>
            <a:ext cx="14979058" cy="646331"/>
          </a:xfrm>
          <a:prstGeom prst="rect">
            <a:avLst/>
          </a:prstGeom>
          <a:solidFill>
            <a:schemeClr val="accent1">
              <a:lumMod val="20000"/>
              <a:lumOff val="80000"/>
            </a:schemeClr>
          </a:solidFill>
        </p:spPr>
        <p:txBody>
          <a:bodyPr wrap="square" rtlCol="0">
            <a:spAutoFit/>
          </a:bodyPr>
          <a:lstStyle/>
          <a:p>
            <a:pPr algn="ctr"/>
            <a:r>
              <a:rPr lang="en-US" sz="3600" b="1" dirty="0"/>
              <a:t>What is the magnitude of monthly CH₄ and CO₂ flux at this site?</a:t>
            </a:r>
          </a:p>
        </p:txBody>
      </p:sp>
      <p:sp>
        <p:nvSpPr>
          <p:cNvPr id="31" name="TextBox 30">
            <a:extLst>
              <a:ext uri="{FF2B5EF4-FFF2-40B4-BE49-F238E27FC236}">
                <a16:creationId xmlns:a16="http://schemas.microsoft.com/office/drawing/2014/main" id="{4EFA387D-2955-BF49-8487-9680C8F1AC1B}"/>
              </a:ext>
            </a:extLst>
          </p:cNvPr>
          <p:cNvSpPr txBox="1"/>
          <p:nvPr/>
        </p:nvSpPr>
        <p:spPr>
          <a:xfrm>
            <a:off x="14531683" y="15909434"/>
            <a:ext cx="14961510" cy="646331"/>
          </a:xfrm>
          <a:prstGeom prst="rect">
            <a:avLst/>
          </a:prstGeom>
          <a:solidFill>
            <a:schemeClr val="accent1">
              <a:lumMod val="20000"/>
              <a:lumOff val="80000"/>
            </a:schemeClr>
          </a:solidFill>
        </p:spPr>
        <p:txBody>
          <a:bodyPr wrap="square" rtlCol="0">
            <a:spAutoFit/>
          </a:bodyPr>
          <a:lstStyle/>
          <a:p>
            <a:pPr algn="ctr"/>
            <a:r>
              <a:rPr lang="en-US" sz="3600" b="1" dirty="0"/>
              <a:t>Do CH₄ and CO₂ fluxes differ by site? </a:t>
            </a:r>
          </a:p>
        </p:txBody>
      </p:sp>
      <p:sp>
        <p:nvSpPr>
          <p:cNvPr id="44" name="TextBox 43">
            <a:extLst>
              <a:ext uri="{FF2B5EF4-FFF2-40B4-BE49-F238E27FC236}">
                <a16:creationId xmlns:a16="http://schemas.microsoft.com/office/drawing/2014/main" id="{0620917D-ACF9-4C42-BF98-0A7BF6B640E8}"/>
              </a:ext>
            </a:extLst>
          </p:cNvPr>
          <p:cNvSpPr txBox="1"/>
          <p:nvPr/>
        </p:nvSpPr>
        <p:spPr>
          <a:xfrm>
            <a:off x="14151643" y="25477061"/>
            <a:ext cx="15724128" cy="646331"/>
          </a:xfrm>
          <a:prstGeom prst="rect">
            <a:avLst/>
          </a:prstGeom>
          <a:solidFill>
            <a:schemeClr val="accent1">
              <a:lumMod val="20000"/>
              <a:lumOff val="80000"/>
            </a:schemeClr>
          </a:solidFill>
        </p:spPr>
        <p:txBody>
          <a:bodyPr wrap="square" rtlCol="0">
            <a:spAutoFit/>
          </a:bodyPr>
          <a:lstStyle/>
          <a:p>
            <a:pPr algn="ctr"/>
            <a:r>
              <a:rPr lang="en-US" sz="3600" b="1" dirty="0"/>
              <a:t>Which factors potentially drive fluxes the most?</a:t>
            </a:r>
          </a:p>
        </p:txBody>
      </p:sp>
      <p:sp>
        <p:nvSpPr>
          <p:cNvPr id="52" name="TextBox 51">
            <a:extLst>
              <a:ext uri="{FF2B5EF4-FFF2-40B4-BE49-F238E27FC236}">
                <a16:creationId xmlns:a16="http://schemas.microsoft.com/office/drawing/2014/main" id="{90CC2909-2D85-1740-B6AB-5C6C58810E92}"/>
              </a:ext>
            </a:extLst>
          </p:cNvPr>
          <p:cNvSpPr txBox="1"/>
          <p:nvPr/>
        </p:nvSpPr>
        <p:spPr>
          <a:xfrm>
            <a:off x="36014295" y="3081365"/>
            <a:ext cx="2434496" cy="646331"/>
          </a:xfrm>
          <a:prstGeom prst="rect">
            <a:avLst/>
          </a:prstGeom>
          <a:noFill/>
        </p:spPr>
        <p:txBody>
          <a:bodyPr wrap="square" rtlCol="0">
            <a:spAutoFit/>
          </a:bodyPr>
          <a:lstStyle/>
          <a:p>
            <a:r>
              <a:rPr lang="en-US" sz="3600" b="1" dirty="0"/>
              <a:t>B35H-1509</a:t>
            </a:r>
          </a:p>
        </p:txBody>
      </p:sp>
      <p:sp>
        <p:nvSpPr>
          <p:cNvPr id="53" name="TextBox 52">
            <a:extLst>
              <a:ext uri="{FF2B5EF4-FFF2-40B4-BE49-F238E27FC236}">
                <a16:creationId xmlns:a16="http://schemas.microsoft.com/office/drawing/2014/main" id="{5A2735E9-1AF2-DB4E-8822-4C5F502E7F16}"/>
              </a:ext>
            </a:extLst>
          </p:cNvPr>
          <p:cNvSpPr txBox="1"/>
          <p:nvPr/>
        </p:nvSpPr>
        <p:spPr>
          <a:xfrm>
            <a:off x="31086114" y="33462242"/>
            <a:ext cx="11991057" cy="2000548"/>
          </a:xfrm>
          <a:prstGeom prst="rect">
            <a:avLst/>
          </a:prstGeom>
          <a:noFill/>
        </p:spPr>
        <p:txBody>
          <a:bodyPr wrap="square" rtlCol="0">
            <a:spAutoFit/>
          </a:bodyPr>
          <a:lstStyle/>
          <a:p>
            <a:r>
              <a:rPr lang="en-US" sz="2400" b="1" dirty="0"/>
              <a:t>References:</a:t>
            </a:r>
          </a:p>
          <a:p>
            <a:r>
              <a:rPr lang="en-US" sz="2000" baseline="30000" dirty="0"/>
              <a:t>1</a:t>
            </a:r>
            <a:r>
              <a:rPr lang="en-US" sz="2000" dirty="0"/>
              <a:t>Holmes et al. (2013), </a:t>
            </a:r>
            <a:r>
              <a:rPr lang="en-US" sz="2000" i="1" dirty="0"/>
              <a:t>Atmospheric Chemistry and Physics</a:t>
            </a:r>
            <a:r>
              <a:rPr lang="en-US" sz="2000" dirty="0"/>
              <a:t>; </a:t>
            </a:r>
            <a:r>
              <a:rPr lang="en-US" sz="2000" baseline="30000" dirty="0"/>
              <a:t>2</a:t>
            </a:r>
            <a:r>
              <a:rPr lang="en-US" sz="2000" dirty="0"/>
              <a:t>Dutaur (2007), </a:t>
            </a:r>
            <a:r>
              <a:rPr lang="en-US" sz="2000" i="1" dirty="0"/>
              <a:t>Global Biogeochemical Cycles</a:t>
            </a:r>
            <a:r>
              <a:rPr lang="en-US" sz="2000" dirty="0"/>
              <a:t>; </a:t>
            </a:r>
            <a:r>
              <a:rPr lang="en-US" sz="2000" i="1" baseline="30000" dirty="0"/>
              <a:t>3</a:t>
            </a:r>
            <a:r>
              <a:rPr lang="en-US" sz="2000" dirty="0"/>
              <a:t>Turetsky et al. (2014), </a:t>
            </a:r>
            <a:r>
              <a:rPr lang="en-US" sz="2000" i="1" dirty="0"/>
              <a:t>Global Change Biology</a:t>
            </a:r>
            <a:r>
              <a:rPr lang="en-US" sz="2000" dirty="0"/>
              <a:t>; </a:t>
            </a:r>
            <a:r>
              <a:rPr lang="en-US" sz="2000" baseline="30000" dirty="0"/>
              <a:t>4</a:t>
            </a:r>
            <a:r>
              <a:rPr lang="en-US" sz="2000" dirty="0"/>
              <a:t>Ni and </a:t>
            </a:r>
            <a:r>
              <a:rPr lang="en-US" sz="2000" dirty="0" err="1"/>
              <a:t>Groffman</a:t>
            </a:r>
            <a:r>
              <a:rPr lang="en-US" sz="2000" dirty="0"/>
              <a:t> (2018), </a:t>
            </a:r>
            <a:r>
              <a:rPr lang="en-US" sz="2000" i="1" dirty="0"/>
              <a:t>PNAS</a:t>
            </a:r>
            <a:r>
              <a:rPr lang="en-US" sz="2000" dirty="0"/>
              <a:t>; </a:t>
            </a:r>
            <a:r>
              <a:rPr lang="en-US" sz="2000" baseline="30000" dirty="0"/>
              <a:t>5</a:t>
            </a:r>
            <a:r>
              <a:rPr lang="en-US" sz="2000" dirty="0"/>
              <a:t>Mikhailova et al. (2021), </a:t>
            </a:r>
            <a:r>
              <a:rPr lang="en-US" sz="2000" i="1" dirty="0"/>
              <a:t>Earth</a:t>
            </a:r>
            <a:r>
              <a:rPr lang="en-US" sz="2000" dirty="0"/>
              <a:t>;</a:t>
            </a:r>
            <a:r>
              <a:rPr lang="en-US" sz="2000" i="1" dirty="0"/>
              <a:t> </a:t>
            </a:r>
            <a:r>
              <a:rPr lang="en-US" sz="2000" baseline="30000" dirty="0"/>
              <a:t>6</a:t>
            </a:r>
            <a:r>
              <a:rPr lang="en-US" sz="2000" dirty="0"/>
              <a:t>Crill et al. (1988), </a:t>
            </a:r>
            <a:r>
              <a:rPr lang="en-US" sz="2000" i="1" dirty="0"/>
              <a:t>Global Biogeochemical Cycles</a:t>
            </a:r>
            <a:r>
              <a:rPr lang="en-US" sz="2000" dirty="0"/>
              <a:t>; </a:t>
            </a:r>
            <a:r>
              <a:rPr lang="en-US" sz="2000" baseline="30000" dirty="0"/>
              <a:t>7</a:t>
            </a:r>
            <a:r>
              <a:rPr lang="en-US" sz="2000" dirty="0"/>
              <a:t>Crill (1991), </a:t>
            </a:r>
            <a:r>
              <a:rPr lang="en-US" sz="2000" i="1" dirty="0"/>
              <a:t>Global Biogeochemical Cycles</a:t>
            </a:r>
            <a:r>
              <a:rPr lang="en-US" sz="2000" dirty="0"/>
              <a:t>;</a:t>
            </a:r>
            <a:r>
              <a:rPr lang="en-US" sz="2000" i="1" dirty="0"/>
              <a:t> </a:t>
            </a:r>
            <a:r>
              <a:rPr lang="en-US" sz="2000" baseline="30000" dirty="0"/>
              <a:t>8</a:t>
            </a:r>
            <a:r>
              <a:rPr lang="en-US" sz="2000" dirty="0"/>
              <a:t>R Core Team (2020), R Project for Statistical Computing and Wickham H (2016), ggplot2: Elegant Graphics for Data Analysis.</a:t>
            </a:r>
            <a:r>
              <a:rPr lang="en-US" sz="2000" i="1" dirty="0"/>
              <a:t> </a:t>
            </a:r>
            <a:r>
              <a:rPr lang="en-US" sz="2000" baseline="30000" dirty="0"/>
              <a:t>9</a:t>
            </a:r>
            <a:r>
              <a:rPr lang="en-US" sz="2000" dirty="0"/>
              <a:t>Topp and </a:t>
            </a:r>
            <a:r>
              <a:rPr lang="en-US" sz="2000" dirty="0" err="1"/>
              <a:t>Pattey</a:t>
            </a:r>
            <a:r>
              <a:rPr lang="en-US" sz="2000" dirty="0"/>
              <a:t> (1997), </a:t>
            </a:r>
            <a:r>
              <a:rPr lang="en-US" sz="2000" i="1" dirty="0"/>
              <a:t>Canadian Journal of Soil Science</a:t>
            </a:r>
            <a:r>
              <a:rPr lang="en-US" sz="2000" dirty="0"/>
              <a:t>;</a:t>
            </a:r>
            <a:r>
              <a:rPr lang="en-US" sz="2000" i="1" dirty="0"/>
              <a:t> </a:t>
            </a:r>
            <a:endParaRPr lang="en-US" sz="2000" i="1" baseline="30000" dirty="0"/>
          </a:p>
        </p:txBody>
      </p:sp>
      <p:sp>
        <p:nvSpPr>
          <p:cNvPr id="54" name="TextBox 53">
            <a:extLst>
              <a:ext uri="{FF2B5EF4-FFF2-40B4-BE49-F238E27FC236}">
                <a16:creationId xmlns:a16="http://schemas.microsoft.com/office/drawing/2014/main" id="{041D3B50-6307-B542-94A6-1B4E4D01E7FA}"/>
              </a:ext>
            </a:extLst>
          </p:cNvPr>
          <p:cNvSpPr txBox="1"/>
          <p:nvPr/>
        </p:nvSpPr>
        <p:spPr>
          <a:xfrm>
            <a:off x="8443226" y="12826186"/>
            <a:ext cx="4236427" cy="3108543"/>
          </a:xfrm>
          <a:prstGeom prst="rect">
            <a:avLst/>
          </a:prstGeom>
          <a:noFill/>
        </p:spPr>
        <p:txBody>
          <a:bodyPr wrap="square" rtlCol="0">
            <a:spAutoFit/>
          </a:bodyPr>
          <a:lstStyle/>
          <a:p>
            <a:r>
              <a:rPr lang="en-US" sz="2800" dirty="0"/>
              <a:t>College Woods is a 250-acre hemlock-hardwood-pine forest located on the grounds of the University of New Hampshire. The soils in College Woods are in the Inceptisol order.</a:t>
            </a:r>
            <a:r>
              <a:rPr lang="en-US" sz="2800" baseline="30000" dirty="0"/>
              <a:t>5</a:t>
            </a:r>
          </a:p>
        </p:txBody>
      </p:sp>
      <p:sp>
        <p:nvSpPr>
          <p:cNvPr id="63" name="TextBox 62">
            <a:extLst>
              <a:ext uri="{FF2B5EF4-FFF2-40B4-BE49-F238E27FC236}">
                <a16:creationId xmlns:a16="http://schemas.microsoft.com/office/drawing/2014/main" id="{3005E390-52AF-034E-9C4B-A462992979F0}"/>
              </a:ext>
            </a:extLst>
          </p:cNvPr>
          <p:cNvSpPr txBox="1"/>
          <p:nvPr/>
        </p:nvSpPr>
        <p:spPr>
          <a:xfrm>
            <a:off x="31129133" y="21197514"/>
            <a:ext cx="11991057" cy="769441"/>
          </a:xfrm>
          <a:prstGeom prst="rect">
            <a:avLst/>
          </a:prstGeom>
          <a:solidFill>
            <a:schemeClr val="accent1">
              <a:lumMod val="40000"/>
              <a:lumOff val="60000"/>
            </a:schemeClr>
          </a:solidFill>
        </p:spPr>
        <p:txBody>
          <a:bodyPr wrap="square" rtlCol="0">
            <a:spAutoFit/>
          </a:bodyPr>
          <a:lstStyle/>
          <a:p>
            <a:pPr algn="ctr"/>
            <a:r>
              <a:rPr lang="en-US" sz="4400" b="1" dirty="0"/>
              <a:t>CONCLUSIONS</a:t>
            </a:r>
          </a:p>
        </p:txBody>
      </p:sp>
      <p:sp>
        <p:nvSpPr>
          <p:cNvPr id="1024" name="TextBox 1023">
            <a:extLst>
              <a:ext uri="{FF2B5EF4-FFF2-40B4-BE49-F238E27FC236}">
                <a16:creationId xmlns:a16="http://schemas.microsoft.com/office/drawing/2014/main" id="{CC1D21CA-D48A-D44B-8746-574005E558B1}"/>
              </a:ext>
            </a:extLst>
          </p:cNvPr>
          <p:cNvSpPr txBox="1"/>
          <p:nvPr/>
        </p:nvSpPr>
        <p:spPr>
          <a:xfrm>
            <a:off x="31205443" y="22102973"/>
            <a:ext cx="11555840" cy="7848302"/>
          </a:xfrm>
          <a:prstGeom prst="rect">
            <a:avLst/>
          </a:prstGeom>
          <a:noFill/>
        </p:spPr>
        <p:txBody>
          <a:bodyPr wrap="square" rtlCol="0">
            <a:spAutoFit/>
          </a:bodyPr>
          <a:lstStyle/>
          <a:p>
            <a:pPr marL="571500" indent="-571500">
              <a:buFont typeface="Arial" panose="020B0604020202020204" pitchFamily="34" charset="0"/>
              <a:buChar char="•"/>
            </a:pPr>
            <a:r>
              <a:rPr lang="en-US" sz="3600" dirty="0"/>
              <a:t>Temperature influences CH₄ and CO₂ flux more than landscape position.</a:t>
            </a:r>
          </a:p>
          <a:p>
            <a:pPr marL="571500" indent="-571500">
              <a:buFont typeface="Arial" panose="020B0604020202020204" pitchFamily="34" charset="0"/>
              <a:buChar char="•"/>
            </a:pPr>
            <a:r>
              <a:rPr lang="en-US" sz="3600" dirty="0"/>
              <a:t>Trends in CH₄ fluxes between 1989-2001 disagree with findings of decreasing fluxes in contemporary studies of temperate forests as methane sinks.</a:t>
            </a:r>
            <a:r>
              <a:rPr lang="en-US" sz="3600" baseline="30000" dirty="0"/>
              <a:t>4</a:t>
            </a:r>
          </a:p>
          <a:p>
            <a:pPr marL="571500" indent="-571500">
              <a:buFont typeface="Arial" panose="020B0604020202020204" pitchFamily="34" charset="0"/>
              <a:buChar char="•"/>
            </a:pPr>
            <a:r>
              <a:rPr lang="en-US" sz="3600" dirty="0"/>
              <a:t>June, September, and October of 2021 were warmer than the respective 1989-2001 monthly averages. Warming temperatures lead to increased methanotrophic activity.</a:t>
            </a:r>
          </a:p>
          <a:p>
            <a:pPr marL="571500" indent="-571500">
              <a:buFont typeface="Arial" panose="020B0604020202020204" pitchFamily="34" charset="0"/>
              <a:buChar char="•"/>
            </a:pPr>
            <a:r>
              <a:rPr lang="en-US" sz="3600" dirty="0"/>
              <a:t>Aside from June, precipitation during the 5 sampled months was higher in 2021 than it was on average between 1989-2001. Interplay between the increased temperatures and increased precipitation control the size of both CH₄ and CO₂ fluxes. Future work should look further into precipitation and impacts on soil chemistry.</a:t>
            </a:r>
            <a:r>
              <a:rPr lang="en-US" sz="3600" baseline="30000" dirty="0"/>
              <a:t>9</a:t>
            </a:r>
          </a:p>
        </p:txBody>
      </p:sp>
      <p:pic>
        <p:nvPicPr>
          <p:cNvPr id="3" name="Picture 2" descr="Chart, box and whisker chart&#10;&#10;Description automatically generated">
            <a:extLst>
              <a:ext uri="{FF2B5EF4-FFF2-40B4-BE49-F238E27FC236}">
                <a16:creationId xmlns:a16="http://schemas.microsoft.com/office/drawing/2014/main" id="{8C6F75E3-0172-084A-B1F5-8A00972C2552}"/>
              </a:ext>
            </a:extLst>
          </p:cNvPr>
          <p:cNvPicPr>
            <a:picLocks noChangeAspect="1"/>
          </p:cNvPicPr>
          <p:nvPr/>
        </p:nvPicPr>
        <p:blipFill>
          <a:blip r:embed="rId6"/>
          <a:stretch>
            <a:fillRect/>
          </a:stretch>
        </p:blipFill>
        <p:spPr>
          <a:xfrm>
            <a:off x="14452832" y="6718349"/>
            <a:ext cx="10669412" cy="9042759"/>
          </a:xfrm>
          <a:prstGeom prst="rect">
            <a:avLst/>
          </a:prstGeom>
        </p:spPr>
      </p:pic>
      <p:grpSp>
        <p:nvGrpSpPr>
          <p:cNvPr id="28" name="Group 27">
            <a:extLst>
              <a:ext uri="{FF2B5EF4-FFF2-40B4-BE49-F238E27FC236}">
                <a16:creationId xmlns:a16="http://schemas.microsoft.com/office/drawing/2014/main" id="{BFD484AF-7E61-FF4F-B9C9-C5F2D10291BD}"/>
              </a:ext>
            </a:extLst>
          </p:cNvPr>
          <p:cNvGrpSpPr/>
          <p:nvPr/>
        </p:nvGrpSpPr>
        <p:grpSpPr>
          <a:xfrm>
            <a:off x="17501324" y="16773588"/>
            <a:ext cx="8838264" cy="5394671"/>
            <a:chOff x="17501324" y="16773588"/>
            <a:chExt cx="8838264" cy="5394671"/>
          </a:xfrm>
        </p:grpSpPr>
        <p:pic>
          <p:nvPicPr>
            <p:cNvPr id="1028" name="Picture 4">
              <a:extLst>
                <a:ext uri="{FF2B5EF4-FFF2-40B4-BE49-F238E27FC236}">
                  <a16:creationId xmlns:a16="http://schemas.microsoft.com/office/drawing/2014/main" id="{36238788-FA4E-DD4B-986F-0CE76B7196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01324" y="16964409"/>
              <a:ext cx="8823920" cy="520385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107FA47-689A-014D-BF00-189BF8E42095}"/>
                </a:ext>
              </a:extLst>
            </p:cNvPr>
            <p:cNvSpPr txBox="1"/>
            <p:nvPr/>
          </p:nvSpPr>
          <p:spPr>
            <a:xfrm>
              <a:off x="25122244" y="16773588"/>
              <a:ext cx="1217344" cy="369332"/>
            </a:xfrm>
            <a:prstGeom prst="rect">
              <a:avLst/>
            </a:prstGeom>
            <a:noFill/>
          </p:spPr>
          <p:txBody>
            <a:bodyPr wrap="square" rtlCol="0">
              <a:spAutoFit/>
            </a:bodyPr>
            <a:lstStyle/>
            <a:p>
              <a:r>
                <a:rPr lang="en-US" dirty="0"/>
                <a:t>p = 0.13</a:t>
              </a:r>
            </a:p>
          </p:txBody>
        </p:sp>
        <p:sp>
          <p:nvSpPr>
            <p:cNvPr id="25" name="TextBox 24">
              <a:extLst>
                <a:ext uri="{FF2B5EF4-FFF2-40B4-BE49-F238E27FC236}">
                  <a16:creationId xmlns:a16="http://schemas.microsoft.com/office/drawing/2014/main" id="{C0422B52-7446-4040-8262-AAF04280B1EA}"/>
                </a:ext>
              </a:extLst>
            </p:cNvPr>
            <p:cNvSpPr txBox="1"/>
            <p:nvPr/>
          </p:nvSpPr>
          <p:spPr>
            <a:xfrm>
              <a:off x="20952399" y="16773588"/>
              <a:ext cx="1014841" cy="369332"/>
            </a:xfrm>
            <a:prstGeom prst="rect">
              <a:avLst/>
            </a:prstGeom>
            <a:noFill/>
          </p:spPr>
          <p:txBody>
            <a:bodyPr wrap="square" rtlCol="0">
              <a:spAutoFit/>
            </a:bodyPr>
            <a:lstStyle/>
            <a:p>
              <a:r>
                <a:rPr lang="en-US" dirty="0"/>
                <a:t>p &lt; 0.05</a:t>
              </a:r>
            </a:p>
          </p:txBody>
        </p:sp>
      </p:grpSp>
      <p:sp>
        <p:nvSpPr>
          <p:cNvPr id="57" name="TextBox 56">
            <a:extLst>
              <a:ext uri="{FF2B5EF4-FFF2-40B4-BE49-F238E27FC236}">
                <a16:creationId xmlns:a16="http://schemas.microsoft.com/office/drawing/2014/main" id="{8F238908-7EA0-B842-9679-5EDF550EA76E}"/>
              </a:ext>
            </a:extLst>
          </p:cNvPr>
          <p:cNvSpPr txBox="1"/>
          <p:nvPr/>
        </p:nvSpPr>
        <p:spPr>
          <a:xfrm>
            <a:off x="14161008" y="26987287"/>
            <a:ext cx="3877715" cy="7294305"/>
          </a:xfrm>
          <a:prstGeom prst="rect">
            <a:avLst/>
          </a:prstGeom>
          <a:noFill/>
        </p:spPr>
        <p:txBody>
          <a:bodyPr wrap="square" rtlCol="0">
            <a:spAutoFit/>
          </a:bodyPr>
          <a:lstStyle/>
          <a:p>
            <a:r>
              <a:rPr lang="en-US" sz="3600" i="1" dirty="0"/>
              <a:t>Figure 3: </a:t>
            </a:r>
            <a:r>
              <a:rPr lang="en-US" sz="3600" dirty="0"/>
              <a:t>Surface and 10 cm temperature were found to be the two variables with the strongest relationship to both CH₄ and CO₂ fluxes. Graphs created with data from all months of all study years and color coded by month. </a:t>
            </a:r>
            <a:endParaRPr lang="en-US" sz="3600" i="1" dirty="0"/>
          </a:p>
        </p:txBody>
      </p:sp>
      <p:pic>
        <p:nvPicPr>
          <p:cNvPr id="61" name="Picture 60" descr="Chart, bar chart&#10;&#10;Description automatically generated">
            <a:extLst>
              <a:ext uri="{FF2B5EF4-FFF2-40B4-BE49-F238E27FC236}">
                <a16:creationId xmlns:a16="http://schemas.microsoft.com/office/drawing/2014/main" id="{40E31D0C-6A34-2045-A6C3-0809CEFABA9C}"/>
              </a:ext>
            </a:extLst>
          </p:cNvPr>
          <p:cNvPicPr>
            <a:picLocks noChangeAspect="1"/>
          </p:cNvPicPr>
          <p:nvPr/>
        </p:nvPicPr>
        <p:blipFill>
          <a:blip r:embed="rId8"/>
          <a:stretch>
            <a:fillRect/>
          </a:stretch>
        </p:blipFill>
        <p:spPr>
          <a:xfrm>
            <a:off x="31129133" y="6179665"/>
            <a:ext cx="8371525" cy="6967802"/>
          </a:xfrm>
          <a:prstGeom prst="rect">
            <a:avLst/>
          </a:prstGeom>
        </p:spPr>
      </p:pic>
      <p:pic>
        <p:nvPicPr>
          <p:cNvPr id="1037" name="Picture 1036" descr="A picture containing text, white&#10;&#10;Description automatically generated">
            <a:extLst>
              <a:ext uri="{FF2B5EF4-FFF2-40B4-BE49-F238E27FC236}">
                <a16:creationId xmlns:a16="http://schemas.microsoft.com/office/drawing/2014/main" id="{62BD1DF9-3B6B-7B47-A81C-2DAA0DA2910E}"/>
              </a:ext>
            </a:extLst>
          </p:cNvPr>
          <p:cNvPicPr>
            <a:picLocks noChangeAspect="1"/>
          </p:cNvPicPr>
          <p:nvPr/>
        </p:nvPicPr>
        <p:blipFill>
          <a:blip r:embed="rId9"/>
          <a:stretch>
            <a:fillRect/>
          </a:stretch>
        </p:blipFill>
        <p:spPr>
          <a:xfrm>
            <a:off x="34884359" y="13892263"/>
            <a:ext cx="8192812" cy="6819055"/>
          </a:xfrm>
          <a:prstGeom prst="rect">
            <a:avLst/>
          </a:prstGeom>
        </p:spPr>
      </p:pic>
      <p:grpSp>
        <p:nvGrpSpPr>
          <p:cNvPr id="1049" name="Group 1048">
            <a:extLst>
              <a:ext uri="{FF2B5EF4-FFF2-40B4-BE49-F238E27FC236}">
                <a16:creationId xmlns:a16="http://schemas.microsoft.com/office/drawing/2014/main" id="{FE1A3E3C-A77A-604B-843C-53C95C31C951}"/>
              </a:ext>
            </a:extLst>
          </p:cNvPr>
          <p:cNvGrpSpPr/>
          <p:nvPr/>
        </p:nvGrpSpPr>
        <p:grpSpPr>
          <a:xfrm>
            <a:off x="18004287" y="26152848"/>
            <a:ext cx="11927415" cy="9309942"/>
            <a:chOff x="18004287" y="26152848"/>
            <a:chExt cx="11927415" cy="9309942"/>
          </a:xfrm>
        </p:grpSpPr>
        <p:pic>
          <p:nvPicPr>
            <p:cNvPr id="1039" name="Picture 1038" descr="Chart, scatter chart&#10;&#10;Description automatically generated">
              <a:extLst>
                <a:ext uri="{FF2B5EF4-FFF2-40B4-BE49-F238E27FC236}">
                  <a16:creationId xmlns:a16="http://schemas.microsoft.com/office/drawing/2014/main" id="{80795FA1-12B2-9E4B-82EC-063458BBB13B}"/>
                </a:ext>
              </a:extLst>
            </p:cNvPr>
            <p:cNvPicPr>
              <a:picLocks noChangeAspect="1"/>
            </p:cNvPicPr>
            <p:nvPr/>
          </p:nvPicPr>
          <p:blipFill>
            <a:blip r:embed="rId10"/>
            <a:stretch>
              <a:fillRect/>
            </a:stretch>
          </p:blipFill>
          <p:spPr>
            <a:xfrm>
              <a:off x="18004287" y="26152848"/>
              <a:ext cx="11927415" cy="9309942"/>
            </a:xfrm>
            <a:prstGeom prst="rect">
              <a:avLst/>
            </a:prstGeom>
          </p:spPr>
        </p:pic>
        <p:sp>
          <p:nvSpPr>
            <p:cNvPr id="1040" name="TextBox 1039">
              <a:extLst>
                <a:ext uri="{FF2B5EF4-FFF2-40B4-BE49-F238E27FC236}">
                  <a16:creationId xmlns:a16="http://schemas.microsoft.com/office/drawing/2014/main" id="{02ADA1A4-53FE-3545-AAA7-F03B3A09000C}"/>
                </a:ext>
              </a:extLst>
            </p:cNvPr>
            <p:cNvSpPr txBox="1"/>
            <p:nvPr/>
          </p:nvSpPr>
          <p:spPr>
            <a:xfrm>
              <a:off x="18879603" y="27248862"/>
              <a:ext cx="446784" cy="369332"/>
            </a:xfrm>
            <a:prstGeom prst="rect">
              <a:avLst/>
            </a:prstGeom>
            <a:noFill/>
          </p:spPr>
          <p:txBody>
            <a:bodyPr wrap="square" rtlCol="0">
              <a:spAutoFit/>
            </a:bodyPr>
            <a:lstStyle/>
            <a:p>
              <a:r>
                <a:rPr lang="en-US" dirty="0"/>
                <a:t>a</a:t>
              </a:r>
            </a:p>
          </p:txBody>
        </p:sp>
        <p:sp>
          <p:nvSpPr>
            <p:cNvPr id="1041" name="TextBox 1040">
              <a:extLst>
                <a:ext uri="{FF2B5EF4-FFF2-40B4-BE49-F238E27FC236}">
                  <a16:creationId xmlns:a16="http://schemas.microsoft.com/office/drawing/2014/main" id="{5DA6CB4E-EC15-8C4C-934B-670AFC5B907B}"/>
                </a:ext>
              </a:extLst>
            </p:cNvPr>
            <p:cNvSpPr txBox="1"/>
            <p:nvPr/>
          </p:nvSpPr>
          <p:spPr>
            <a:xfrm>
              <a:off x="24719797" y="27249076"/>
              <a:ext cx="402447" cy="369332"/>
            </a:xfrm>
            <a:prstGeom prst="rect">
              <a:avLst/>
            </a:prstGeom>
            <a:noFill/>
          </p:spPr>
          <p:txBody>
            <a:bodyPr wrap="square" rtlCol="0">
              <a:spAutoFit/>
            </a:bodyPr>
            <a:lstStyle/>
            <a:p>
              <a:r>
                <a:rPr lang="en-US" dirty="0"/>
                <a:t>b</a:t>
              </a:r>
            </a:p>
          </p:txBody>
        </p:sp>
        <p:sp>
          <p:nvSpPr>
            <p:cNvPr id="1042" name="TextBox 1041">
              <a:extLst>
                <a:ext uri="{FF2B5EF4-FFF2-40B4-BE49-F238E27FC236}">
                  <a16:creationId xmlns:a16="http://schemas.microsoft.com/office/drawing/2014/main" id="{EC0AADE5-8EC9-1E48-918E-6A790895CBFB}"/>
                </a:ext>
              </a:extLst>
            </p:cNvPr>
            <p:cNvSpPr txBox="1"/>
            <p:nvPr/>
          </p:nvSpPr>
          <p:spPr>
            <a:xfrm>
              <a:off x="18873446" y="31523554"/>
              <a:ext cx="557939" cy="369332"/>
            </a:xfrm>
            <a:prstGeom prst="rect">
              <a:avLst/>
            </a:prstGeom>
            <a:noFill/>
          </p:spPr>
          <p:txBody>
            <a:bodyPr wrap="square" rtlCol="0">
              <a:spAutoFit/>
            </a:bodyPr>
            <a:lstStyle/>
            <a:p>
              <a:r>
                <a:rPr lang="en-US" dirty="0"/>
                <a:t>c</a:t>
              </a:r>
            </a:p>
          </p:txBody>
        </p:sp>
        <p:sp>
          <p:nvSpPr>
            <p:cNvPr id="1043" name="TextBox 1042">
              <a:extLst>
                <a:ext uri="{FF2B5EF4-FFF2-40B4-BE49-F238E27FC236}">
                  <a16:creationId xmlns:a16="http://schemas.microsoft.com/office/drawing/2014/main" id="{26AF4C72-7A0C-4943-B793-1071D47642AA}"/>
                </a:ext>
              </a:extLst>
            </p:cNvPr>
            <p:cNvSpPr txBox="1"/>
            <p:nvPr/>
          </p:nvSpPr>
          <p:spPr>
            <a:xfrm>
              <a:off x="24719797" y="31523554"/>
              <a:ext cx="650197" cy="369332"/>
            </a:xfrm>
            <a:prstGeom prst="rect">
              <a:avLst/>
            </a:prstGeom>
            <a:noFill/>
          </p:spPr>
          <p:txBody>
            <a:bodyPr wrap="square" rtlCol="0">
              <a:spAutoFit/>
            </a:bodyPr>
            <a:lstStyle/>
            <a:p>
              <a:r>
                <a:rPr lang="en-US" dirty="0"/>
                <a:t>d</a:t>
              </a:r>
            </a:p>
          </p:txBody>
        </p:sp>
        <p:sp>
          <p:nvSpPr>
            <p:cNvPr id="1045" name="TextBox 1044">
              <a:extLst>
                <a:ext uri="{FF2B5EF4-FFF2-40B4-BE49-F238E27FC236}">
                  <a16:creationId xmlns:a16="http://schemas.microsoft.com/office/drawing/2014/main" id="{0B1260FD-12D0-9C47-846C-6B6BFA1341EE}"/>
                </a:ext>
              </a:extLst>
            </p:cNvPr>
            <p:cNvSpPr txBox="1"/>
            <p:nvPr/>
          </p:nvSpPr>
          <p:spPr>
            <a:xfrm>
              <a:off x="22497001" y="27222696"/>
              <a:ext cx="1622759" cy="646331"/>
            </a:xfrm>
            <a:prstGeom prst="rect">
              <a:avLst/>
            </a:prstGeom>
            <a:noFill/>
          </p:spPr>
          <p:txBody>
            <a:bodyPr wrap="square" rtlCol="0">
              <a:spAutoFit/>
            </a:bodyPr>
            <a:lstStyle/>
            <a:p>
              <a:r>
                <a:rPr lang="en-US" dirty="0"/>
                <a:t>R</a:t>
              </a:r>
              <a:r>
                <a:rPr lang="en-US" baseline="30000" dirty="0"/>
                <a:t>2 </a:t>
              </a:r>
              <a:r>
                <a:rPr lang="en-US" dirty="0"/>
                <a:t>= 0.21</a:t>
              </a:r>
            </a:p>
            <a:p>
              <a:r>
                <a:rPr lang="en-US" dirty="0"/>
                <a:t>p = &lt;0.0001</a:t>
              </a:r>
            </a:p>
          </p:txBody>
        </p:sp>
        <p:sp>
          <p:nvSpPr>
            <p:cNvPr id="1046" name="TextBox 1045">
              <a:extLst>
                <a:ext uri="{FF2B5EF4-FFF2-40B4-BE49-F238E27FC236}">
                  <a16:creationId xmlns:a16="http://schemas.microsoft.com/office/drawing/2014/main" id="{C19905D3-4B46-F349-9C3A-4948D9050D8A}"/>
                </a:ext>
              </a:extLst>
            </p:cNvPr>
            <p:cNvSpPr txBox="1"/>
            <p:nvPr/>
          </p:nvSpPr>
          <p:spPr>
            <a:xfrm>
              <a:off x="27086630" y="27248862"/>
              <a:ext cx="1667435" cy="646331"/>
            </a:xfrm>
            <a:prstGeom prst="rect">
              <a:avLst/>
            </a:prstGeom>
            <a:noFill/>
          </p:spPr>
          <p:txBody>
            <a:bodyPr wrap="square" rtlCol="0">
              <a:spAutoFit/>
            </a:bodyPr>
            <a:lstStyle/>
            <a:p>
              <a:r>
                <a:rPr lang="en-US" dirty="0"/>
                <a:t>R</a:t>
              </a:r>
              <a:r>
                <a:rPr lang="en-US" baseline="30000" dirty="0"/>
                <a:t>2 </a:t>
              </a:r>
              <a:r>
                <a:rPr lang="en-US" dirty="0"/>
                <a:t>= 0.27</a:t>
              </a:r>
            </a:p>
            <a:p>
              <a:r>
                <a:rPr lang="en-US" dirty="0"/>
                <a:t>p = &lt;0.0001</a:t>
              </a:r>
            </a:p>
          </p:txBody>
        </p:sp>
        <p:sp>
          <p:nvSpPr>
            <p:cNvPr id="1047" name="TextBox 1046">
              <a:extLst>
                <a:ext uri="{FF2B5EF4-FFF2-40B4-BE49-F238E27FC236}">
                  <a16:creationId xmlns:a16="http://schemas.microsoft.com/office/drawing/2014/main" id="{D4384023-8B5D-9940-A834-BD73A4293BEC}"/>
                </a:ext>
              </a:extLst>
            </p:cNvPr>
            <p:cNvSpPr txBox="1"/>
            <p:nvPr/>
          </p:nvSpPr>
          <p:spPr>
            <a:xfrm>
              <a:off x="22515183" y="31393963"/>
              <a:ext cx="1358619" cy="646331"/>
            </a:xfrm>
            <a:prstGeom prst="rect">
              <a:avLst/>
            </a:prstGeom>
            <a:noFill/>
          </p:spPr>
          <p:txBody>
            <a:bodyPr wrap="square" rtlCol="0">
              <a:spAutoFit/>
            </a:bodyPr>
            <a:lstStyle/>
            <a:p>
              <a:r>
                <a:rPr lang="en-US" dirty="0"/>
                <a:t>R</a:t>
              </a:r>
              <a:r>
                <a:rPr lang="en-US" baseline="30000" dirty="0"/>
                <a:t>2 </a:t>
              </a:r>
              <a:r>
                <a:rPr lang="en-US" dirty="0"/>
                <a:t>= 0.19</a:t>
              </a:r>
            </a:p>
            <a:p>
              <a:r>
                <a:rPr lang="en-US" dirty="0"/>
                <a:t>p = &lt;0.0001</a:t>
              </a:r>
            </a:p>
          </p:txBody>
        </p:sp>
        <p:sp>
          <p:nvSpPr>
            <p:cNvPr id="1048" name="TextBox 1047">
              <a:extLst>
                <a:ext uri="{FF2B5EF4-FFF2-40B4-BE49-F238E27FC236}">
                  <a16:creationId xmlns:a16="http://schemas.microsoft.com/office/drawing/2014/main" id="{76DAD875-849C-7E4F-B4D7-F8BF77836136}"/>
                </a:ext>
              </a:extLst>
            </p:cNvPr>
            <p:cNvSpPr txBox="1"/>
            <p:nvPr/>
          </p:nvSpPr>
          <p:spPr>
            <a:xfrm>
              <a:off x="27112922" y="31411455"/>
              <a:ext cx="1614852" cy="646331"/>
            </a:xfrm>
            <a:prstGeom prst="rect">
              <a:avLst/>
            </a:prstGeom>
            <a:noFill/>
          </p:spPr>
          <p:txBody>
            <a:bodyPr wrap="square" rtlCol="0">
              <a:spAutoFit/>
            </a:bodyPr>
            <a:lstStyle/>
            <a:p>
              <a:r>
                <a:rPr lang="en-US" dirty="0"/>
                <a:t>R</a:t>
              </a:r>
              <a:r>
                <a:rPr lang="en-US" baseline="30000" dirty="0"/>
                <a:t>2 </a:t>
              </a:r>
              <a:r>
                <a:rPr lang="en-US" dirty="0"/>
                <a:t>=  0.26</a:t>
              </a:r>
            </a:p>
            <a:p>
              <a:r>
                <a:rPr lang="en-US" dirty="0"/>
                <a:t>p = &lt;0.0001</a:t>
              </a:r>
            </a:p>
          </p:txBody>
        </p:sp>
      </p:grpSp>
      <p:sp>
        <p:nvSpPr>
          <p:cNvPr id="1050" name="TextBox 1049">
            <a:extLst>
              <a:ext uri="{FF2B5EF4-FFF2-40B4-BE49-F238E27FC236}">
                <a16:creationId xmlns:a16="http://schemas.microsoft.com/office/drawing/2014/main" id="{7C8F32EB-02DB-1942-BB05-347C1978AE8E}"/>
              </a:ext>
            </a:extLst>
          </p:cNvPr>
          <p:cNvSpPr txBox="1"/>
          <p:nvPr/>
        </p:nvSpPr>
        <p:spPr>
          <a:xfrm>
            <a:off x="31354998" y="13745605"/>
            <a:ext cx="3661589" cy="7478970"/>
          </a:xfrm>
          <a:prstGeom prst="rect">
            <a:avLst/>
          </a:prstGeom>
          <a:noFill/>
        </p:spPr>
        <p:txBody>
          <a:bodyPr wrap="square" rtlCol="0">
            <a:spAutoFit/>
          </a:bodyPr>
          <a:lstStyle/>
          <a:p>
            <a:r>
              <a:rPr lang="en-US" sz="3200" i="1" dirty="0"/>
              <a:t>Figure 5: </a:t>
            </a:r>
            <a:r>
              <a:rPr lang="en-US" sz="3200" dirty="0"/>
              <a:t>Average carbon dioxide fluxes by month for the years 1989-2001 and 2021. Each of the five months show a trend of increasing CO2 emissions over the study period. The 2021 averages are at the small end of the range of flux values between 1989 and 2001.</a:t>
            </a:r>
            <a:endParaRPr lang="en-US" sz="3200" i="1" dirty="0"/>
          </a:p>
        </p:txBody>
      </p:sp>
      <p:grpSp>
        <p:nvGrpSpPr>
          <p:cNvPr id="1056" name="Group 1055">
            <a:extLst>
              <a:ext uri="{FF2B5EF4-FFF2-40B4-BE49-F238E27FC236}">
                <a16:creationId xmlns:a16="http://schemas.microsoft.com/office/drawing/2014/main" id="{058094B8-6458-A64D-88F7-6E379F1A3619}"/>
              </a:ext>
            </a:extLst>
          </p:cNvPr>
          <p:cNvGrpSpPr/>
          <p:nvPr/>
        </p:nvGrpSpPr>
        <p:grpSpPr>
          <a:xfrm>
            <a:off x="8359674" y="30939083"/>
            <a:ext cx="4174824" cy="4221713"/>
            <a:chOff x="8485122" y="30479596"/>
            <a:chExt cx="4383284" cy="4561942"/>
          </a:xfrm>
        </p:grpSpPr>
        <p:pic>
          <p:nvPicPr>
            <p:cNvPr id="1052" name="Picture 1051" descr="A picture containing ground, tree, outdoor, forest&#10;&#10;Description automatically generated">
              <a:extLst>
                <a:ext uri="{FF2B5EF4-FFF2-40B4-BE49-F238E27FC236}">
                  <a16:creationId xmlns:a16="http://schemas.microsoft.com/office/drawing/2014/main" id="{C599363D-5AE5-D643-8D3B-413B776BFA1B}"/>
                </a:ext>
              </a:extLst>
            </p:cNvPr>
            <p:cNvPicPr>
              <a:picLocks noChangeAspect="1"/>
            </p:cNvPicPr>
            <p:nvPr/>
          </p:nvPicPr>
          <p:blipFill rotWithShape="1">
            <a:blip r:embed="rId11"/>
            <a:srcRect t="13814" b="8130"/>
            <a:stretch/>
          </p:blipFill>
          <p:spPr>
            <a:xfrm>
              <a:off x="8485122" y="30479596"/>
              <a:ext cx="4383284" cy="4561942"/>
            </a:xfrm>
            <a:prstGeom prst="rect">
              <a:avLst/>
            </a:prstGeom>
          </p:spPr>
        </p:pic>
        <p:sp>
          <p:nvSpPr>
            <p:cNvPr id="1053" name="TextBox 1052">
              <a:extLst>
                <a:ext uri="{FF2B5EF4-FFF2-40B4-BE49-F238E27FC236}">
                  <a16:creationId xmlns:a16="http://schemas.microsoft.com/office/drawing/2014/main" id="{FE1A83AB-F706-B744-9988-0146FE23F8C9}"/>
                </a:ext>
              </a:extLst>
            </p:cNvPr>
            <p:cNvSpPr txBox="1"/>
            <p:nvPr/>
          </p:nvSpPr>
          <p:spPr>
            <a:xfrm>
              <a:off x="11086251" y="31496251"/>
              <a:ext cx="311350" cy="369332"/>
            </a:xfrm>
            <a:prstGeom prst="rect">
              <a:avLst/>
            </a:prstGeom>
            <a:solidFill>
              <a:srgbClr val="FFFF00"/>
            </a:solidFill>
          </p:spPr>
          <p:txBody>
            <a:bodyPr wrap="square" rtlCol="0">
              <a:spAutoFit/>
            </a:bodyPr>
            <a:lstStyle/>
            <a:p>
              <a:r>
                <a:rPr lang="en-US" dirty="0"/>
                <a:t>a </a:t>
              </a:r>
            </a:p>
          </p:txBody>
        </p:sp>
        <p:sp>
          <p:nvSpPr>
            <p:cNvPr id="1054" name="TextBox 1053">
              <a:extLst>
                <a:ext uri="{FF2B5EF4-FFF2-40B4-BE49-F238E27FC236}">
                  <a16:creationId xmlns:a16="http://schemas.microsoft.com/office/drawing/2014/main" id="{1F262CBF-7355-3149-8A1E-E9C8B84978F6}"/>
                </a:ext>
              </a:extLst>
            </p:cNvPr>
            <p:cNvSpPr txBox="1"/>
            <p:nvPr/>
          </p:nvSpPr>
          <p:spPr>
            <a:xfrm>
              <a:off x="11241926" y="32196833"/>
              <a:ext cx="363318" cy="369332"/>
            </a:xfrm>
            <a:prstGeom prst="rect">
              <a:avLst/>
            </a:prstGeom>
            <a:solidFill>
              <a:srgbClr val="FFFF00"/>
            </a:solidFill>
          </p:spPr>
          <p:txBody>
            <a:bodyPr wrap="square" rtlCol="0">
              <a:spAutoFit/>
            </a:bodyPr>
            <a:lstStyle/>
            <a:p>
              <a:r>
                <a:rPr lang="en-US" dirty="0"/>
                <a:t>b</a:t>
              </a:r>
            </a:p>
          </p:txBody>
        </p:sp>
        <p:sp>
          <p:nvSpPr>
            <p:cNvPr id="1055" name="TextBox 1054">
              <a:extLst>
                <a:ext uri="{FF2B5EF4-FFF2-40B4-BE49-F238E27FC236}">
                  <a16:creationId xmlns:a16="http://schemas.microsoft.com/office/drawing/2014/main" id="{D7EBCF74-686D-D74E-818F-D77D3AC2EBF9}"/>
                </a:ext>
              </a:extLst>
            </p:cNvPr>
            <p:cNvSpPr txBox="1"/>
            <p:nvPr/>
          </p:nvSpPr>
          <p:spPr>
            <a:xfrm>
              <a:off x="12448608" y="33987453"/>
              <a:ext cx="311350" cy="369332"/>
            </a:xfrm>
            <a:prstGeom prst="rect">
              <a:avLst/>
            </a:prstGeom>
            <a:solidFill>
              <a:srgbClr val="FFFF00"/>
            </a:solidFill>
          </p:spPr>
          <p:txBody>
            <a:bodyPr wrap="square" rtlCol="0">
              <a:spAutoFit/>
            </a:bodyPr>
            <a:lstStyle/>
            <a:p>
              <a:r>
                <a:rPr lang="en-US" dirty="0"/>
                <a:t>c</a:t>
              </a:r>
            </a:p>
          </p:txBody>
        </p:sp>
      </p:grpSp>
      <p:sp>
        <p:nvSpPr>
          <p:cNvPr id="1057" name="TextBox 1056">
            <a:extLst>
              <a:ext uri="{FF2B5EF4-FFF2-40B4-BE49-F238E27FC236}">
                <a16:creationId xmlns:a16="http://schemas.microsoft.com/office/drawing/2014/main" id="{DC11B785-0B86-1742-9A85-A751EF2A737F}"/>
              </a:ext>
            </a:extLst>
          </p:cNvPr>
          <p:cNvSpPr txBox="1"/>
          <p:nvPr/>
        </p:nvSpPr>
        <p:spPr>
          <a:xfrm>
            <a:off x="6316526" y="35193583"/>
            <a:ext cx="6510748" cy="369332"/>
          </a:xfrm>
          <a:prstGeom prst="rect">
            <a:avLst/>
          </a:prstGeom>
          <a:noFill/>
        </p:spPr>
        <p:txBody>
          <a:bodyPr wrap="square" rtlCol="0">
            <a:spAutoFit/>
          </a:bodyPr>
          <a:lstStyle/>
          <a:p>
            <a:r>
              <a:rPr lang="en-US" i="1" dirty="0"/>
              <a:t>Figure 1</a:t>
            </a:r>
            <a:r>
              <a:rPr lang="en-US" dirty="0"/>
              <a:t>: Reestablished study site showing slope collars a, b, and c. </a:t>
            </a:r>
          </a:p>
        </p:txBody>
      </p:sp>
      <p:cxnSp>
        <p:nvCxnSpPr>
          <p:cNvPr id="10" name="Straight Connector 9">
            <a:extLst>
              <a:ext uri="{FF2B5EF4-FFF2-40B4-BE49-F238E27FC236}">
                <a16:creationId xmlns:a16="http://schemas.microsoft.com/office/drawing/2014/main" id="{BFF01E56-8CD9-A544-BC82-B0DD08B85EF7}"/>
              </a:ext>
            </a:extLst>
          </p:cNvPr>
          <p:cNvCxnSpPr>
            <a:cxnSpLocks/>
          </p:cNvCxnSpPr>
          <p:nvPr/>
        </p:nvCxnSpPr>
        <p:spPr>
          <a:xfrm flipV="1">
            <a:off x="15045447" y="12479004"/>
            <a:ext cx="9999448" cy="7934"/>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3193DEB-AFB0-6245-90F7-3EEF0E8CD4F1}"/>
              </a:ext>
            </a:extLst>
          </p:cNvPr>
          <p:cNvCxnSpPr>
            <a:cxnSpLocks/>
          </p:cNvCxnSpPr>
          <p:nvPr/>
        </p:nvCxnSpPr>
        <p:spPr>
          <a:xfrm>
            <a:off x="15277197" y="8577804"/>
            <a:ext cx="4100768"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04B6AE30-71C4-2C4A-B93F-E671BCA06EE4}"/>
              </a:ext>
            </a:extLst>
          </p:cNvPr>
          <p:cNvSpPr txBox="1"/>
          <p:nvPr/>
        </p:nvSpPr>
        <p:spPr>
          <a:xfrm>
            <a:off x="31157795" y="30257293"/>
            <a:ext cx="11518436" cy="3108543"/>
          </a:xfrm>
          <a:prstGeom prst="rect">
            <a:avLst/>
          </a:prstGeom>
          <a:noFill/>
        </p:spPr>
        <p:txBody>
          <a:bodyPr wrap="square" rtlCol="0">
            <a:spAutoFit/>
          </a:bodyPr>
          <a:lstStyle/>
          <a:p>
            <a:r>
              <a:rPr lang="en-US" sz="2800" b="1" dirty="0"/>
              <a:t>Acknowledgements: </a:t>
            </a:r>
            <a:r>
              <a:rPr lang="en-US" sz="2800" dirty="0"/>
              <a:t>This study site and design for the 1989-2001 data was established by Dr. Patrick </a:t>
            </a:r>
            <a:r>
              <a:rPr lang="en-US" sz="2800" dirty="0" err="1"/>
              <a:t>Crill</a:t>
            </a:r>
            <a:r>
              <a:rPr lang="en-US" sz="2800" dirty="0"/>
              <a:t> and measurements were made over that period by many technicians and undergraduate students. For the 2021 measurements I would like to</a:t>
            </a:r>
            <a:r>
              <a:rPr lang="en-US" sz="2800" b="1" dirty="0"/>
              <a:t> t</a:t>
            </a:r>
            <a:r>
              <a:rPr lang="en-US" sz="2800" dirty="0"/>
              <a:t>hank the Hamel Center for Undergraduate research for supporting this research through a Summer Undergraduate Research Fellowship grant and thanks to Alix </a:t>
            </a:r>
            <a:r>
              <a:rPr lang="en-US" sz="2800" dirty="0" err="1"/>
              <a:t>Contosta</a:t>
            </a:r>
            <a:r>
              <a:rPr lang="en-US" sz="2800" dirty="0"/>
              <a:t> for lending us equipment. </a:t>
            </a:r>
            <a:endParaRPr lang="en-US" sz="2800" b="1" dirty="0"/>
          </a:p>
        </p:txBody>
      </p:sp>
    </p:spTree>
    <p:extLst>
      <p:ext uri="{BB962C8B-B14F-4D97-AF65-F5344CB8AC3E}">
        <p14:creationId xmlns:p14="http://schemas.microsoft.com/office/powerpoint/2010/main" val="6808815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11774</TotalTime>
  <Words>1079</Words>
  <Application>Microsoft Macintosh PowerPoint</Application>
  <PresentationFormat>Custom</PresentationFormat>
  <Paragraphs>73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White, Natalie A</dc:creator>
  <cp:lastModifiedBy>White, Natalie A</cp:lastModifiedBy>
  <cp:revision>162</cp:revision>
  <dcterms:created xsi:type="dcterms:W3CDTF">2021-11-29T14:23:30Z</dcterms:created>
  <dcterms:modified xsi:type="dcterms:W3CDTF">2021-12-09T13:33:40Z</dcterms:modified>
</cp:coreProperties>
</file>