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7" r:id="rId2"/>
  </p:sldIdLst>
  <p:sldSz cx="36576000" cy="292608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98B41B6-7977-59B2-3B47-EF6B4F12B681}" v="3580" dt="2022-03-01T04:14:38.782"/>
    <p1510:client id="{66C9FAE5-D147-A579-53FF-4E64F3677AF0}" v="724" dt="2022-03-01T02:06:14.723"/>
    <p1510:client id="{733173C8-EB9F-D44B-42C8-4C0C73F07148}" v="101" dt="2022-03-01T16:28:35.561"/>
    <p1510:client id="{8ABAB4DE-55CD-B148-8FBF-258663241D92}" v="215" dt="2022-03-01T19:18:29.797"/>
    <p1510:client id="{96E1C0C7-5C85-3DE6-669F-7C0983564CFF}" v="177" dt="2022-03-01T15:37:57.583"/>
    <p1510:client id="{D959E871-5761-4498-855C-B8A9FBD6C51F}" v="596" dt="2022-03-01T15:26:52.710"/>
    <p1510:client id="{DCA438CB-3381-D666-BCE9-3C9592D2D604}" v="546" dt="2022-03-01T15:55:12.277"/>
    <p1510:client id="{EFFCCF90-7DC7-4D31-7CBA-1294DA6E8209}" v="409" dt="2022-03-01T00:20:09.0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97"/>
  </p:normalViewPr>
  <p:slideViewPr>
    <p:cSldViewPr snapToGrid="0">
      <p:cViewPr varScale="1">
        <p:scale>
          <a:sx n="25" d="100"/>
          <a:sy n="25" d="100"/>
        </p:scale>
        <p:origin x="196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160908-1235-437E-BCB3-6A6D6DE681F6}" type="datetimeFigureOut">
              <a:t>3/1/22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500188" y="1143000"/>
            <a:ext cx="3857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3B5ACE-C647-4B90-8A1B-AF91B4B065EF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599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  <a:p>
            <a:r>
              <a:rPr lang="en-US" b="1"/>
              <a:t>SWOT Analysis- Ac</a:t>
            </a:r>
            <a:endParaRPr lang="en-US"/>
          </a:p>
          <a:p>
            <a:r>
              <a:rPr lang="en-US" b="1"/>
              <a:t>Social Media:</a:t>
            </a:r>
            <a:endParaRPr lang="en-US"/>
          </a:p>
          <a:p>
            <a:r>
              <a:rPr lang="en-US" b="1"/>
              <a:t>- Posting schedule-ac</a:t>
            </a:r>
            <a:endParaRPr lang="en-US">
              <a:cs typeface="Calibri" panose="020F0502020204030204"/>
            </a:endParaRPr>
          </a:p>
          <a:p>
            <a:r>
              <a:rPr lang="en-US" b="1"/>
              <a:t>- Marketing Intern</a:t>
            </a:r>
            <a:endParaRPr lang="en-US">
              <a:cs typeface="Calibri" panose="020F0502020204030204"/>
            </a:endParaRPr>
          </a:p>
          <a:p>
            <a:r>
              <a:rPr lang="en-US" b="1"/>
              <a:t>- Spring break post</a:t>
            </a:r>
            <a:endParaRPr lang="en-US">
              <a:cs typeface="Calibri" panose="020F0502020204030204"/>
            </a:endParaRPr>
          </a:p>
          <a:p>
            <a:r>
              <a:rPr lang="en-US" b="1"/>
              <a:t>- </a:t>
            </a:r>
            <a:r>
              <a:rPr lang="en-US" b="1" err="1"/>
              <a:t>Tiktok</a:t>
            </a:r>
            <a:r>
              <a:rPr lang="en-US" b="1"/>
              <a:t> account</a:t>
            </a:r>
            <a:endParaRPr lang="en-US">
              <a:cs typeface="Calibri" panose="020F0502020204030204"/>
            </a:endParaRPr>
          </a:p>
          <a:p>
            <a:r>
              <a:rPr lang="en-US" b="1"/>
              <a:t>Campus presence </a:t>
            </a:r>
            <a:endParaRPr lang="en-US"/>
          </a:p>
          <a:p>
            <a:r>
              <a:rPr lang="en-US" b="1"/>
              <a:t>Spring break bootcamp</a:t>
            </a:r>
            <a:endParaRPr lang="en-US"/>
          </a:p>
          <a:p>
            <a:r>
              <a:rPr lang="en-US" b="1"/>
              <a:t>Online classes w/ membership</a:t>
            </a:r>
            <a:endParaRPr lang="en-US"/>
          </a:p>
          <a:p>
            <a:r>
              <a:rPr lang="en-US"/>
              <a:t>GOAL: boost brand awareness</a:t>
            </a:r>
          </a:p>
          <a:p>
            <a:r>
              <a:rPr lang="en-US"/>
              <a:t>BOGO</a:t>
            </a:r>
            <a:endParaRPr lang="en-US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B5ACE-C647-4B90-8A1B-AF91B4B065EF}" type="slidenum"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954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4788749"/>
            <a:ext cx="31089600" cy="10187093"/>
          </a:xfrm>
        </p:spPr>
        <p:txBody>
          <a:bodyPr anchor="b"/>
          <a:lstStyle>
            <a:lvl1pPr algn="ctr">
              <a:defRPr sz="7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3000"/>
            </a:lvl1pPr>
            <a:lvl2pPr marL="571500" indent="0" algn="ctr">
              <a:buNone/>
              <a:defRPr sz="2500"/>
            </a:lvl2pPr>
            <a:lvl3pPr marL="1143000" indent="0" algn="ctr">
              <a:buNone/>
              <a:defRPr sz="2250"/>
            </a:lvl3pPr>
            <a:lvl4pPr marL="1714500" indent="0" algn="ctr">
              <a:buNone/>
              <a:defRPr sz="2000"/>
            </a:lvl4pPr>
            <a:lvl5pPr marL="2286000" indent="0" algn="ctr">
              <a:buNone/>
              <a:defRPr sz="2000"/>
            </a:lvl5pPr>
            <a:lvl6pPr marL="2857500" indent="0" algn="ctr">
              <a:buNone/>
              <a:defRPr sz="2000"/>
            </a:lvl6pPr>
            <a:lvl7pPr marL="3429000" indent="0" algn="ctr">
              <a:buNone/>
              <a:defRPr sz="2000"/>
            </a:lvl7pPr>
            <a:lvl8pPr marL="4000500" indent="0" algn="ctr">
              <a:buNone/>
              <a:defRPr sz="2000"/>
            </a:lvl8pPr>
            <a:lvl9pPr marL="45720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069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661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5552" y="7294888"/>
            <a:ext cx="31546800" cy="12171678"/>
          </a:xfrm>
        </p:spPr>
        <p:txBody>
          <a:bodyPr anchor="b"/>
          <a:lstStyle>
            <a:lvl1pPr>
              <a:defRPr sz="7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95552" y="19581715"/>
            <a:ext cx="31546800" cy="6400798"/>
          </a:xfrm>
        </p:spPr>
        <p:txBody>
          <a:bodyPr/>
          <a:lstStyle>
            <a:lvl1pPr marL="0" indent="0">
              <a:buNone/>
              <a:defRPr sz="3000">
                <a:solidFill>
                  <a:schemeClr val="tx1"/>
                </a:solidFill>
              </a:defRPr>
            </a:lvl1pPr>
            <a:lvl2pPr marL="57150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143000" indent="0">
              <a:buNone/>
              <a:defRPr sz="2250">
                <a:solidFill>
                  <a:schemeClr val="tx1">
                    <a:tint val="75000"/>
                  </a:schemeClr>
                </a:solidFill>
              </a:defRPr>
            </a:lvl3pPr>
            <a:lvl4pPr marL="17145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2860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28575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4290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0005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45720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347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4600" y="7789333"/>
            <a:ext cx="15544800" cy="185657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16600" y="7789333"/>
            <a:ext cx="15544800" cy="185657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9086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557873"/>
            <a:ext cx="31546800" cy="565573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9368" y="7172962"/>
            <a:ext cx="15473360" cy="3515358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1500" indent="0">
              <a:buNone/>
              <a:defRPr sz="2500" b="1"/>
            </a:lvl2pPr>
            <a:lvl3pPr marL="1143000" indent="0">
              <a:buNone/>
              <a:defRPr sz="2250" b="1"/>
            </a:lvl3pPr>
            <a:lvl4pPr marL="1714500" indent="0">
              <a:buNone/>
              <a:defRPr sz="2000" b="1"/>
            </a:lvl4pPr>
            <a:lvl5pPr marL="2286000" indent="0">
              <a:buNone/>
              <a:defRPr sz="2000" b="1"/>
            </a:lvl5pPr>
            <a:lvl6pPr marL="2857500" indent="0">
              <a:buNone/>
              <a:defRPr sz="2000" b="1"/>
            </a:lvl6pPr>
            <a:lvl7pPr marL="3429000" indent="0">
              <a:buNone/>
              <a:defRPr sz="2000" b="1"/>
            </a:lvl7pPr>
            <a:lvl8pPr marL="4000500" indent="0">
              <a:buNone/>
              <a:defRPr sz="2000" b="1"/>
            </a:lvl8pPr>
            <a:lvl9pPr marL="4572000" indent="0">
              <a:buNone/>
              <a:defRPr sz="20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19368" y="10688320"/>
            <a:ext cx="15473360" cy="157209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16602" y="7172962"/>
            <a:ext cx="15549564" cy="3515358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1500" indent="0">
              <a:buNone/>
              <a:defRPr sz="2500" b="1"/>
            </a:lvl2pPr>
            <a:lvl3pPr marL="1143000" indent="0">
              <a:buNone/>
              <a:defRPr sz="2250" b="1"/>
            </a:lvl3pPr>
            <a:lvl4pPr marL="1714500" indent="0">
              <a:buNone/>
              <a:defRPr sz="2000" b="1"/>
            </a:lvl4pPr>
            <a:lvl5pPr marL="2286000" indent="0">
              <a:buNone/>
              <a:defRPr sz="2000" b="1"/>
            </a:lvl5pPr>
            <a:lvl6pPr marL="2857500" indent="0">
              <a:buNone/>
              <a:defRPr sz="2000" b="1"/>
            </a:lvl6pPr>
            <a:lvl7pPr marL="3429000" indent="0">
              <a:buNone/>
              <a:defRPr sz="2000" b="1"/>
            </a:lvl7pPr>
            <a:lvl8pPr marL="4000500" indent="0">
              <a:buNone/>
              <a:defRPr sz="2000" b="1"/>
            </a:lvl8pPr>
            <a:lvl9pPr marL="4572000" indent="0">
              <a:buNone/>
              <a:defRPr sz="20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16602" y="10688320"/>
            <a:ext cx="15549564" cy="157209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922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447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120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950720"/>
            <a:ext cx="11796712" cy="6827520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49564" y="4213020"/>
            <a:ext cx="18516600" cy="20794133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9364" y="8778240"/>
            <a:ext cx="11796712" cy="16262775"/>
          </a:xfrm>
        </p:spPr>
        <p:txBody>
          <a:bodyPr/>
          <a:lstStyle>
            <a:lvl1pPr marL="0" indent="0">
              <a:buNone/>
              <a:defRPr sz="2000"/>
            </a:lvl1pPr>
            <a:lvl2pPr marL="571500" indent="0">
              <a:buNone/>
              <a:defRPr sz="1750"/>
            </a:lvl2pPr>
            <a:lvl3pPr marL="1143000" indent="0">
              <a:buNone/>
              <a:defRPr sz="1500"/>
            </a:lvl3pPr>
            <a:lvl4pPr marL="1714500" indent="0">
              <a:buNone/>
              <a:defRPr sz="1250"/>
            </a:lvl4pPr>
            <a:lvl5pPr marL="2286000" indent="0">
              <a:buNone/>
              <a:defRPr sz="1250"/>
            </a:lvl5pPr>
            <a:lvl6pPr marL="2857500" indent="0">
              <a:buNone/>
              <a:defRPr sz="1250"/>
            </a:lvl6pPr>
            <a:lvl7pPr marL="3429000" indent="0">
              <a:buNone/>
              <a:defRPr sz="1250"/>
            </a:lvl7pPr>
            <a:lvl8pPr marL="4000500" indent="0">
              <a:buNone/>
              <a:defRPr sz="1250"/>
            </a:lvl8pPr>
            <a:lvl9pPr marL="4572000" indent="0">
              <a:buNone/>
              <a:defRPr sz="12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83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950720"/>
            <a:ext cx="11796712" cy="6827520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549564" y="4213020"/>
            <a:ext cx="18516600" cy="20794133"/>
          </a:xfrm>
        </p:spPr>
        <p:txBody>
          <a:bodyPr anchor="t"/>
          <a:lstStyle>
            <a:lvl1pPr marL="0" indent="0">
              <a:buNone/>
              <a:defRPr sz="4000"/>
            </a:lvl1pPr>
            <a:lvl2pPr marL="571500" indent="0">
              <a:buNone/>
              <a:defRPr sz="3500"/>
            </a:lvl2pPr>
            <a:lvl3pPr marL="1143000" indent="0">
              <a:buNone/>
              <a:defRPr sz="3000"/>
            </a:lvl3pPr>
            <a:lvl4pPr marL="1714500" indent="0">
              <a:buNone/>
              <a:defRPr sz="2500"/>
            </a:lvl4pPr>
            <a:lvl5pPr marL="2286000" indent="0">
              <a:buNone/>
              <a:defRPr sz="2500"/>
            </a:lvl5pPr>
            <a:lvl6pPr marL="2857500" indent="0">
              <a:buNone/>
              <a:defRPr sz="2500"/>
            </a:lvl6pPr>
            <a:lvl7pPr marL="3429000" indent="0">
              <a:buNone/>
              <a:defRPr sz="2500"/>
            </a:lvl7pPr>
            <a:lvl8pPr marL="4000500" indent="0">
              <a:buNone/>
              <a:defRPr sz="2500"/>
            </a:lvl8pPr>
            <a:lvl9pPr marL="4572000" indent="0">
              <a:buNone/>
              <a:defRPr sz="2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9364" y="8778240"/>
            <a:ext cx="11796712" cy="16262775"/>
          </a:xfrm>
        </p:spPr>
        <p:txBody>
          <a:bodyPr/>
          <a:lstStyle>
            <a:lvl1pPr marL="0" indent="0">
              <a:buNone/>
              <a:defRPr sz="2000"/>
            </a:lvl1pPr>
            <a:lvl2pPr marL="571500" indent="0">
              <a:buNone/>
              <a:defRPr sz="1750"/>
            </a:lvl2pPr>
            <a:lvl3pPr marL="1143000" indent="0">
              <a:buNone/>
              <a:defRPr sz="1500"/>
            </a:lvl3pPr>
            <a:lvl4pPr marL="1714500" indent="0">
              <a:buNone/>
              <a:defRPr sz="1250"/>
            </a:lvl4pPr>
            <a:lvl5pPr marL="2286000" indent="0">
              <a:buNone/>
              <a:defRPr sz="1250"/>
            </a:lvl5pPr>
            <a:lvl6pPr marL="2857500" indent="0">
              <a:buNone/>
              <a:defRPr sz="1250"/>
            </a:lvl6pPr>
            <a:lvl7pPr marL="3429000" indent="0">
              <a:buNone/>
              <a:defRPr sz="1250"/>
            </a:lvl7pPr>
            <a:lvl8pPr marL="4000500" indent="0">
              <a:buNone/>
              <a:defRPr sz="1250"/>
            </a:lvl8pPr>
            <a:lvl9pPr marL="4572000" indent="0">
              <a:buNone/>
              <a:defRPr sz="12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304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965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174702" y="1557867"/>
            <a:ext cx="7886700" cy="24797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14602" y="1557867"/>
            <a:ext cx="23202900" cy="247971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738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1557873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4600" y="7789333"/>
            <a:ext cx="31546800" cy="18565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4600" y="27120433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3/1/22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15800" y="27120433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5831800" y="27120433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819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commons.wikimedia.org/wiki/File:Instagram_icon.png" TargetMode="External"/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pngimg.com/download/94158" TargetMode="External"/><Relationship Id="rId5" Type="http://schemas.openxmlformats.org/officeDocument/2006/relationships/image" Target="../media/image3.png"/><Relationship Id="rId10" Type="http://schemas.openxmlformats.org/officeDocument/2006/relationships/image" Target="../media/image6.jpeg"/><Relationship Id="rId4" Type="http://schemas.openxmlformats.org/officeDocument/2006/relationships/image" Target="../media/image2.jpe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50295FB4-5FA5-4D6F-8B6F-0CCD5C3FD0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44228" y="692387"/>
            <a:ext cx="10087543" cy="4269204"/>
          </a:xfrm>
          <a:prstGeom prst="rect">
            <a:avLst/>
          </a:prstGeom>
        </p:spPr>
      </p:pic>
      <p:pic>
        <p:nvPicPr>
          <p:cNvPr id="4" name="Picture 3" descr="A picture containing text, plant, tree, palm&#10;&#10;Description automatically generated">
            <a:extLst>
              <a:ext uri="{FF2B5EF4-FFF2-40B4-BE49-F238E27FC236}">
                <a16:creationId xmlns:a16="http://schemas.microsoft.com/office/drawing/2014/main" id="{88B6D4CF-C71B-3545-A0F7-27A234895D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0635" y="13822157"/>
            <a:ext cx="9197679" cy="904941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B09EBC2-09B7-4642-A783-CCFFF1289567}"/>
              </a:ext>
            </a:extLst>
          </p:cNvPr>
          <p:cNvSpPr txBox="1"/>
          <p:nvPr/>
        </p:nvSpPr>
        <p:spPr>
          <a:xfrm>
            <a:off x="25517541" y="3112716"/>
            <a:ext cx="10880033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800">
                <a:latin typeface="Times"/>
                <a:cs typeface="Times"/>
              </a:rPr>
              <a:t>The owners of </a:t>
            </a:r>
            <a:r>
              <a:rPr lang="en-US" sz="4800" err="1">
                <a:latin typeface="Times"/>
                <a:cs typeface="Times"/>
              </a:rPr>
              <a:t>LocalB</a:t>
            </a:r>
            <a:r>
              <a:rPr lang="en-US" sz="4800">
                <a:latin typeface="Times"/>
                <a:cs typeface="Times"/>
              </a:rPr>
              <a:t> Studio wanted to expand their social media presence. We worked with them to plan ways to increase their following on Instagram and TikTok.</a:t>
            </a:r>
          </a:p>
        </p:txBody>
      </p:sp>
      <p:pic>
        <p:nvPicPr>
          <p:cNvPr id="13" name="Picture 13" descr="Logo&#10;&#10;Description automatically generated">
            <a:extLst>
              <a:ext uri="{FF2B5EF4-FFF2-40B4-BE49-F238E27FC236}">
                <a16:creationId xmlns:a16="http://schemas.microsoft.com/office/drawing/2014/main" id="{E4E3C8FD-72B0-498A-A23D-BE8C70F91E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24878106" y="13703628"/>
            <a:ext cx="2743200" cy="27432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ED10B296-FDDB-4CA1-8B3E-705EF8D7B483}"/>
              </a:ext>
            </a:extLst>
          </p:cNvPr>
          <p:cNvSpPr txBox="1"/>
          <p:nvPr/>
        </p:nvSpPr>
        <p:spPr>
          <a:xfrm>
            <a:off x="27823905" y="13453968"/>
            <a:ext cx="8429189" cy="31700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>
                <a:latin typeface="Times"/>
                <a:cs typeface="Times"/>
              </a:rPr>
              <a:t>We suggested that </a:t>
            </a:r>
            <a:r>
              <a:rPr lang="en-US" sz="4000" err="1">
                <a:latin typeface="Times"/>
                <a:cs typeface="Times"/>
              </a:rPr>
              <a:t>LocalB</a:t>
            </a:r>
            <a:r>
              <a:rPr lang="en-US" sz="4000">
                <a:latin typeface="Times"/>
                <a:cs typeface="Times"/>
              </a:rPr>
              <a:t> start using their </a:t>
            </a:r>
            <a:r>
              <a:rPr lang="en-US" sz="4000" err="1">
                <a:latin typeface="Times"/>
                <a:cs typeface="Times"/>
              </a:rPr>
              <a:t>TIkTok</a:t>
            </a:r>
            <a:r>
              <a:rPr lang="en-US" sz="4000">
                <a:latin typeface="Times"/>
                <a:cs typeface="Times"/>
              </a:rPr>
              <a:t> more often. Fitness videos and quick workouts are extremely popular now, and </a:t>
            </a:r>
            <a:r>
              <a:rPr lang="en-US" sz="4000" err="1">
                <a:latin typeface="Times"/>
                <a:cs typeface="Times"/>
              </a:rPr>
              <a:t>LocalB</a:t>
            </a:r>
            <a:r>
              <a:rPr lang="en-US" sz="4000">
                <a:latin typeface="Times"/>
                <a:cs typeface="Times"/>
              </a:rPr>
              <a:t> can benefit from expanding to these types of posts. 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5E8434A-E126-42A6-8D9C-70DD2D084C76}"/>
              </a:ext>
            </a:extLst>
          </p:cNvPr>
          <p:cNvSpPr txBox="1"/>
          <p:nvPr/>
        </p:nvSpPr>
        <p:spPr>
          <a:xfrm>
            <a:off x="27834257" y="7558035"/>
            <a:ext cx="8551352" cy="501675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>
                <a:latin typeface="Times"/>
                <a:cs typeface="Times"/>
              </a:rPr>
              <a:t>We suggested that </a:t>
            </a:r>
            <a:r>
              <a:rPr lang="en-US" sz="4000" err="1">
                <a:latin typeface="Times"/>
                <a:cs typeface="Times"/>
              </a:rPr>
              <a:t>LocalB</a:t>
            </a:r>
            <a:r>
              <a:rPr lang="en-US" sz="4000">
                <a:latin typeface="Times"/>
                <a:cs typeface="Times"/>
              </a:rPr>
              <a:t> hire a social media intern. One of the main goals they gave us was to increase their Instagram following. We identified that they need a more cohesive theme throughout their Instagram. A social media intern would allow them to have a more consistent posting schedule and theme. </a:t>
            </a:r>
          </a:p>
        </p:txBody>
      </p:sp>
      <p:pic>
        <p:nvPicPr>
          <p:cNvPr id="20" name="Picture 20" descr="Logo&#10;&#10;Description automatically generated">
            <a:extLst>
              <a:ext uri="{FF2B5EF4-FFF2-40B4-BE49-F238E27FC236}">
                <a16:creationId xmlns:a16="http://schemas.microsoft.com/office/drawing/2014/main" id="{754C2384-D194-4A6F-B579-DE4C598103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24903500" y="7696479"/>
            <a:ext cx="2743200" cy="2743200"/>
          </a:xfrm>
          <a:prstGeom prst="rect">
            <a:avLst/>
          </a:prstGeom>
        </p:spPr>
      </p:pic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75F73080-54F6-46F7-91E2-0C4A6FE01BCB}"/>
              </a:ext>
            </a:extLst>
          </p:cNvPr>
          <p:cNvSpPr/>
          <p:nvPr/>
        </p:nvSpPr>
        <p:spPr>
          <a:xfrm>
            <a:off x="1935023" y="13458371"/>
            <a:ext cx="7828544" cy="1967832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6000" b="1" i="1">
                <a:solidFill>
                  <a:schemeClr val="tx1"/>
                </a:solidFill>
                <a:latin typeface="Times"/>
                <a:cs typeface="Calibri"/>
              </a:rPr>
              <a:t>Campus Presence 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A431860-E32C-4F50-9C83-05D08C59E4ED}"/>
              </a:ext>
            </a:extLst>
          </p:cNvPr>
          <p:cNvSpPr/>
          <p:nvPr/>
        </p:nvSpPr>
        <p:spPr>
          <a:xfrm>
            <a:off x="26761273" y="972930"/>
            <a:ext cx="7443534" cy="1967831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6000" b="1" i="1">
                <a:solidFill>
                  <a:schemeClr val="tx1"/>
                </a:solidFill>
                <a:latin typeface="Times"/>
                <a:cs typeface="Calibri"/>
              </a:rPr>
              <a:t>Social Media 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CFBEA2B-10F0-418F-8B03-4303E5CAA1B3}"/>
              </a:ext>
            </a:extLst>
          </p:cNvPr>
          <p:cNvSpPr/>
          <p:nvPr/>
        </p:nvSpPr>
        <p:spPr>
          <a:xfrm>
            <a:off x="2136692" y="883482"/>
            <a:ext cx="7400755" cy="1967831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6000" b="1" i="1">
                <a:solidFill>
                  <a:schemeClr val="tx1"/>
                </a:solidFill>
                <a:latin typeface="Times"/>
                <a:cs typeface="Calibri"/>
              </a:rPr>
              <a:t>SWOT Analysis</a:t>
            </a:r>
            <a:endParaRPr lang="en-US" sz="6000" i="1">
              <a:solidFill>
                <a:schemeClr val="tx1"/>
              </a:solidFill>
              <a:latin typeface="Time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23D46D9-94A7-4D7F-9768-CDD6066072DF}"/>
              </a:ext>
            </a:extLst>
          </p:cNvPr>
          <p:cNvSpPr txBox="1"/>
          <p:nvPr/>
        </p:nvSpPr>
        <p:spPr>
          <a:xfrm>
            <a:off x="13520959" y="9077058"/>
            <a:ext cx="9545051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 b="1">
                <a:latin typeface="Times"/>
                <a:cs typeface="Times"/>
              </a:rPr>
              <a:t>Spring Break Bootcamp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545D283-292A-4853-9359-BD17D443319E}"/>
              </a:ext>
            </a:extLst>
          </p:cNvPr>
          <p:cNvSpPr txBox="1"/>
          <p:nvPr/>
        </p:nvSpPr>
        <p:spPr>
          <a:xfrm>
            <a:off x="25710513" y="17461994"/>
            <a:ext cx="9545051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 b="1">
                <a:latin typeface="Times"/>
                <a:cs typeface="Times"/>
              </a:rPr>
              <a:t>Posting Schedule 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1F5FFB5-F866-4FB0-A141-773D2B751319}"/>
              </a:ext>
            </a:extLst>
          </p:cNvPr>
          <p:cNvSpPr txBox="1"/>
          <p:nvPr/>
        </p:nvSpPr>
        <p:spPr>
          <a:xfrm>
            <a:off x="13625928" y="4966036"/>
            <a:ext cx="9545051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6000" b="1">
                <a:latin typeface="Times"/>
                <a:cs typeface="Times"/>
              </a:rPr>
              <a:t>Durham, New Hampshire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C66D24E1-DF2A-4F41-801E-403F319F596B}"/>
              </a:ext>
            </a:extLst>
          </p:cNvPr>
          <p:cNvSpPr/>
          <p:nvPr/>
        </p:nvSpPr>
        <p:spPr>
          <a:xfrm>
            <a:off x="14372795" y="6902233"/>
            <a:ext cx="7828544" cy="1967832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6000" b="1" i="1">
                <a:solidFill>
                  <a:schemeClr val="tx1"/>
                </a:solidFill>
                <a:latin typeface="Times"/>
                <a:cs typeface="Calibri"/>
              </a:rPr>
              <a:t>Events &amp; Offerings 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9512BD0-D063-48C5-9EAD-C3168046938D}"/>
              </a:ext>
            </a:extLst>
          </p:cNvPr>
          <p:cNvSpPr txBox="1"/>
          <p:nvPr/>
        </p:nvSpPr>
        <p:spPr>
          <a:xfrm>
            <a:off x="13518426" y="23237242"/>
            <a:ext cx="9545051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 b="1">
                <a:latin typeface="Times"/>
                <a:cs typeface="Times"/>
              </a:rPr>
              <a:t>Online Classes for Members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4EC0512-A5BA-4F59-B0D3-F6F5ADD2A2B0}"/>
              </a:ext>
            </a:extLst>
          </p:cNvPr>
          <p:cNvSpPr txBox="1"/>
          <p:nvPr/>
        </p:nvSpPr>
        <p:spPr>
          <a:xfrm>
            <a:off x="26176224" y="6712548"/>
            <a:ext cx="9545051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 b="1">
                <a:latin typeface="Times"/>
                <a:cs typeface="Times"/>
              </a:rPr>
              <a:t>Suggestions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5B6512B-5D3A-4891-B18B-6C721E2BD9B1}"/>
              </a:ext>
            </a:extLst>
          </p:cNvPr>
          <p:cNvSpPr txBox="1"/>
          <p:nvPr/>
        </p:nvSpPr>
        <p:spPr>
          <a:xfrm>
            <a:off x="672469" y="21678816"/>
            <a:ext cx="9545051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 b="1">
                <a:latin typeface="Times"/>
                <a:cs typeface="Times"/>
              </a:rPr>
              <a:t>"Two for One" Student Deal 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F58A4FD-8839-4815-9667-158F9321D68A}"/>
              </a:ext>
            </a:extLst>
          </p:cNvPr>
          <p:cNvSpPr txBox="1"/>
          <p:nvPr/>
        </p:nvSpPr>
        <p:spPr>
          <a:xfrm>
            <a:off x="1021812" y="15606327"/>
            <a:ext cx="9598799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 b="1">
                <a:latin typeface="Times"/>
                <a:cs typeface="Times"/>
              </a:rPr>
              <a:t>Student Ambassadors </a:t>
            </a:r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ACA79862-A142-44A2-BAE8-6484825F8E17}"/>
              </a:ext>
            </a:extLst>
          </p:cNvPr>
          <p:cNvCxnSpPr/>
          <p:nvPr/>
        </p:nvCxnSpPr>
        <p:spPr>
          <a:xfrm flipV="1">
            <a:off x="12088192" y="-220281"/>
            <a:ext cx="322324" cy="29314537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F7EE1D84-2F83-4726-82FA-3AD4712B7E39}"/>
              </a:ext>
            </a:extLst>
          </p:cNvPr>
          <p:cNvCxnSpPr>
            <a:cxnSpLocks/>
          </p:cNvCxnSpPr>
          <p:nvPr/>
        </p:nvCxnSpPr>
        <p:spPr>
          <a:xfrm flipH="1" flipV="1">
            <a:off x="24286929" y="-59064"/>
            <a:ext cx="168" cy="29395144"/>
          </a:xfrm>
          <a:prstGeom prst="straightConnector1">
            <a:avLst/>
          </a:prstGeom>
          <a:ln w="6350"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D3D0AB66-84FF-4128-BAA6-2E0D9109F1EC}"/>
              </a:ext>
            </a:extLst>
          </p:cNvPr>
          <p:cNvSpPr txBox="1"/>
          <p:nvPr/>
        </p:nvSpPr>
        <p:spPr>
          <a:xfrm>
            <a:off x="134815" y="16385540"/>
            <a:ext cx="11694997" cy="62478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000">
                <a:latin typeface="Times"/>
                <a:cs typeface="Calibri" panose="020F0502020204030204"/>
              </a:rPr>
              <a:t>We recommend that </a:t>
            </a:r>
            <a:r>
              <a:rPr lang="en-US" sz="4000" err="1">
                <a:latin typeface="Times"/>
                <a:cs typeface="Calibri" panose="020F0502020204030204"/>
              </a:rPr>
              <a:t>LocalB</a:t>
            </a:r>
            <a:r>
              <a:rPr lang="en-US" sz="4000">
                <a:latin typeface="Times"/>
                <a:cs typeface="Calibri" panose="020F0502020204030204"/>
              </a:rPr>
              <a:t> obtains at least two student ambassadors whose roles include: </a:t>
            </a:r>
          </a:p>
          <a:p>
            <a:pPr marL="571500" indent="-571500">
              <a:buFont typeface="Arial"/>
              <a:buChar char="•"/>
            </a:pPr>
            <a:r>
              <a:rPr lang="en-US" sz="4000">
                <a:latin typeface="Times"/>
                <a:cs typeface="Calibri" panose="020F0502020204030204"/>
              </a:rPr>
              <a:t>Increasing brand awareness through promoting events on their personal social media accounts</a:t>
            </a:r>
          </a:p>
          <a:p>
            <a:pPr marL="571500" indent="-571500">
              <a:buFont typeface="Arial"/>
              <a:buChar char="•"/>
            </a:pPr>
            <a:r>
              <a:rPr lang="en-US" sz="4000">
                <a:latin typeface="Times"/>
                <a:cs typeface="Calibri" panose="020F0502020204030204"/>
              </a:rPr>
              <a:t>Wearing </a:t>
            </a:r>
            <a:r>
              <a:rPr lang="en-US" sz="4000" err="1">
                <a:latin typeface="Times"/>
                <a:cs typeface="Calibri" panose="020F0502020204030204"/>
              </a:rPr>
              <a:t>LocalB</a:t>
            </a:r>
            <a:r>
              <a:rPr lang="en-US" sz="4000">
                <a:latin typeface="Times"/>
                <a:cs typeface="Calibri" panose="020F0502020204030204"/>
              </a:rPr>
              <a:t> merchandise around campus and the UNH gym to attract new members</a:t>
            </a:r>
          </a:p>
          <a:p>
            <a:pPr marL="571500" indent="-571500">
              <a:buFont typeface="Arial"/>
              <a:buChar char="•"/>
            </a:pPr>
            <a:r>
              <a:rPr lang="en-US" sz="4000">
                <a:latin typeface="Times"/>
                <a:cs typeface="Calibri" panose="020F0502020204030204"/>
              </a:rPr>
              <a:t>Hanging flyers around approved downtown Durham locations</a:t>
            </a:r>
          </a:p>
          <a:p>
            <a:pPr marL="571500" indent="-571500" algn="ctr">
              <a:buFont typeface="Arial"/>
              <a:buChar char="•"/>
            </a:pPr>
            <a:endParaRPr lang="en-US" sz="4000">
              <a:cs typeface="Calibri" panose="020F0502020204030204"/>
            </a:endParaRPr>
          </a:p>
          <a:p>
            <a:pPr marL="571500" indent="-571500" algn="ctr">
              <a:buFont typeface="Arial"/>
              <a:buChar char="•"/>
            </a:pPr>
            <a:endParaRPr lang="en-US" sz="4000">
              <a:cs typeface="Calibri" panose="020F0502020204030204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A758AAB-6E2A-404D-8B58-F3E38AAF7091}"/>
              </a:ext>
            </a:extLst>
          </p:cNvPr>
          <p:cNvSpPr txBox="1"/>
          <p:nvPr/>
        </p:nvSpPr>
        <p:spPr>
          <a:xfrm>
            <a:off x="134670" y="22081857"/>
            <a:ext cx="11694997" cy="93256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571500" indent="-571500" algn="ctr">
              <a:buFont typeface="Arial"/>
              <a:buChar char="•"/>
            </a:pPr>
            <a:endParaRPr lang="en-US" sz="4000">
              <a:latin typeface="Times"/>
              <a:cs typeface="Calibri" panose="020F0502020204030204"/>
            </a:endParaRPr>
          </a:p>
          <a:p>
            <a:pPr algn="ctr"/>
            <a:r>
              <a:rPr lang="en-US" sz="4000">
                <a:latin typeface="Times"/>
                <a:cs typeface="Calibri" panose="020F0502020204030204"/>
              </a:rPr>
              <a:t>To further promote </a:t>
            </a:r>
            <a:r>
              <a:rPr lang="en-US" sz="4000" err="1">
                <a:latin typeface="Times"/>
                <a:cs typeface="Calibri" panose="020F0502020204030204"/>
              </a:rPr>
              <a:t>LocalB</a:t>
            </a:r>
            <a:r>
              <a:rPr lang="en-US" sz="4000">
                <a:latin typeface="Times"/>
                <a:cs typeface="Calibri" panose="020F0502020204030204"/>
              </a:rPr>
              <a:t> in the UNH community we have suggested they implement a student deal which includes: </a:t>
            </a:r>
            <a:endParaRPr lang="en-US">
              <a:cs typeface="Calibri" panose="020F0502020204030204"/>
            </a:endParaRPr>
          </a:p>
          <a:p>
            <a:pPr marL="571500" indent="-571500">
              <a:buFont typeface="Arial"/>
              <a:buChar char="•"/>
            </a:pPr>
            <a:r>
              <a:rPr lang="en-US" sz="4000">
                <a:latin typeface="Times"/>
                <a:cs typeface="Calibri" panose="020F0502020204030204"/>
              </a:rPr>
              <a:t>A promo code during checkout that is available to specific dorms, apartment, organizations at a time</a:t>
            </a:r>
          </a:p>
          <a:p>
            <a:pPr marL="571500" indent="-571500">
              <a:buFont typeface="Arial"/>
              <a:buChar char="•"/>
            </a:pPr>
            <a:r>
              <a:rPr lang="en-US" sz="4000">
                <a:latin typeface="Times"/>
                <a:cs typeface="Calibri" panose="020F0502020204030204"/>
              </a:rPr>
              <a:t>A student deal where two students can attend one singular class for the price of one</a:t>
            </a:r>
          </a:p>
          <a:p>
            <a:endParaRPr lang="en-US" sz="4000">
              <a:latin typeface="Times"/>
              <a:cs typeface="Calibri" panose="020F0502020204030204"/>
            </a:endParaRPr>
          </a:p>
          <a:p>
            <a:r>
              <a:rPr lang="en-US" sz="4000">
                <a:latin typeface="Times"/>
                <a:cs typeface="Calibri" panose="020F0502020204030204"/>
              </a:rPr>
              <a:t>This would reach their target audience and incentivize UNH lowerclassmen to attend classes at </a:t>
            </a:r>
            <a:r>
              <a:rPr lang="en-US" sz="4000" err="1">
                <a:latin typeface="Times"/>
                <a:cs typeface="Calibri" panose="020F0502020204030204"/>
              </a:rPr>
              <a:t>LocalB</a:t>
            </a:r>
            <a:r>
              <a:rPr lang="en-US" sz="4000">
                <a:latin typeface="Times"/>
                <a:cs typeface="Calibri" panose="020F0502020204030204"/>
              </a:rPr>
              <a:t> </a:t>
            </a:r>
          </a:p>
          <a:p>
            <a:pPr algn="ctr"/>
            <a:endParaRPr lang="en-US" sz="4000">
              <a:latin typeface="Times"/>
              <a:cs typeface="Calibri" panose="020F0502020204030204"/>
            </a:endParaRPr>
          </a:p>
          <a:p>
            <a:pPr algn="ctr"/>
            <a:endParaRPr lang="en-US" sz="4000">
              <a:latin typeface="Times"/>
              <a:cs typeface="Calibri" panose="020F0502020204030204"/>
            </a:endParaRPr>
          </a:p>
          <a:p>
            <a:pPr marL="571500" indent="-571500" algn="ctr">
              <a:buFont typeface="Arial"/>
              <a:buChar char="•"/>
            </a:pPr>
            <a:endParaRPr lang="en-US" sz="4000">
              <a:cs typeface="Calibri" panose="020F0502020204030204"/>
            </a:endParaRPr>
          </a:p>
          <a:p>
            <a:pPr marL="571500" indent="-571500" algn="ctr">
              <a:buFont typeface="Arial"/>
              <a:buChar char="•"/>
            </a:pPr>
            <a:endParaRPr lang="en-US" sz="4000">
              <a:cs typeface="Calibri" panose="020F050202020403020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87D445-3399-423E-8F44-5EFE6DF7AE3C}"/>
              </a:ext>
            </a:extLst>
          </p:cNvPr>
          <p:cNvSpPr txBox="1"/>
          <p:nvPr/>
        </p:nvSpPr>
        <p:spPr>
          <a:xfrm>
            <a:off x="12676678" y="24078943"/>
            <a:ext cx="11333815" cy="440120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>
                <a:cs typeface="Calibri"/>
              </a:rPr>
              <a:t>To further promote membership sign ups, we recommend that </a:t>
            </a:r>
            <a:r>
              <a:rPr lang="en-US" sz="4000" err="1">
                <a:cs typeface="Calibri"/>
              </a:rPr>
              <a:t>LocalB</a:t>
            </a:r>
            <a:r>
              <a:rPr lang="en-US" sz="4000">
                <a:cs typeface="Calibri"/>
              </a:rPr>
              <a:t> offers an online option for classes. Online and in person offerings are gaining popularity since the pandemic and can benefit </a:t>
            </a:r>
            <a:r>
              <a:rPr lang="en-US" sz="4000" err="1">
                <a:cs typeface="Calibri"/>
              </a:rPr>
              <a:t>LocalB</a:t>
            </a:r>
            <a:r>
              <a:rPr lang="en-US" sz="4000">
                <a:cs typeface="Calibri"/>
              </a:rPr>
              <a:t> by expanding beyond the Durham community or for student members who move back and forth from home and school.</a:t>
            </a:r>
          </a:p>
        </p:txBody>
      </p:sp>
      <p:pic>
        <p:nvPicPr>
          <p:cNvPr id="16" name="Picture 16" descr="Map&#10;&#10;Description automatically generated">
            <a:extLst>
              <a:ext uri="{FF2B5EF4-FFF2-40B4-BE49-F238E27FC236}">
                <a16:creationId xmlns:a16="http://schemas.microsoft.com/office/drawing/2014/main" id="{F00F4161-985D-49E2-8B88-02C8663A59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331527" y="18410317"/>
            <a:ext cx="12237027" cy="520920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84B7321-6099-418F-9316-7E2C377AE7AB}"/>
              </a:ext>
            </a:extLst>
          </p:cNvPr>
          <p:cNvSpPr txBox="1"/>
          <p:nvPr/>
        </p:nvSpPr>
        <p:spPr>
          <a:xfrm>
            <a:off x="12489334" y="9920417"/>
            <a:ext cx="11650034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>
                <a:cs typeface="Calibri"/>
              </a:rPr>
              <a:t>In order to  try and keep classes full and running over the spring break, </a:t>
            </a:r>
            <a:r>
              <a:rPr lang="en-US" sz="4000" err="1">
                <a:cs typeface="Calibri"/>
              </a:rPr>
              <a:t>LocalB</a:t>
            </a:r>
            <a:r>
              <a:rPr lang="en-US" sz="4000">
                <a:cs typeface="Calibri"/>
              </a:rPr>
              <a:t> is offering unlimited classes that entire week for only $30. This would help bring in new customers to try workouts at a heavily discounted rate. The graphic below will be posted on their social media as well for promotion.</a:t>
            </a:r>
          </a:p>
        </p:txBody>
      </p:sp>
      <p:pic>
        <p:nvPicPr>
          <p:cNvPr id="33" name="Picture 37" descr="Diagram&#10;&#10;Description automatically generated">
            <a:extLst>
              <a:ext uri="{FF2B5EF4-FFF2-40B4-BE49-F238E27FC236}">
                <a16:creationId xmlns:a16="http://schemas.microsoft.com/office/drawing/2014/main" id="{5C83BA21-CBCC-405F-9CEE-9B8745ECF68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1812" y="3721808"/>
            <a:ext cx="10720162" cy="8510062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0C02A524-4870-4B46-8DCC-779D242E32D2}"/>
              </a:ext>
            </a:extLst>
          </p:cNvPr>
          <p:cNvSpPr txBox="1"/>
          <p:nvPr/>
        </p:nvSpPr>
        <p:spPr>
          <a:xfrm>
            <a:off x="25677514" y="24619675"/>
            <a:ext cx="9545051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 b="1">
                <a:latin typeface="Times"/>
                <a:cs typeface="Times"/>
              </a:rPr>
              <a:t>Social Media Accounts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3D4FEA0-22A7-4B48-B677-8FC7B3575DA8}"/>
              </a:ext>
            </a:extLst>
          </p:cNvPr>
          <p:cNvSpPr txBox="1"/>
          <p:nvPr/>
        </p:nvSpPr>
        <p:spPr>
          <a:xfrm>
            <a:off x="25517541" y="25781454"/>
            <a:ext cx="9733823" cy="280076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400">
                <a:latin typeface="Times"/>
                <a:cs typeface="Times"/>
              </a:rPr>
              <a:t>Instagram: </a:t>
            </a:r>
            <a:r>
              <a:rPr lang="en-US" sz="4400" err="1">
                <a:latin typeface="Times"/>
                <a:cs typeface="Times"/>
              </a:rPr>
              <a:t>localbstudio</a:t>
            </a:r>
            <a:endParaRPr lang="en-US" sz="4400">
              <a:latin typeface="Times"/>
              <a:cs typeface="Times"/>
            </a:endParaRPr>
          </a:p>
          <a:p>
            <a:pPr algn="ctr"/>
            <a:r>
              <a:rPr lang="en-US" sz="4400">
                <a:latin typeface="Times"/>
                <a:cs typeface="Times"/>
              </a:rPr>
              <a:t>Facebook: Local B Studio</a:t>
            </a:r>
          </a:p>
          <a:p>
            <a:pPr algn="ctr"/>
            <a:r>
              <a:rPr lang="en-US" sz="4400" err="1">
                <a:latin typeface="Times"/>
                <a:cs typeface="Times"/>
              </a:rPr>
              <a:t>localbstudio.com</a:t>
            </a:r>
            <a:endParaRPr lang="en-US" sz="4400">
              <a:latin typeface="Times"/>
              <a:cs typeface="Times"/>
            </a:endParaRPr>
          </a:p>
          <a:p>
            <a:pPr algn="ctr"/>
            <a:r>
              <a:rPr lang="en-US" sz="4400" err="1">
                <a:latin typeface="Times"/>
                <a:cs typeface="Times"/>
              </a:rPr>
              <a:t>localbstudio@gmail.com</a:t>
            </a:r>
            <a:endParaRPr lang="en-US" sz="4400">
              <a:latin typeface="Times"/>
              <a:cs typeface="Times"/>
            </a:endParaRPr>
          </a:p>
        </p:txBody>
      </p:sp>
    </p:spTree>
    <p:extLst>
      <p:ext uri="{BB962C8B-B14F-4D97-AF65-F5344CB8AC3E}">
        <p14:creationId xmlns:p14="http://schemas.microsoft.com/office/powerpoint/2010/main" val="39383732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430</Words>
  <Application>Microsoft Macintosh PowerPoint</Application>
  <PresentationFormat>Custom</PresentationFormat>
  <Paragraphs>46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Amanda Zubricki</cp:lastModifiedBy>
  <cp:revision>2</cp:revision>
  <dcterms:created xsi:type="dcterms:W3CDTF">2022-02-28T18:15:24Z</dcterms:created>
  <dcterms:modified xsi:type="dcterms:W3CDTF">2022-03-01T20:14:11Z</dcterms:modified>
</cp:coreProperties>
</file>